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2.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71" r:id="rId14"/>
    <p:sldId id="269"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706"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a:xfrm>
            <a:off x="609600" y="1577340"/>
            <a:ext cx="10972800" cy="266700"/>
          </a:xfrm>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 </a:t>
            </a:r>
            <a:r>
              <a:rPr sz="2400" lang="en-US"/>
              <a:t>Saranya.</a:t>
            </a:r>
            <a:r>
              <a:rPr sz="2400" lang="en-US"/>
              <a:t>s</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3</a:t>
            </a:r>
            <a:r>
              <a:rPr dirty="0" sz="2400" lang="en-US"/>
              <a:t>0</a:t>
            </a:r>
            <a:r>
              <a:rPr dirty="0" sz="2400" lang="en-US"/>
              <a:t>9</a:t>
            </a:r>
            <a:r>
              <a:rPr dirty="0" sz="2400" lang="en-US"/>
              <a:t>9</a:t>
            </a:r>
            <a:endParaRPr altLang="en-US" lang="zh-CN"/>
          </a:p>
          <a:p>
            <a:r>
              <a:rPr dirty="0" sz="2400" lang="en-US"/>
              <a:t>DEPARTMENT:</a:t>
            </a:r>
            <a:r>
              <a:rPr dirty="0" sz="2400" lang="en-US"/>
              <a:t>B</a:t>
            </a:r>
            <a:r>
              <a:rPr dirty="0" sz="2400" lang="en-US"/>
              <a:t>.</a:t>
            </a:r>
            <a:r>
              <a:rPr dirty="0" sz="2400" lang="en-US"/>
              <a:t>c</a:t>
            </a:r>
            <a:r>
              <a:rPr dirty="0" sz="2400" lang="en-US"/>
              <a:t>o</a:t>
            </a:r>
            <a:r>
              <a:rPr dirty="0" sz="2400" lang="en-US"/>
              <a:t>m</a:t>
            </a:r>
            <a:r>
              <a:rPr dirty="0" sz="2400" lang="en-US"/>
              <a:t> </a:t>
            </a:r>
            <a:r>
              <a:rPr dirty="0" sz="2400" lang="en-US"/>
              <a:t>c</a:t>
            </a:r>
            <a:r>
              <a:rPr dirty="0" sz="2400" lang="en-US"/>
              <a:t>.</a:t>
            </a:r>
            <a:r>
              <a:rPr dirty="0" sz="2400" lang="en-US"/>
              <a:t>s</a:t>
            </a:r>
            <a:endParaRPr altLang="en-US" lang="zh-CN"/>
          </a:p>
          <a:p>
            <a:r>
              <a:rPr dirty="0" sz="2400" lang="en-US"/>
              <a:t>COLLEGE</a:t>
            </a:r>
            <a:r>
              <a:rPr dirty="0" sz="2400" lang="en-US"/>
              <a:t> </a:t>
            </a:r>
            <a:r>
              <a:rPr dirty="0" sz="2400" lang="en-US"/>
              <a:t>m</a:t>
            </a:r>
            <a:r>
              <a:rPr dirty="0" sz="2400" lang="en-US"/>
              <a:t>a</a:t>
            </a:r>
            <a:r>
              <a:rPr dirty="0" sz="2400" lang="en-US"/>
              <a:t>h</a:t>
            </a:r>
            <a:r>
              <a:rPr dirty="0" sz="2400" lang="en-US"/>
              <a:t>a</a:t>
            </a:r>
            <a:r>
              <a:rPr dirty="0" sz="2400" lang="en-US"/>
              <a:t>l</a:t>
            </a:r>
            <a:r>
              <a:rPr dirty="0" sz="2400" lang="en-US"/>
              <a:t>ashmi </a:t>
            </a:r>
            <a:r>
              <a:rPr dirty="0" sz="2400" lang="en-US"/>
              <a:t>w</a:t>
            </a:r>
            <a:r>
              <a:rPr dirty="0" sz="2400" lang="en-US"/>
              <a:t>o</a:t>
            </a:r>
            <a:r>
              <a:rPr dirty="0" sz="2400" lang="en-US"/>
              <a:t>m</a:t>
            </a:r>
            <a:r>
              <a:rPr dirty="0" sz="2400" lang="en-US"/>
              <a:t>e</a:t>
            </a:r>
            <a:r>
              <a:rPr dirty="0" sz="2400" lang="en-US"/>
              <a:t>n</a:t>
            </a:r>
            <a:r>
              <a:rPr dirty="0" sz="2400" lang="en-US"/>
              <a:t>'s </a:t>
            </a:r>
            <a:r>
              <a:rPr dirty="0" sz="2400" lang="en-US"/>
              <a:t>college </a:t>
            </a:r>
            <a:r>
              <a:rPr dirty="0" sz="2400" lang="en-US"/>
              <a:t>of </a:t>
            </a:r>
            <a:r>
              <a:rPr dirty="0" sz="2400" lang="en-US"/>
              <a:t>art </a:t>
            </a:r>
            <a:r>
              <a:rPr dirty="0" sz="2400" lang="en-US"/>
              <a:t>and </a:t>
            </a:r>
            <a:r>
              <a:rPr dirty="0" sz="2400" lang="en-US"/>
              <a:t>science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4626621"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21" name=""/>
          <p:cNvSpPr txBox="1"/>
          <p:nvPr/>
        </p:nvSpPr>
        <p:spPr>
          <a:xfrm>
            <a:off x="290421" y="1397074"/>
            <a:ext cx="9437298" cy="1348740"/>
          </a:xfrm>
          <a:prstGeom prst="rect"/>
        </p:spPr>
        <p:txBody>
          <a:bodyPr rtlCol="0" wrap="square">
            <a:spAutoFit/>
          </a:bodyPr>
          <a:p>
            <a:r>
              <a:rPr sz="2800" lang="en-US">
                <a:solidFill>
                  <a:srgbClr val="000000"/>
                </a:solidFill>
              </a:rPr>
              <a:t>1.If fitness modeling is your goal, work with a trainer. Be their spokesperson. Be their walking, talking before and after ad.</a:t>
            </a:r>
            <a:endParaRPr sz="2800" lang="en-US">
              <a:solidFill>
                <a:srgbClr val="000000"/>
              </a:solidFill>
            </a:endParaRPr>
          </a:p>
        </p:txBody>
      </p:sp>
      <p:sp>
        <p:nvSpPr>
          <p:cNvPr id="1048722" name=""/>
          <p:cNvSpPr txBox="1"/>
          <p:nvPr/>
        </p:nvSpPr>
        <p:spPr>
          <a:xfrm>
            <a:off x="451448" y="3050538"/>
            <a:ext cx="10472468" cy="1348739"/>
          </a:xfrm>
          <a:prstGeom prst="rect"/>
        </p:spPr>
        <p:txBody>
          <a:bodyPr rtlCol="0" wrap="square">
            <a:spAutoFit/>
          </a:bodyPr>
          <a:p>
            <a:r>
              <a:rPr sz="2800" lang="en-US">
                <a:solidFill>
                  <a:srgbClr val="000000"/>
                </a:solidFill>
              </a:rPr>
              <a:t>2.Volunteer. Work with local retailers and designers to help facilitate fashion shows. Walk every runway like it’s Paris Fashion Week. Treat every booking like it’s for</a:t>
            </a:r>
            <a:endParaRPr sz="2800" lang="en-US">
              <a:solidFill>
                <a:srgbClr val="000000"/>
              </a:solidFill>
            </a:endParaRPr>
          </a:p>
        </p:txBody>
      </p:sp>
      <p:sp>
        <p:nvSpPr>
          <p:cNvPr id="1048723" name=""/>
          <p:cNvSpPr txBox="1"/>
          <p:nvPr/>
        </p:nvSpPr>
        <p:spPr>
          <a:xfrm>
            <a:off x="451449" y="4859336"/>
            <a:ext cx="10219426" cy="929640"/>
          </a:xfrm>
          <a:prstGeom prst="rect"/>
        </p:spPr>
        <p:txBody>
          <a:bodyPr rtlCol="0" wrap="square">
            <a:spAutoFit/>
          </a:bodyPr>
          <a:p>
            <a:r>
              <a:rPr sz="2800" lang="en-US">
                <a:solidFill>
                  <a:srgbClr val="000000"/>
                </a:solidFill>
              </a:rPr>
              <a:t>3.In this type of modeling, you generally have one part of your body that is used in campaigns, like hands, feet, legs, arms, etc.</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2567257" y="1309201"/>
            <a:ext cx="6510068" cy="5247174"/>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69" name=""/>
          <p:cNvPicPr>
            <a:picLocks/>
          </p:cNvPicPr>
          <p:nvPr/>
        </p:nvPicPr>
        <p:blipFill>
          <a:blip xmlns:r="http://schemas.openxmlformats.org/officeDocument/2006/relationships" r:embed="rId1"/>
          <a:stretch>
            <a:fillRect/>
          </a:stretch>
        </p:blipFill>
        <p:spPr>
          <a:xfrm rot="0">
            <a:off x="2564920" y="510966"/>
            <a:ext cx="7062158" cy="5836067"/>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24" name=""/>
          <p:cNvSpPr txBox="1"/>
          <p:nvPr/>
        </p:nvSpPr>
        <p:spPr>
          <a:xfrm>
            <a:off x="313424" y="1242059"/>
            <a:ext cx="10253933" cy="1767841"/>
          </a:xfrm>
          <a:prstGeom prst="rect"/>
        </p:spPr>
        <p:txBody>
          <a:bodyPr rtlCol="0" wrap="square">
            <a:spAutoFit/>
          </a:bodyPr>
          <a:p>
            <a:r>
              <a:rPr sz="2800" lang="en-US">
                <a:solidFill>
                  <a:srgbClr val="000000"/>
                </a:solidFill>
              </a:rPr>
              <a:t>1.conclusion is the last part of something, its end or result. When you write a paper, you always end by summing up your arguments and drawing a conclusion about what you've been writing about.</a:t>
            </a:r>
            <a:endParaRPr sz="2800" lang="en-US">
              <a:solidFill>
                <a:srgbClr val="000000"/>
              </a:solidFill>
            </a:endParaRPr>
          </a:p>
        </p:txBody>
      </p:sp>
      <p:sp>
        <p:nvSpPr>
          <p:cNvPr id="1048725" name=""/>
          <p:cNvSpPr txBox="1"/>
          <p:nvPr/>
        </p:nvSpPr>
        <p:spPr>
          <a:xfrm>
            <a:off x="313424" y="3187463"/>
            <a:ext cx="10806023" cy="1348740"/>
          </a:xfrm>
          <a:prstGeom prst="rect"/>
        </p:spPr>
        <p:txBody>
          <a:bodyPr rtlCol="0" wrap="square">
            <a:spAutoFit/>
          </a:bodyPr>
          <a:p>
            <a:r>
              <a:rPr sz="2800" lang="en-US">
                <a:solidFill>
                  <a:srgbClr val="000000"/>
                </a:solidFill>
              </a:rPr>
              <a:t>2.The purpose of a conclusion paragraph is to wrap up your writing and reinforce the main idea that you presented in the body of your paper.</a:t>
            </a:r>
            <a:endParaRPr sz="2800" lang="en-US">
              <a:solidFill>
                <a:srgbClr val="000000"/>
              </a:solidFill>
            </a:endParaRPr>
          </a:p>
        </p:txBody>
      </p:sp>
      <p:sp>
        <p:nvSpPr>
          <p:cNvPr id="1048726" name=""/>
          <p:cNvSpPr txBox="1"/>
          <p:nvPr/>
        </p:nvSpPr>
        <p:spPr>
          <a:xfrm>
            <a:off x="163900" y="4713766"/>
            <a:ext cx="9747849" cy="929641"/>
          </a:xfrm>
          <a:prstGeom prst="rect"/>
        </p:spPr>
        <p:txBody>
          <a:bodyPr rtlCol="0" wrap="square">
            <a:spAutoFit/>
          </a:bodyPr>
          <a:p>
            <a:r>
              <a:rPr sz="2800" lang="en-US">
                <a:solidFill>
                  <a:srgbClr val="000000"/>
                </a:solidFill>
              </a:rPr>
              <a:t>3.strong conclusion can provide the reader with a different perspective or shed new insight on an old idea.</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9429750" y="390525"/>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362791" y="549911"/>
            <a:ext cx="6468277"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a:t>
            </a:r>
            <a:r>
              <a:rPr dirty="0" sz="4250" lang="en-US" spc="10"/>
              <a:t>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466736" y="1508761"/>
            <a:ext cx="9203476" cy="1348739"/>
          </a:xfrm>
          <a:prstGeom prst="rect"/>
        </p:spPr>
        <p:txBody>
          <a:bodyPr rtlCol="0" wrap="square">
            <a:spAutoFit/>
          </a:bodyPr>
          <a:p>
            <a:r>
              <a:rPr sz="2800" lang="en-US">
                <a:solidFill>
                  <a:srgbClr val="000000"/>
                </a:solidFill>
              </a:rPr>
              <a:t>1.A problem statement is a business document that outlines an organisation's issue and proposes a detailed solution to prevent its recurrence.</a:t>
            </a:r>
            <a:endParaRPr sz="2800" lang="en-US">
              <a:solidFill>
                <a:srgbClr val="000000"/>
              </a:solidFill>
            </a:endParaRPr>
          </a:p>
        </p:txBody>
      </p:sp>
      <p:sp>
        <p:nvSpPr>
          <p:cNvPr id="1048704" name=""/>
          <p:cNvSpPr txBox="1"/>
          <p:nvPr/>
        </p:nvSpPr>
        <p:spPr>
          <a:xfrm>
            <a:off x="362791" y="3153727"/>
            <a:ext cx="10023895" cy="1348740"/>
          </a:xfrm>
          <a:prstGeom prst="rect"/>
        </p:spPr>
        <p:txBody>
          <a:bodyPr rtlCol="0" wrap="square">
            <a:spAutoFit/>
          </a:bodyPr>
          <a:p>
            <a:r>
              <a:rPr sz="2800" lang="en-US">
                <a:solidFill>
                  <a:srgbClr val="000000"/>
                </a:solidFill>
              </a:rPr>
              <a:t>2.Problem statements serve as important communication tools, providing insights about potential threats, fostering innovation and promoting technological development.</a:t>
            </a:r>
            <a:endParaRPr sz="2800" lang="en-US">
              <a:solidFill>
                <a:srgbClr val="000000"/>
              </a:solidFill>
            </a:endParaRPr>
          </a:p>
        </p:txBody>
      </p:sp>
      <p:sp>
        <p:nvSpPr>
          <p:cNvPr id="1048705" name=""/>
          <p:cNvSpPr txBox="1"/>
          <p:nvPr/>
        </p:nvSpPr>
        <p:spPr>
          <a:xfrm>
            <a:off x="350806" y="4798693"/>
            <a:ext cx="10621993" cy="1767840"/>
          </a:xfrm>
          <a:prstGeom prst="rect"/>
        </p:spPr>
        <p:txBody>
          <a:bodyPr rtlCol="0" wrap="square">
            <a:spAutoFit/>
          </a:bodyPr>
          <a:p>
            <a:r>
              <a:rPr sz="2800" lang="en-US">
                <a:solidFill>
                  <a:srgbClr val="000000"/>
                </a:solidFill>
              </a:rPr>
              <a:t>3.Crafting an effective problem statement involves clearly defining the problem, explaining its relevance, supporting claims with data, proposing practical solutions, and demonstrating the benefits of these solutions.</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9737660" y="3605772"/>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227341" y="1695449"/>
            <a:ext cx="9707593" cy="1158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1.The second step to writing a project overview is determining the scope of your project. Determine what your goals are and the timeline you have availabl</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
        <p:nvSpPr>
          <p:cNvPr id="1048707" name=""/>
          <p:cNvSpPr txBox="1"/>
          <p:nvPr/>
        </p:nvSpPr>
        <p:spPr>
          <a:xfrm>
            <a:off x="227340" y="3080701"/>
            <a:ext cx="9885872" cy="1348740"/>
          </a:xfrm>
          <a:prstGeom prst="rect"/>
        </p:spPr>
        <p:txBody>
          <a:bodyPr rtlCol="0" wrap="square">
            <a:spAutoFit/>
          </a:bodyPr>
          <a:p>
            <a:r>
              <a:rPr sz="2800" lang="en-US">
                <a:solidFill>
                  <a:srgbClr val="000000"/>
                </a:solidFill>
              </a:rPr>
              <a:t>2.When you begin drafting your project overview, ensure you are communicating with your client or management team so your project is guaranteed to satisfy its goals</a:t>
            </a:r>
            <a:endParaRPr sz="2800" lang="en-US">
              <a:solidFill>
                <a:srgbClr val="000000"/>
              </a:solidFill>
            </a:endParaRPr>
          </a:p>
        </p:txBody>
      </p:sp>
      <p:sp>
        <p:nvSpPr>
          <p:cNvPr id="1048708" name=""/>
          <p:cNvSpPr txBox="1"/>
          <p:nvPr/>
        </p:nvSpPr>
        <p:spPr>
          <a:xfrm>
            <a:off x="255275" y="4656452"/>
            <a:ext cx="10119392" cy="1767841"/>
          </a:xfrm>
          <a:prstGeom prst="rect"/>
        </p:spPr>
        <p:txBody>
          <a:bodyPr rtlCol="0" wrap="square">
            <a:spAutoFit/>
          </a:bodyPr>
          <a:p>
            <a:r>
              <a:rPr sz="2800" lang="en-US">
                <a:solidFill>
                  <a:srgbClr val="000000"/>
                </a:solidFill>
              </a:rPr>
              <a:t>3.When writing your project overview, consider how to format the goals and objectives you want to include. The format an affect how easy your project overview is to read for you clients, team members and investors.</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9" name=""/>
          <p:cNvSpPr txBox="1"/>
          <p:nvPr/>
        </p:nvSpPr>
        <p:spPr>
          <a:xfrm>
            <a:off x="416942" y="1695449"/>
            <a:ext cx="11467382" cy="929640"/>
          </a:xfrm>
          <a:prstGeom prst="rect"/>
        </p:spPr>
        <p:txBody>
          <a:bodyPr rtlCol="0" wrap="square">
            <a:spAutoFit/>
          </a:bodyPr>
          <a:p>
            <a:r>
              <a:rPr sz="2800" lang="en-US">
                <a:solidFill>
                  <a:srgbClr val="000000"/>
                </a:solidFill>
              </a:rPr>
              <a:t>1.End user experience and support are crucial for the success of user-oriented products and services.</a:t>
            </a:r>
            <a:endParaRPr sz="2800" lang="en-US">
              <a:solidFill>
                <a:srgbClr val="000000"/>
              </a:solidFill>
            </a:endParaRPr>
          </a:p>
        </p:txBody>
      </p:sp>
      <p:sp>
        <p:nvSpPr>
          <p:cNvPr id="1048710" name=""/>
          <p:cNvSpPr txBox="1"/>
          <p:nvPr/>
        </p:nvSpPr>
        <p:spPr>
          <a:xfrm>
            <a:off x="416941" y="3019551"/>
            <a:ext cx="10535729" cy="929640"/>
          </a:xfrm>
          <a:prstGeom prst="rect"/>
        </p:spPr>
        <p:txBody>
          <a:bodyPr rtlCol="0" wrap="square">
            <a:spAutoFit/>
          </a:bodyPr>
          <a:p>
            <a:r>
              <a:rPr sz="2800" lang="en-US">
                <a:solidFill>
                  <a:srgbClr val="000000"/>
                </a:solidFill>
              </a:rPr>
              <a:t>2.Putting oneself into the shoes of an end user is a key to producing the product the end user not only needs, but wants.</a:t>
            </a:r>
            <a:endParaRPr sz="2800" lang="en-US">
              <a:solidFill>
                <a:srgbClr val="000000"/>
              </a:solidFill>
            </a:endParaRPr>
          </a:p>
        </p:txBody>
      </p:sp>
      <p:sp>
        <p:nvSpPr>
          <p:cNvPr id="1048711" name=""/>
          <p:cNvSpPr txBox="1"/>
          <p:nvPr/>
        </p:nvSpPr>
        <p:spPr>
          <a:xfrm>
            <a:off x="416942" y="4210112"/>
            <a:ext cx="10863532" cy="1767840"/>
          </a:xfrm>
          <a:prstGeom prst="rect"/>
        </p:spPr>
        <p:txBody>
          <a:bodyPr rtlCol="0" wrap="square">
            <a:spAutoFit/>
          </a:bodyPr>
          <a:p>
            <a:r>
              <a:rPr sz="2800" lang="en-US">
                <a:solidFill>
                  <a:srgbClr val="000000"/>
                </a:solidFill>
              </a:rPr>
              <a:t>3.computer programmer who designs a software platform for foreign currency trading must think about the level of interface sophistication versus simplicity, and all of the steps an end user needs to take to trade effectively.</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7474946" y="1404621"/>
            <a:ext cx="2846343"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12" name=""/>
          <p:cNvSpPr txBox="1"/>
          <p:nvPr/>
        </p:nvSpPr>
        <p:spPr>
          <a:xfrm>
            <a:off x="257701" y="1695449"/>
            <a:ext cx="7482715" cy="1767840"/>
          </a:xfrm>
          <a:prstGeom prst="rect"/>
        </p:spPr>
        <p:txBody>
          <a:bodyPr rtlCol="0" wrap="square">
            <a:spAutoFit/>
          </a:bodyPr>
          <a:p>
            <a:r>
              <a:rPr sz="2800" lang="en-US">
                <a:solidFill>
                  <a:srgbClr val="000000"/>
                </a:solidFill>
              </a:rPr>
              <a:t>1.A company's value proposition tells a customer the number one reason why a product or service is best suited for that particular customer.</a:t>
            </a:r>
            <a:endParaRPr sz="2800" lang="en-US">
              <a:solidFill>
                <a:srgbClr val="000000"/>
              </a:solidFill>
            </a:endParaRPr>
          </a:p>
        </p:txBody>
      </p:sp>
      <p:sp>
        <p:nvSpPr>
          <p:cNvPr id="1048713" name=""/>
          <p:cNvSpPr txBox="1"/>
          <p:nvPr/>
        </p:nvSpPr>
        <p:spPr>
          <a:xfrm>
            <a:off x="257699" y="3507104"/>
            <a:ext cx="7945005" cy="1348740"/>
          </a:xfrm>
          <a:prstGeom prst="rect"/>
        </p:spPr>
        <p:txBody>
          <a:bodyPr rtlCol="0" wrap="square">
            <a:spAutoFit/>
          </a:bodyPr>
          <a:p>
            <a:r>
              <a:rPr sz="2800" lang="en-US">
                <a:solidFill>
                  <a:srgbClr val="000000"/>
                </a:solidFill>
              </a:rPr>
              <a:t>2.A successful value proposition should be persuasive and help turn a prospect into a paying customer.</a:t>
            </a:r>
            <a:endParaRPr sz="2800" lang="en-US">
              <a:solidFill>
                <a:srgbClr val="000000"/>
              </a:solidFill>
            </a:endParaRPr>
          </a:p>
        </p:txBody>
      </p:sp>
      <p:sp>
        <p:nvSpPr>
          <p:cNvPr id="1048714" name=""/>
          <p:cNvSpPr txBox="1"/>
          <p:nvPr/>
        </p:nvSpPr>
        <p:spPr>
          <a:xfrm>
            <a:off x="257700" y="4987289"/>
            <a:ext cx="8728142" cy="1348740"/>
          </a:xfrm>
          <a:prstGeom prst="rect"/>
        </p:spPr>
        <p:txBody>
          <a:bodyPr rtlCol="0" wrap="square">
            <a:spAutoFit/>
          </a:bodyPr>
          <a:p>
            <a:r>
              <a:rPr sz="2800" lang="en-US">
                <a:solidFill>
                  <a:srgbClr val="000000"/>
                </a:solidFill>
              </a:rPr>
              <a:t>3.value proposition should be communicated to customers directly, either via the company's website or other marketing or advertising materials.</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15" name=""/>
          <p:cNvSpPr txBox="1"/>
          <p:nvPr/>
        </p:nvSpPr>
        <p:spPr>
          <a:xfrm>
            <a:off x="255916" y="1536133"/>
            <a:ext cx="11105072" cy="929640"/>
          </a:xfrm>
          <a:prstGeom prst="rect"/>
        </p:spPr>
        <p:txBody>
          <a:bodyPr rtlCol="0" wrap="square">
            <a:spAutoFit/>
          </a:bodyPr>
          <a:p>
            <a:r>
              <a:rPr sz="2800" lang="en-US">
                <a:solidFill>
                  <a:srgbClr val="000000"/>
                </a:solidFill>
              </a:rPr>
              <a:t>1.Positive correlation – Two variables move in the same direction (Either both are up or both or down)</a:t>
            </a:r>
            <a:endParaRPr sz="2800" lang="en-US">
              <a:solidFill>
                <a:srgbClr val="000000"/>
              </a:solidFill>
            </a:endParaRPr>
          </a:p>
        </p:txBody>
      </p:sp>
      <p:sp>
        <p:nvSpPr>
          <p:cNvPr id="1048716" name=""/>
          <p:cNvSpPr txBox="1"/>
          <p:nvPr/>
        </p:nvSpPr>
        <p:spPr>
          <a:xfrm>
            <a:off x="405440" y="2892561"/>
            <a:ext cx="9931880" cy="1348740"/>
          </a:xfrm>
          <a:prstGeom prst="rect"/>
        </p:spPr>
        <p:txBody>
          <a:bodyPr rtlCol="0" wrap="square">
            <a:spAutoFit/>
          </a:bodyPr>
          <a:p>
            <a:r>
              <a:rPr sz="2800" lang="en-US">
                <a:solidFill>
                  <a:srgbClr val="000000"/>
                </a:solidFill>
              </a:rPr>
              <a:t>2.Negative correlation – Two variables move in opposite directions. (One variable is up and another variable is down and vice versa)</a:t>
            </a:r>
            <a:endParaRPr sz="2800" lang="en-US">
              <a:solidFill>
                <a:srgbClr val="000000"/>
              </a:solidFill>
            </a:endParaRPr>
          </a:p>
        </p:txBody>
      </p:sp>
      <p:sp>
        <p:nvSpPr>
          <p:cNvPr id="1048717" name=""/>
          <p:cNvSpPr txBox="1"/>
          <p:nvPr/>
        </p:nvSpPr>
        <p:spPr>
          <a:xfrm>
            <a:off x="255916" y="4668089"/>
            <a:ext cx="9977887" cy="1767841"/>
          </a:xfrm>
          <a:prstGeom prst="rect"/>
        </p:spPr>
        <p:txBody>
          <a:bodyPr rtlCol="0" wrap="square">
            <a:spAutoFit/>
          </a:bodyPr>
          <a:p>
            <a:r>
              <a:rPr sz="2800" lang="en-US">
                <a:solidFill>
                  <a:srgbClr val="000000"/>
                </a:solidFill>
              </a:rPr>
              <a:t>3.In our day-to-day life, we handle lots of situations where we need a proper arrangement and management of data. Sometimes we have to handle with numbers, sometimes facts. And this is the time when data handling co</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9725025" y="309562"/>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8" name=""/>
          <p:cNvSpPr txBox="1"/>
          <p:nvPr/>
        </p:nvSpPr>
        <p:spPr>
          <a:xfrm>
            <a:off x="480202" y="1470782"/>
            <a:ext cx="8614913" cy="1767840"/>
          </a:xfrm>
          <a:prstGeom prst="rect"/>
        </p:spPr>
        <p:txBody>
          <a:bodyPr rtlCol="0" wrap="square">
            <a:spAutoFit/>
          </a:bodyPr>
          <a:p>
            <a:r>
              <a:rPr sz="2800" lang="en-US">
                <a:solidFill>
                  <a:srgbClr val="000000"/>
                </a:solidFill>
              </a:rPr>
              <a:t>1.When you promise something to a customer, make sure that you can keep your word. Sticking to your word isn't just about under-promising and over-delivering</a:t>
            </a:r>
            <a:endParaRPr sz="2800" lang="en-US">
              <a:solidFill>
                <a:srgbClr val="000000"/>
              </a:solidFill>
            </a:endParaRPr>
          </a:p>
        </p:txBody>
      </p:sp>
      <p:sp>
        <p:nvSpPr>
          <p:cNvPr id="1048719" name=""/>
          <p:cNvSpPr txBox="1"/>
          <p:nvPr/>
        </p:nvSpPr>
        <p:spPr>
          <a:xfrm>
            <a:off x="347932" y="3251200"/>
            <a:ext cx="9954401" cy="1767840"/>
          </a:xfrm>
          <a:prstGeom prst="rect"/>
        </p:spPr>
        <p:txBody>
          <a:bodyPr rtlCol="0" wrap="square">
            <a:spAutoFit/>
          </a:bodyPr>
          <a:p>
            <a:r>
              <a:rPr sz="2800" lang="en-US">
                <a:solidFill>
                  <a:srgbClr val="000000"/>
                </a:solidFill>
              </a:rPr>
              <a:t>2.The first step to wowing your customer by keeping your word is to set appropriate and clear expectations. Your customer should know what they are going to receive, when they will receive i</a:t>
            </a:r>
            <a:endParaRPr sz="2800" lang="en-US">
              <a:solidFill>
                <a:srgbClr val="000000"/>
              </a:solidFill>
            </a:endParaRPr>
          </a:p>
        </p:txBody>
      </p:sp>
      <p:sp>
        <p:nvSpPr>
          <p:cNvPr id="1048720" name=""/>
          <p:cNvSpPr txBox="1"/>
          <p:nvPr/>
        </p:nvSpPr>
        <p:spPr>
          <a:xfrm>
            <a:off x="347931" y="5019040"/>
            <a:ext cx="11496137" cy="1348740"/>
          </a:xfrm>
          <a:prstGeom prst="rect"/>
        </p:spPr>
        <p:txBody>
          <a:bodyPr rtlCol="0" wrap="square">
            <a:spAutoFit/>
          </a:bodyPr>
          <a:p>
            <a:r>
              <a:rPr sz="2800" lang="en-US">
                <a:solidFill>
                  <a:srgbClr val="000000"/>
                </a:solidFill>
              </a:rPr>
              <a:t>3.Quickness is relative, of course. A slow response via chat might still seem super speedy via email. Analyze your answers' speed for each channel and set a goal based on where you are currently.</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2024-09-06T04:34:45Z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c4863b4f9c084deab670a5870734a6e6</vt:lpwstr>
  </property>
</Properties>
</file>