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64932" y="2913519"/>
            <a:ext cx="7297627" cy="2677656"/>
          </a:xfrm>
          <a:prstGeom prst="rect">
            <a:avLst/>
          </a:prstGeom>
          <a:noFill/>
        </p:spPr>
        <p:txBody>
          <a:bodyPr wrap="square" rtlCol="0">
            <a:spAutoFit/>
          </a:bodyPr>
          <a:lstStyle/>
          <a:p>
            <a:r>
              <a:rPr lang="en-US" sz="2400" dirty="0"/>
              <a:t>STUDENT NAME:</a:t>
            </a:r>
            <a:r>
              <a:rPr lang="en-IN" sz="2400" dirty="0"/>
              <a:t>V.SARANYA </a:t>
            </a:r>
            <a:endParaRPr lang="en-US" sz="2400" dirty="0"/>
          </a:p>
          <a:p>
            <a:r>
              <a:rPr lang="en-US" sz="2400" dirty="0"/>
              <a:t>REGISTER NO:</a:t>
            </a:r>
            <a:r>
              <a:rPr lang="en-IN" sz="2400" dirty="0"/>
              <a:t>312214658</a:t>
            </a:r>
            <a:endParaRPr lang="en-US" sz="2400" dirty="0"/>
          </a:p>
          <a:p>
            <a:r>
              <a:rPr lang="en-US" sz="2400" dirty="0"/>
              <a:t>DEPARTMEN</a:t>
            </a:r>
            <a:r>
              <a:rPr lang="en-IN" sz="2400" dirty="0"/>
              <a:t>T: PG AND RESEARCH DEPARTMENT OF COMMERCE </a:t>
            </a:r>
            <a:endParaRPr lang="en-US" sz="2400" dirty="0"/>
          </a:p>
          <a:p>
            <a:r>
              <a:rPr lang="en-US" sz="2400" dirty="0"/>
              <a:t>COLLEGE</a:t>
            </a:r>
            <a:r>
              <a:rPr lang="en-IN" sz="2400" dirty="0"/>
              <a:t>: KANYAKA PARAMESWARI ARTS AND SCIENCE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FADB829-6F0F-7ABB-9B8A-E61A10743FAB}"/>
              </a:ext>
            </a:extLst>
          </p:cNvPr>
          <p:cNvSpPr txBox="1"/>
          <p:nvPr/>
        </p:nvSpPr>
        <p:spPr>
          <a:xfrm>
            <a:off x="2295465" y="1371154"/>
            <a:ext cx="6353944" cy="4154984"/>
          </a:xfrm>
          <a:prstGeom prst="rect">
            <a:avLst/>
          </a:prstGeom>
          <a:noFill/>
        </p:spPr>
        <p:txBody>
          <a:bodyPr wrap="square">
            <a:spAutoFit/>
          </a:bodyPr>
          <a:lstStyle/>
          <a:p>
            <a:pPr marL="285750" indent="-285750">
              <a:buFont typeface="Arial" panose="020B0604020202020204" pitchFamily="34" charset="0"/>
              <a:buChar char="•"/>
            </a:pPr>
            <a:r>
              <a:rPr lang="en-US" sz="2400" dirty="0"/>
              <a:t>DATA SET: </a:t>
            </a:r>
            <a:r>
              <a:rPr lang="en-US" sz="2400" dirty="0" err="1"/>
              <a:t>Kaggle</a:t>
            </a:r>
            <a:r>
              <a:rPr lang="en-US" sz="2400" dirty="0"/>
              <a:t>, Employee </a:t>
            </a:r>
            <a:r>
              <a:rPr lang="en-US" sz="2400" dirty="0" err="1"/>
              <a:t>dalase</a:t>
            </a:r>
            <a:r>
              <a:rPr lang="en-IN" sz="2400" dirty="0"/>
              <a:t>t</a:t>
            </a:r>
          </a:p>
          <a:p>
            <a:pPr marL="285750" indent="-285750">
              <a:buFont typeface="Arial" panose="020B0604020202020204" pitchFamily="34" charset="0"/>
              <a:buChar char="•"/>
            </a:pPr>
            <a:r>
              <a:rPr lang="en-IN" sz="2400" dirty="0"/>
              <a:t>F</a:t>
            </a:r>
            <a:r>
              <a:rPr lang="en-US" sz="2400" dirty="0"/>
              <a:t>EATURE SELECTION: Slicer Conditional </a:t>
            </a:r>
            <a:r>
              <a:rPr lang="en-US" sz="2400" dirty="0" err="1"/>
              <a:t>Formalting</a:t>
            </a:r>
            <a:r>
              <a:rPr lang="en-US" sz="2400" dirty="0"/>
              <a:t>. Designing</a:t>
            </a:r>
            <a:endParaRPr lang="en-IN" sz="2400" dirty="0"/>
          </a:p>
          <a:p>
            <a:pPr marL="285750" indent="-285750">
              <a:buFont typeface="Arial" panose="020B0604020202020204" pitchFamily="34" charset="0"/>
              <a:buChar char="•"/>
            </a:pPr>
            <a:r>
              <a:rPr lang="en-IN" sz="2400" dirty="0"/>
              <a:t>D</a:t>
            </a:r>
            <a:r>
              <a:rPr lang="en-US" sz="2400" dirty="0"/>
              <a:t>ATA CLEANING Missing values. Irrelevant data. Correct Errors. Remove Unnecessary Columns and Rows</a:t>
            </a:r>
            <a:endParaRPr lang="en-IN" sz="2400" dirty="0"/>
          </a:p>
          <a:p>
            <a:pPr marL="342900" indent="-342900">
              <a:buFont typeface="Arial" panose="020B0604020202020204" pitchFamily="34" charset="0"/>
              <a:buChar char="•"/>
            </a:pPr>
            <a:r>
              <a:rPr lang="en-US" sz="2400" dirty="0"/>
              <a:t>FIVOT TABLE: Employee ID. First Name. Performance Score</a:t>
            </a:r>
            <a:endParaRPr lang="en-IN" sz="2400" dirty="0"/>
          </a:p>
          <a:p>
            <a:pPr marL="342900" indent="-342900">
              <a:buFont typeface="Arial" panose="020B0604020202020204" pitchFamily="34" charset="0"/>
              <a:buChar char="•"/>
            </a:pPr>
            <a:r>
              <a:rPr lang="en-US" sz="2400" dirty="0"/>
              <a:t>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8F6AB02A-3765-74C8-EA14-9C985A114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790" y="1606550"/>
            <a:ext cx="7962900" cy="50387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B21FDC-EF89-19B7-E73D-D2A996C96453}"/>
              </a:ext>
            </a:extLst>
          </p:cNvPr>
          <p:cNvSpPr txBox="1"/>
          <p:nvPr/>
        </p:nvSpPr>
        <p:spPr>
          <a:xfrm>
            <a:off x="1029410" y="1534100"/>
            <a:ext cx="8459663" cy="4154984"/>
          </a:xfrm>
          <a:prstGeom prst="rect">
            <a:avLst/>
          </a:prstGeom>
          <a:noFill/>
        </p:spPr>
        <p:txBody>
          <a:bodyPr wrap="square">
            <a:spAutoFit/>
          </a:bodyPr>
          <a:lstStyle/>
          <a:p>
            <a:r>
              <a:rPr lang="en-IN" sz="2400" dirty="0"/>
              <a:t>In conclusion, conducting an employee </a:t>
            </a:r>
            <a:r>
              <a:rPr lang="en-IN" sz="2400" dirty="0" err="1"/>
              <a:t>perjormance</a:t>
            </a:r>
            <a:r>
              <a:rPr lang="en-IN" sz="2400" dirty="0"/>
              <a:t> analysis using Excel provides a structured and efficient way to evaluate and track performance </a:t>
            </a:r>
            <a:r>
              <a:rPr lang="en-IN" sz="2400" dirty="0" err="1"/>
              <a:t>metries</a:t>
            </a:r>
            <a:r>
              <a:rPr lang="en-IN" sz="2400" dirty="0"/>
              <a:t>. Excels </a:t>
            </a:r>
            <a:r>
              <a:rPr lang="en-IN" sz="2400" dirty="0" err="1"/>
              <a:t>sersalile</a:t>
            </a:r>
            <a:r>
              <a:rPr lang="en-IN" sz="2400" dirty="0"/>
              <a:t> junctions and teals, such as pivot tables, charts, and </a:t>
            </a:r>
            <a:r>
              <a:rPr lang="en-IN" sz="2400" dirty="0" err="1"/>
              <a:t>conditienel</a:t>
            </a:r>
            <a:r>
              <a:rPr lang="en-IN" sz="2400" dirty="0"/>
              <a:t> </a:t>
            </a:r>
            <a:r>
              <a:rPr lang="en-IN" sz="2400" dirty="0" err="1"/>
              <a:t>Lormatting</a:t>
            </a:r>
            <a:r>
              <a:rPr lang="en-IN" sz="2400" dirty="0"/>
              <a:t>, allow for clear data visualization and analysis, </a:t>
            </a:r>
            <a:r>
              <a:rPr lang="en-IN" sz="2400" dirty="0" err="1"/>
              <a:t>tacilitating</a:t>
            </a:r>
            <a:r>
              <a:rPr lang="en-IN" sz="2400" dirty="0"/>
              <a:t> </a:t>
            </a:r>
            <a:r>
              <a:rPr lang="en-IN" sz="2400" dirty="0" err="1"/>
              <a:t>intermed</a:t>
            </a:r>
            <a:r>
              <a:rPr lang="en-IN" sz="2400" dirty="0"/>
              <a:t> decision making. By systematically </a:t>
            </a:r>
            <a:r>
              <a:rPr lang="en-IN" sz="2400" dirty="0" err="1"/>
              <a:t>analyzing</a:t>
            </a:r>
            <a:r>
              <a:rPr lang="en-IN" sz="2400" dirty="0"/>
              <a:t> performance date, management ca. Identity trends. Strengths, and </a:t>
            </a:r>
            <a:r>
              <a:rPr lang="en-IN" sz="2400" dirty="0" err="1"/>
              <a:t>arcas</a:t>
            </a:r>
            <a:r>
              <a:rPr lang="en-IN" sz="2400" dirty="0"/>
              <a:t> </a:t>
            </a:r>
            <a:r>
              <a:rPr lang="en-IN" sz="2400" dirty="0" err="1"/>
              <a:t>jer</a:t>
            </a:r>
            <a:r>
              <a:rPr lang="en-IN" sz="2400" dirty="0"/>
              <a:t> improvement, enabling targeted interventions and </a:t>
            </a:r>
            <a:r>
              <a:rPr lang="en-IN" sz="2400" dirty="0" err="1"/>
              <a:t>testering</a:t>
            </a:r>
            <a:r>
              <a:rPr lang="en-IN" sz="2400" dirty="0"/>
              <a:t> a culture of continuous </a:t>
            </a:r>
            <a:r>
              <a:rPr lang="en-IN" sz="2400" dirty="0" err="1"/>
              <a:t>impravement</a:t>
            </a:r>
            <a:r>
              <a:rPr lang="en-IN" sz="2400" dirty="0"/>
              <a:t>. Regular updates. And </a:t>
            </a:r>
            <a:r>
              <a:rPr lang="en-IN" sz="2400" dirty="0" err="1"/>
              <a:t>resicus</a:t>
            </a:r>
            <a:r>
              <a:rPr lang="en-IN" sz="2400" dirty="0"/>
              <a:t> of this data ensure that performance management remains dynamic and aligned with organizational goals.</a:t>
            </a: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831449" y="19025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3EFFAD12-2547-9EE3-DAE8-3226DF913774}"/>
              </a:ext>
            </a:extLst>
          </p:cNvPr>
          <p:cNvSpPr txBox="1"/>
          <p:nvPr/>
        </p:nvSpPr>
        <p:spPr>
          <a:xfrm>
            <a:off x="968025" y="1829029"/>
            <a:ext cx="6740209" cy="3416320"/>
          </a:xfrm>
          <a:prstGeom prst="rect">
            <a:avLst/>
          </a:prstGeom>
          <a:noFill/>
        </p:spPr>
        <p:txBody>
          <a:bodyPr wrap="square">
            <a:spAutoFit/>
          </a:bodyPr>
          <a:lstStyle/>
          <a:p>
            <a:r>
              <a:rPr lang="en-US" sz="2400" dirty="0"/>
              <a:t>The problem is to identify the Human Resources (HR) department of XYZ Corporation aims to evaluate and improve employee performance across various departments. Currently, performance data is collected, but it is not systematically </a:t>
            </a:r>
            <a:r>
              <a:rPr lang="en-US" sz="2400" dirty="0" err="1"/>
              <a:t>analysed</a:t>
            </a:r>
            <a:r>
              <a:rPr lang="en-US" sz="2400" dirty="0"/>
              <a:t> to provide actionable insights. The HR team needs a comprehensive analysis of employee performance metrics to identify top performers, underperformers, and trends over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6B49D76-3B09-17DE-D2D1-0A8F4D7962FE}"/>
              </a:ext>
            </a:extLst>
          </p:cNvPr>
          <p:cNvSpPr txBox="1"/>
          <p:nvPr/>
        </p:nvSpPr>
        <p:spPr>
          <a:xfrm>
            <a:off x="1964161" y="1902515"/>
            <a:ext cx="6998863" cy="3693319"/>
          </a:xfrm>
          <a:prstGeom prst="rect">
            <a:avLst/>
          </a:prstGeom>
          <a:noFill/>
        </p:spPr>
        <p:txBody>
          <a:bodyPr wrap="square">
            <a:spAutoFit/>
          </a:bodyPr>
          <a:lstStyle/>
          <a:p>
            <a:pPr marL="342900" indent="-342900">
              <a:buFont typeface="Arial" panose="020B0604020202020204" pitchFamily="34" charset="0"/>
              <a:buChar char="•"/>
            </a:pPr>
            <a:r>
              <a:rPr lang="en-IN" dirty="0" err="1"/>
              <a:t>Analyze</a:t>
            </a:r>
            <a:r>
              <a:rPr lang="en-IN" dirty="0"/>
              <a:t> </a:t>
            </a:r>
            <a:r>
              <a:rPr lang="en-IN" dirty="0" err="1"/>
              <a:t>employce</a:t>
            </a:r>
            <a:r>
              <a:rPr lang="en-IN" dirty="0"/>
              <a:t> performance </a:t>
            </a:r>
            <a:r>
              <a:rPr lang="en-IN" dirty="0" err="1"/>
              <a:t>melrics</a:t>
            </a:r>
            <a:r>
              <a:rPr lang="en-IN" dirty="0"/>
              <a:t> la identity strengths. Areas for improvement, and overall trends.
Implement PivotTables to summarize and categorize
performance </a:t>
            </a:r>
            <a:r>
              <a:rPr lang="en-IN" dirty="0" err="1"/>
              <a:t>dala</a:t>
            </a:r>
            <a:r>
              <a:rPr lang="en-IN" dirty="0"/>
              <a:t>. Compare individual employee performance against benchmarks or </a:t>
            </a:r>
            <a:r>
              <a:rPr lang="en-IN" dirty="0" err="1"/>
              <a:t>largels</a:t>
            </a:r>
            <a:r>
              <a:rPr lang="en-IN" dirty="0"/>
              <a:t>.
</a:t>
            </a:r>
            <a:r>
              <a:rPr lang="en-IN" dirty="0" err="1"/>
              <a:t>Analyze</a:t>
            </a:r>
            <a:r>
              <a:rPr lang="en-IN" dirty="0"/>
              <a:t> seasonal or project </a:t>
            </a:r>
            <a:r>
              <a:rPr lang="en-IN" dirty="0" err="1"/>
              <a:t>specițic</a:t>
            </a:r>
            <a:r>
              <a:rPr lang="en-IN" dirty="0"/>
              <a:t> </a:t>
            </a:r>
            <a:r>
              <a:rPr lang="en-IN" dirty="0" err="1"/>
              <a:t>pertermance</a:t>
            </a:r>
            <a:r>
              <a:rPr lang="en-IN" dirty="0"/>
              <a:t> variations..
Design dashboards for easy visualization of performance metrics.
Share analysis results with management for decision making.</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7CCA9C2-1D92-9CB5-4A29-8C1ED170F6AC}"/>
              </a:ext>
            </a:extLst>
          </p:cNvPr>
          <p:cNvSpPr txBox="1"/>
          <p:nvPr/>
        </p:nvSpPr>
        <p:spPr>
          <a:xfrm>
            <a:off x="1653564" y="1857375"/>
            <a:ext cx="6099548" cy="3539430"/>
          </a:xfrm>
          <a:prstGeom prst="rect">
            <a:avLst/>
          </a:prstGeom>
          <a:noFill/>
        </p:spPr>
        <p:txBody>
          <a:bodyPr wrap="square">
            <a:spAutoFit/>
          </a:bodyPr>
          <a:lstStyle/>
          <a:p>
            <a:r>
              <a:rPr lang="en-IN" sz="3200" dirty="0"/>
              <a:t>1. </a:t>
            </a:r>
            <a:r>
              <a:rPr lang="en-US" sz="3200" dirty="0"/>
              <a:t>Human Resources Team</a:t>
            </a:r>
            <a:endParaRPr lang="en-IN" sz="3200" dirty="0"/>
          </a:p>
          <a:p>
            <a:r>
              <a:rPr lang="en-US" sz="3200" dirty="0"/>
              <a:t>2. Managers</a:t>
            </a:r>
            <a:endParaRPr lang="en-IN" sz="3200" dirty="0"/>
          </a:p>
          <a:p>
            <a:r>
              <a:rPr lang="en-US" sz="3200" dirty="0"/>
              <a:t>3. Executives</a:t>
            </a:r>
            <a:endParaRPr lang="en-IN" sz="3200" dirty="0"/>
          </a:p>
          <a:p>
            <a:r>
              <a:rPr lang="en-US" sz="3200" dirty="0"/>
              <a:t>4. Training and Development Teams</a:t>
            </a:r>
            <a:endParaRPr lang="en-IN" sz="3200" dirty="0"/>
          </a:p>
          <a:p>
            <a:r>
              <a:rPr lang="en-US" sz="3200" dirty="0"/>
              <a:t>5. Compensation and Benefits Teams</a:t>
            </a:r>
            <a:endParaRPr lang="en-IN" sz="3200" dirty="0"/>
          </a:p>
          <a:p>
            <a:r>
              <a:rPr lang="en-IN" sz="3200" dirty="0"/>
              <a:t>6.</a:t>
            </a:r>
            <a:r>
              <a:rPr lang="en-US" sz="3200" dirty="0"/>
              <a:t> Performance 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57F5694-0236-2C48-CE84-237580D7BBBD}"/>
              </a:ext>
            </a:extLst>
          </p:cNvPr>
          <p:cNvSpPr txBox="1"/>
          <p:nvPr/>
        </p:nvSpPr>
        <p:spPr>
          <a:xfrm>
            <a:off x="3046226" y="1817925"/>
            <a:ext cx="6099548" cy="4247317"/>
          </a:xfrm>
          <a:prstGeom prst="rect">
            <a:avLst/>
          </a:prstGeom>
          <a:noFill/>
        </p:spPr>
        <p:txBody>
          <a:bodyPr wrap="square">
            <a:spAutoFit/>
          </a:bodyPr>
          <a:lstStyle/>
          <a:p>
            <a:pPr marL="285750" indent="-285750">
              <a:buFont typeface="Arial" panose="020B0604020202020204" pitchFamily="34" charset="0"/>
              <a:buChar char="•"/>
            </a:pPr>
            <a:r>
              <a:rPr lang="en-US" dirty="0"/>
              <a:t>Flexibility to adapt the analysis to different roles, departments, or performance criteria, ensuring relevance and accuracy in </a:t>
            </a:r>
            <a:r>
              <a:rPr lang="en-US" dirty="0" err="1"/>
              <a:t>evaluationsSolution</a:t>
            </a:r>
            <a:endParaRPr lang="en-IN" dirty="0"/>
          </a:p>
          <a:p>
            <a:pPr marL="285750" indent="-285750">
              <a:buFont typeface="Arial" panose="020B0604020202020204" pitchFamily="34" charset="0"/>
              <a:buChar char="•"/>
            </a:pPr>
            <a:r>
              <a:rPr lang="en-US" dirty="0"/>
              <a:t> Data-driven analysis that support performance reviews, promotions, compensation decisions, and targeted </a:t>
            </a:r>
            <a:r>
              <a:rPr lang="en-US" dirty="0" err="1"/>
              <a:t>training.Solutions</a:t>
            </a:r>
            <a:endParaRPr lang="en-IN" dirty="0"/>
          </a:p>
          <a:p>
            <a:pPr marL="285750" indent="-285750">
              <a:buFont typeface="Arial" panose="020B0604020202020204" pitchFamily="34" charset="0"/>
              <a:buChar char="•"/>
            </a:pPr>
            <a:r>
              <a:rPr lang="en-US" dirty="0"/>
              <a:t> The ability to analyze both current and historical performance data, with periodic updates to keep information</a:t>
            </a:r>
            <a:endParaRPr lang="en-IN" dirty="0"/>
          </a:p>
          <a:p>
            <a:pPr marL="285750" indent="-285750">
              <a:buFont typeface="Arial" panose="020B0604020202020204" pitchFamily="34" charset="0"/>
              <a:buChar char="•"/>
            </a:pPr>
            <a:r>
              <a:rPr lang="en-US" dirty="0"/>
              <a:t>Value Proposition Saves time and reduces the risk of human error, ensuring consistent and reliable reporting across the organization.</a:t>
            </a:r>
            <a:endParaRPr lang="en-IN" dirty="0"/>
          </a:p>
          <a:p>
            <a:pPr marL="285750" indent="-285750">
              <a:buFont typeface="Arial" panose="020B0604020202020204" pitchFamily="34" charset="0"/>
              <a:buChar char="•"/>
            </a:pPr>
            <a:r>
              <a:rPr lang="en-US" dirty="0"/>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7896370-B6D8-F552-5A2F-B7DAE68E649B}"/>
              </a:ext>
            </a:extLst>
          </p:cNvPr>
          <p:cNvSpPr txBox="1"/>
          <p:nvPr/>
        </p:nvSpPr>
        <p:spPr>
          <a:xfrm>
            <a:off x="1360714" y="1753863"/>
            <a:ext cx="8306273" cy="3970318"/>
          </a:xfrm>
          <a:prstGeom prst="rect">
            <a:avLst/>
          </a:prstGeom>
          <a:noFill/>
        </p:spPr>
        <p:txBody>
          <a:bodyPr wrap="square">
            <a:spAutoFit/>
          </a:bodyPr>
          <a:lstStyle/>
          <a:p>
            <a:pPr marL="457200" indent="-457200">
              <a:buFont typeface="Arial" panose="020B0604020202020204" pitchFamily="34" charset="0"/>
              <a:buChar char="•"/>
            </a:pPr>
            <a:r>
              <a:rPr lang="en-US" sz="2800" dirty="0"/>
              <a:t>EMPLOYEE ID: Unique identifier for each employee in the </a:t>
            </a:r>
            <a:r>
              <a:rPr lang="en-US" sz="2800" dirty="0" err="1"/>
              <a:t>organization.FIRST</a:t>
            </a:r>
            <a:r>
              <a:rPr lang="en-US" sz="2800" dirty="0"/>
              <a:t> NAME: The first name of the employee</a:t>
            </a:r>
            <a:r>
              <a:rPr lang="en-IN" sz="2800" dirty="0"/>
              <a:t>.</a:t>
            </a:r>
          </a:p>
          <a:p>
            <a:pPr marL="457200" indent="-457200">
              <a:buFont typeface="Arial" panose="020B0604020202020204" pitchFamily="34" charset="0"/>
              <a:buChar char="•"/>
            </a:pPr>
            <a:r>
              <a:rPr lang="en-US" sz="2800" dirty="0"/>
              <a:t>PAY ZONE: The pay zone or salary band to which the employee's compensation falls</a:t>
            </a:r>
            <a:endParaRPr lang="en-IN" sz="2800" dirty="0"/>
          </a:p>
          <a:p>
            <a:pPr marL="457200" indent="-457200">
              <a:buFont typeface="Arial" panose="020B0604020202020204" pitchFamily="34" charset="0"/>
              <a:buChar char="•"/>
            </a:pPr>
            <a:r>
              <a:rPr lang="en-US" sz="2800" dirty="0"/>
              <a:t>DEPARTMENT TYPE: The broader category or type of department the employee's work is associated with</a:t>
            </a:r>
            <a:endParaRPr lang="en-IN" sz="2800" dirty="0"/>
          </a:p>
          <a:p>
            <a:pPr marL="457200" indent="-457200">
              <a:buFont typeface="Arial" panose="020B0604020202020204" pitchFamily="34" charset="0"/>
              <a:buChar char="•"/>
            </a:pPr>
            <a:r>
              <a:rPr lang="en-US" sz="2800" dirty="0"/>
              <a:t>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7507711" cy="353943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The ‘wow’ moments truly occur when we are impressed.  When someone makes us feel appreciated, respected and heard, we are impressed.
‘Wow’ is down to how you make your customers feel.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Saranya Velmurugan</cp:lastModifiedBy>
  <cp:revision>14</cp:revision>
  <dcterms:created xsi:type="dcterms:W3CDTF">2024-03-29T15:07:22Z</dcterms:created>
  <dcterms:modified xsi:type="dcterms:W3CDTF">2024-08-27T07:56:20Z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