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embeddedFontLst>
    <p:embeddedFont>
      <p:font typeface="Merriweather Sans"/>
      <p:regular r:id="rId26"/>
      <p:bold r:id="rId27"/>
      <p:italic r:id="rId28"/>
      <p:boldItalic r:id="rId29"/>
    </p:embeddedFont>
    <p:embeddedFont>
      <p:font typeface="Open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g/8mwAo+MSxIhqYuxPOvz1FET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C5EC4F-F764-4F95-8FB2-8D8154BD1DF1}">
  <a:tblStyle styleId="{50C5EC4F-F764-4F95-8FB2-8D8154BD1D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Sans-regular.fntdata"/><Relationship Id="rId25" Type="http://schemas.openxmlformats.org/officeDocument/2006/relationships/slide" Target="slides/slide19.xml"/><Relationship Id="rId28" Type="http://schemas.openxmlformats.org/officeDocument/2006/relationships/font" Target="fonts/MerriweatherSans-italic.fntdata"/><Relationship Id="rId27" Type="http://schemas.openxmlformats.org/officeDocument/2006/relationships/font" Target="fonts/Merriweather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Sa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5.xml"/><Relationship Id="rId33" Type="http://schemas.openxmlformats.org/officeDocument/2006/relationships/font" Target="fonts/OpenSansLight-boldItalic.fntdata"/><Relationship Id="rId10" Type="http://schemas.openxmlformats.org/officeDocument/2006/relationships/slide" Target="slides/slide4.xml"/><Relationship Id="rId32" Type="http://schemas.openxmlformats.org/officeDocument/2006/relationships/font" Target="fonts/OpenSansLight-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370c23b48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a370c23b48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65229f892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a65229f892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370c23b4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a370c23b4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4d5d4f6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Lapse patient only visited our office once in 18 months, all the visit time intervals for active patients is less than 18 month (in other words, an active patient visited us more than once in 18 months)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For example, patient A visited 3 times in 12/02/2015, 10/03/2017, and 12/10/2020, A is a lapse patient (All A’s time interval are more than 18 months)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Patient B visited 4 times in 12/02/2015, 8/03/2016, 10/5/2017, and 4/01/2022, B is a lapse patient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232" name="Google Shape;232;g1a4d5d4f61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65229f892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sz="1200">
                <a:solidFill>
                  <a:schemeClr val="dk1"/>
                </a:solidFill>
                <a:latin typeface="Calibri"/>
                <a:ea typeface="Calibri"/>
                <a:cs typeface="Calibri"/>
                <a:sym typeface="Calibri"/>
              </a:rPr>
              <a:t>Lapse patient only visited our office once in 18 months, all the visit time intervals for active patients is less than 18 month (in other words, an active patient visited us more than once in 18 months)</a:t>
            </a:r>
            <a:endParaRPr/>
          </a:p>
        </p:txBody>
      </p:sp>
      <p:sp>
        <p:nvSpPr>
          <p:cNvPr id="246" name="Google Shape;246;g1a65229f892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4d5d4f61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1a4d5d4f613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fef99da2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a4fef99da2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patient visit time update</a:t>
            </a:r>
            <a:endParaRPr/>
          </a:p>
        </p:txBody>
      </p:sp>
      <p:sp>
        <p:nvSpPr>
          <p:cNvPr id="288" name="Google Shape;2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8fef7252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a8fef7252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4fffc6d6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34fffc6d6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629372b6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a629372b6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65229f8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a65229f8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370c23b48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a370c23b4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fef99da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a4fef99da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fef99da2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We calculated their total operation times, and the interval between their first_visit_date and most_recent_visit_date, then used the total times/time_interval to calculate their frequencies, when frequency &gt; 1/270, the patient is a loyal patient.</a:t>
            </a:r>
            <a:endParaRPr sz="400"/>
          </a:p>
        </p:txBody>
      </p:sp>
      <p:sp>
        <p:nvSpPr>
          <p:cNvPr id="168" name="Google Shape;168;g1a4fef99da2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fef99da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a4fef99da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github.com/Sarashang1/42-ND/blob/main/d%233%20(1).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public.tableau.com/app/profile/sara7117/viz/Final_patientloyalty/Dashboard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Sarashang1/42-ND/blob/main/d%233%20m.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public.tableau.com/app/profile/sara7117/viz/Final_activepatient/Dashboard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public.tableau.com/app/profile/sara7117/viz/Final_activepatient/Dashboard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public.tableau.com/app/profile/sara7117/viz/Final_activepatient/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public.tableau.com/app/profile/sara7117/viz/FinalMCRate/Fianl_MCRate" TargetMode="External"/><Relationship Id="rId4" Type="http://schemas.openxmlformats.org/officeDocument/2006/relationships/hyperlink" Target="https://public.tableau.com/app/profile/sara7117/viz/Final_patientloyalty/Dashboard2" TargetMode="External"/><Relationship Id="rId9" Type="http://schemas.openxmlformats.org/officeDocument/2006/relationships/hyperlink" Target="https://github.com/Sarashang1/42-ND/blob/main/D4%20(2).ipynb" TargetMode="External"/><Relationship Id="rId5" Type="http://schemas.openxmlformats.org/officeDocument/2006/relationships/hyperlink" Target="https://public.tableau.com/app/profile/sara7117/viz/Final_activepatient/Dashboard1" TargetMode="External"/><Relationship Id="rId6" Type="http://schemas.openxmlformats.org/officeDocument/2006/relationships/hyperlink" Target="https://github.com/Sarashang1/42-ND/blob/main/42%20ND%20deliverable%20%231%201.ipynb" TargetMode="External"/><Relationship Id="rId7" Type="http://schemas.openxmlformats.org/officeDocument/2006/relationships/hyperlink" Target="https://github.com/Sarashang1/42-ND/blob/main/d%232%201.ipynb" TargetMode="External"/><Relationship Id="rId8" Type="http://schemas.openxmlformats.org/officeDocument/2006/relationships/hyperlink" Target="https://github.com/Sarashang1/42-ND/blob/main/d%233%20m.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public.tableau.com/app/profile/sara7117/viz/FinalMCRate/Fianl_MCRate"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ublic.tableau.com/app/profile/sara7117/viz/FinalMCRate/Fianl_MCR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public.tableau.com/app/profile/sara7117/viz/Final_patientloyalty/Dashboard2"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8498642" y="2158616"/>
            <a:ext cx="8723700" cy="11082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7200"/>
              <a:buFont typeface="Arial"/>
              <a:buNone/>
            </a:pPr>
            <a:r>
              <a:rPr b="1" lang="en-US" sz="7200">
                <a:solidFill>
                  <a:srgbClr val="003478"/>
                </a:solidFill>
                <a:latin typeface="Merriweather Sans"/>
                <a:ea typeface="Merriweather Sans"/>
                <a:cs typeface="Merriweather Sans"/>
                <a:sym typeface="Merriweather Sans"/>
              </a:rPr>
              <a:t>Final Presentation</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0" y="9378186"/>
            <a:ext cx="18288000" cy="908814"/>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b="0" l="0" r="0" t="0"/>
          <a:stretch/>
        </p:blipFill>
        <p:spPr>
          <a:xfrm rot="10800000">
            <a:off x="13388982" y="4955219"/>
            <a:ext cx="3833441" cy="188281"/>
          </a:xfrm>
          <a:prstGeom prst="rect">
            <a:avLst/>
          </a:prstGeom>
          <a:noFill/>
          <a:ln>
            <a:noFill/>
          </a:ln>
        </p:spPr>
      </p:pic>
      <p:pic>
        <p:nvPicPr>
          <p:cNvPr id="87" name="Google Shape;87;p1"/>
          <p:cNvPicPr preferRelativeResize="0"/>
          <p:nvPr/>
        </p:nvPicPr>
        <p:blipFill rotWithShape="1">
          <a:blip r:embed="rId4">
            <a:alphaModFix amt="43000"/>
          </a:blip>
          <a:srcRect b="0" l="0" r="0" t="0"/>
          <a:stretch/>
        </p:blipFill>
        <p:spPr>
          <a:xfrm>
            <a:off x="1028700" y="1028700"/>
            <a:ext cx="6009484" cy="749429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0859351" y="8066970"/>
            <a:ext cx="6363072" cy="912040"/>
          </a:xfrm>
          <a:prstGeom prst="rect">
            <a:avLst/>
          </a:prstGeom>
          <a:noFill/>
          <a:ln>
            <a:noFill/>
          </a:ln>
        </p:spPr>
      </p:pic>
      <p:pic>
        <p:nvPicPr>
          <p:cNvPr id="89" name="Google Shape;89;p1"/>
          <p:cNvPicPr preferRelativeResize="0"/>
          <p:nvPr/>
        </p:nvPicPr>
        <p:blipFill rotWithShape="1">
          <a:blip r:embed="rId6">
            <a:alphaModFix/>
          </a:blip>
          <a:srcRect b="0" l="0" r="0" t="0"/>
          <a:stretch/>
        </p:blipFill>
        <p:spPr>
          <a:xfrm>
            <a:off x="-297925" y="8876177"/>
            <a:ext cx="10508597" cy="102833"/>
          </a:xfrm>
          <a:prstGeom prst="rect">
            <a:avLst/>
          </a:prstGeom>
          <a:noFill/>
          <a:ln>
            <a:noFill/>
          </a:ln>
        </p:spPr>
      </p:pic>
      <p:sp>
        <p:nvSpPr>
          <p:cNvPr id="90" name="Google Shape;90;p1"/>
          <p:cNvSpPr txBox="1"/>
          <p:nvPr/>
        </p:nvSpPr>
        <p:spPr>
          <a:xfrm>
            <a:off x="9770400" y="3974775"/>
            <a:ext cx="7356600" cy="52320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Clr>
                <a:srgbClr val="000000"/>
              </a:buClr>
              <a:buSzPts val="3399"/>
              <a:buFont typeface="Arial"/>
              <a:buNone/>
            </a:pPr>
            <a:r>
              <a:rPr lang="en-US" sz="3399">
                <a:solidFill>
                  <a:srgbClr val="003478"/>
                </a:solidFill>
                <a:latin typeface="Open Sans Light"/>
                <a:ea typeface="Open Sans Light"/>
                <a:cs typeface="Open Sans Light"/>
                <a:sym typeface="Open Sans Light"/>
              </a:rPr>
              <a:t>42 North Dental Field Project Team</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12151254" y="3461075"/>
            <a:ext cx="4975800" cy="52320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Clr>
                <a:srgbClr val="000000"/>
              </a:buClr>
              <a:buSzPts val="3399"/>
              <a:buFont typeface="Arial"/>
              <a:buNone/>
            </a:pPr>
            <a:r>
              <a:rPr lang="en-US" sz="3399">
                <a:solidFill>
                  <a:srgbClr val="003478"/>
                </a:solidFill>
                <a:latin typeface="Open Sans Light"/>
                <a:ea typeface="Open Sans Light"/>
                <a:cs typeface="Open Sans Light"/>
                <a:sym typeface="Open Sans Light"/>
              </a:rPr>
              <a:t>12/07/2022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a370c23b48_0_78"/>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a370c23b48_0_78"/>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99" name="Google Shape;199;g1a370c23b48_0_78"/>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Loyalty Analysis</a:t>
            </a:r>
            <a:endParaRPr b="0" i="0" sz="1400" u="none" cap="none" strike="noStrike">
              <a:solidFill>
                <a:srgbClr val="000000"/>
              </a:solidFill>
              <a:latin typeface="Arial"/>
              <a:ea typeface="Arial"/>
              <a:cs typeface="Arial"/>
              <a:sym typeface="Arial"/>
            </a:endParaRPr>
          </a:p>
        </p:txBody>
      </p:sp>
      <p:sp>
        <p:nvSpPr>
          <p:cNvPr id="200" name="Google Shape;200;g1a370c23b48_0_78"/>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a370c23b48_0_78"/>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Feature importance by machine learning</a:t>
            </a:r>
            <a:endParaRPr sz="3000">
              <a:latin typeface="Calibri"/>
              <a:ea typeface="Calibri"/>
              <a:cs typeface="Calibri"/>
              <a:sym typeface="Calibri"/>
            </a:endParaRPr>
          </a:p>
        </p:txBody>
      </p:sp>
      <p:pic>
        <p:nvPicPr>
          <p:cNvPr id="202" name="Google Shape;202;g1a370c23b48_0_78"/>
          <p:cNvPicPr preferRelativeResize="0"/>
          <p:nvPr/>
        </p:nvPicPr>
        <p:blipFill rotWithShape="1">
          <a:blip r:embed="rId3">
            <a:alphaModFix/>
          </a:blip>
          <a:srcRect b="0" l="4443" r="0" t="7680"/>
          <a:stretch/>
        </p:blipFill>
        <p:spPr>
          <a:xfrm>
            <a:off x="434700" y="1995425"/>
            <a:ext cx="15873777" cy="7382750"/>
          </a:xfrm>
          <a:prstGeom prst="rect">
            <a:avLst/>
          </a:prstGeom>
          <a:noFill/>
          <a:ln>
            <a:noFill/>
          </a:ln>
        </p:spPr>
      </p:pic>
      <p:sp>
        <p:nvSpPr>
          <p:cNvPr id="203" name="Google Shape;203;g1a370c23b48_0_78"/>
          <p:cNvSpPr txBox="1"/>
          <p:nvPr/>
        </p:nvSpPr>
        <p:spPr>
          <a:xfrm>
            <a:off x="8683325" y="6817850"/>
            <a:ext cx="9311700" cy="2124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latin typeface="Calibri"/>
                <a:ea typeface="Calibri"/>
                <a:cs typeface="Calibri"/>
                <a:sym typeface="Calibri"/>
              </a:rPr>
              <a:t>The most important features are appointment length, age, appointment type and </a:t>
            </a:r>
            <a:r>
              <a:rPr lang="en-US" sz="4200">
                <a:latin typeface="Calibri"/>
                <a:ea typeface="Calibri"/>
                <a:cs typeface="Calibri"/>
                <a:sym typeface="Calibri"/>
              </a:rPr>
              <a:t>specialty </a:t>
            </a:r>
            <a:r>
              <a:rPr lang="en-US" sz="4200">
                <a:latin typeface="Calibri"/>
                <a:ea typeface="Calibri"/>
                <a:cs typeface="Calibri"/>
                <a:sym typeface="Calibri"/>
              </a:rPr>
              <a:t>(director)</a:t>
            </a:r>
            <a:endParaRPr sz="4200">
              <a:latin typeface="Calibri"/>
              <a:ea typeface="Calibri"/>
              <a:cs typeface="Calibri"/>
              <a:sym typeface="Calibri"/>
            </a:endParaRPr>
          </a:p>
        </p:txBody>
      </p:sp>
      <p:sp>
        <p:nvSpPr>
          <p:cNvPr id="204" name="Google Shape;204;g1a370c23b48_0_78"/>
          <p:cNvSpPr txBox="1"/>
          <p:nvPr/>
        </p:nvSpPr>
        <p:spPr>
          <a:xfrm>
            <a:off x="9708250" y="517925"/>
            <a:ext cx="766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HTML </a:t>
            </a:r>
            <a:r>
              <a:rPr lang="en-US" sz="2800">
                <a:latin typeface="Calibri"/>
                <a:ea typeface="Calibri"/>
                <a:cs typeface="Calibri"/>
                <a:sym typeface="Calibri"/>
              </a:rPr>
              <a:t>Link: </a:t>
            </a:r>
            <a:r>
              <a:rPr lang="en-US" sz="2800" u="sng">
                <a:solidFill>
                  <a:schemeClr val="hlink"/>
                </a:solidFill>
                <a:latin typeface="Calibri"/>
                <a:ea typeface="Calibri"/>
                <a:cs typeface="Calibri"/>
                <a:sym typeface="Calibri"/>
                <a:hlinkClick r:id="rId4"/>
              </a:rPr>
              <a:t>https://github.com/Sarashang1/42-ND/blob/main/d%233%20(1).ipynb</a:t>
            </a:r>
            <a:r>
              <a:rPr lang="en-US" sz="2800">
                <a:latin typeface="Calibri"/>
                <a:ea typeface="Calibri"/>
                <a:cs typeface="Calibri"/>
                <a:sym typeface="Calibri"/>
              </a:rPr>
              <a:t> </a:t>
            </a:r>
            <a:endParaRPr sz="2800">
              <a:latin typeface="Calibri"/>
              <a:ea typeface="Calibri"/>
              <a:cs typeface="Calibri"/>
              <a:sym typeface="Calibri"/>
            </a:endParaRPr>
          </a:p>
        </p:txBody>
      </p:sp>
      <p:sp>
        <p:nvSpPr>
          <p:cNvPr id="205" name="Google Shape;205;g1a370c23b48_0_78"/>
          <p:cNvSpPr txBox="1"/>
          <p:nvPr/>
        </p:nvSpPr>
        <p:spPr>
          <a:xfrm>
            <a:off x="1330775" y="9480100"/>
            <a:ext cx="1478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Calibri"/>
                <a:ea typeface="Calibri"/>
                <a:cs typeface="Calibri"/>
                <a:sym typeface="Calibri"/>
              </a:rPr>
              <a:t>All plots in dashboard are doing calculations and comparisons over all the categories, while some plots show on ppt are doing calculations and comparisons within their own category, so the plots might looked different and with different numbers</a:t>
            </a:r>
            <a:endParaRPr sz="20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a65229f892_1_39"/>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a65229f892_1_39"/>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12" name="Google Shape;212;g1a65229f892_1_39"/>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Loyalty Analysis(Gentle Dental)</a:t>
            </a:r>
            <a:endParaRPr b="0" i="0" sz="1400" u="none" cap="none" strike="noStrike">
              <a:solidFill>
                <a:srgbClr val="000000"/>
              </a:solidFill>
              <a:latin typeface="Arial"/>
              <a:ea typeface="Arial"/>
              <a:cs typeface="Arial"/>
              <a:sym typeface="Arial"/>
            </a:endParaRPr>
          </a:p>
        </p:txBody>
      </p:sp>
      <p:sp>
        <p:nvSpPr>
          <p:cNvPr id="213" name="Google Shape;213;g1a65229f892_1_39"/>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a65229f892_1_39"/>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Our conclusions</a:t>
            </a:r>
            <a:endParaRPr sz="3000">
              <a:latin typeface="Calibri"/>
              <a:ea typeface="Calibri"/>
              <a:cs typeface="Calibri"/>
              <a:sym typeface="Calibri"/>
            </a:endParaRPr>
          </a:p>
        </p:txBody>
      </p:sp>
      <p:sp>
        <p:nvSpPr>
          <p:cNvPr id="215" name="Google Shape;215;g1a65229f892_1_39"/>
          <p:cNvSpPr txBox="1"/>
          <p:nvPr/>
        </p:nvSpPr>
        <p:spPr>
          <a:xfrm>
            <a:off x="978300" y="4232713"/>
            <a:ext cx="166362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latin typeface="Calibri"/>
                <a:ea typeface="Calibri"/>
                <a:cs typeface="Calibri"/>
                <a:sym typeface="Calibri"/>
              </a:rPr>
              <a:t>Conclusion Based on Formula 1:</a:t>
            </a:r>
            <a:endParaRPr sz="4400">
              <a:latin typeface="Calibri"/>
              <a:ea typeface="Calibri"/>
              <a:cs typeface="Calibri"/>
              <a:sym typeface="Calibri"/>
            </a:endParaRPr>
          </a:p>
          <a:p>
            <a:pPr indent="-488950" lvl="0" marL="457200" rtl="0" algn="l">
              <a:spcBef>
                <a:spcPts val="0"/>
              </a:spcBef>
              <a:spcAft>
                <a:spcPts val="0"/>
              </a:spcAft>
              <a:buSzPts val="4100"/>
              <a:buFont typeface="Calibri"/>
              <a:buChar char="●"/>
            </a:pPr>
            <a:r>
              <a:rPr lang="en-US" sz="4100">
                <a:latin typeface="Calibri"/>
                <a:ea typeface="Calibri"/>
                <a:cs typeface="Calibri"/>
                <a:sym typeface="Calibri"/>
              </a:rPr>
              <a:t>Gender: Female are compose the larger percentage of loyal patients</a:t>
            </a:r>
            <a:endParaRPr sz="4100">
              <a:latin typeface="Calibri"/>
              <a:ea typeface="Calibri"/>
              <a:cs typeface="Calibri"/>
              <a:sym typeface="Calibri"/>
            </a:endParaRPr>
          </a:p>
          <a:p>
            <a:pPr indent="-488950" lvl="0" marL="457200" rtl="0" algn="l">
              <a:spcBef>
                <a:spcPts val="0"/>
              </a:spcBef>
              <a:spcAft>
                <a:spcPts val="0"/>
              </a:spcAft>
              <a:buSzPts val="4100"/>
              <a:buFont typeface="Calibri"/>
              <a:buChar char="●"/>
            </a:pPr>
            <a:r>
              <a:rPr lang="en-US" sz="4100">
                <a:latin typeface="Calibri"/>
                <a:ea typeface="Calibri"/>
                <a:cs typeface="Calibri"/>
                <a:sym typeface="Calibri"/>
              </a:rPr>
              <a:t>Age: Patients between 20-30 and 30-40 are the most loyal patients</a:t>
            </a:r>
            <a:endParaRPr sz="4100">
              <a:latin typeface="Calibri"/>
              <a:ea typeface="Calibri"/>
              <a:cs typeface="Calibri"/>
              <a:sym typeface="Calibri"/>
            </a:endParaRPr>
          </a:p>
          <a:p>
            <a:pPr indent="-488950" lvl="0" marL="457200" marR="0" rtl="0" algn="l">
              <a:lnSpc>
                <a:spcPct val="100000"/>
              </a:lnSpc>
              <a:spcBef>
                <a:spcPts val="0"/>
              </a:spcBef>
              <a:spcAft>
                <a:spcPts val="0"/>
              </a:spcAft>
              <a:buSzPts val="4100"/>
              <a:buFont typeface="Calibri"/>
              <a:buChar char="●"/>
            </a:pPr>
            <a:r>
              <a:rPr lang="en-US" sz="4100">
                <a:latin typeface="Calibri"/>
                <a:ea typeface="Calibri"/>
                <a:cs typeface="Calibri"/>
                <a:sym typeface="Calibri"/>
              </a:rPr>
              <a:t>Office: Newbury, Chelmsford, Cambridge have the largest stake of loyal patients</a:t>
            </a:r>
            <a:endParaRPr sz="4100">
              <a:latin typeface="Calibri"/>
              <a:ea typeface="Calibri"/>
              <a:cs typeface="Calibri"/>
              <a:sym typeface="Calibri"/>
            </a:endParaRPr>
          </a:p>
          <a:p>
            <a:pPr indent="-488950" lvl="0" marL="457200" marR="0" rtl="0" algn="l">
              <a:lnSpc>
                <a:spcPct val="100000"/>
              </a:lnSpc>
              <a:spcBef>
                <a:spcPts val="0"/>
              </a:spcBef>
              <a:spcAft>
                <a:spcPts val="0"/>
              </a:spcAft>
              <a:buSzPts val="4100"/>
              <a:buFont typeface="Calibri"/>
              <a:buChar char="●"/>
            </a:pPr>
            <a:r>
              <a:rPr lang="en-US" sz="4100">
                <a:latin typeface="Calibri"/>
                <a:ea typeface="Calibri"/>
                <a:cs typeface="Calibri"/>
                <a:sym typeface="Calibri"/>
              </a:rPr>
              <a:t>Responsible party type: Insurance leads with 50%</a:t>
            </a:r>
            <a:endParaRPr sz="4100">
              <a:latin typeface="Calibri"/>
              <a:ea typeface="Calibri"/>
              <a:cs typeface="Calibri"/>
              <a:sym typeface="Calibri"/>
            </a:endParaRPr>
          </a:p>
        </p:txBody>
      </p:sp>
      <p:sp>
        <p:nvSpPr>
          <p:cNvPr id="216" name="Google Shape;216;g1a65229f892_1_39"/>
          <p:cNvSpPr txBox="1"/>
          <p:nvPr/>
        </p:nvSpPr>
        <p:spPr>
          <a:xfrm>
            <a:off x="916225" y="2184100"/>
            <a:ext cx="16483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dk2"/>
                </a:solidFill>
                <a:latin typeface="Calibri"/>
                <a:ea typeface="Calibri"/>
                <a:cs typeface="Calibri"/>
                <a:sym typeface="Calibri"/>
              </a:rPr>
              <a:t>Analysis methods: </a:t>
            </a:r>
            <a:endParaRPr sz="4800">
              <a:solidFill>
                <a:schemeClr val="dk2"/>
              </a:solidFill>
              <a:latin typeface="Calibri"/>
              <a:ea typeface="Calibri"/>
              <a:cs typeface="Calibri"/>
              <a:sym typeface="Calibri"/>
            </a:endParaRPr>
          </a:p>
          <a:p>
            <a:pPr indent="-431800" lvl="0" marL="457200" rtl="0" algn="l">
              <a:spcBef>
                <a:spcPts val="0"/>
              </a:spcBef>
              <a:spcAft>
                <a:spcPts val="0"/>
              </a:spcAft>
              <a:buClr>
                <a:schemeClr val="dk2"/>
              </a:buClr>
              <a:buSzPts val="3200"/>
              <a:buFont typeface="Calibri"/>
              <a:buChar char="●"/>
            </a:pPr>
            <a:r>
              <a:rPr lang="en-US" sz="3200">
                <a:solidFill>
                  <a:schemeClr val="dk2"/>
                </a:solidFill>
                <a:latin typeface="Calibri"/>
                <a:ea typeface="Calibri"/>
                <a:cs typeface="Calibri"/>
                <a:sym typeface="Calibri"/>
              </a:rPr>
              <a:t>Formula 1: number of loyalty patients in each group / total loyal patients</a:t>
            </a:r>
            <a:endParaRPr sz="3200">
              <a:solidFill>
                <a:schemeClr val="dk2"/>
              </a:solidFill>
              <a:latin typeface="Calibri"/>
              <a:ea typeface="Calibri"/>
              <a:cs typeface="Calibri"/>
              <a:sym typeface="Calibri"/>
            </a:endParaRPr>
          </a:p>
          <a:p>
            <a:pPr indent="-431800" lvl="0" marL="457200" rtl="0" algn="l">
              <a:spcBef>
                <a:spcPts val="0"/>
              </a:spcBef>
              <a:spcAft>
                <a:spcPts val="0"/>
              </a:spcAft>
              <a:buClr>
                <a:schemeClr val="dk2"/>
              </a:buClr>
              <a:buSzPts val="3200"/>
              <a:buFont typeface="Calibri"/>
              <a:buChar char="●"/>
            </a:pPr>
            <a:r>
              <a:rPr lang="en-US" sz="3200">
                <a:solidFill>
                  <a:schemeClr val="dk2"/>
                </a:solidFill>
                <a:latin typeface="Calibri"/>
                <a:ea typeface="Calibri"/>
                <a:cs typeface="Calibri"/>
                <a:sym typeface="Calibri"/>
              </a:rPr>
              <a:t>Formula 2: for each group, loyal / (loyal + disloyal)</a:t>
            </a:r>
            <a:endParaRPr sz="3200">
              <a:solidFill>
                <a:schemeClr val="dk2"/>
              </a:solidFill>
              <a:latin typeface="Calibri"/>
              <a:ea typeface="Calibri"/>
              <a:cs typeface="Calibri"/>
              <a:sym typeface="Calibri"/>
            </a:endParaRPr>
          </a:p>
        </p:txBody>
      </p:sp>
      <p:sp>
        <p:nvSpPr>
          <p:cNvPr id="217" name="Google Shape;217;g1a65229f892_1_39"/>
          <p:cNvSpPr txBox="1"/>
          <p:nvPr/>
        </p:nvSpPr>
        <p:spPr>
          <a:xfrm>
            <a:off x="11081125" y="787500"/>
            <a:ext cx="5860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3"/>
              </a:rPr>
              <a:t>https://public.tableau.com/app/profile/sara7117/viz/Final_patientloyalty/Dashboard2</a:t>
            </a:r>
            <a:r>
              <a:rPr lang="en-US" sz="2800">
                <a:solidFill>
                  <a:schemeClr val="dk1"/>
                </a:solidFill>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a370c23b48_0_29"/>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a370c23b48_0_29"/>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24" name="Google Shape;224;g1a370c23b48_0_29"/>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Loyalty Analysis(Gentle Dental)</a:t>
            </a:r>
            <a:endParaRPr b="0" i="0" sz="1400" u="none" cap="none" strike="noStrike">
              <a:solidFill>
                <a:srgbClr val="000000"/>
              </a:solidFill>
              <a:latin typeface="Arial"/>
              <a:ea typeface="Arial"/>
              <a:cs typeface="Arial"/>
              <a:sym typeface="Arial"/>
            </a:endParaRPr>
          </a:p>
        </p:txBody>
      </p:sp>
      <p:sp>
        <p:nvSpPr>
          <p:cNvPr id="225" name="Google Shape;225;g1a370c23b48_0_29"/>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a370c23b48_0_29"/>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Our conclusions</a:t>
            </a:r>
            <a:endParaRPr sz="3000">
              <a:latin typeface="Calibri"/>
              <a:ea typeface="Calibri"/>
              <a:cs typeface="Calibri"/>
              <a:sym typeface="Calibri"/>
            </a:endParaRPr>
          </a:p>
        </p:txBody>
      </p:sp>
      <p:sp>
        <p:nvSpPr>
          <p:cNvPr id="227" name="Google Shape;227;g1a370c23b48_0_29"/>
          <p:cNvSpPr txBox="1"/>
          <p:nvPr/>
        </p:nvSpPr>
        <p:spPr>
          <a:xfrm>
            <a:off x="902100" y="4308913"/>
            <a:ext cx="166362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chemeClr val="dk1"/>
                </a:solidFill>
                <a:latin typeface="Calibri"/>
                <a:ea typeface="Calibri"/>
                <a:cs typeface="Calibri"/>
                <a:sym typeface="Calibri"/>
              </a:rPr>
              <a:t>Conclusion Based on Formula 2:</a:t>
            </a:r>
            <a:endParaRPr sz="4100">
              <a:solidFill>
                <a:schemeClr val="dk1"/>
              </a:solidFill>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100">
                <a:solidFill>
                  <a:schemeClr val="dk1"/>
                </a:solidFill>
                <a:latin typeface="Calibri"/>
                <a:ea typeface="Calibri"/>
                <a:cs typeface="Calibri"/>
                <a:sym typeface="Calibri"/>
              </a:rPr>
              <a:t>Gender: Female, Male, and Uni-sex patients have roughly the same loyalty levels</a:t>
            </a:r>
            <a:endParaRPr sz="4100">
              <a:solidFill>
                <a:schemeClr val="dk1"/>
              </a:solidFill>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100">
                <a:solidFill>
                  <a:schemeClr val="dk1"/>
                </a:solidFill>
                <a:latin typeface="Calibri"/>
                <a:ea typeface="Calibri"/>
                <a:cs typeface="Calibri"/>
                <a:sym typeface="Calibri"/>
              </a:rPr>
              <a:t>Age: People between 20-30 and 30-40 tend to be the most loyal</a:t>
            </a:r>
            <a:endParaRPr sz="4100">
              <a:solidFill>
                <a:schemeClr val="dk1"/>
              </a:solidFill>
              <a:latin typeface="Calibri"/>
              <a:ea typeface="Calibri"/>
              <a:cs typeface="Calibri"/>
              <a:sym typeface="Calibri"/>
            </a:endParaRPr>
          </a:p>
          <a:p>
            <a:pPr indent="-533400" lvl="0" marL="457200" marR="0" rtl="0" algn="l">
              <a:lnSpc>
                <a:spcPct val="100000"/>
              </a:lnSpc>
              <a:spcBef>
                <a:spcPts val="0"/>
              </a:spcBef>
              <a:spcAft>
                <a:spcPts val="0"/>
              </a:spcAft>
              <a:buSzPts val="4800"/>
              <a:buFont typeface="Calibri"/>
              <a:buChar char="●"/>
            </a:pPr>
            <a:r>
              <a:rPr lang="en-US" sz="4100">
                <a:solidFill>
                  <a:schemeClr val="dk1"/>
                </a:solidFill>
                <a:latin typeface="Calibri"/>
                <a:ea typeface="Calibri"/>
                <a:cs typeface="Calibri"/>
                <a:sym typeface="Calibri"/>
              </a:rPr>
              <a:t>Office: Cambridge, Wakefield, Braintree, Jamaica Plain, Beverly</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100">
                <a:solidFill>
                  <a:schemeClr val="dk1"/>
                </a:solidFill>
                <a:latin typeface="Calibri"/>
                <a:ea typeface="Calibri"/>
                <a:cs typeface="Calibri"/>
                <a:sym typeface="Calibri"/>
              </a:rPr>
              <a:t>Responsible party type: Insurance more than cash</a:t>
            </a:r>
            <a:endParaRPr sz="4800">
              <a:latin typeface="Calibri"/>
              <a:ea typeface="Calibri"/>
              <a:cs typeface="Calibri"/>
              <a:sym typeface="Calibri"/>
            </a:endParaRPr>
          </a:p>
        </p:txBody>
      </p:sp>
      <p:sp>
        <p:nvSpPr>
          <p:cNvPr id="228" name="Google Shape;228;g1a370c23b48_0_29"/>
          <p:cNvSpPr txBox="1"/>
          <p:nvPr/>
        </p:nvSpPr>
        <p:spPr>
          <a:xfrm>
            <a:off x="916225" y="2184100"/>
            <a:ext cx="16483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dk2"/>
                </a:solidFill>
                <a:latin typeface="Calibri"/>
                <a:ea typeface="Calibri"/>
                <a:cs typeface="Calibri"/>
                <a:sym typeface="Calibri"/>
              </a:rPr>
              <a:t>Analysis methods: </a:t>
            </a:r>
            <a:endParaRPr sz="4800">
              <a:solidFill>
                <a:schemeClr val="dk2"/>
              </a:solidFill>
              <a:latin typeface="Calibri"/>
              <a:ea typeface="Calibri"/>
              <a:cs typeface="Calibri"/>
              <a:sym typeface="Calibri"/>
            </a:endParaRPr>
          </a:p>
          <a:p>
            <a:pPr indent="-431800" lvl="0" marL="457200" rtl="0" algn="l">
              <a:spcBef>
                <a:spcPts val="0"/>
              </a:spcBef>
              <a:spcAft>
                <a:spcPts val="0"/>
              </a:spcAft>
              <a:buClr>
                <a:schemeClr val="dk2"/>
              </a:buClr>
              <a:buSzPts val="3200"/>
              <a:buFont typeface="Calibri"/>
              <a:buChar char="●"/>
            </a:pPr>
            <a:r>
              <a:rPr lang="en-US" sz="3200">
                <a:solidFill>
                  <a:schemeClr val="dk2"/>
                </a:solidFill>
                <a:latin typeface="Calibri"/>
                <a:ea typeface="Calibri"/>
                <a:cs typeface="Calibri"/>
                <a:sym typeface="Calibri"/>
              </a:rPr>
              <a:t>Formula 1: number of loyal patients in each age group / total loyal patients</a:t>
            </a:r>
            <a:endParaRPr sz="3200">
              <a:solidFill>
                <a:schemeClr val="dk2"/>
              </a:solidFill>
              <a:latin typeface="Calibri"/>
              <a:ea typeface="Calibri"/>
              <a:cs typeface="Calibri"/>
              <a:sym typeface="Calibri"/>
            </a:endParaRPr>
          </a:p>
          <a:p>
            <a:pPr indent="-431800" lvl="0" marL="457200" rtl="0" algn="l">
              <a:spcBef>
                <a:spcPts val="0"/>
              </a:spcBef>
              <a:spcAft>
                <a:spcPts val="0"/>
              </a:spcAft>
              <a:buClr>
                <a:schemeClr val="dk2"/>
              </a:buClr>
              <a:buSzPts val="3200"/>
              <a:buFont typeface="Calibri"/>
              <a:buChar char="●"/>
            </a:pPr>
            <a:r>
              <a:rPr lang="en-US" sz="3200">
                <a:solidFill>
                  <a:schemeClr val="dk2"/>
                </a:solidFill>
                <a:latin typeface="Calibri"/>
                <a:ea typeface="Calibri"/>
                <a:cs typeface="Calibri"/>
                <a:sym typeface="Calibri"/>
              </a:rPr>
              <a:t>Formula 2: for each group, loyal / (loyal + disloyal)</a:t>
            </a:r>
            <a:endParaRPr sz="3200">
              <a:latin typeface="Calibri"/>
              <a:ea typeface="Calibri"/>
              <a:cs typeface="Calibri"/>
              <a:sym typeface="Calibri"/>
            </a:endParaRPr>
          </a:p>
        </p:txBody>
      </p:sp>
      <p:sp>
        <p:nvSpPr>
          <p:cNvPr id="229" name="Google Shape;229;g1a370c23b48_0_29"/>
          <p:cNvSpPr txBox="1"/>
          <p:nvPr/>
        </p:nvSpPr>
        <p:spPr>
          <a:xfrm>
            <a:off x="11081125" y="787500"/>
            <a:ext cx="6733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HTML</a:t>
            </a:r>
            <a:r>
              <a:rPr lang="en-US" sz="2800">
                <a:latin typeface="Calibri"/>
                <a:ea typeface="Calibri"/>
                <a:cs typeface="Calibri"/>
                <a:sym typeface="Calibri"/>
              </a:rPr>
              <a:t> Link: </a:t>
            </a:r>
            <a:r>
              <a:rPr lang="en-US" sz="2800" u="sng">
                <a:solidFill>
                  <a:schemeClr val="hlink"/>
                </a:solidFill>
                <a:latin typeface="Calibri"/>
                <a:ea typeface="Calibri"/>
                <a:cs typeface="Calibri"/>
                <a:sym typeface="Calibri"/>
                <a:hlinkClick r:id="rId3"/>
              </a:rPr>
              <a:t>https://github.com/Sarashang1/42-ND/blob/main/d%233%20m.ipynb</a:t>
            </a:r>
            <a:r>
              <a:rPr lang="en-US" sz="2800">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a4d5d4f613_0_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a4d5d4f613_0_0"/>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36" name="Google Shape;236;g1a4d5d4f613_0_0"/>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i="0" lang="en-US" sz="4897" u="none" cap="none" strike="noStrike">
                <a:solidFill>
                  <a:srgbClr val="003478"/>
                </a:solidFill>
                <a:latin typeface="Merriweather Sans"/>
                <a:ea typeface="Merriweather Sans"/>
                <a:cs typeface="Merriweather Sans"/>
                <a:sym typeface="Merriweather Sans"/>
              </a:rPr>
              <a:t>Active patient analysis</a:t>
            </a:r>
            <a:endParaRPr b="0" i="0" sz="1400" u="none" cap="none" strike="noStrike">
              <a:solidFill>
                <a:srgbClr val="000000"/>
              </a:solidFill>
              <a:latin typeface="Arial"/>
              <a:ea typeface="Arial"/>
              <a:cs typeface="Arial"/>
              <a:sym typeface="Arial"/>
            </a:endParaRPr>
          </a:p>
        </p:txBody>
      </p:sp>
      <p:sp>
        <p:nvSpPr>
          <p:cNvPr id="237" name="Google Shape;237;g1a4d5d4f613_0_0"/>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a4d5d4f613_0_0"/>
          <p:cNvSpPr txBox="1"/>
          <p:nvPr/>
        </p:nvSpPr>
        <p:spPr>
          <a:xfrm>
            <a:off x="890333" y="5829682"/>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39" name="Google Shape;239;g1a4d5d4f613_0_0"/>
          <p:cNvSpPr txBox="1"/>
          <p:nvPr/>
        </p:nvSpPr>
        <p:spPr>
          <a:xfrm>
            <a:off x="9719445" y="7295127"/>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40" name="Google Shape;240;g1a4d5d4f613_0_0"/>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Definition of Active and Lapse patient</a:t>
            </a:r>
            <a:endParaRPr sz="3000">
              <a:latin typeface="Calibri"/>
              <a:ea typeface="Calibri"/>
              <a:cs typeface="Calibri"/>
              <a:sym typeface="Calibri"/>
            </a:endParaRPr>
          </a:p>
        </p:txBody>
      </p:sp>
      <p:sp>
        <p:nvSpPr>
          <p:cNvPr id="241" name="Google Shape;241;g1a4d5d4f613_0_0"/>
          <p:cNvSpPr txBox="1"/>
          <p:nvPr/>
        </p:nvSpPr>
        <p:spPr>
          <a:xfrm>
            <a:off x="9979200" y="2838538"/>
            <a:ext cx="7529400" cy="44946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Calibri"/>
              <a:buChar char="●"/>
            </a:pPr>
            <a:r>
              <a:rPr lang="en-US" sz="4000">
                <a:latin typeface="Calibri"/>
                <a:ea typeface="Calibri"/>
                <a:cs typeface="Calibri"/>
                <a:sym typeface="Calibri"/>
              </a:rPr>
              <a:t>Active patient: </a:t>
            </a:r>
            <a:endParaRPr sz="4000">
              <a:latin typeface="Calibri"/>
              <a:ea typeface="Calibri"/>
              <a:cs typeface="Calibri"/>
              <a:sym typeface="Calibri"/>
            </a:endParaRPr>
          </a:p>
          <a:p>
            <a:pPr indent="-482600" lvl="1" marL="914400" rtl="0" algn="l">
              <a:spcBef>
                <a:spcPts val="0"/>
              </a:spcBef>
              <a:spcAft>
                <a:spcPts val="0"/>
              </a:spcAft>
              <a:buSzPts val="4000"/>
              <a:buFont typeface="Calibri"/>
              <a:buChar char="○"/>
            </a:pPr>
            <a:r>
              <a:rPr lang="en-US" sz="4000">
                <a:latin typeface="Calibri"/>
                <a:ea typeface="Calibri"/>
                <a:cs typeface="Calibri"/>
                <a:sym typeface="Calibri"/>
              </a:rPr>
              <a:t>Visits more than once in any 18-month time interval </a:t>
            </a:r>
            <a:endParaRPr sz="4000">
              <a:latin typeface="Calibri"/>
              <a:ea typeface="Calibri"/>
              <a:cs typeface="Calibri"/>
              <a:sym typeface="Calibri"/>
            </a:endParaRPr>
          </a:p>
          <a:p>
            <a:pPr indent="-482600" lvl="0" marL="457200" rtl="0" algn="l">
              <a:spcBef>
                <a:spcPts val="0"/>
              </a:spcBef>
              <a:spcAft>
                <a:spcPts val="0"/>
              </a:spcAft>
              <a:buSzPts val="4000"/>
              <a:buFont typeface="Calibri"/>
              <a:buChar char="●"/>
            </a:pPr>
            <a:r>
              <a:rPr lang="en-US" sz="4000">
                <a:latin typeface="Calibri"/>
                <a:ea typeface="Calibri"/>
                <a:cs typeface="Calibri"/>
                <a:sym typeface="Calibri"/>
              </a:rPr>
              <a:t>Lapse patient: </a:t>
            </a:r>
            <a:endParaRPr sz="4000">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Visits less than once in any 18-month time interval </a:t>
            </a:r>
            <a:endParaRPr sz="4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4000">
              <a:latin typeface="Calibri"/>
              <a:ea typeface="Calibri"/>
              <a:cs typeface="Calibri"/>
              <a:sym typeface="Calibri"/>
            </a:endParaRPr>
          </a:p>
        </p:txBody>
      </p:sp>
      <p:pic>
        <p:nvPicPr>
          <p:cNvPr id="242" name="Google Shape;242;g1a4d5d4f613_0_0"/>
          <p:cNvPicPr preferRelativeResize="0"/>
          <p:nvPr/>
        </p:nvPicPr>
        <p:blipFill>
          <a:blip r:embed="rId3">
            <a:alphaModFix/>
          </a:blip>
          <a:stretch>
            <a:fillRect/>
          </a:stretch>
        </p:blipFill>
        <p:spPr>
          <a:xfrm>
            <a:off x="913857" y="2762350"/>
            <a:ext cx="8244568" cy="4693324"/>
          </a:xfrm>
          <a:prstGeom prst="rect">
            <a:avLst/>
          </a:prstGeom>
          <a:noFill/>
          <a:ln>
            <a:noFill/>
          </a:ln>
        </p:spPr>
      </p:pic>
      <p:sp>
        <p:nvSpPr>
          <p:cNvPr id="243" name="Google Shape;243;g1a4d5d4f613_0_0"/>
          <p:cNvSpPr txBox="1"/>
          <p:nvPr/>
        </p:nvSpPr>
        <p:spPr>
          <a:xfrm>
            <a:off x="1195225" y="7808525"/>
            <a:ext cx="1572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a65229f892_1_58"/>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a65229f892_1_58"/>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50" name="Google Shape;250;g1a65229f892_1_58"/>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i="0" lang="en-US" sz="4897" u="none" cap="none" strike="noStrike">
                <a:solidFill>
                  <a:srgbClr val="003478"/>
                </a:solidFill>
                <a:latin typeface="Merriweather Sans"/>
                <a:ea typeface="Merriweather Sans"/>
                <a:cs typeface="Merriweather Sans"/>
                <a:sym typeface="Merriweather Sans"/>
              </a:rPr>
              <a:t>Active patient analysis</a:t>
            </a:r>
            <a:endParaRPr b="0" i="0" sz="1400" u="none" cap="none" strike="noStrike">
              <a:solidFill>
                <a:srgbClr val="000000"/>
              </a:solidFill>
              <a:latin typeface="Arial"/>
              <a:ea typeface="Arial"/>
              <a:cs typeface="Arial"/>
              <a:sym typeface="Arial"/>
            </a:endParaRPr>
          </a:p>
        </p:txBody>
      </p:sp>
      <p:sp>
        <p:nvSpPr>
          <p:cNvPr id="251" name="Google Shape;251;g1a65229f892_1_58"/>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a65229f892_1_58"/>
          <p:cNvSpPr txBox="1"/>
          <p:nvPr/>
        </p:nvSpPr>
        <p:spPr>
          <a:xfrm>
            <a:off x="890333" y="5829682"/>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53" name="Google Shape;253;g1a65229f892_1_58"/>
          <p:cNvSpPr txBox="1"/>
          <p:nvPr/>
        </p:nvSpPr>
        <p:spPr>
          <a:xfrm>
            <a:off x="9719445" y="7295127"/>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54" name="Google Shape;254;g1a65229f892_1_58"/>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Overview</a:t>
            </a:r>
            <a:endParaRPr sz="3000">
              <a:latin typeface="Calibri"/>
              <a:ea typeface="Calibri"/>
              <a:cs typeface="Calibri"/>
              <a:sym typeface="Calibri"/>
            </a:endParaRPr>
          </a:p>
        </p:txBody>
      </p:sp>
      <p:sp>
        <p:nvSpPr>
          <p:cNvPr id="255" name="Google Shape;255;g1a65229f892_1_58"/>
          <p:cNvSpPr txBox="1"/>
          <p:nvPr/>
        </p:nvSpPr>
        <p:spPr>
          <a:xfrm>
            <a:off x="985275" y="2496000"/>
            <a:ext cx="6789000" cy="4617600"/>
          </a:xfrm>
          <a:prstGeom prst="rect">
            <a:avLst/>
          </a:prstGeom>
          <a:noFill/>
          <a:ln>
            <a:noFill/>
          </a:ln>
        </p:spPr>
        <p:txBody>
          <a:bodyPr anchorCtr="0" anchor="t" bIns="91425" lIns="91425" spcFirstLastPara="1" rIns="91425" wrap="square" tIns="91425">
            <a:spAutoFit/>
          </a:bodyPr>
          <a:lstStyle/>
          <a:p>
            <a:pPr indent="-508000" lvl="0" marL="457200" rtl="0" algn="l">
              <a:spcBef>
                <a:spcPts val="0"/>
              </a:spcBef>
              <a:spcAft>
                <a:spcPts val="0"/>
              </a:spcAft>
              <a:buClr>
                <a:schemeClr val="dk1"/>
              </a:buClr>
              <a:buSzPts val="4400"/>
              <a:buFont typeface="Calibri"/>
              <a:buChar char="●"/>
            </a:pPr>
            <a:r>
              <a:rPr lang="en-US" sz="4400">
                <a:solidFill>
                  <a:schemeClr val="dk1"/>
                </a:solidFill>
                <a:latin typeface="Calibri"/>
                <a:ea typeface="Calibri"/>
                <a:cs typeface="Calibri"/>
                <a:sym typeface="Calibri"/>
              </a:rPr>
              <a:t>Active patient: </a:t>
            </a:r>
            <a:endParaRPr sz="4000">
              <a:solidFill>
                <a:schemeClr val="dk1"/>
              </a:solidFill>
              <a:latin typeface="Calibri"/>
              <a:ea typeface="Calibri"/>
              <a:cs typeface="Calibri"/>
              <a:sym typeface="Calibri"/>
            </a:endParaRPr>
          </a:p>
          <a:p>
            <a:pPr indent="-508000" lvl="1" marL="914400" rtl="0" algn="l">
              <a:spcBef>
                <a:spcPts val="0"/>
              </a:spcBef>
              <a:spcAft>
                <a:spcPts val="0"/>
              </a:spcAft>
              <a:buClr>
                <a:schemeClr val="dk1"/>
              </a:buClr>
              <a:buSzPts val="4400"/>
              <a:buFont typeface="Calibri"/>
              <a:buChar char="○"/>
            </a:pPr>
            <a:r>
              <a:rPr lang="en-US" sz="4000">
                <a:solidFill>
                  <a:schemeClr val="dk1"/>
                </a:solidFill>
                <a:latin typeface="Calibri"/>
                <a:ea typeface="Calibri"/>
                <a:cs typeface="Calibri"/>
                <a:sym typeface="Calibri"/>
              </a:rPr>
              <a:t>Impact on patients features on loyalty</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Distribution in each offices</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Visit time distribution</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Insurance Vs Cash in different offices</a:t>
            </a:r>
            <a:endParaRPr sz="4000">
              <a:solidFill>
                <a:schemeClr val="dk1"/>
              </a:solidFill>
              <a:latin typeface="Calibri"/>
              <a:ea typeface="Calibri"/>
              <a:cs typeface="Calibri"/>
              <a:sym typeface="Calibri"/>
            </a:endParaRPr>
          </a:p>
        </p:txBody>
      </p:sp>
      <p:pic>
        <p:nvPicPr>
          <p:cNvPr id="256" name="Google Shape;256;g1a65229f892_1_58"/>
          <p:cNvPicPr preferRelativeResize="0"/>
          <p:nvPr/>
        </p:nvPicPr>
        <p:blipFill>
          <a:blip r:embed="rId3">
            <a:alphaModFix/>
          </a:blip>
          <a:stretch>
            <a:fillRect/>
          </a:stretch>
        </p:blipFill>
        <p:spPr>
          <a:xfrm>
            <a:off x="10444050" y="1636050"/>
            <a:ext cx="6254300" cy="6509575"/>
          </a:xfrm>
          <a:prstGeom prst="rect">
            <a:avLst/>
          </a:prstGeom>
          <a:noFill/>
          <a:ln>
            <a:noFill/>
          </a:ln>
        </p:spPr>
      </p:pic>
      <p:sp>
        <p:nvSpPr>
          <p:cNvPr id="257" name="Google Shape;257;g1a65229f892_1_58"/>
          <p:cNvSpPr txBox="1"/>
          <p:nvPr/>
        </p:nvSpPr>
        <p:spPr>
          <a:xfrm>
            <a:off x="1330775" y="7507138"/>
            <a:ext cx="945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4"/>
              </a:rPr>
              <a:t>https://public.tableau.com/app/profile/sara7117/viz/Final_activepatient/Dashboard1</a:t>
            </a:r>
            <a:r>
              <a:rPr lang="en-US" sz="2800">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a4d5d4f613_0_1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a4d5d4f613_0_10"/>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64" name="Google Shape;264;g1a4d5d4f613_0_10"/>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i="0" lang="en-US" sz="4897" u="none" cap="none" strike="noStrike">
                <a:solidFill>
                  <a:srgbClr val="003478"/>
                </a:solidFill>
                <a:latin typeface="Merriweather Sans"/>
                <a:ea typeface="Merriweather Sans"/>
                <a:cs typeface="Merriweather Sans"/>
                <a:sym typeface="Merriweather Sans"/>
              </a:rPr>
              <a:t>Active patient analysis</a:t>
            </a:r>
            <a:endParaRPr b="0" i="0" sz="1400" u="none" cap="none" strike="noStrike">
              <a:solidFill>
                <a:srgbClr val="000000"/>
              </a:solidFill>
              <a:latin typeface="Arial"/>
              <a:ea typeface="Arial"/>
              <a:cs typeface="Arial"/>
              <a:sym typeface="Arial"/>
            </a:endParaRPr>
          </a:p>
        </p:txBody>
      </p:sp>
      <p:sp>
        <p:nvSpPr>
          <p:cNvPr id="265" name="Google Shape;265;g1a4d5d4f613_0_10"/>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a4d5d4f613_0_10"/>
          <p:cNvSpPr txBox="1"/>
          <p:nvPr/>
        </p:nvSpPr>
        <p:spPr>
          <a:xfrm>
            <a:off x="782622" y="2190750"/>
            <a:ext cx="17180100" cy="3693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t/>
            </a:r>
            <a:endParaRPr b="0" i="0" sz="2400" u="none" cap="none" strike="noStrike">
              <a:solidFill>
                <a:srgbClr val="000000"/>
              </a:solidFill>
              <a:latin typeface="Arial"/>
              <a:ea typeface="Arial"/>
              <a:cs typeface="Arial"/>
              <a:sym typeface="Arial"/>
            </a:endParaRPr>
          </a:p>
        </p:txBody>
      </p:sp>
      <p:sp>
        <p:nvSpPr>
          <p:cNvPr id="267" name="Google Shape;267;g1a4d5d4f613_0_10"/>
          <p:cNvSpPr txBox="1"/>
          <p:nvPr/>
        </p:nvSpPr>
        <p:spPr>
          <a:xfrm>
            <a:off x="890333" y="5829682"/>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68" name="Google Shape;268;g1a4d5d4f613_0_10"/>
          <p:cNvSpPr txBox="1"/>
          <p:nvPr/>
        </p:nvSpPr>
        <p:spPr>
          <a:xfrm>
            <a:off x="9719445" y="7295127"/>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69" name="Google Shape;269;g1a4d5d4f613_0_10"/>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Definition of Active and Lapse patient</a:t>
            </a:r>
            <a:endParaRPr sz="3000">
              <a:latin typeface="Calibri"/>
              <a:ea typeface="Calibri"/>
              <a:cs typeface="Calibri"/>
              <a:sym typeface="Calibri"/>
            </a:endParaRPr>
          </a:p>
        </p:txBody>
      </p:sp>
      <p:sp>
        <p:nvSpPr>
          <p:cNvPr id="270" name="Google Shape;270;g1a4d5d4f613_0_10"/>
          <p:cNvSpPr txBox="1"/>
          <p:nvPr/>
        </p:nvSpPr>
        <p:spPr>
          <a:xfrm>
            <a:off x="1832200" y="2611475"/>
            <a:ext cx="14957400" cy="517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4100">
                <a:latin typeface="Calibri"/>
                <a:ea typeface="Calibri"/>
                <a:cs typeface="Calibri"/>
                <a:sym typeface="Calibri"/>
              </a:rPr>
              <a:t>Active </a:t>
            </a:r>
            <a:r>
              <a:rPr lang="en-US" sz="4100">
                <a:latin typeface="Calibri"/>
                <a:ea typeface="Calibri"/>
                <a:cs typeface="Calibri"/>
                <a:sym typeface="Calibri"/>
              </a:rPr>
              <a:t>patients characters</a:t>
            </a:r>
            <a:r>
              <a:rPr lang="en-US" sz="4100">
                <a:latin typeface="Calibri"/>
                <a:ea typeface="Calibri"/>
                <a:cs typeface="Calibri"/>
                <a:sym typeface="Calibri"/>
              </a:rPr>
              <a:t>:</a:t>
            </a:r>
            <a:endParaRPr sz="4100">
              <a:latin typeface="Calibri"/>
              <a:ea typeface="Calibri"/>
              <a:cs typeface="Calibri"/>
              <a:sym typeface="Calibri"/>
            </a:endParaRPr>
          </a:p>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Responsible party type: Insurance 57.45% and Cash 27.09%; Preference is to pay by insurance</a:t>
            </a:r>
            <a:endParaRPr sz="4100">
              <a:latin typeface="Calibri"/>
              <a:ea typeface="Calibri"/>
              <a:cs typeface="Calibri"/>
              <a:sym typeface="Calibri"/>
            </a:endParaRPr>
          </a:p>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Age: 20-30</a:t>
            </a:r>
            <a:endParaRPr sz="4100">
              <a:latin typeface="Calibri"/>
              <a:ea typeface="Calibri"/>
              <a:cs typeface="Calibri"/>
              <a:sym typeface="Calibri"/>
            </a:endParaRPr>
          </a:p>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Gender: Female</a:t>
            </a:r>
            <a:endParaRPr sz="4100">
              <a:latin typeface="Calibri"/>
              <a:ea typeface="Calibri"/>
              <a:cs typeface="Calibri"/>
              <a:sym typeface="Calibri"/>
            </a:endParaRPr>
          </a:p>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Office: Newbury, Chelmsford, Cambridge</a:t>
            </a:r>
            <a:endParaRPr sz="4100">
              <a:latin typeface="Calibri"/>
              <a:ea typeface="Calibri"/>
              <a:cs typeface="Calibri"/>
              <a:sym typeface="Calibri"/>
            </a:endParaRPr>
          </a:p>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Visit times: The majority of active patients visit from 2 to 10 times</a:t>
            </a:r>
            <a:endParaRPr sz="4100">
              <a:latin typeface="Calibri"/>
              <a:ea typeface="Calibri"/>
              <a:cs typeface="Calibri"/>
              <a:sym typeface="Calibri"/>
            </a:endParaRPr>
          </a:p>
        </p:txBody>
      </p:sp>
      <p:sp>
        <p:nvSpPr>
          <p:cNvPr id="271" name="Google Shape;271;g1a4d5d4f613_0_10"/>
          <p:cNvSpPr txBox="1"/>
          <p:nvPr/>
        </p:nvSpPr>
        <p:spPr>
          <a:xfrm>
            <a:off x="8383100" y="666738"/>
            <a:ext cx="945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3"/>
              </a:rPr>
              <a:t>https://public.tableau.com/app/profile/sara7117/viz/Final_activepatient/Dashboard1</a:t>
            </a:r>
            <a:r>
              <a:rPr lang="en-US" sz="2800">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a4fef99da2_0_105"/>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a4fef99da2_0_105"/>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78" name="Google Shape;278;g1a4fef99da2_0_105"/>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i="0" lang="en-US" sz="4897" u="none" cap="none" strike="noStrike">
                <a:solidFill>
                  <a:srgbClr val="003478"/>
                </a:solidFill>
                <a:latin typeface="Merriweather Sans"/>
                <a:ea typeface="Merriweather Sans"/>
                <a:cs typeface="Merriweather Sans"/>
                <a:sym typeface="Merriweather Sans"/>
              </a:rPr>
              <a:t>Active patient analysis</a:t>
            </a:r>
            <a:endParaRPr b="0" i="0" sz="1400" u="none" cap="none" strike="noStrike">
              <a:solidFill>
                <a:srgbClr val="000000"/>
              </a:solidFill>
              <a:latin typeface="Arial"/>
              <a:ea typeface="Arial"/>
              <a:cs typeface="Arial"/>
              <a:sym typeface="Arial"/>
            </a:endParaRPr>
          </a:p>
        </p:txBody>
      </p:sp>
      <p:sp>
        <p:nvSpPr>
          <p:cNvPr id="279" name="Google Shape;279;g1a4fef99da2_0_105"/>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a4fef99da2_0_105"/>
          <p:cNvSpPr txBox="1"/>
          <p:nvPr/>
        </p:nvSpPr>
        <p:spPr>
          <a:xfrm>
            <a:off x="782622" y="2190750"/>
            <a:ext cx="17180100" cy="3693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t/>
            </a:r>
            <a:endParaRPr b="0" i="0" sz="2400" u="none" cap="none" strike="noStrike">
              <a:solidFill>
                <a:srgbClr val="000000"/>
              </a:solidFill>
              <a:latin typeface="Arial"/>
              <a:ea typeface="Arial"/>
              <a:cs typeface="Arial"/>
              <a:sym typeface="Arial"/>
            </a:endParaRPr>
          </a:p>
        </p:txBody>
      </p:sp>
      <p:sp>
        <p:nvSpPr>
          <p:cNvPr id="281" name="Google Shape;281;g1a4fef99da2_0_105"/>
          <p:cNvSpPr txBox="1"/>
          <p:nvPr/>
        </p:nvSpPr>
        <p:spPr>
          <a:xfrm>
            <a:off x="9719445" y="7295127"/>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282" name="Google Shape;282;g1a4fef99da2_0_105"/>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Our conclusions</a:t>
            </a:r>
            <a:endParaRPr sz="3000">
              <a:latin typeface="Calibri"/>
              <a:ea typeface="Calibri"/>
              <a:cs typeface="Calibri"/>
              <a:sym typeface="Calibri"/>
            </a:endParaRPr>
          </a:p>
        </p:txBody>
      </p:sp>
      <p:graphicFrame>
        <p:nvGraphicFramePr>
          <p:cNvPr id="283" name="Google Shape;283;g1a4fef99da2_0_105"/>
          <p:cNvGraphicFramePr/>
          <p:nvPr/>
        </p:nvGraphicFramePr>
        <p:xfrm>
          <a:off x="3334325" y="3561250"/>
          <a:ext cx="3000000" cy="3000000"/>
        </p:xfrm>
        <a:graphic>
          <a:graphicData uri="http://schemas.openxmlformats.org/drawingml/2006/table">
            <a:tbl>
              <a:tblPr>
                <a:noFill/>
                <a:tableStyleId>{50C5EC4F-F764-4F95-8FB2-8D8154BD1DF1}</a:tableStyleId>
              </a:tblPr>
              <a:tblGrid>
                <a:gridCol w="5452125"/>
                <a:gridCol w="5452125"/>
              </a:tblGrid>
              <a:tr h="731500">
                <a:tc>
                  <a:txBody>
                    <a:bodyPr/>
                    <a:lstStyle/>
                    <a:p>
                      <a:pPr indent="0" lvl="0" marL="0" rtl="0" algn="l">
                        <a:spcBef>
                          <a:spcPts val="0"/>
                        </a:spcBef>
                        <a:spcAft>
                          <a:spcPts val="0"/>
                        </a:spcAft>
                        <a:buNone/>
                      </a:pPr>
                      <a:r>
                        <a:rPr lang="en-US" sz="3600"/>
                        <a:t>Insurance</a:t>
                      </a:r>
                      <a:endParaRPr sz="3600"/>
                    </a:p>
                  </a:txBody>
                  <a:tcPr marT="91425" marB="91425" marR="91425" marL="91425">
                    <a:solidFill>
                      <a:schemeClr val="lt2"/>
                    </a:solidFill>
                  </a:tcPr>
                </a:tc>
                <a:tc>
                  <a:txBody>
                    <a:bodyPr/>
                    <a:lstStyle/>
                    <a:p>
                      <a:pPr indent="0" lvl="0" marL="0" rtl="0" algn="l">
                        <a:spcBef>
                          <a:spcPts val="0"/>
                        </a:spcBef>
                        <a:spcAft>
                          <a:spcPts val="0"/>
                        </a:spcAft>
                        <a:buNone/>
                      </a:pPr>
                      <a:r>
                        <a:rPr lang="en-US" sz="3600"/>
                        <a:t>Cash</a:t>
                      </a:r>
                      <a:endParaRPr sz="3600"/>
                    </a:p>
                  </a:txBody>
                  <a:tcPr marT="91425" marB="91425" marR="91425" marL="91425">
                    <a:solidFill>
                      <a:schemeClr val="lt2"/>
                    </a:solidFill>
                  </a:tcPr>
                </a:tc>
              </a:tr>
              <a:tr h="731500">
                <a:tc>
                  <a:txBody>
                    <a:bodyPr/>
                    <a:lstStyle/>
                    <a:p>
                      <a:pPr indent="0" lvl="0" marL="0" rtl="0" algn="l">
                        <a:spcBef>
                          <a:spcPts val="0"/>
                        </a:spcBef>
                        <a:spcAft>
                          <a:spcPts val="0"/>
                        </a:spcAft>
                        <a:buNone/>
                      </a:pPr>
                      <a:r>
                        <a:rPr lang="en-US" sz="3600"/>
                        <a:t>Newbury</a:t>
                      </a:r>
                      <a:endParaRPr sz="3600"/>
                    </a:p>
                  </a:txBody>
                  <a:tcPr marT="91425" marB="91425" marR="91425" marL="91425"/>
                </a:tc>
                <a:tc>
                  <a:txBody>
                    <a:bodyPr/>
                    <a:lstStyle/>
                    <a:p>
                      <a:pPr indent="0" lvl="0" marL="0" rtl="0" algn="l">
                        <a:spcBef>
                          <a:spcPts val="0"/>
                        </a:spcBef>
                        <a:spcAft>
                          <a:spcPts val="0"/>
                        </a:spcAft>
                        <a:buNone/>
                      </a:pPr>
                      <a:r>
                        <a:rPr lang="en-US" sz="3600"/>
                        <a:t>Manchester</a:t>
                      </a:r>
                      <a:endParaRPr sz="3600"/>
                    </a:p>
                  </a:txBody>
                  <a:tcPr marT="91425" marB="91425" marR="91425" marL="91425"/>
                </a:tc>
              </a:tr>
              <a:tr h="731500">
                <a:tc>
                  <a:txBody>
                    <a:bodyPr/>
                    <a:lstStyle/>
                    <a:p>
                      <a:pPr indent="0" lvl="0" marL="0" rtl="0" algn="l">
                        <a:spcBef>
                          <a:spcPts val="0"/>
                        </a:spcBef>
                        <a:spcAft>
                          <a:spcPts val="0"/>
                        </a:spcAft>
                        <a:buNone/>
                      </a:pPr>
                      <a:r>
                        <a:rPr lang="en-US" sz="3600"/>
                        <a:t>Chelmsford</a:t>
                      </a:r>
                      <a:endParaRPr sz="3600"/>
                    </a:p>
                  </a:txBody>
                  <a:tcPr marT="91425" marB="91425" marR="91425" marL="91425"/>
                </a:tc>
                <a:tc>
                  <a:txBody>
                    <a:bodyPr/>
                    <a:lstStyle/>
                    <a:p>
                      <a:pPr indent="0" lvl="0" marL="0" rtl="0" algn="l">
                        <a:spcBef>
                          <a:spcPts val="0"/>
                        </a:spcBef>
                        <a:spcAft>
                          <a:spcPts val="0"/>
                        </a:spcAft>
                        <a:buNone/>
                      </a:pPr>
                      <a:r>
                        <a:rPr lang="en-US" sz="3600"/>
                        <a:t>Nashua</a:t>
                      </a:r>
                      <a:endParaRPr sz="3600"/>
                    </a:p>
                  </a:txBody>
                  <a:tcPr marT="91425" marB="91425" marR="91425" marL="91425"/>
                </a:tc>
              </a:tr>
              <a:tr h="731500">
                <a:tc>
                  <a:txBody>
                    <a:bodyPr/>
                    <a:lstStyle/>
                    <a:p>
                      <a:pPr indent="0" lvl="0" marL="0" rtl="0" algn="l">
                        <a:spcBef>
                          <a:spcPts val="0"/>
                        </a:spcBef>
                        <a:spcAft>
                          <a:spcPts val="0"/>
                        </a:spcAft>
                        <a:buNone/>
                      </a:pPr>
                      <a:r>
                        <a:rPr lang="en-US" sz="3600"/>
                        <a:t>Braintree</a:t>
                      </a:r>
                      <a:endParaRPr sz="3600"/>
                    </a:p>
                  </a:txBody>
                  <a:tcPr marT="91425" marB="91425" marR="91425" marL="91425"/>
                </a:tc>
                <a:tc>
                  <a:txBody>
                    <a:bodyPr/>
                    <a:lstStyle/>
                    <a:p>
                      <a:pPr indent="0" lvl="0" marL="0" rtl="0" algn="l">
                        <a:spcBef>
                          <a:spcPts val="0"/>
                        </a:spcBef>
                        <a:spcAft>
                          <a:spcPts val="0"/>
                        </a:spcAft>
                        <a:buNone/>
                      </a:pPr>
                      <a:r>
                        <a:rPr lang="en-US" sz="3600"/>
                        <a:t>Newbury</a:t>
                      </a:r>
                      <a:endParaRPr sz="3600"/>
                    </a:p>
                  </a:txBody>
                  <a:tcPr marT="91425" marB="91425" marR="91425" marL="91425"/>
                </a:tc>
              </a:tr>
              <a:tr h="731500">
                <a:tc>
                  <a:txBody>
                    <a:bodyPr/>
                    <a:lstStyle/>
                    <a:p>
                      <a:pPr indent="0" lvl="0" marL="0" rtl="0" algn="l">
                        <a:spcBef>
                          <a:spcPts val="0"/>
                        </a:spcBef>
                        <a:spcAft>
                          <a:spcPts val="0"/>
                        </a:spcAft>
                        <a:buNone/>
                      </a:pPr>
                      <a:r>
                        <a:rPr lang="en-US" sz="3600"/>
                        <a:t>Worcester</a:t>
                      </a:r>
                      <a:endParaRPr sz="3600"/>
                    </a:p>
                  </a:txBody>
                  <a:tcPr marT="91425" marB="91425" marR="91425" marL="91425"/>
                </a:tc>
                <a:tc>
                  <a:txBody>
                    <a:bodyPr/>
                    <a:lstStyle/>
                    <a:p>
                      <a:pPr indent="0" lvl="0" marL="0" rtl="0" algn="l">
                        <a:spcBef>
                          <a:spcPts val="0"/>
                        </a:spcBef>
                        <a:spcAft>
                          <a:spcPts val="0"/>
                        </a:spcAft>
                        <a:buNone/>
                      </a:pPr>
                      <a:r>
                        <a:rPr lang="en-US" sz="3600"/>
                        <a:t>Cambridge</a:t>
                      </a:r>
                      <a:endParaRPr sz="3600"/>
                    </a:p>
                  </a:txBody>
                  <a:tcPr marT="91425" marB="91425" marR="91425" marL="91425"/>
                </a:tc>
              </a:tr>
              <a:tr h="731500">
                <a:tc>
                  <a:txBody>
                    <a:bodyPr/>
                    <a:lstStyle/>
                    <a:p>
                      <a:pPr indent="0" lvl="0" marL="0" rtl="0" algn="l">
                        <a:spcBef>
                          <a:spcPts val="0"/>
                        </a:spcBef>
                        <a:spcAft>
                          <a:spcPts val="0"/>
                        </a:spcAft>
                        <a:buNone/>
                      </a:pPr>
                      <a:r>
                        <a:rPr lang="en-US" sz="3600"/>
                        <a:t>Malden</a:t>
                      </a:r>
                      <a:endParaRPr sz="3600"/>
                    </a:p>
                  </a:txBody>
                  <a:tcPr marT="91425" marB="91425" marR="91425" marL="91425"/>
                </a:tc>
                <a:tc>
                  <a:txBody>
                    <a:bodyPr/>
                    <a:lstStyle/>
                    <a:p>
                      <a:pPr indent="0" lvl="0" marL="0" rtl="0" algn="l">
                        <a:spcBef>
                          <a:spcPts val="0"/>
                        </a:spcBef>
                        <a:spcAft>
                          <a:spcPts val="0"/>
                        </a:spcAft>
                        <a:buNone/>
                      </a:pPr>
                      <a:r>
                        <a:rPr lang="en-US" sz="3600"/>
                        <a:t>Quincy</a:t>
                      </a:r>
                      <a:endParaRPr sz="3600"/>
                    </a:p>
                  </a:txBody>
                  <a:tcPr marT="91425" marB="91425" marR="91425" marL="91425"/>
                </a:tc>
              </a:tr>
              <a:tr h="731500">
                <a:tc>
                  <a:txBody>
                    <a:bodyPr/>
                    <a:lstStyle/>
                    <a:p>
                      <a:pPr indent="0" lvl="0" marL="0" rtl="0" algn="l">
                        <a:spcBef>
                          <a:spcPts val="0"/>
                        </a:spcBef>
                        <a:spcAft>
                          <a:spcPts val="0"/>
                        </a:spcAft>
                        <a:buNone/>
                      </a:pPr>
                      <a:r>
                        <a:rPr lang="en-US" sz="3600"/>
                        <a:t>Cambridge</a:t>
                      </a:r>
                      <a:endParaRPr sz="3600"/>
                    </a:p>
                  </a:txBody>
                  <a:tcPr marT="91425" marB="91425" marR="91425" marL="91425"/>
                </a:tc>
                <a:tc>
                  <a:txBody>
                    <a:bodyPr/>
                    <a:lstStyle/>
                    <a:p>
                      <a:pPr indent="0" lvl="0" marL="0" rtl="0" algn="l">
                        <a:spcBef>
                          <a:spcPts val="0"/>
                        </a:spcBef>
                        <a:spcAft>
                          <a:spcPts val="0"/>
                        </a:spcAft>
                        <a:buNone/>
                      </a:pPr>
                      <a:r>
                        <a:rPr lang="en-US" sz="3600"/>
                        <a:t>Natick</a:t>
                      </a:r>
                      <a:endParaRPr sz="3600"/>
                    </a:p>
                  </a:txBody>
                  <a:tcPr marT="91425" marB="91425" marR="91425" marL="91425"/>
                </a:tc>
              </a:tr>
            </a:tbl>
          </a:graphicData>
        </a:graphic>
      </p:graphicFrame>
      <p:sp>
        <p:nvSpPr>
          <p:cNvPr id="284" name="Google Shape;284;g1a4fef99da2_0_105"/>
          <p:cNvSpPr txBox="1"/>
          <p:nvPr/>
        </p:nvSpPr>
        <p:spPr>
          <a:xfrm>
            <a:off x="1861600" y="2336750"/>
            <a:ext cx="1324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Active patient preferred Payment type, </a:t>
            </a:r>
            <a:r>
              <a:rPr lang="en-US" sz="4000">
                <a:latin typeface="Calibri"/>
                <a:ea typeface="Calibri"/>
                <a:cs typeface="Calibri"/>
                <a:sym typeface="Calibri"/>
              </a:rPr>
              <a:t>categorized</a:t>
            </a:r>
            <a:r>
              <a:rPr lang="en-US" sz="4000">
                <a:latin typeface="Calibri"/>
                <a:ea typeface="Calibri"/>
                <a:cs typeface="Calibri"/>
                <a:sym typeface="Calibri"/>
              </a:rPr>
              <a:t> by office</a:t>
            </a:r>
            <a:endParaRPr sz="4000">
              <a:latin typeface="Calibri"/>
              <a:ea typeface="Calibri"/>
              <a:cs typeface="Calibri"/>
              <a:sym typeface="Calibri"/>
            </a:endParaRPr>
          </a:p>
        </p:txBody>
      </p:sp>
      <p:sp>
        <p:nvSpPr>
          <p:cNvPr id="285" name="Google Shape;285;g1a4fef99da2_0_105"/>
          <p:cNvSpPr txBox="1"/>
          <p:nvPr/>
        </p:nvSpPr>
        <p:spPr>
          <a:xfrm>
            <a:off x="8481200" y="517913"/>
            <a:ext cx="945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3"/>
              </a:rPr>
              <a:t>https://public.tableau.com/app/profile/sara7117/viz/Final_activepatient/Dashboard1</a:t>
            </a:r>
            <a:r>
              <a:rPr lang="en-US" sz="2800">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
          <p:cNvSpPr txBox="1"/>
          <p:nvPr/>
        </p:nvSpPr>
        <p:spPr>
          <a:xfrm>
            <a:off x="2681162" y="3946236"/>
            <a:ext cx="38439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Suggestions</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0" y="9378186"/>
            <a:ext cx="18288000" cy="908814"/>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txBox="1"/>
          <p:nvPr>
            <p:ph idx="12" type="sldNum"/>
          </p:nvPr>
        </p:nvSpPr>
        <p:spPr>
          <a:xfrm>
            <a:off x="15981300"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293" name="Google Shape;293;p6"/>
          <p:cNvSpPr txBox="1"/>
          <p:nvPr/>
        </p:nvSpPr>
        <p:spPr>
          <a:xfrm>
            <a:off x="8830625" y="2192425"/>
            <a:ext cx="6567600" cy="50493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chemeClr val="dk2"/>
              </a:buClr>
              <a:buSzPts val="3400"/>
              <a:buChar char="●"/>
            </a:pPr>
            <a:r>
              <a:rPr lang="en-US" sz="3400">
                <a:solidFill>
                  <a:schemeClr val="dk2"/>
                </a:solidFill>
                <a:highlight>
                  <a:srgbClr val="FFFFFF"/>
                </a:highlight>
              </a:rPr>
              <a:t>Data is messy, could collect more relevant data and let them be more structured. </a:t>
            </a:r>
            <a:endParaRPr sz="3400">
              <a:solidFill>
                <a:schemeClr val="dk2"/>
              </a:solidFill>
              <a:highlight>
                <a:srgbClr val="FFFFFF"/>
              </a:highlight>
            </a:endParaRPr>
          </a:p>
          <a:p>
            <a:pPr indent="-444500" lvl="1" marL="914400" rtl="0" algn="l">
              <a:lnSpc>
                <a:spcPct val="115000"/>
              </a:lnSpc>
              <a:spcBef>
                <a:spcPts val="1000"/>
              </a:spcBef>
              <a:spcAft>
                <a:spcPts val="0"/>
              </a:spcAft>
              <a:buClr>
                <a:schemeClr val="dk2"/>
              </a:buClr>
              <a:buSzPts val="3400"/>
              <a:buChar char="○"/>
            </a:pPr>
            <a:r>
              <a:rPr lang="en-US" sz="3400">
                <a:solidFill>
                  <a:schemeClr val="dk2"/>
                </a:solidFill>
                <a:highlight>
                  <a:srgbClr val="FFFFFF"/>
                </a:highlight>
              </a:rPr>
              <a:t>Collect provider specialty when patient make appointment </a:t>
            </a:r>
            <a:r>
              <a:rPr lang="en-US" sz="3400">
                <a:solidFill>
                  <a:schemeClr val="dk2"/>
                </a:solidFill>
                <a:highlight>
                  <a:srgbClr val="FFFFFF"/>
                </a:highlight>
              </a:rPr>
              <a:t> </a:t>
            </a:r>
            <a:endParaRPr sz="3400">
              <a:solidFill>
                <a:schemeClr val="dk2"/>
              </a:solidFill>
              <a:highlight>
                <a:srgbClr val="FFFFFF"/>
              </a:highlight>
            </a:endParaRPr>
          </a:p>
          <a:p>
            <a:pPr indent="-444500" lvl="0" marL="457200" rtl="0" algn="l">
              <a:lnSpc>
                <a:spcPct val="115000"/>
              </a:lnSpc>
              <a:spcBef>
                <a:spcPts val="0"/>
              </a:spcBef>
              <a:spcAft>
                <a:spcPts val="0"/>
              </a:spcAft>
              <a:buClr>
                <a:schemeClr val="dk2"/>
              </a:buClr>
              <a:buSzPts val="3400"/>
              <a:buChar char="●"/>
            </a:pPr>
            <a:r>
              <a:rPr lang="en-US" sz="3400">
                <a:solidFill>
                  <a:schemeClr val="dk2"/>
                </a:solidFill>
                <a:highlight>
                  <a:srgbClr val="FFFFFF"/>
                </a:highlight>
              </a:rPr>
              <a:t>Update and delete irrelevant data</a:t>
            </a:r>
            <a:endParaRPr sz="3400">
              <a:solidFill>
                <a:schemeClr val="dk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a8fef7252e_0_7"/>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a8fef7252e_0_7"/>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300" name="Google Shape;300;g1a8fef7252e_0_7"/>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Appendix</a:t>
            </a:r>
            <a:endParaRPr b="0" i="0" sz="1400" u="none" cap="none" strike="noStrike">
              <a:solidFill>
                <a:srgbClr val="000000"/>
              </a:solidFill>
              <a:latin typeface="Arial"/>
              <a:ea typeface="Arial"/>
              <a:cs typeface="Arial"/>
              <a:sym typeface="Arial"/>
            </a:endParaRPr>
          </a:p>
        </p:txBody>
      </p:sp>
      <p:sp>
        <p:nvSpPr>
          <p:cNvPr id="301" name="Google Shape;301;g1a8fef7252e_0_7"/>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a8fef7252e_0_7"/>
          <p:cNvSpPr txBox="1"/>
          <p:nvPr/>
        </p:nvSpPr>
        <p:spPr>
          <a:xfrm>
            <a:off x="782622" y="2190750"/>
            <a:ext cx="17180100" cy="3693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t/>
            </a:r>
            <a:endParaRPr b="0" i="0" sz="2400" u="none" cap="none" strike="noStrike">
              <a:solidFill>
                <a:srgbClr val="000000"/>
              </a:solidFill>
              <a:latin typeface="Arial"/>
              <a:ea typeface="Arial"/>
              <a:cs typeface="Arial"/>
              <a:sym typeface="Arial"/>
            </a:endParaRPr>
          </a:p>
        </p:txBody>
      </p:sp>
      <p:sp>
        <p:nvSpPr>
          <p:cNvPr id="303" name="Google Shape;303;g1a8fef7252e_0_7"/>
          <p:cNvSpPr txBox="1"/>
          <p:nvPr/>
        </p:nvSpPr>
        <p:spPr>
          <a:xfrm>
            <a:off x="890333" y="5829682"/>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304" name="Google Shape;304;g1a8fef7252e_0_7"/>
          <p:cNvSpPr txBox="1"/>
          <p:nvPr/>
        </p:nvSpPr>
        <p:spPr>
          <a:xfrm>
            <a:off x="9719445" y="7295127"/>
            <a:ext cx="697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305" name="Google Shape;305;g1a8fef7252e_0_7"/>
          <p:cNvSpPr txBox="1"/>
          <p:nvPr/>
        </p:nvSpPr>
        <p:spPr>
          <a:xfrm>
            <a:off x="1832200" y="2611475"/>
            <a:ext cx="14957400" cy="5420400"/>
          </a:xfrm>
          <a:prstGeom prst="rect">
            <a:avLst/>
          </a:prstGeom>
          <a:noFill/>
          <a:ln>
            <a:noFill/>
          </a:ln>
        </p:spPr>
        <p:txBody>
          <a:bodyPr anchorCtr="0" anchor="t" bIns="91425" lIns="91425" spcFirstLastPara="1" rIns="91425" wrap="square" tIns="91425">
            <a:spAutoFit/>
          </a:bodyPr>
          <a:lstStyle/>
          <a:p>
            <a:pPr indent="-488950" lvl="0" marL="457200" rtl="0" algn="l">
              <a:lnSpc>
                <a:spcPct val="115000"/>
              </a:lnSpc>
              <a:spcBef>
                <a:spcPts val="0"/>
              </a:spcBef>
              <a:spcAft>
                <a:spcPts val="0"/>
              </a:spcAft>
              <a:buSzPts val="4100"/>
              <a:buFont typeface="Calibri"/>
              <a:buChar char="●"/>
            </a:pPr>
            <a:r>
              <a:rPr lang="en-US" sz="4100">
                <a:latin typeface="Calibri"/>
                <a:ea typeface="Calibri"/>
                <a:cs typeface="Calibri"/>
                <a:sym typeface="Calibri"/>
              </a:rPr>
              <a:t>Dashboards:</a:t>
            </a:r>
            <a:endParaRPr sz="4100">
              <a:latin typeface="Calibri"/>
              <a:ea typeface="Calibri"/>
              <a:cs typeface="Calibri"/>
              <a:sym typeface="Calibri"/>
            </a:endParaRPr>
          </a:p>
          <a:p>
            <a:pPr indent="0" lvl="0" marL="0" rtl="0" algn="l">
              <a:spcBef>
                <a:spcPts val="0"/>
              </a:spcBef>
              <a:spcAft>
                <a:spcPts val="0"/>
              </a:spcAft>
              <a:buNone/>
            </a:pPr>
            <a:r>
              <a:rPr lang="en-US" sz="2800" u="sng">
                <a:solidFill>
                  <a:schemeClr val="hlink"/>
                </a:solidFill>
                <a:latin typeface="Calibri"/>
                <a:ea typeface="Calibri"/>
                <a:cs typeface="Calibri"/>
                <a:sym typeface="Calibri"/>
                <a:hlinkClick r:id="rId3"/>
              </a:rPr>
              <a:t>https://public.tableau.com/app/profile/sara7117/viz/FinalMCRate/Fianl_MCRate</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4"/>
              </a:rPr>
              <a:t>https://public.tableau.com/app/profile/sara7117/viz/Final_patientloyalty/Dashboard2</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u="sng">
                <a:solidFill>
                  <a:schemeClr val="hlink"/>
                </a:solidFill>
                <a:latin typeface="Calibri"/>
                <a:ea typeface="Calibri"/>
                <a:cs typeface="Calibri"/>
                <a:sym typeface="Calibri"/>
                <a:hlinkClick r:id="rId5"/>
              </a:rPr>
              <a:t>https://public.tableau.com/app/profile/sara7117/viz/Final_activepatient/Dashboard1</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488950" lvl="0" marL="457200" rtl="0" algn="l">
              <a:spcBef>
                <a:spcPts val="0"/>
              </a:spcBef>
              <a:spcAft>
                <a:spcPts val="0"/>
              </a:spcAft>
              <a:buSzPts val="4100"/>
              <a:buFont typeface="Calibri"/>
              <a:buChar char="●"/>
            </a:pPr>
            <a:r>
              <a:rPr lang="en-US" sz="4100">
                <a:latin typeface="Calibri"/>
                <a:ea typeface="Calibri"/>
                <a:cs typeface="Calibri"/>
                <a:sym typeface="Calibri"/>
              </a:rPr>
              <a:t>Link to codes: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6"/>
              </a:rPr>
              <a:t>https://github.com/Sarashang1/42-ND/blob/main/42%20ND%20deliverable%20%231%201.ipynb</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7"/>
              </a:rPr>
              <a:t>https://github.com/Sarashang1/42-ND/blob/main/d%232%201.ipynb</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8"/>
              </a:rPr>
              <a:t>https://github.com/Sarashang1/42-ND/blob/main/d%233%20m.ipynb</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9"/>
              </a:rPr>
              <a:t>https://github.com/Sarashang1/42-ND/blob/main/D4%20(2).ipynb</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34fffc6d6e_0_3"/>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34fffc6d6e_0_3"/>
          <p:cNvSpPr txBox="1"/>
          <p:nvPr/>
        </p:nvSpPr>
        <p:spPr>
          <a:xfrm>
            <a:off x="8502642" y="2113691"/>
            <a:ext cx="8723700" cy="11082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7200"/>
              <a:buFont typeface="Arial"/>
              <a:buNone/>
            </a:pPr>
            <a:r>
              <a:rPr b="1" i="0" lang="en-US" sz="7200" u="none" cap="none" strike="noStrike">
                <a:solidFill>
                  <a:srgbClr val="003478"/>
                </a:solidFill>
                <a:latin typeface="Merriweather Sans"/>
                <a:ea typeface="Merriweather Sans"/>
                <a:cs typeface="Merriweather Sans"/>
                <a:sym typeface="Merriweather Sans"/>
              </a:rPr>
              <a:t>THANK YOU</a:t>
            </a:r>
            <a:endParaRPr b="0" i="0" sz="1400" u="none" cap="none" strike="noStrike">
              <a:solidFill>
                <a:srgbClr val="000000"/>
              </a:solidFill>
              <a:latin typeface="Arial"/>
              <a:ea typeface="Arial"/>
              <a:cs typeface="Arial"/>
              <a:sym typeface="Arial"/>
            </a:endParaRPr>
          </a:p>
        </p:txBody>
      </p:sp>
      <p:pic>
        <p:nvPicPr>
          <p:cNvPr id="312" name="Google Shape;312;g134fffc6d6e_0_3"/>
          <p:cNvPicPr preferRelativeResize="0"/>
          <p:nvPr/>
        </p:nvPicPr>
        <p:blipFill rotWithShape="1">
          <a:blip r:embed="rId3">
            <a:alphaModFix/>
          </a:blip>
          <a:srcRect b="0" l="0" r="0" t="0"/>
          <a:stretch/>
        </p:blipFill>
        <p:spPr>
          <a:xfrm rot="10800000">
            <a:off x="13392982" y="4910294"/>
            <a:ext cx="3833441" cy="188281"/>
          </a:xfrm>
          <a:prstGeom prst="rect">
            <a:avLst/>
          </a:prstGeom>
          <a:noFill/>
          <a:ln>
            <a:noFill/>
          </a:ln>
        </p:spPr>
      </p:pic>
      <p:pic>
        <p:nvPicPr>
          <p:cNvPr id="313" name="Google Shape;313;g134fffc6d6e_0_3"/>
          <p:cNvPicPr preferRelativeResize="0"/>
          <p:nvPr/>
        </p:nvPicPr>
        <p:blipFill rotWithShape="1">
          <a:blip r:embed="rId4">
            <a:alphaModFix amt="43000"/>
          </a:blip>
          <a:srcRect b="0" l="0" r="0" t="0"/>
          <a:stretch/>
        </p:blipFill>
        <p:spPr>
          <a:xfrm>
            <a:off x="1032700" y="983775"/>
            <a:ext cx="6009485" cy="7494289"/>
          </a:xfrm>
          <a:prstGeom prst="rect">
            <a:avLst/>
          </a:prstGeom>
          <a:noFill/>
          <a:ln>
            <a:noFill/>
          </a:ln>
        </p:spPr>
      </p:pic>
      <p:pic>
        <p:nvPicPr>
          <p:cNvPr id="314" name="Google Shape;314;g134fffc6d6e_0_3"/>
          <p:cNvPicPr preferRelativeResize="0"/>
          <p:nvPr/>
        </p:nvPicPr>
        <p:blipFill rotWithShape="1">
          <a:blip r:embed="rId5">
            <a:alphaModFix/>
          </a:blip>
          <a:srcRect b="0" l="0" r="0" t="0"/>
          <a:stretch/>
        </p:blipFill>
        <p:spPr>
          <a:xfrm>
            <a:off x="10863351" y="8022045"/>
            <a:ext cx="6363071" cy="912040"/>
          </a:xfrm>
          <a:prstGeom prst="rect">
            <a:avLst/>
          </a:prstGeom>
          <a:noFill/>
          <a:ln>
            <a:noFill/>
          </a:ln>
        </p:spPr>
      </p:pic>
      <p:sp>
        <p:nvSpPr>
          <p:cNvPr id="315" name="Google Shape;315;g134fffc6d6e_0_3"/>
          <p:cNvSpPr txBox="1"/>
          <p:nvPr/>
        </p:nvSpPr>
        <p:spPr>
          <a:xfrm>
            <a:off x="9411025" y="3929850"/>
            <a:ext cx="7719600" cy="52320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Clr>
                <a:srgbClr val="000000"/>
              </a:buClr>
              <a:buSzPts val="3399"/>
              <a:buFont typeface="Arial"/>
              <a:buNone/>
            </a:pPr>
            <a:r>
              <a:rPr lang="en-US" sz="3399">
                <a:solidFill>
                  <a:srgbClr val="003478"/>
                </a:solidFill>
                <a:latin typeface="Open Sans Light"/>
                <a:ea typeface="Open Sans Light"/>
                <a:cs typeface="Open Sans Light"/>
                <a:sym typeface="Open Sans Light"/>
              </a:rPr>
              <a:t>42 North Dental field project team</a:t>
            </a:r>
            <a:endParaRPr b="0" i="0" sz="1400" u="none" cap="none" strike="noStrike">
              <a:solidFill>
                <a:srgbClr val="000000"/>
              </a:solidFill>
              <a:latin typeface="Arial"/>
              <a:ea typeface="Arial"/>
              <a:cs typeface="Arial"/>
              <a:sym typeface="Arial"/>
            </a:endParaRPr>
          </a:p>
        </p:txBody>
      </p:sp>
      <p:sp>
        <p:nvSpPr>
          <p:cNvPr id="316" name="Google Shape;316;g134fffc6d6e_0_3"/>
          <p:cNvSpPr txBox="1"/>
          <p:nvPr/>
        </p:nvSpPr>
        <p:spPr>
          <a:xfrm>
            <a:off x="12155254" y="3416150"/>
            <a:ext cx="4975800" cy="52320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Clr>
                <a:srgbClr val="000000"/>
              </a:buClr>
              <a:buSzPts val="3399"/>
              <a:buFont typeface="Arial"/>
              <a:buNone/>
            </a:pPr>
            <a:r>
              <a:rPr lang="en-US" sz="3399">
                <a:solidFill>
                  <a:srgbClr val="003478"/>
                </a:solidFill>
                <a:latin typeface="Open Sans Light"/>
                <a:ea typeface="Open Sans Light"/>
                <a:cs typeface="Open Sans Light"/>
                <a:sym typeface="Open Sans Light"/>
              </a:rPr>
              <a:t>12/07/2022</a:t>
            </a:r>
            <a:endParaRPr b="0" i="0" sz="1400" u="none" cap="none" strike="noStrike">
              <a:solidFill>
                <a:srgbClr val="000000"/>
              </a:solidFill>
              <a:latin typeface="Arial"/>
              <a:ea typeface="Arial"/>
              <a:cs typeface="Arial"/>
              <a:sym typeface="Arial"/>
            </a:endParaRPr>
          </a:p>
        </p:txBody>
      </p:sp>
      <p:pic>
        <p:nvPicPr>
          <p:cNvPr id="317" name="Google Shape;317;g134fffc6d6e_0_3"/>
          <p:cNvPicPr preferRelativeResize="0"/>
          <p:nvPr/>
        </p:nvPicPr>
        <p:blipFill rotWithShape="1">
          <a:blip r:embed="rId6">
            <a:alphaModFix/>
          </a:blip>
          <a:srcRect b="0" l="0" r="0" t="0"/>
          <a:stretch/>
        </p:blipFill>
        <p:spPr>
          <a:xfrm>
            <a:off x="-297925" y="8876177"/>
            <a:ext cx="10508597" cy="1028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3578334" y="3946236"/>
            <a:ext cx="30990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i="0" lang="en-US" sz="4897" u="none" cap="none" strike="noStrike">
                <a:solidFill>
                  <a:srgbClr val="003478"/>
                </a:solidFill>
                <a:latin typeface="Merriweather Sans"/>
                <a:ea typeface="Merriweather Sans"/>
                <a:cs typeface="Merriweather Sans"/>
                <a:sym typeface="Merriweather Sans"/>
              </a:rPr>
              <a:t>AGENDA</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0" y="9378186"/>
            <a:ext cx="18288000" cy="908814"/>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txBox="1"/>
          <p:nvPr/>
        </p:nvSpPr>
        <p:spPr>
          <a:xfrm>
            <a:off x="8582825" y="2072075"/>
            <a:ext cx="8638500" cy="4926000"/>
          </a:xfrm>
          <a:prstGeom prst="rect">
            <a:avLst/>
          </a:prstGeom>
          <a:noFill/>
          <a:ln>
            <a:noFill/>
          </a:ln>
        </p:spPr>
        <p:txBody>
          <a:bodyPr anchorCtr="0" anchor="t" bIns="0" lIns="0" spcFirstLastPara="1" rIns="0" wrap="square" tIns="0">
            <a:spAutoFit/>
          </a:bodyPr>
          <a:lstStyle/>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Problem</a:t>
            </a:r>
            <a:r>
              <a:rPr lang="en-US" sz="4000">
                <a:solidFill>
                  <a:srgbClr val="003478"/>
                </a:solidFill>
                <a:latin typeface="Open Sans Light"/>
                <a:ea typeface="Open Sans Light"/>
                <a:cs typeface="Open Sans Light"/>
                <a:sym typeface="Open Sans Light"/>
              </a:rPr>
              <a:t> Overlook</a:t>
            </a:r>
            <a:endParaRPr sz="4000">
              <a:solidFill>
                <a:srgbClr val="003478"/>
              </a:solidFill>
              <a:latin typeface="Open Sans Light"/>
              <a:ea typeface="Open Sans Light"/>
              <a:cs typeface="Open Sans Light"/>
              <a:sym typeface="Open Sans Light"/>
            </a:endParaRPr>
          </a:p>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Data Processing</a:t>
            </a:r>
            <a:endParaRPr sz="4000">
              <a:solidFill>
                <a:srgbClr val="003478"/>
              </a:solidFill>
              <a:latin typeface="Open Sans Light"/>
              <a:ea typeface="Open Sans Light"/>
              <a:cs typeface="Open Sans Light"/>
              <a:sym typeface="Open Sans Light"/>
            </a:endParaRPr>
          </a:p>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Appointment Miss &amp; Cancel Rate</a:t>
            </a:r>
            <a:endParaRPr sz="4000">
              <a:solidFill>
                <a:srgbClr val="003478"/>
              </a:solidFill>
              <a:latin typeface="Open Sans Light"/>
              <a:ea typeface="Open Sans Light"/>
              <a:cs typeface="Open Sans Light"/>
              <a:sym typeface="Open Sans Light"/>
            </a:endParaRPr>
          </a:p>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Loyalty Analysis</a:t>
            </a:r>
            <a:endParaRPr sz="4000">
              <a:solidFill>
                <a:srgbClr val="003478"/>
              </a:solidFill>
              <a:latin typeface="Open Sans Light"/>
              <a:ea typeface="Open Sans Light"/>
              <a:cs typeface="Open Sans Light"/>
              <a:sym typeface="Open Sans Light"/>
            </a:endParaRPr>
          </a:p>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Active &amp; Lapse Patient Analysis</a:t>
            </a:r>
            <a:endParaRPr sz="4000">
              <a:solidFill>
                <a:srgbClr val="003478"/>
              </a:solidFill>
              <a:latin typeface="Open Sans Light"/>
              <a:ea typeface="Open Sans Light"/>
              <a:cs typeface="Open Sans Light"/>
              <a:sym typeface="Open Sans Light"/>
            </a:endParaRPr>
          </a:p>
          <a:p>
            <a:pPr indent="-482600" lvl="0" marL="457200" marR="0" rtl="0" algn="l">
              <a:lnSpc>
                <a:spcPct val="140011"/>
              </a:lnSpc>
              <a:spcBef>
                <a:spcPts val="0"/>
              </a:spcBef>
              <a:spcAft>
                <a:spcPts val="0"/>
              </a:spcAft>
              <a:buClr>
                <a:srgbClr val="003478"/>
              </a:buClr>
              <a:buSzPts val="4000"/>
              <a:buFont typeface="Open Sans Light"/>
              <a:buChar char="●"/>
            </a:pPr>
            <a:r>
              <a:rPr lang="en-US" sz="4000">
                <a:solidFill>
                  <a:srgbClr val="003478"/>
                </a:solidFill>
                <a:latin typeface="Open Sans Light"/>
                <a:ea typeface="Open Sans Light"/>
                <a:cs typeface="Open Sans Light"/>
                <a:sym typeface="Open Sans Light"/>
              </a:rPr>
              <a:t>Suggestions</a:t>
            </a:r>
            <a:endParaRPr sz="4000">
              <a:solidFill>
                <a:srgbClr val="003478"/>
              </a:solidFill>
              <a:latin typeface="Open Sans Light"/>
              <a:ea typeface="Open Sans Light"/>
              <a:cs typeface="Open Sans Light"/>
              <a:sym typeface="Open Sans Light"/>
            </a:endParaRPr>
          </a:p>
        </p:txBody>
      </p:sp>
      <p:sp>
        <p:nvSpPr>
          <p:cNvPr id="99" name="Google Shape;99;p2"/>
          <p:cNvSpPr txBox="1"/>
          <p:nvPr>
            <p:ph idx="12" type="sldNum"/>
          </p:nvPr>
        </p:nvSpPr>
        <p:spPr>
          <a:xfrm>
            <a:off x="158015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a629372b6a_0_7"/>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a629372b6a_0_7"/>
          <p:cNvSpPr txBox="1"/>
          <p:nvPr>
            <p:ph idx="12" type="sldNum"/>
          </p:nvPr>
        </p:nvSpPr>
        <p:spPr>
          <a:xfrm>
            <a:off x="1590137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06" name="Google Shape;106;g1a629372b6a_0_7"/>
          <p:cNvSpPr txBox="1"/>
          <p:nvPr/>
        </p:nvSpPr>
        <p:spPr>
          <a:xfrm>
            <a:off x="847425" y="669425"/>
            <a:ext cx="133074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Problem Overlook</a:t>
            </a:r>
            <a:endParaRPr b="0" i="0" sz="1400" u="none" cap="none" strike="noStrike">
              <a:solidFill>
                <a:srgbClr val="000000"/>
              </a:solidFill>
              <a:latin typeface="Arial"/>
              <a:ea typeface="Arial"/>
              <a:cs typeface="Arial"/>
              <a:sym typeface="Arial"/>
            </a:endParaRPr>
          </a:p>
        </p:txBody>
      </p:sp>
      <p:sp>
        <p:nvSpPr>
          <p:cNvPr id="107" name="Google Shape;107;g1a629372b6a_0_7"/>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a629372b6a_0_7"/>
          <p:cNvSpPr txBox="1"/>
          <p:nvPr/>
        </p:nvSpPr>
        <p:spPr>
          <a:xfrm>
            <a:off x="782625" y="2448125"/>
            <a:ext cx="102483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u="sng">
                <a:solidFill>
                  <a:schemeClr val="dk1"/>
                </a:solidFill>
                <a:latin typeface="Calibri"/>
                <a:ea typeface="Calibri"/>
                <a:cs typeface="Calibri"/>
                <a:sym typeface="Calibri"/>
              </a:rPr>
              <a:t>Problems</a:t>
            </a:r>
            <a:r>
              <a:rPr lang="en-US" sz="4200">
                <a:solidFill>
                  <a:schemeClr val="dk1"/>
                </a:solidFill>
                <a:latin typeface="Calibri"/>
                <a:ea typeface="Calibri"/>
                <a:cs typeface="Calibri"/>
                <a:sym typeface="Calibri"/>
              </a:rPr>
              <a:t>:</a:t>
            </a:r>
            <a:endParaRPr sz="4200">
              <a:solidFill>
                <a:schemeClr val="dk1"/>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Char char="●"/>
            </a:pPr>
            <a:r>
              <a:rPr lang="en-US" sz="4200">
                <a:solidFill>
                  <a:schemeClr val="dk1"/>
                </a:solidFill>
                <a:latin typeface="Calibri"/>
                <a:ea typeface="Calibri"/>
                <a:cs typeface="Calibri"/>
                <a:sym typeface="Calibri"/>
              </a:rPr>
              <a:t>Appointment Missed and Cancelled (M/C)</a:t>
            </a:r>
            <a:endParaRPr sz="4200">
              <a:solidFill>
                <a:schemeClr val="dk1"/>
              </a:solidFill>
              <a:latin typeface="Calibri"/>
              <a:ea typeface="Calibri"/>
              <a:cs typeface="Calibri"/>
              <a:sym typeface="Calibri"/>
            </a:endParaRPr>
          </a:p>
          <a:p>
            <a:pPr indent="-495300" lvl="1" marL="914400" rtl="0" algn="l">
              <a:spcBef>
                <a:spcPts val="0"/>
              </a:spcBef>
              <a:spcAft>
                <a:spcPts val="0"/>
              </a:spcAft>
              <a:buClr>
                <a:schemeClr val="dk1"/>
              </a:buClr>
              <a:buSzPts val="4200"/>
              <a:buFont typeface="Calibri"/>
              <a:buChar char="○"/>
            </a:pPr>
            <a:r>
              <a:rPr lang="en-US" sz="4200">
                <a:solidFill>
                  <a:schemeClr val="dk1"/>
                </a:solidFill>
                <a:latin typeface="Calibri"/>
                <a:ea typeface="Calibri"/>
                <a:cs typeface="Calibri"/>
                <a:sym typeface="Calibri"/>
              </a:rPr>
              <a:t>How M/C rate relate to patient features and different offices?</a:t>
            </a:r>
            <a:endParaRPr sz="4200">
              <a:solidFill>
                <a:schemeClr val="dk1"/>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Char char="●"/>
            </a:pPr>
            <a:r>
              <a:rPr lang="en-US" sz="4200">
                <a:solidFill>
                  <a:schemeClr val="dk1"/>
                </a:solidFill>
                <a:latin typeface="Calibri"/>
                <a:ea typeface="Calibri"/>
                <a:cs typeface="Calibri"/>
                <a:sym typeface="Calibri"/>
              </a:rPr>
              <a:t>Patient Loyalty and </a:t>
            </a:r>
            <a:r>
              <a:rPr lang="en-US" sz="4200">
                <a:solidFill>
                  <a:schemeClr val="dk1"/>
                </a:solidFill>
                <a:latin typeface="Calibri"/>
                <a:ea typeface="Calibri"/>
                <a:cs typeface="Calibri"/>
                <a:sym typeface="Calibri"/>
              </a:rPr>
              <a:t>Active patient: </a:t>
            </a:r>
            <a:endParaRPr sz="4200">
              <a:solidFill>
                <a:schemeClr val="dk1"/>
              </a:solidFill>
              <a:latin typeface="Calibri"/>
              <a:ea typeface="Calibri"/>
              <a:cs typeface="Calibri"/>
              <a:sym typeface="Calibri"/>
            </a:endParaRPr>
          </a:p>
          <a:p>
            <a:pPr indent="-495300" lvl="1" marL="914400" rtl="0" algn="l">
              <a:spcBef>
                <a:spcPts val="0"/>
              </a:spcBef>
              <a:spcAft>
                <a:spcPts val="0"/>
              </a:spcAft>
              <a:buClr>
                <a:schemeClr val="dk1"/>
              </a:buClr>
              <a:buSzPts val="4200"/>
              <a:buFont typeface="Calibri"/>
              <a:buChar char="○"/>
            </a:pPr>
            <a:r>
              <a:rPr lang="en-US" sz="4200">
                <a:solidFill>
                  <a:schemeClr val="dk1"/>
                </a:solidFill>
                <a:latin typeface="Calibri"/>
                <a:ea typeface="Calibri"/>
                <a:cs typeface="Calibri"/>
                <a:sym typeface="Calibri"/>
              </a:rPr>
              <a:t>How to define </a:t>
            </a:r>
            <a:r>
              <a:rPr lang="en-US" sz="4200">
                <a:solidFill>
                  <a:schemeClr val="dk1"/>
                </a:solidFill>
                <a:latin typeface="Calibri"/>
                <a:ea typeface="Calibri"/>
                <a:cs typeface="Calibri"/>
                <a:sym typeface="Calibri"/>
              </a:rPr>
              <a:t>Loyalty and Active patient?</a:t>
            </a:r>
            <a:endParaRPr sz="4200">
              <a:solidFill>
                <a:schemeClr val="dk1"/>
              </a:solidFill>
              <a:latin typeface="Calibri"/>
              <a:ea typeface="Calibri"/>
              <a:cs typeface="Calibri"/>
              <a:sym typeface="Calibri"/>
            </a:endParaRPr>
          </a:p>
          <a:p>
            <a:pPr indent="-495300" lvl="1" marL="914400" rtl="0" algn="l">
              <a:spcBef>
                <a:spcPts val="0"/>
              </a:spcBef>
              <a:spcAft>
                <a:spcPts val="0"/>
              </a:spcAft>
              <a:buClr>
                <a:schemeClr val="dk1"/>
              </a:buClr>
              <a:buSzPts val="4200"/>
              <a:buFont typeface="Calibri"/>
              <a:buChar char="○"/>
            </a:pPr>
            <a:r>
              <a:rPr lang="en-US" sz="4200">
                <a:solidFill>
                  <a:schemeClr val="dk1"/>
                </a:solidFill>
                <a:latin typeface="Calibri"/>
                <a:ea typeface="Calibri"/>
                <a:cs typeface="Calibri"/>
                <a:sym typeface="Calibri"/>
              </a:rPr>
              <a:t>How do patients behave differently?</a:t>
            </a:r>
            <a:endParaRPr sz="4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9" name="Google Shape;109;g1a629372b6a_0_7"/>
          <p:cNvSpPr txBox="1"/>
          <p:nvPr/>
        </p:nvSpPr>
        <p:spPr>
          <a:xfrm>
            <a:off x="11198100" y="2448125"/>
            <a:ext cx="7089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u="sng">
                <a:solidFill>
                  <a:schemeClr val="dk1"/>
                </a:solidFill>
                <a:latin typeface="Calibri"/>
                <a:ea typeface="Calibri"/>
                <a:cs typeface="Calibri"/>
                <a:sym typeface="Calibri"/>
              </a:rPr>
              <a:t>Solutions</a:t>
            </a:r>
            <a:r>
              <a:rPr lang="en-US" sz="4200">
                <a:solidFill>
                  <a:schemeClr val="dk1"/>
                </a:solidFill>
                <a:latin typeface="Calibri"/>
                <a:ea typeface="Calibri"/>
                <a:cs typeface="Calibri"/>
                <a:sym typeface="Calibri"/>
              </a:rPr>
              <a:t>:</a:t>
            </a:r>
            <a:endParaRPr sz="4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200">
                <a:solidFill>
                  <a:schemeClr val="dk1"/>
                </a:solidFill>
                <a:latin typeface="Calibri"/>
                <a:ea typeface="Calibri"/>
                <a:cs typeface="Calibri"/>
                <a:sym typeface="Calibri"/>
              </a:rPr>
              <a:t>Machine learning models and Tableau Dashboards</a:t>
            </a:r>
            <a:endParaRPr sz="4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10" name="Google Shape;110;g1a629372b6a_0_7"/>
          <p:cNvSpPr txBox="1"/>
          <p:nvPr/>
        </p:nvSpPr>
        <p:spPr>
          <a:xfrm>
            <a:off x="1109575" y="7530000"/>
            <a:ext cx="1677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4200">
                <a:solidFill>
                  <a:schemeClr val="dk1"/>
                </a:solidFill>
                <a:latin typeface="Calibri"/>
                <a:ea typeface="Calibri"/>
                <a:cs typeface="Calibri"/>
                <a:sym typeface="Calibri"/>
              </a:rPr>
              <a:t>Goal:  </a:t>
            </a:r>
            <a:r>
              <a:rPr lang="en-US" sz="4200">
                <a:solidFill>
                  <a:schemeClr val="dk1"/>
                </a:solidFill>
                <a:latin typeface="Calibri"/>
                <a:ea typeface="Calibri"/>
                <a:cs typeface="Calibri"/>
                <a:sym typeface="Calibri"/>
              </a:rPr>
              <a:t>42ND will have a better understanding of their customers and business patterns.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a65229f892_0_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a65229f892_0_0"/>
          <p:cNvSpPr txBox="1"/>
          <p:nvPr>
            <p:ph idx="12" type="sldNum"/>
          </p:nvPr>
        </p:nvSpPr>
        <p:spPr>
          <a:xfrm>
            <a:off x="15941350" y="9650025"/>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17" name="Google Shape;117;g1a65229f892_0_0"/>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Data Processing</a:t>
            </a:r>
            <a:endParaRPr b="0" i="0" sz="1400" u="none" cap="none" strike="noStrike">
              <a:solidFill>
                <a:srgbClr val="000000"/>
              </a:solidFill>
              <a:latin typeface="Arial"/>
              <a:ea typeface="Arial"/>
              <a:cs typeface="Arial"/>
              <a:sym typeface="Arial"/>
            </a:endParaRPr>
          </a:p>
        </p:txBody>
      </p:sp>
      <p:sp>
        <p:nvSpPr>
          <p:cNvPr id="118" name="Google Shape;118;g1a65229f892_0_0"/>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a65229f892_0_0"/>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Table relationships</a:t>
            </a:r>
            <a:endParaRPr sz="3000">
              <a:latin typeface="Calibri"/>
              <a:ea typeface="Calibri"/>
              <a:cs typeface="Calibri"/>
              <a:sym typeface="Calibri"/>
            </a:endParaRPr>
          </a:p>
        </p:txBody>
      </p:sp>
      <p:pic>
        <p:nvPicPr>
          <p:cNvPr id="120" name="Google Shape;120;g1a65229f892_0_0"/>
          <p:cNvPicPr preferRelativeResize="0"/>
          <p:nvPr/>
        </p:nvPicPr>
        <p:blipFill rotWithShape="1">
          <a:blip r:embed="rId3">
            <a:alphaModFix/>
          </a:blip>
          <a:srcRect b="10289" l="0" r="7338" t="0"/>
          <a:stretch/>
        </p:blipFill>
        <p:spPr>
          <a:xfrm>
            <a:off x="639375" y="2067325"/>
            <a:ext cx="16178051" cy="5815475"/>
          </a:xfrm>
          <a:prstGeom prst="rect">
            <a:avLst/>
          </a:prstGeom>
          <a:noFill/>
          <a:ln>
            <a:noFill/>
          </a:ln>
        </p:spPr>
      </p:pic>
      <p:sp>
        <p:nvSpPr>
          <p:cNvPr id="121" name="Google Shape;121;g1a65229f892_0_0"/>
          <p:cNvSpPr txBox="1"/>
          <p:nvPr/>
        </p:nvSpPr>
        <p:spPr>
          <a:xfrm>
            <a:off x="11289100" y="6075775"/>
            <a:ext cx="6733500" cy="2955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We further used the datasets we were given defined active patient, loyalty and how many times each patient visited. And add these information in the existing dataset.</a:t>
            </a:r>
            <a:endParaRPr sz="3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0" y="9378186"/>
            <a:ext cx="18288000" cy="908814"/>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28" name="Google Shape;128;p5"/>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Data Processing</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7326700" y="249437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600"/>
              <a:t>Define new data points</a:t>
            </a:r>
            <a:endParaRPr sz="3600"/>
          </a:p>
        </p:txBody>
      </p:sp>
      <p:sp>
        <p:nvSpPr>
          <p:cNvPr id="131" name="Google Shape;131;p5"/>
          <p:cNvSpPr/>
          <p:nvPr/>
        </p:nvSpPr>
        <p:spPr>
          <a:xfrm>
            <a:off x="12083775" y="249437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t>Merge data</a:t>
            </a:r>
            <a:endParaRPr sz="4000"/>
          </a:p>
        </p:txBody>
      </p:sp>
      <p:sp>
        <p:nvSpPr>
          <p:cNvPr id="132" name="Google Shape;132;p5"/>
          <p:cNvSpPr/>
          <p:nvPr/>
        </p:nvSpPr>
        <p:spPr>
          <a:xfrm>
            <a:off x="12149075" y="618462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t>Filter Data</a:t>
            </a:r>
            <a:endParaRPr sz="4000"/>
          </a:p>
        </p:txBody>
      </p:sp>
      <p:sp>
        <p:nvSpPr>
          <p:cNvPr id="133" name="Google Shape;133;p5"/>
          <p:cNvSpPr/>
          <p:nvPr/>
        </p:nvSpPr>
        <p:spPr>
          <a:xfrm>
            <a:off x="2613175" y="618462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100"/>
              <a:t>Data </a:t>
            </a:r>
            <a:r>
              <a:rPr lang="en-US" sz="3100"/>
              <a:t>Standardization</a:t>
            </a:r>
            <a:endParaRPr sz="3100"/>
          </a:p>
        </p:txBody>
      </p:sp>
      <p:sp>
        <p:nvSpPr>
          <p:cNvPr id="134" name="Google Shape;134;p5"/>
          <p:cNvSpPr/>
          <p:nvPr/>
        </p:nvSpPr>
        <p:spPr>
          <a:xfrm>
            <a:off x="7348450" y="618462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Fill Missing Values</a:t>
            </a:r>
            <a:endParaRPr sz="3800"/>
          </a:p>
        </p:txBody>
      </p:sp>
      <p:sp>
        <p:nvSpPr>
          <p:cNvPr id="135" name="Google Shape;135;p5"/>
          <p:cNvSpPr/>
          <p:nvPr/>
        </p:nvSpPr>
        <p:spPr>
          <a:xfrm>
            <a:off x="2602300" y="2494375"/>
            <a:ext cx="2949900" cy="21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Import Data</a:t>
            </a:r>
            <a:endParaRPr sz="4400"/>
          </a:p>
        </p:txBody>
      </p:sp>
      <p:cxnSp>
        <p:nvCxnSpPr>
          <p:cNvPr id="136" name="Google Shape;136;p5"/>
          <p:cNvCxnSpPr>
            <a:stCxn id="135" idx="3"/>
            <a:endCxn id="130" idx="1"/>
          </p:cNvCxnSpPr>
          <p:nvPr/>
        </p:nvCxnSpPr>
        <p:spPr>
          <a:xfrm>
            <a:off x="5552200" y="3588325"/>
            <a:ext cx="1774500" cy="0"/>
          </a:xfrm>
          <a:prstGeom prst="straightConnector1">
            <a:avLst/>
          </a:prstGeom>
          <a:noFill/>
          <a:ln cap="flat" cmpd="sng" w="76200">
            <a:solidFill>
              <a:schemeClr val="dk2"/>
            </a:solidFill>
            <a:prstDash val="solid"/>
            <a:round/>
            <a:headEnd len="med" w="med" type="none"/>
            <a:tailEnd len="med" w="med" type="triangle"/>
          </a:ln>
        </p:spPr>
      </p:cxnSp>
      <p:cxnSp>
        <p:nvCxnSpPr>
          <p:cNvPr id="137" name="Google Shape;137;p5"/>
          <p:cNvCxnSpPr>
            <a:stCxn id="130" idx="3"/>
            <a:endCxn id="131" idx="1"/>
          </p:cNvCxnSpPr>
          <p:nvPr/>
        </p:nvCxnSpPr>
        <p:spPr>
          <a:xfrm>
            <a:off x="10276600" y="3588325"/>
            <a:ext cx="1807200" cy="0"/>
          </a:xfrm>
          <a:prstGeom prst="straightConnector1">
            <a:avLst/>
          </a:prstGeom>
          <a:noFill/>
          <a:ln cap="flat" cmpd="sng" w="76200">
            <a:solidFill>
              <a:schemeClr val="dk2"/>
            </a:solidFill>
            <a:prstDash val="solid"/>
            <a:round/>
            <a:headEnd len="med" w="med" type="none"/>
            <a:tailEnd len="med" w="med" type="triangle"/>
          </a:ln>
        </p:spPr>
      </p:cxnSp>
      <p:cxnSp>
        <p:nvCxnSpPr>
          <p:cNvPr id="138" name="Google Shape;138;p5"/>
          <p:cNvCxnSpPr>
            <a:stCxn id="131" idx="2"/>
            <a:endCxn id="132" idx="0"/>
          </p:cNvCxnSpPr>
          <p:nvPr/>
        </p:nvCxnSpPr>
        <p:spPr>
          <a:xfrm>
            <a:off x="13558725" y="4682275"/>
            <a:ext cx="65400" cy="1502400"/>
          </a:xfrm>
          <a:prstGeom prst="straightConnector1">
            <a:avLst/>
          </a:prstGeom>
          <a:noFill/>
          <a:ln cap="flat" cmpd="sng" w="76200">
            <a:solidFill>
              <a:schemeClr val="dk2"/>
            </a:solidFill>
            <a:prstDash val="solid"/>
            <a:round/>
            <a:headEnd len="med" w="med" type="none"/>
            <a:tailEnd len="med" w="med" type="triangle"/>
          </a:ln>
        </p:spPr>
      </p:cxnSp>
      <p:cxnSp>
        <p:nvCxnSpPr>
          <p:cNvPr id="139" name="Google Shape;139;p5"/>
          <p:cNvCxnSpPr>
            <a:stCxn id="132" idx="1"/>
            <a:endCxn id="134" idx="3"/>
          </p:cNvCxnSpPr>
          <p:nvPr/>
        </p:nvCxnSpPr>
        <p:spPr>
          <a:xfrm rot="10800000">
            <a:off x="10298375" y="7278575"/>
            <a:ext cx="1850700" cy="0"/>
          </a:xfrm>
          <a:prstGeom prst="straightConnector1">
            <a:avLst/>
          </a:prstGeom>
          <a:noFill/>
          <a:ln cap="flat" cmpd="sng" w="76200">
            <a:solidFill>
              <a:schemeClr val="dk2"/>
            </a:solidFill>
            <a:prstDash val="solid"/>
            <a:round/>
            <a:headEnd len="med" w="med" type="none"/>
            <a:tailEnd len="med" w="med" type="triangle"/>
          </a:ln>
        </p:spPr>
      </p:cxnSp>
      <p:cxnSp>
        <p:nvCxnSpPr>
          <p:cNvPr id="140" name="Google Shape;140;p5"/>
          <p:cNvCxnSpPr>
            <a:stCxn id="134" idx="1"/>
            <a:endCxn id="133" idx="3"/>
          </p:cNvCxnSpPr>
          <p:nvPr/>
        </p:nvCxnSpPr>
        <p:spPr>
          <a:xfrm rot="10800000">
            <a:off x="5563150" y="7278575"/>
            <a:ext cx="17853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a370c23b48_0_5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a370c23b48_0_50"/>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47" name="Google Shape;147;g1a370c23b48_0_50"/>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Appointment miss &amp; cancel rate</a:t>
            </a:r>
            <a:endParaRPr b="1" sz="4897">
              <a:solidFill>
                <a:srgbClr val="003478"/>
              </a:solidFill>
              <a:latin typeface="Merriweather Sans"/>
              <a:ea typeface="Merriweather Sans"/>
              <a:cs typeface="Merriweather Sans"/>
              <a:sym typeface="Merriweather Sans"/>
            </a:endParaRPr>
          </a:p>
        </p:txBody>
      </p:sp>
      <p:sp>
        <p:nvSpPr>
          <p:cNvPr id="148" name="Google Shape;148;g1a370c23b48_0_50"/>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a370c23b48_0_50"/>
          <p:cNvSpPr txBox="1"/>
          <p:nvPr/>
        </p:nvSpPr>
        <p:spPr>
          <a:xfrm>
            <a:off x="10734500" y="1793250"/>
            <a:ext cx="565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003478"/>
                </a:solidFill>
                <a:latin typeface="Calibri"/>
                <a:ea typeface="Calibri"/>
                <a:cs typeface="Calibri"/>
                <a:sym typeface="Calibri"/>
              </a:rPr>
              <a:t>M/C rate </a:t>
            </a:r>
            <a:r>
              <a:rPr lang="en-US" sz="3000">
                <a:solidFill>
                  <a:srgbClr val="003478"/>
                </a:solidFill>
                <a:latin typeface="Calibri"/>
                <a:ea typeface="Calibri"/>
                <a:cs typeface="Calibri"/>
                <a:sym typeface="Calibri"/>
              </a:rPr>
              <a:t>is approximately 20%.</a:t>
            </a:r>
            <a:endParaRPr sz="3000">
              <a:solidFill>
                <a:srgbClr val="003478"/>
              </a:solidFill>
              <a:latin typeface="Calibri"/>
              <a:ea typeface="Calibri"/>
              <a:cs typeface="Calibri"/>
              <a:sym typeface="Calibri"/>
            </a:endParaRPr>
          </a:p>
        </p:txBody>
      </p:sp>
      <p:sp>
        <p:nvSpPr>
          <p:cNvPr id="150" name="Google Shape;150;g1a370c23b48_0_50"/>
          <p:cNvSpPr txBox="1"/>
          <p:nvPr/>
        </p:nvSpPr>
        <p:spPr>
          <a:xfrm>
            <a:off x="1001025" y="6492750"/>
            <a:ext cx="731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3"/>
              </a:rPr>
              <a:t>https://public.tableau.com/app/profile/sara7117/viz/FinalMCRate/Fianl_MCRate</a:t>
            </a:r>
            <a:r>
              <a:rPr lang="en-US" sz="2800">
                <a:latin typeface="Calibri"/>
                <a:ea typeface="Calibri"/>
                <a:cs typeface="Calibri"/>
                <a:sym typeface="Calibri"/>
              </a:rPr>
              <a:t> </a:t>
            </a:r>
            <a:endParaRPr sz="2800">
              <a:latin typeface="Calibri"/>
              <a:ea typeface="Calibri"/>
              <a:cs typeface="Calibri"/>
              <a:sym typeface="Calibri"/>
            </a:endParaRPr>
          </a:p>
        </p:txBody>
      </p:sp>
      <p:sp>
        <p:nvSpPr>
          <p:cNvPr id="151" name="Google Shape;151;g1a370c23b48_0_50"/>
          <p:cNvSpPr txBox="1"/>
          <p:nvPr/>
        </p:nvSpPr>
        <p:spPr>
          <a:xfrm>
            <a:off x="935025" y="2523000"/>
            <a:ext cx="7755300" cy="3324600"/>
          </a:xfrm>
          <a:prstGeom prst="rect">
            <a:avLst/>
          </a:prstGeom>
          <a:noFill/>
          <a:ln>
            <a:noFill/>
          </a:ln>
        </p:spPr>
        <p:txBody>
          <a:bodyPr anchorCtr="0" anchor="t" bIns="91425" lIns="91425" spcFirstLastPara="1" rIns="91425" wrap="square" tIns="91425">
            <a:spAutoFit/>
          </a:bodyPr>
          <a:lstStyle/>
          <a:p>
            <a:pPr indent="-508000" lvl="0" marL="457200" rtl="0" algn="l">
              <a:spcBef>
                <a:spcPts val="0"/>
              </a:spcBef>
              <a:spcAft>
                <a:spcPts val="0"/>
              </a:spcAft>
              <a:buClr>
                <a:schemeClr val="dk1"/>
              </a:buClr>
              <a:buSzPts val="4400"/>
              <a:buFont typeface="Calibri"/>
              <a:buChar char="●"/>
            </a:pPr>
            <a:r>
              <a:rPr lang="en-US" sz="4200">
                <a:solidFill>
                  <a:schemeClr val="dk1"/>
                </a:solidFill>
                <a:latin typeface="Calibri"/>
                <a:ea typeface="Calibri"/>
                <a:cs typeface="Calibri"/>
                <a:sym typeface="Calibri"/>
              </a:rPr>
              <a:t>Missing &amp; Cancel rate</a:t>
            </a:r>
            <a:r>
              <a:rPr lang="en-US" sz="4400">
                <a:solidFill>
                  <a:schemeClr val="dk1"/>
                </a:solidFill>
                <a:latin typeface="Calibri"/>
                <a:ea typeface="Calibri"/>
                <a:cs typeface="Calibri"/>
                <a:sym typeface="Calibri"/>
              </a:rPr>
              <a:t>:</a:t>
            </a:r>
            <a:endParaRPr sz="44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Correlations among patients features</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Distribution in each offices</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Time trend</a:t>
            </a:r>
            <a:endParaRPr sz="4000">
              <a:solidFill>
                <a:schemeClr val="dk1"/>
              </a:solidFill>
              <a:latin typeface="Calibri"/>
              <a:ea typeface="Calibri"/>
              <a:cs typeface="Calibri"/>
              <a:sym typeface="Calibri"/>
            </a:endParaRPr>
          </a:p>
        </p:txBody>
      </p:sp>
      <p:pic>
        <p:nvPicPr>
          <p:cNvPr id="152" name="Google Shape;152;g1a370c23b48_0_50"/>
          <p:cNvPicPr preferRelativeResize="0"/>
          <p:nvPr/>
        </p:nvPicPr>
        <p:blipFill>
          <a:blip r:embed="rId4">
            <a:alphaModFix/>
          </a:blip>
          <a:stretch>
            <a:fillRect/>
          </a:stretch>
        </p:blipFill>
        <p:spPr>
          <a:xfrm>
            <a:off x="8989275" y="2616525"/>
            <a:ext cx="8430358" cy="6329136"/>
          </a:xfrm>
          <a:prstGeom prst="rect">
            <a:avLst/>
          </a:prstGeom>
          <a:noFill/>
          <a:ln>
            <a:noFill/>
          </a:ln>
        </p:spPr>
      </p:pic>
      <p:sp>
        <p:nvSpPr>
          <p:cNvPr id="153" name="Google Shape;153;g1a370c23b48_0_50"/>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Overview</a:t>
            </a:r>
            <a:endParaRPr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a4fef99da2_0_53"/>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a4fef99da2_0_53"/>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60" name="Google Shape;160;g1a4fef99da2_0_53"/>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Appointment miss &amp; cancel rate</a:t>
            </a:r>
            <a:endParaRPr b="1" sz="4897">
              <a:solidFill>
                <a:srgbClr val="003478"/>
              </a:solidFill>
              <a:latin typeface="Merriweather Sans"/>
              <a:ea typeface="Merriweather Sans"/>
              <a:cs typeface="Merriweather Sans"/>
              <a:sym typeface="Merriweather Sans"/>
            </a:endParaRPr>
          </a:p>
        </p:txBody>
      </p:sp>
      <p:sp>
        <p:nvSpPr>
          <p:cNvPr id="161" name="Google Shape;161;g1a4fef99da2_0_53"/>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a4fef99da2_0_53"/>
          <p:cNvSpPr txBox="1"/>
          <p:nvPr/>
        </p:nvSpPr>
        <p:spPr>
          <a:xfrm>
            <a:off x="11081125" y="787500"/>
            <a:ext cx="5860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Dashboard Link: </a:t>
            </a:r>
            <a:r>
              <a:rPr lang="en-US" sz="2600" u="sng">
                <a:solidFill>
                  <a:schemeClr val="hlink"/>
                </a:solidFill>
                <a:latin typeface="Calibri"/>
                <a:ea typeface="Calibri"/>
                <a:cs typeface="Calibri"/>
                <a:sym typeface="Calibri"/>
                <a:hlinkClick r:id="rId3"/>
              </a:rPr>
              <a:t>https://public.tableau.com/app/profile/sara7117/viz/FinalMCRate/Fianl_MCRate</a:t>
            </a:r>
            <a:r>
              <a:rPr lang="en-US" sz="2600">
                <a:solidFill>
                  <a:schemeClr val="dk1"/>
                </a:solidFill>
                <a:latin typeface="Calibri"/>
                <a:ea typeface="Calibri"/>
                <a:cs typeface="Calibri"/>
                <a:sym typeface="Calibri"/>
              </a:rPr>
              <a:t> </a:t>
            </a:r>
            <a:endParaRPr sz="2600">
              <a:latin typeface="Calibri"/>
              <a:ea typeface="Calibri"/>
              <a:cs typeface="Calibri"/>
              <a:sym typeface="Calibri"/>
            </a:endParaRPr>
          </a:p>
        </p:txBody>
      </p:sp>
      <p:sp>
        <p:nvSpPr>
          <p:cNvPr id="163" name="Google Shape;163;g1a4fef99da2_0_53"/>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Our conclusions</a:t>
            </a:r>
            <a:endParaRPr sz="3000">
              <a:latin typeface="Calibri"/>
              <a:ea typeface="Calibri"/>
              <a:cs typeface="Calibri"/>
              <a:sym typeface="Calibri"/>
            </a:endParaRPr>
          </a:p>
        </p:txBody>
      </p:sp>
      <p:sp>
        <p:nvSpPr>
          <p:cNvPr id="164" name="Google Shape;164;g1a4fef99da2_0_53"/>
          <p:cNvSpPr txBox="1"/>
          <p:nvPr/>
        </p:nvSpPr>
        <p:spPr>
          <a:xfrm>
            <a:off x="1374100" y="2717750"/>
            <a:ext cx="16086900" cy="5248800"/>
          </a:xfrm>
          <a:prstGeom prst="rect">
            <a:avLst/>
          </a:prstGeom>
          <a:noFill/>
          <a:ln>
            <a:noFill/>
          </a:ln>
        </p:spPr>
        <p:txBody>
          <a:bodyPr anchorCtr="0" anchor="t" bIns="91425" lIns="91425" spcFirstLastPara="1" rIns="91425" wrap="square" tIns="91425">
            <a:spAutoFit/>
          </a:bodyPr>
          <a:lstStyle/>
          <a:p>
            <a:pPr indent="-527050" lvl="0" marL="457200" rtl="0" algn="l">
              <a:spcBef>
                <a:spcPts val="0"/>
              </a:spcBef>
              <a:spcAft>
                <a:spcPts val="0"/>
              </a:spcAft>
              <a:buClr>
                <a:schemeClr val="dk1"/>
              </a:buClr>
              <a:buSzPts val="4700"/>
              <a:buFont typeface="Calibri"/>
              <a:buAutoNum type="arabicPeriod"/>
            </a:pPr>
            <a:r>
              <a:rPr lang="en-US" sz="4700">
                <a:solidFill>
                  <a:schemeClr val="dk1"/>
                </a:solidFill>
                <a:latin typeface="Calibri"/>
                <a:ea typeface="Calibri"/>
                <a:cs typeface="Calibri"/>
                <a:sym typeface="Calibri"/>
              </a:rPr>
              <a:t>Operations with Orthodontist, Director, Oral Surgeon has higher M/C rate</a:t>
            </a:r>
            <a:endParaRPr sz="4700">
              <a:solidFill>
                <a:schemeClr val="dk1"/>
              </a:solidFill>
              <a:latin typeface="Calibri"/>
              <a:ea typeface="Calibri"/>
              <a:cs typeface="Calibri"/>
              <a:sym typeface="Calibri"/>
            </a:endParaRPr>
          </a:p>
          <a:p>
            <a:pPr indent="-527050" lvl="0" marL="457200" rtl="0" algn="l">
              <a:spcBef>
                <a:spcPts val="0"/>
              </a:spcBef>
              <a:spcAft>
                <a:spcPts val="0"/>
              </a:spcAft>
              <a:buClr>
                <a:schemeClr val="dk1"/>
              </a:buClr>
              <a:buSzPts val="4700"/>
              <a:buFont typeface="Calibri"/>
              <a:buAutoNum type="arabicPeriod"/>
            </a:pPr>
            <a:r>
              <a:rPr lang="en-US" sz="4700">
                <a:solidFill>
                  <a:schemeClr val="dk1"/>
                </a:solidFill>
                <a:latin typeface="Calibri"/>
                <a:ea typeface="Calibri"/>
                <a:cs typeface="Calibri"/>
                <a:sym typeface="Calibri"/>
              </a:rPr>
              <a:t>M/C rate in the office of Newbury, Malden, Braintree are higher than the other offices</a:t>
            </a:r>
            <a:endParaRPr sz="4700">
              <a:solidFill>
                <a:schemeClr val="dk1"/>
              </a:solidFill>
              <a:latin typeface="Calibri"/>
              <a:ea typeface="Calibri"/>
              <a:cs typeface="Calibri"/>
              <a:sym typeface="Calibri"/>
            </a:endParaRPr>
          </a:p>
          <a:p>
            <a:pPr indent="-527050" lvl="0" marL="457200" rtl="0" algn="l">
              <a:spcBef>
                <a:spcPts val="0"/>
              </a:spcBef>
              <a:spcAft>
                <a:spcPts val="0"/>
              </a:spcAft>
              <a:buClr>
                <a:schemeClr val="dk1"/>
              </a:buClr>
              <a:buSzPts val="4700"/>
              <a:buFont typeface="Calibri"/>
              <a:buAutoNum type="arabicPeriod"/>
            </a:pPr>
            <a:r>
              <a:rPr lang="en-US" sz="4700">
                <a:solidFill>
                  <a:schemeClr val="dk1"/>
                </a:solidFill>
                <a:latin typeface="Calibri"/>
                <a:ea typeface="Calibri"/>
                <a:cs typeface="Calibri"/>
                <a:sym typeface="Calibri"/>
              </a:rPr>
              <a:t>M/C rate of Female is higher than male and uni-sex</a:t>
            </a:r>
            <a:endParaRPr sz="4700">
              <a:solidFill>
                <a:schemeClr val="dk1"/>
              </a:solidFill>
              <a:latin typeface="Calibri"/>
              <a:ea typeface="Calibri"/>
              <a:cs typeface="Calibri"/>
              <a:sym typeface="Calibri"/>
            </a:endParaRPr>
          </a:p>
          <a:p>
            <a:pPr indent="-527050" lvl="0" marL="457200" rtl="0" algn="l">
              <a:spcBef>
                <a:spcPts val="0"/>
              </a:spcBef>
              <a:spcAft>
                <a:spcPts val="0"/>
              </a:spcAft>
              <a:buClr>
                <a:schemeClr val="dk1"/>
              </a:buClr>
              <a:buSzPts val="4700"/>
              <a:buFont typeface="Calibri"/>
              <a:buAutoNum type="arabicPeriod"/>
            </a:pPr>
            <a:r>
              <a:rPr lang="en-US" sz="4700">
                <a:solidFill>
                  <a:schemeClr val="dk1"/>
                </a:solidFill>
                <a:latin typeface="Calibri"/>
                <a:ea typeface="Calibri"/>
                <a:cs typeface="Calibri"/>
                <a:sym typeface="Calibri"/>
              </a:rPr>
              <a:t>M/C rate of people from 30-40 years old is higher than the other age groups</a:t>
            </a:r>
            <a:endParaRPr sz="4700">
              <a:solidFill>
                <a:schemeClr val="dk1"/>
              </a:solidFill>
              <a:latin typeface="Calibri"/>
              <a:ea typeface="Calibri"/>
              <a:cs typeface="Calibri"/>
              <a:sym typeface="Calibri"/>
            </a:endParaRPr>
          </a:p>
        </p:txBody>
      </p:sp>
      <p:sp>
        <p:nvSpPr>
          <p:cNvPr id="165" name="Google Shape;165;g1a4fef99da2_0_53"/>
          <p:cNvSpPr txBox="1"/>
          <p:nvPr/>
        </p:nvSpPr>
        <p:spPr>
          <a:xfrm>
            <a:off x="1330775" y="9480100"/>
            <a:ext cx="1478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Calibri"/>
                <a:ea typeface="Calibri"/>
                <a:cs typeface="Calibri"/>
                <a:sym typeface="Calibri"/>
              </a:rPr>
              <a:t>All plots in dashboard are doing calculations and comparisons over all the categories, while some plots show on ppt are doing calculations and comparisons within their own category, so the plots might looked different and with different numbers</a:t>
            </a:r>
            <a:endParaRPr sz="2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a4fef99da2_0_77"/>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a4fef99da2_0_77"/>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72" name="Google Shape;172;g1a4fef99da2_0_77"/>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Loyalty Analysis</a:t>
            </a:r>
            <a:endParaRPr b="0" i="0" sz="1400" u="none" cap="none" strike="noStrike">
              <a:solidFill>
                <a:srgbClr val="000000"/>
              </a:solidFill>
              <a:latin typeface="Arial"/>
              <a:ea typeface="Arial"/>
              <a:cs typeface="Arial"/>
              <a:sym typeface="Arial"/>
            </a:endParaRPr>
          </a:p>
        </p:txBody>
      </p:sp>
      <p:sp>
        <p:nvSpPr>
          <p:cNvPr id="173" name="Google Shape;173;g1a4fef99da2_0_77"/>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a4fef99da2_0_77"/>
          <p:cNvSpPr txBox="1"/>
          <p:nvPr/>
        </p:nvSpPr>
        <p:spPr>
          <a:xfrm>
            <a:off x="2149250" y="1348925"/>
            <a:ext cx="67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Definition of Loyalty patients</a:t>
            </a:r>
            <a:endParaRPr sz="3000">
              <a:latin typeface="Calibri"/>
              <a:ea typeface="Calibri"/>
              <a:cs typeface="Calibri"/>
              <a:sym typeface="Calibri"/>
            </a:endParaRPr>
          </a:p>
        </p:txBody>
      </p:sp>
      <p:sp>
        <p:nvSpPr>
          <p:cNvPr id="175" name="Google Shape;175;g1a4fef99da2_0_77"/>
          <p:cNvSpPr txBox="1"/>
          <p:nvPr/>
        </p:nvSpPr>
        <p:spPr>
          <a:xfrm>
            <a:off x="1330775" y="9480100"/>
            <a:ext cx="1478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Calibri"/>
                <a:ea typeface="Calibri"/>
                <a:cs typeface="Calibri"/>
                <a:sym typeface="Calibri"/>
              </a:rPr>
              <a:t>All plots in dashboard are doing calculations and comparisons over all the categories, while some plots show on ppt are doing calculations and comparisons within their own category, so the plots might looked different and with different numbers</a:t>
            </a:r>
            <a:endParaRPr sz="2000">
              <a:solidFill>
                <a:schemeClr val="lt1"/>
              </a:solidFill>
              <a:latin typeface="Calibri"/>
              <a:ea typeface="Calibri"/>
              <a:cs typeface="Calibri"/>
              <a:sym typeface="Calibri"/>
            </a:endParaRPr>
          </a:p>
        </p:txBody>
      </p:sp>
      <p:sp>
        <p:nvSpPr>
          <p:cNvPr id="176" name="Google Shape;176;g1a4fef99da2_0_77"/>
          <p:cNvSpPr txBox="1"/>
          <p:nvPr/>
        </p:nvSpPr>
        <p:spPr>
          <a:xfrm>
            <a:off x="1330775" y="2597700"/>
            <a:ext cx="1478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solidFill>
                  <a:schemeClr val="dk1"/>
                </a:solidFill>
                <a:latin typeface="Calibri"/>
                <a:ea typeface="Calibri"/>
                <a:cs typeface="Calibri"/>
                <a:sym typeface="Calibri"/>
              </a:rPr>
              <a:t>Loyal patient = comes every 9 months</a:t>
            </a:r>
            <a:endParaRPr sz="4200">
              <a:solidFill>
                <a:schemeClr val="dk1"/>
              </a:solidFill>
              <a:latin typeface="Calibri"/>
              <a:ea typeface="Calibri"/>
              <a:cs typeface="Calibri"/>
              <a:sym typeface="Calibri"/>
            </a:endParaRPr>
          </a:p>
        </p:txBody>
      </p:sp>
      <p:sp>
        <p:nvSpPr>
          <p:cNvPr id="177" name="Google Shape;177;g1a4fef99da2_0_77"/>
          <p:cNvSpPr txBox="1"/>
          <p:nvPr/>
        </p:nvSpPr>
        <p:spPr>
          <a:xfrm>
            <a:off x="1330775" y="5808050"/>
            <a:ext cx="15728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For example, patient A visited 4 times within 4 years, A’s frequency equals 4/(4*365) &lt; 1/270, and thus, A is a not a loyalty patient</a:t>
            </a:r>
            <a:endParaRPr sz="3600">
              <a:solidFill>
                <a:schemeClr val="dk1"/>
              </a:solidFill>
              <a:latin typeface="Calibri"/>
              <a:ea typeface="Calibri"/>
              <a:cs typeface="Calibri"/>
              <a:sym typeface="Calibri"/>
            </a:endParaRPr>
          </a:p>
        </p:txBody>
      </p:sp>
      <p:pic>
        <p:nvPicPr>
          <p:cNvPr id="178" name="Google Shape;178;g1a4fef99da2_0_77"/>
          <p:cNvPicPr preferRelativeResize="0"/>
          <p:nvPr/>
        </p:nvPicPr>
        <p:blipFill>
          <a:blip r:embed="rId3">
            <a:alphaModFix/>
          </a:blip>
          <a:stretch>
            <a:fillRect/>
          </a:stretch>
        </p:blipFill>
        <p:spPr>
          <a:xfrm>
            <a:off x="1330776" y="3797749"/>
            <a:ext cx="15728488" cy="143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a4fef99da2_0_3"/>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a4fef99da2_0_3"/>
          <p:cNvSpPr txBox="1"/>
          <p:nvPr>
            <p:ph idx="12" type="sldNum"/>
          </p:nvPr>
        </p:nvSpPr>
        <p:spPr>
          <a:xfrm>
            <a:off x="15861425" y="9650038"/>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600">
                <a:solidFill>
                  <a:schemeClr val="lt1"/>
                </a:solidFill>
              </a:rPr>
              <a:t>‹#›</a:t>
            </a:fld>
            <a:endParaRPr sz="1600">
              <a:solidFill>
                <a:schemeClr val="lt1"/>
              </a:solidFill>
            </a:endParaRPr>
          </a:p>
        </p:txBody>
      </p:sp>
      <p:sp>
        <p:nvSpPr>
          <p:cNvPr id="185" name="Google Shape;185;g1a4fef99da2_0_3"/>
          <p:cNvSpPr txBox="1"/>
          <p:nvPr/>
        </p:nvSpPr>
        <p:spPr>
          <a:xfrm>
            <a:off x="782622" y="666750"/>
            <a:ext cx="17180100" cy="7539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Clr>
                <a:srgbClr val="000000"/>
              </a:buClr>
              <a:buSzPts val="4897"/>
              <a:buFont typeface="Arial"/>
              <a:buNone/>
            </a:pPr>
            <a:r>
              <a:rPr b="1" lang="en-US" sz="4897">
                <a:solidFill>
                  <a:srgbClr val="003478"/>
                </a:solidFill>
                <a:latin typeface="Merriweather Sans"/>
                <a:ea typeface="Merriweather Sans"/>
                <a:cs typeface="Merriweather Sans"/>
                <a:sym typeface="Merriweather Sans"/>
              </a:rPr>
              <a:t>Loyalty Analysis</a:t>
            </a:r>
            <a:endParaRPr b="0" i="0" sz="1400" u="none" cap="none" strike="noStrike">
              <a:solidFill>
                <a:srgbClr val="000000"/>
              </a:solidFill>
              <a:latin typeface="Arial"/>
              <a:ea typeface="Arial"/>
              <a:cs typeface="Arial"/>
              <a:sym typeface="Arial"/>
            </a:endParaRPr>
          </a:p>
        </p:txBody>
      </p:sp>
      <p:sp>
        <p:nvSpPr>
          <p:cNvPr id="186" name="Google Shape;186;g1a4fef99da2_0_3"/>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a4fef99da2_0_3"/>
          <p:cNvSpPr txBox="1"/>
          <p:nvPr/>
        </p:nvSpPr>
        <p:spPr>
          <a:xfrm>
            <a:off x="1330775" y="9480100"/>
            <a:ext cx="1478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Calibri"/>
                <a:ea typeface="Calibri"/>
                <a:cs typeface="Calibri"/>
                <a:sym typeface="Calibri"/>
              </a:rPr>
              <a:t>All plots in dashboard are doing calculations and comparisons over all the categories, while some plots show on ppt are doing calculations and comparisons within their own category, so the plots might looked different and with different numbers</a:t>
            </a:r>
            <a:endParaRPr sz="2000">
              <a:solidFill>
                <a:schemeClr val="lt1"/>
              </a:solidFill>
              <a:latin typeface="Calibri"/>
              <a:ea typeface="Calibri"/>
              <a:cs typeface="Calibri"/>
              <a:sym typeface="Calibri"/>
            </a:endParaRPr>
          </a:p>
        </p:txBody>
      </p:sp>
      <p:sp>
        <p:nvSpPr>
          <p:cNvPr id="188" name="Google Shape;188;g1a4fef99da2_0_3"/>
          <p:cNvSpPr txBox="1"/>
          <p:nvPr/>
        </p:nvSpPr>
        <p:spPr>
          <a:xfrm>
            <a:off x="885300" y="2634725"/>
            <a:ext cx="8818800" cy="3324600"/>
          </a:xfrm>
          <a:prstGeom prst="rect">
            <a:avLst/>
          </a:prstGeom>
          <a:noFill/>
          <a:ln>
            <a:noFill/>
          </a:ln>
        </p:spPr>
        <p:txBody>
          <a:bodyPr anchorCtr="0" anchor="t" bIns="91425" lIns="91425" spcFirstLastPara="1" rIns="91425" wrap="square" tIns="91425">
            <a:spAutoFit/>
          </a:bodyPr>
          <a:lstStyle/>
          <a:p>
            <a:pPr indent="-508000" lvl="0" marL="457200" rtl="0" algn="l">
              <a:spcBef>
                <a:spcPts val="0"/>
              </a:spcBef>
              <a:spcAft>
                <a:spcPts val="0"/>
              </a:spcAft>
              <a:buClr>
                <a:schemeClr val="dk1"/>
              </a:buClr>
              <a:buSzPts val="4400"/>
              <a:buFont typeface="Calibri"/>
              <a:buChar char="●"/>
            </a:pPr>
            <a:r>
              <a:rPr lang="en-US" sz="4200">
                <a:solidFill>
                  <a:schemeClr val="dk1"/>
                </a:solidFill>
                <a:latin typeface="Calibri"/>
                <a:ea typeface="Calibri"/>
                <a:cs typeface="Calibri"/>
                <a:sym typeface="Calibri"/>
              </a:rPr>
              <a:t>Patient loyalty:</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Impact on patients features on loyalty</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Distribution in each offices</a:t>
            </a:r>
            <a:endParaRPr sz="4000">
              <a:solidFill>
                <a:schemeClr val="dk1"/>
              </a:solidFill>
              <a:latin typeface="Calibri"/>
              <a:ea typeface="Calibri"/>
              <a:cs typeface="Calibri"/>
              <a:sym typeface="Calibri"/>
            </a:endParaRPr>
          </a:p>
          <a:p>
            <a:pPr indent="-482600" lvl="1" marL="9144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Random Forest : Feature importance </a:t>
            </a:r>
            <a:endParaRPr>
              <a:solidFill>
                <a:schemeClr val="dk1"/>
              </a:solidFill>
              <a:latin typeface="Calibri"/>
              <a:ea typeface="Calibri"/>
              <a:cs typeface="Calibri"/>
              <a:sym typeface="Calibri"/>
            </a:endParaRPr>
          </a:p>
        </p:txBody>
      </p:sp>
      <p:sp>
        <p:nvSpPr>
          <p:cNvPr id="189" name="Google Shape;189;g1a4fef99da2_0_3"/>
          <p:cNvSpPr txBox="1"/>
          <p:nvPr/>
        </p:nvSpPr>
        <p:spPr>
          <a:xfrm>
            <a:off x="1330775" y="6800800"/>
            <a:ext cx="945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Dashboard Link: </a:t>
            </a:r>
            <a:r>
              <a:rPr lang="en-US" sz="2800" u="sng">
                <a:solidFill>
                  <a:schemeClr val="hlink"/>
                </a:solidFill>
                <a:latin typeface="Calibri"/>
                <a:ea typeface="Calibri"/>
                <a:cs typeface="Calibri"/>
                <a:sym typeface="Calibri"/>
                <a:hlinkClick r:id="rId3"/>
              </a:rPr>
              <a:t>https://public.tableau.com/app/profile/sara7117/viz/Final_patientloyalty/Dashboard2</a:t>
            </a:r>
            <a:r>
              <a:rPr lang="en-US" sz="2800">
                <a:latin typeface="Calibri"/>
                <a:ea typeface="Calibri"/>
                <a:cs typeface="Calibri"/>
                <a:sym typeface="Calibri"/>
              </a:rPr>
              <a:t> </a:t>
            </a:r>
            <a:endParaRPr sz="2800">
              <a:latin typeface="Calibri"/>
              <a:ea typeface="Calibri"/>
              <a:cs typeface="Calibri"/>
              <a:sym typeface="Calibri"/>
            </a:endParaRPr>
          </a:p>
        </p:txBody>
      </p:sp>
      <p:pic>
        <p:nvPicPr>
          <p:cNvPr id="190" name="Google Shape;190;g1a4fef99da2_0_3"/>
          <p:cNvPicPr preferRelativeResize="0"/>
          <p:nvPr/>
        </p:nvPicPr>
        <p:blipFill>
          <a:blip r:embed="rId4">
            <a:alphaModFix/>
          </a:blip>
          <a:stretch>
            <a:fillRect/>
          </a:stretch>
        </p:blipFill>
        <p:spPr>
          <a:xfrm>
            <a:off x="9539498" y="2814250"/>
            <a:ext cx="7476253" cy="5186650"/>
          </a:xfrm>
          <a:prstGeom prst="rect">
            <a:avLst/>
          </a:prstGeom>
          <a:noFill/>
          <a:ln>
            <a:noFill/>
          </a:ln>
        </p:spPr>
      </p:pic>
      <p:sp>
        <p:nvSpPr>
          <p:cNvPr id="191" name="Google Shape;191;g1a4fef99da2_0_3"/>
          <p:cNvSpPr txBox="1"/>
          <p:nvPr/>
        </p:nvSpPr>
        <p:spPr>
          <a:xfrm>
            <a:off x="10031475" y="2013850"/>
            <a:ext cx="5717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dk2"/>
                </a:solidFill>
                <a:latin typeface="Calibri"/>
                <a:ea typeface="Calibri"/>
                <a:cs typeface="Calibri"/>
                <a:sym typeface="Calibri"/>
              </a:rPr>
              <a:t>Loyalty Distribution</a:t>
            </a:r>
            <a:endParaRPr sz="4000">
              <a:solidFill>
                <a:schemeClr val="dk2"/>
              </a:solidFill>
              <a:latin typeface="Calibri"/>
              <a:ea typeface="Calibri"/>
              <a:cs typeface="Calibri"/>
              <a:sym typeface="Calibri"/>
            </a:endParaRPr>
          </a:p>
        </p:txBody>
      </p:sp>
      <p:sp>
        <p:nvSpPr>
          <p:cNvPr id="192" name="Google Shape;192;g1a4fef99da2_0_3"/>
          <p:cNvSpPr txBox="1"/>
          <p:nvPr/>
        </p:nvSpPr>
        <p:spPr>
          <a:xfrm>
            <a:off x="15748575" y="3328725"/>
            <a:ext cx="1974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1: </a:t>
            </a:r>
            <a:r>
              <a:rPr lang="en-US" sz="2500">
                <a:latin typeface="Calibri"/>
                <a:ea typeface="Calibri"/>
                <a:cs typeface="Calibri"/>
                <a:sym typeface="Calibri"/>
              </a:rPr>
              <a:t>Loyal</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0: Disloyal</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