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64" r:id="rId2"/>
    <p:sldId id="281" r:id="rId3"/>
    <p:sldId id="280" r:id="rId4"/>
    <p:sldId id="267" r:id="rId5"/>
    <p:sldId id="288" r:id="rId6"/>
    <p:sldId id="284" r:id="rId7"/>
    <p:sldId id="256" r:id="rId8"/>
    <p:sldId id="278" r:id="rId9"/>
    <p:sldId id="275" r:id="rId10"/>
    <p:sldId id="279" r:id="rId11"/>
    <p:sldId id="263" r:id="rId12"/>
    <p:sldId id="283" r:id="rId13"/>
    <p:sldId id="285" r:id="rId14"/>
    <p:sldId id="286" r:id="rId15"/>
    <p:sldId id="287" r:id="rId16"/>
  </p:sldIdLst>
  <p:sldSz cx="12192000" cy="6858000"/>
  <p:notesSz cx="6858000" cy="9144000"/>
  <p:embeddedFontLst>
    <p:embeddedFont>
      <p:font typeface="Arial Rounded MT Bold" panose="020F0704030504030204" pitchFamily="34" charset="0"/>
      <p:regular r:id="rId18"/>
    </p:embeddedFont>
    <p:embeddedFont>
      <p:font typeface="Canva Sans" panose="020B0604020202020204" charset="0"/>
      <p:regular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4L/mfu874pIijppsDcWRWg6t0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9DA9"/>
    <a:srgbClr val="482626"/>
    <a:srgbClr val="FF66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B2CF67-DF86-479E-A7D9-FBDC4F645C8C}">
  <a:tblStyle styleId="{ADB2CF67-DF86-479E-A7D9-FBDC4F645C8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7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217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1983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5858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782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4839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814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EABA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EABA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EABA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928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EABA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EABA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EABA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EABAB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EABA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EABAB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EABA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EABAB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EABAB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EABAB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EABAB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aswat123/AquafySystems-SIH-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ensusindia.gov.in/census.websit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acs.org/doi/full/10.1021/acs.iecr.1c02896-" TargetMode="Externa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pii/S1350417719314269-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360319921001944-" TargetMode="External"/><Relationship Id="rId2" Type="http://schemas.openxmlformats.org/officeDocument/2006/relationships/hyperlink" Target="https://www.ncbi.nlm.nih.gov/pmc/articles/PMC8588234/-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hyperlink" Target="https://pubs.acs.org/doi/10.1021/ja907098f-" TargetMode="External"/><Relationship Id="rId4" Type="http://schemas.openxmlformats.org/officeDocument/2006/relationships/hyperlink" Target="https://www.sciencedirect.com/science/article/abs/pii/S0272884221040669-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959652622036435-" TargetMode="Externa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figure/Fig-S1-a-Digital-photographs-of-nickel-foam-GOdeposited-in-nickel-foam-N-rGONF_fig1_270288410-" TargetMode="External"/><Relationship Id="rId5" Type="http://schemas.openxmlformats.org/officeDocument/2006/relationships/hyperlink" Target="https://pubs.acs.org/doi/abs/10.1021/acs.jpcc.6b00326-" TargetMode="External"/><Relationship Id="rId4" Type="http://schemas.openxmlformats.org/officeDocument/2006/relationships/hyperlink" Target="https://www.osti.gov/servlets/purl/198155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767943" y="2010267"/>
            <a:ext cx="9144000" cy="3401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IN" dirty="0">
                <a:solidFill>
                  <a:srgbClr val="00B0F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Aquafy Systems</a:t>
            </a:r>
            <a:br>
              <a:rPr lang="en-IN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IN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IN" sz="3200" dirty="0">
                <a:solidFill>
                  <a:srgbClr val="002060"/>
                </a:solidFill>
                <a:latin typeface="Arial Rounded MT Bold" panose="020F0704030504030204" pitchFamily="34" charset="0"/>
                <a:ea typeface="Open Sans" pitchFamily="2" charset="0"/>
                <a:cs typeface="Open Sans" pitchFamily="2" charset="0"/>
              </a:rPr>
              <a:t>Retro-Fittable Multi-Stage filtration with Auto-Cleaning and IOT for efficient greywater treatment and reuse.</a:t>
            </a:r>
            <a:endParaRPr dirty="0">
              <a:solidFill>
                <a:srgbClr val="002060"/>
              </a:solidFill>
              <a:latin typeface="Arial Rounded MT Bold" panose="020F0704030504030204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F78B58-DF91-ACC5-48B3-2EF1F4C9A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569" y="249508"/>
            <a:ext cx="1692859" cy="16651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90AC92-1B75-424B-D6B8-1C84DB90EEBC}"/>
              </a:ext>
            </a:extLst>
          </p:cNvPr>
          <p:cNvSpPr/>
          <p:nvPr/>
        </p:nvSpPr>
        <p:spPr>
          <a:xfrm>
            <a:off x="3028335" y="2281084"/>
            <a:ext cx="6597446" cy="107171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DA0D4E-2B5E-78E0-9B7F-AEC539991065}"/>
              </a:ext>
            </a:extLst>
          </p:cNvPr>
          <p:cNvSpPr/>
          <p:nvPr/>
        </p:nvSpPr>
        <p:spPr>
          <a:xfrm>
            <a:off x="0" y="0"/>
            <a:ext cx="1140542" cy="530942"/>
          </a:xfrm>
          <a:prstGeom prst="rect">
            <a:avLst/>
          </a:prstGeom>
          <a:solidFill>
            <a:srgbClr val="079D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38DB55-8533-E633-112B-42A7045B629B}"/>
              </a:ext>
            </a:extLst>
          </p:cNvPr>
          <p:cNvSpPr/>
          <p:nvPr/>
        </p:nvSpPr>
        <p:spPr>
          <a:xfrm>
            <a:off x="11051458" y="6327058"/>
            <a:ext cx="1140542" cy="530942"/>
          </a:xfrm>
          <a:prstGeom prst="rect">
            <a:avLst/>
          </a:prstGeom>
          <a:solidFill>
            <a:srgbClr val="079D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DCC07-47B9-129A-4309-F85CBC96D8F9}"/>
              </a:ext>
            </a:extLst>
          </p:cNvPr>
          <p:cNvSpPr/>
          <p:nvPr/>
        </p:nvSpPr>
        <p:spPr>
          <a:xfrm>
            <a:off x="10500852" y="5997676"/>
            <a:ext cx="550606" cy="3293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C33A2C-106E-220C-868B-EF0DB58C153E}"/>
              </a:ext>
            </a:extLst>
          </p:cNvPr>
          <p:cNvSpPr/>
          <p:nvPr/>
        </p:nvSpPr>
        <p:spPr>
          <a:xfrm>
            <a:off x="1140542" y="530942"/>
            <a:ext cx="550606" cy="3293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9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IN" dirty="0">
                <a:latin typeface="Open Sans" pitchFamily="2" charset="0"/>
                <a:ea typeface="Open Sans" pitchFamily="2" charset="0"/>
                <a:cs typeface="Open Sans" pitchFamily="2" charset="0"/>
              </a:rPr>
              <a:t>Challenges Faced</a:t>
            </a:r>
            <a:endParaRPr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9D5CE-3057-3CDE-CB98-CE2F73C4A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15313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Lab facility to develop fully furnished product.</a:t>
            </a:r>
          </a:p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Access to instruments for model preparation and testing.</a:t>
            </a:r>
          </a:p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Access to Advanced Machine Learning Tools</a:t>
            </a:r>
          </a:p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</a:pPr>
            <a:r>
              <a:rPr lang="en-IN" dirty="0">
                <a:latin typeface="Open Sans" pitchFamily="2" charset="0"/>
                <a:ea typeface="Open Sans" pitchFamily="2" charset="0"/>
                <a:cs typeface="Open Sans" pitchFamily="2" charset="0"/>
              </a:rPr>
              <a:t>Sensor Accuracy and Calibration</a:t>
            </a:r>
          </a:p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</a:pPr>
            <a:r>
              <a:rPr lang="en-IN" dirty="0">
                <a:latin typeface="Open Sans" pitchFamily="2" charset="0"/>
                <a:ea typeface="Open Sans" pitchFamily="2" charset="0"/>
                <a:cs typeface="Open Sans" pitchFamily="2" charset="0"/>
              </a:rPr>
              <a:t>Limited Testing Environment</a:t>
            </a:r>
          </a:p>
          <a:p>
            <a:pPr marL="228600" indent="-228600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Budget Limitations for Procuring filtration unit and IoT Devices</a:t>
            </a:r>
          </a:p>
        </p:txBody>
      </p:sp>
    </p:spTree>
    <p:extLst>
      <p:ext uri="{BB962C8B-B14F-4D97-AF65-F5344CB8AC3E}">
        <p14:creationId xmlns:p14="http://schemas.microsoft.com/office/powerpoint/2010/main" val="50900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IN" dirty="0">
                <a:latin typeface="Open Sans" pitchFamily="2" charset="0"/>
                <a:ea typeface="Open Sans" pitchFamily="2" charset="0"/>
                <a:cs typeface="Open Sans" pitchFamily="2" charset="0"/>
              </a:rPr>
              <a:t>References </a:t>
            </a:r>
            <a:endParaRPr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6" name="Google Shape;12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nl-NL" dirty="0">
                <a:latin typeface="Open Sans" pitchFamily="2" charset="0"/>
                <a:ea typeface="Open Sans" pitchFamily="2" charset="0"/>
                <a:cs typeface="Open Sans" pitchFamily="2" charset="0"/>
              </a:rPr>
              <a:t>Code link - GitHub ML IOT- </a:t>
            </a:r>
            <a:r>
              <a:rPr lang="en-IN" dirty="0">
                <a:latin typeface="Open Sans" pitchFamily="2" charset="0"/>
                <a:ea typeface="Open Sans" pitchFamily="2" charset="0"/>
                <a:cs typeface="Open Sans" pitchFamily="2" charset="0"/>
                <a:hlinkClick r:id="rId3"/>
              </a:rPr>
              <a:t>https://github.com/Saraswat123/AquafySystems-SIH-</a:t>
            </a:r>
            <a:endParaRPr lang="en-IN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lang="en-IN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IN" dirty="0">
                <a:latin typeface="Open Sans" pitchFamily="2" charset="0"/>
                <a:ea typeface="Open Sans" pitchFamily="2" charset="0"/>
                <a:cs typeface="Open Sans" pitchFamily="2" charset="0"/>
              </a:rPr>
              <a:t>Drive Link- </a:t>
            </a:r>
            <a:r>
              <a:rPr lang="en-IN" dirty="0">
                <a:latin typeface="Open Sans" pitchFamily="2" charset="0"/>
                <a:ea typeface="Open Sans" pitchFamily="2" charset="0"/>
                <a:cs typeface="Open Sans" pitchFamily="2" charset="0"/>
                <a:hlinkClick r:id="rId4" action="ppaction://hlinksldjump"/>
              </a:rPr>
              <a:t>https://drive.google.com/drive/folders/1cYz5h2USBBb2kYatrITE1QJP1x2emAlz</a:t>
            </a:r>
            <a:endParaRPr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IN" sz="2000">
                <a:latin typeface="Open Sans" pitchFamily="2" charset="0"/>
                <a:ea typeface="Open Sans" pitchFamily="2" charset="0"/>
                <a:cs typeface="Open Sans" pitchFamily="2" charset="0"/>
              </a:rPr>
              <a:t>References </a:t>
            </a:r>
            <a:endParaRPr sz="200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6" name="Google Shape;126;p9"/>
          <p:cNvSpPr txBox="1">
            <a:spLocks noGrp="1"/>
          </p:cNvSpPr>
          <p:nvPr>
            <p:ph type="body" idx="1"/>
          </p:nvPr>
        </p:nvSpPr>
        <p:spPr>
          <a:xfrm>
            <a:off x="838200" y="1434164"/>
            <a:ext cx="10515600" cy="458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IN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[1] 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Census of India. (2011). Census Data 2011. Government of India. Link to Census of India. 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  <a:hlinkClick r:id="rId3"/>
              </a:rPr>
              <a:t>(Link)</a:t>
            </a:r>
            <a:endParaRPr lang="en-US" sz="2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[2] NITI Aayog. (2019). Composite Water Management Index. Government of India. Link to NITI Aayog Report. 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  <a:hlinkClick r:id="rId4" action="ppaction://hlinksldjump"/>
              </a:rPr>
              <a:t>(Link)</a:t>
            </a:r>
            <a:endParaRPr lang="en-US" sz="2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[3] Federation of Hotel &amp; Restaurant Associations of India (FHRAI). (2020). Indian Hotel Industry Overview. 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  <a:hlinkClick r:id="rId4" action="ppaction://hlinksldjump"/>
              </a:rPr>
              <a:t>(Link)</a:t>
            </a:r>
            <a:endParaRPr lang="en-US" sz="2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[4] Shopping Centres Association of India (SCAI). (2021). Shopping Malls in India: Growth and Opportunities. 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  <a:hlinkClick r:id="rId4" action="ppaction://hlinksldjump"/>
              </a:rPr>
              <a:t>(Link)</a:t>
            </a:r>
            <a:endParaRPr lang="en-US" sz="2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[5] Ministry of Water Resources, Government of India. (2020). National Water Policy. 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  <a:hlinkClick r:id="rId4" action="ppaction://hlinksldjump"/>
              </a:rPr>
              <a:t>(Link)</a:t>
            </a:r>
            <a:endParaRPr lang="en-US" sz="2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[6] FICCI. (2019). Water: The Looming Crisis for Indian Industry. Federation of Indian Chambers of Commerce &amp; Industry.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  <a:hlinkClick r:id="rId4" action="ppaction://hlinksldjump"/>
              </a:rPr>
              <a:t>(Link)</a:t>
            </a:r>
            <a:endParaRPr lang="en-US" sz="2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[7] National Real Estate Development Council (NAREDCO). (2021). Real Estate Sector in India: An Overview 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  <a:hlinkClick r:id="rId4" action="ppaction://hlinksldjump"/>
              </a:rPr>
              <a:t>(Link)</a:t>
            </a:r>
            <a:endParaRPr lang="en-US" sz="2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[8] National Statistical Office (NSO). (2020). Statistical Yearbook of India. Government of India. 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  <a:hlinkClick r:id="rId4" action="ppaction://hlinksldjump"/>
              </a:rPr>
              <a:t>(Link)</a:t>
            </a:r>
            <a:endParaRPr lang="en-US" sz="2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lang="en-US" sz="2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28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CB073-8256-36F5-439A-7CFB63A22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447" y="439587"/>
            <a:ext cx="10515600" cy="5778334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IN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[9] 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Ministry of Rural Development, Government of India. (2020). Rural Development Statistics.</a:t>
            </a:r>
            <a:r>
              <a:rPr lang="en-IN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IN" sz="2400" dirty="0">
                <a:latin typeface="Open Sans" pitchFamily="2" charset="0"/>
                <a:ea typeface="Open Sans" pitchFamily="2" charset="0"/>
                <a:cs typeface="Open Sans" pitchFamily="2" charset="0"/>
                <a:hlinkClick r:id="rId2" action="ppaction://hlinksldjump"/>
              </a:rPr>
              <a:t>(Link)</a:t>
            </a:r>
            <a:endParaRPr lang="en-IN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14300" indent="0">
              <a:buNone/>
            </a:pPr>
            <a:r>
              <a:rPr lang="en-IN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[10] 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Ministry of Agriculture, Government of India. (2021). Agricultural Statistics at a Glance.</a:t>
            </a:r>
            <a:r>
              <a:rPr lang="en-IN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IN" sz="2400" dirty="0">
                <a:latin typeface="Open Sans" pitchFamily="2" charset="0"/>
                <a:ea typeface="Open Sans" pitchFamily="2" charset="0"/>
                <a:cs typeface="Open Sans" pitchFamily="2" charset="0"/>
                <a:hlinkClick r:id="rId2" action="ppaction://hlinksldjump"/>
              </a:rPr>
              <a:t>(Link)</a:t>
            </a:r>
            <a:endParaRPr lang="en-IN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14300" indent="0">
              <a:buNone/>
            </a:pPr>
            <a:r>
              <a:rPr lang="en-IN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[11] 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Market Research Reports. (2023). Greywater Treatment Market in India: Trends and Opportunities. Various Industry Reports.</a:t>
            </a:r>
            <a:r>
              <a:rPr lang="en-IN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IN" sz="2400" dirty="0">
                <a:latin typeface="Open Sans" pitchFamily="2" charset="0"/>
                <a:ea typeface="Open Sans" pitchFamily="2" charset="0"/>
                <a:cs typeface="Open Sans" pitchFamily="2" charset="0"/>
                <a:hlinkClick r:id="rId2" action="ppaction://hlinksldjump"/>
              </a:rPr>
              <a:t>(Link)</a:t>
            </a:r>
            <a:endParaRPr lang="en-IN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14300" indent="0">
              <a:buNone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[12]Titanium Dioxide/N-Doped Graphene Composites as Non-Noble ... 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  <a:hlinkClick r:id="rId3"/>
              </a:rPr>
              <a:t>https://pubs.acs.org/doi/full/10.1021/acs.iecr.1c02896-</a:t>
            </a:r>
            <a:endParaRPr lang="en-US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14300" indent="0">
              <a:buNone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[13] Tuning the type of nitrogen on N-RGO supported on N-TiO2 under ...</a:t>
            </a:r>
          </a:p>
          <a:p>
            <a:pPr marL="114300" indent="0">
              <a:buNone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https://www.sciencedirect.com/science/article/pii/S1350417719314269-</a:t>
            </a:r>
            <a:endParaRPr lang="en-US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14300" indent="0">
              <a:buNone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[14] Titanium Dioxide (B)/ Silicon Composite Prepared by Dispersion ... </a:t>
            </a:r>
          </a:p>
          <a:p>
            <a:pPr marL="114300" indent="0">
              <a:buNone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  <a:hlinkClick r:id="rId2" action="ppaction://hlinksldjump"/>
              </a:rPr>
              <a:t>https://www.researchgate.net/ publication/340623930_</a:t>
            </a:r>
            <a:endParaRPr lang="en-US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14300" indent="0">
              <a:buNone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[15]Nanostructural_Characterization_of_NitrogenDoped_Graphene_Titanium_Dioxide_B_Silicon_Composite_Prepared_by_Dispersion_Method- Preparation of Nitrogen‐Doped Mesoporous TiO2/RGO Composites ... </a:t>
            </a:r>
          </a:p>
          <a:p>
            <a:pPr marL="114300" indent="0">
              <a:buNone/>
            </a:pPr>
            <a:r>
              <a:rPr lang="en-IN" sz="2400" dirty="0">
                <a:latin typeface="Open Sans" pitchFamily="2" charset="0"/>
                <a:ea typeface="Open Sans" pitchFamily="2" charset="0"/>
                <a:cs typeface="Open Sans" pitchFamily="2" charset="0"/>
                <a:hlinkClick r:id="rId2" action="ppaction://hlinksldjump"/>
              </a:rPr>
              <a:t>https://onlinelibrary.wiley.com/doi/10.1155/2019/6467107-</a:t>
            </a:r>
            <a:endParaRPr lang="en-IN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11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CB073-8256-36F5-439A-7CFB63A22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573" y="372209"/>
            <a:ext cx="10515600" cy="573020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[14] </a:t>
            </a:r>
            <a:r>
              <a:rPr lang="en-US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Effect of Nitrogen Doping on the Optical Bandgap and Electrical </a:t>
            </a:r>
          </a:p>
          <a:p>
            <a:pPr marL="114300" indent="0">
              <a:buNone/>
            </a:pPr>
            <a:r>
              <a:rPr lang="en-IN" sz="2200" dirty="0">
                <a:latin typeface="Open Sans" pitchFamily="2" charset="0"/>
                <a:ea typeface="Open Sans" pitchFamily="2" charset="0"/>
                <a:cs typeface="Open Sans" pitchFamily="2" charset="0"/>
                <a:hlinkClick r:id="rId2"/>
              </a:rPr>
              <a:t>https://www.ncbi.nlm.nih.gov/pmc/articles/PMC8588234/-</a:t>
            </a:r>
            <a:endParaRPr lang="en-IN" sz="2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14300" indent="0">
              <a:buNone/>
            </a:pPr>
            <a:r>
              <a:rPr lang="en-IN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[15] </a:t>
            </a:r>
            <a:r>
              <a:rPr lang="en-US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influence of nitrogen doping on reduced graphene oxide as ... </a:t>
            </a:r>
            <a:endParaRPr lang="en-IN" sz="2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14300" indent="0">
              <a:buNone/>
            </a:pPr>
            <a:r>
              <a:rPr lang="en-IN" sz="2200" dirty="0">
                <a:latin typeface="Open Sans" pitchFamily="2" charset="0"/>
                <a:ea typeface="Open Sans" pitchFamily="2" charset="0"/>
                <a:cs typeface="Open Sans" pitchFamily="2" charset="0"/>
                <a:hlinkClick r:id="rId3"/>
              </a:rPr>
              <a:t>https://www.sciencedirect.com/science/article/abs/pii/S0360319921001944-</a:t>
            </a:r>
            <a:endParaRPr lang="en-IN" sz="2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14300" indent="0">
              <a:buNone/>
            </a:pPr>
            <a:r>
              <a:rPr lang="en-IN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[16] </a:t>
            </a:r>
            <a:r>
              <a:rPr lang="en-US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Improved output performance of hybrid composite films with nitrogen ...</a:t>
            </a:r>
            <a:endParaRPr lang="en-IN" sz="2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14300" indent="0">
              <a:buNone/>
            </a:pPr>
            <a:r>
              <a:rPr lang="en-IN" sz="2200" dirty="0"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https://www.sciencedirect.com/science/article/abs/pii/S0272884221040669-</a:t>
            </a:r>
            <a:endParaRPr lang="en-IN" sz="2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14300" indent="0">
              <a:buNone/>
            </a:pPr>
            <a:r>
              <a:rPr lang="en-IN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[17] </a:t>
            </a:r>
            <a:r>
              <a:rPr lang="en-US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Simultaneous Nitrogen Doping and Reduction of Graphene Oxide</a:t>
            </a:r>
          </a:p>
          <a:p>
            <a:pPr marL="114300" indent="0">
              <a:buNone/>
            </a:pPr>
            <a:r>
              <a:rPr lang="en-IN" sz="2200" dirty="0"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https://pubs.acs.org/doi/10.1021/ja907098f-</a:t>
            </a:r>
            <a:endParaRPr lang="en-IN" sz="2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14300" indent="0">
              <a:buNone/>
            </a:pPr>
            <a:r>
              <a:rPr lang="en-IN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[18] </a:t>
            </a:r>
            <a:r>
              <a:rPr lang="en-US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Porous nitrogen-doped reduced graphene oxide-supported </a:t>
            </a:r>
            <a:r>
              <a:rPr lang="en-US" sz="22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CuO</a:t>
            </a:r>
            <a:endParaRPr lang="en-US" sz="2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14300" indent="0">
              <a:buNone/>
            </a:pPr>
            <a:r>
              <a:rPr lang="en-IN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[19] </a:t>
            </a:r>
            <a:r>
              <a:rPr lang="en-US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Nitrogen-doped reduced graphene oxide-polyaniline composite ...</a:t>
            </a:r>
          </a:p>
          <a:p>
            <a:pPr marL="114300" indent="0">
              <a:buNone/>
            </a:pPr>
            <a:r>
              <a:rPr lang="en-US" sz="2200" dirty="0">
                <a:latin typeface="Open Sans" pitchFamily="2" charset="0"/>
                <a:ea typeface="Open Sans" pitchFamily="2" charset="0"/>
                <a:cs typeface="Open Sans" pitchFamily="2" charset="0"/>
                <a:hlinkClick r:id="rId6" action="ppaction://hlinksldjump"/>
              </a:rPr>
              <a:t>https://pubs.rsc.org/en/content/articlelanding/2023/nj/d2nj05112e- </a:t>
            </a:r>
            <a:endParaRPr lang="en-IN" sz="2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14300" indent="0">
              <a:buNone/>
            </a:pPr>
            <a:r>
              <a:rPr lang="en-IN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[20] </a:t>
            </a:r>
            <a:r>
              <a:rPr lang="en-US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Nitrogen-Doped Reduced Graphene Oxide Prepared by ...</a:t>
            </a:r>
          </a:p>
          <a:p>
            <a:pPr marL="114300" indent="0">
              <a:buNone/>
            </a:pPr>
            <a:r>
              <a:rPr lang="en-US" sz="2200" dirty="0">
                <a:latin typeface="Open Sans" pitchFamily="2" charset="0"/>
                <a:ea typeface="Open Sans" pitchFamily="2" charset="0"/>
                <a:cs typeface="Open Sans" pitchFamily="2" charset="0"/>
                <a:hlinkClick r:id="rId6" action="ppaction://hlinksldjump"/>
              </a:rPr>
              <a:t>https://pubs.acs.org/doi/abs/10.1021/acsami.5b07757- </a:t>
            </a:r>
            <a:endParaRPr lang="en-IN" sz="2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14300" indent="0">
              <a:buNone/>
            </a:pPr>
            <a:endParaRPr lang="en-IN" sz="2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9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DB706-4512-0414-CB91-7B3FF635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159"/>
            <a:ext cx="10515600" cy="6583681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[21] </a:t>
            </a:r>
            <a:r>
              <a:rPr lang="en-US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Nitrogen-doped graphene: Synthesis, characterizations and energy ... </a:t>
            </a:r>
          </a:p>
          <a:p>
            <a:pPr marL="114300" indent="0">
              <a:buNone/>
            </a:pPr>
            <a:r>
              <a:rPr lang="en-IN" sz="2200" dirty="0">
                <a:latin typeface="Open Sans" pitchFamily="2" charset="0"/>
                <a:ea typeface="Open Sans" pitchFamily="2" charset="0"/>
                <a:cs typeface="Open Sans" pitchFamily="2" charset="0"/>
                <a:hlinkClick r:id="rId2" action="ppaction://hlinksldjump"/>
              </a:rPr>
              <a:t>https://www.sciencedirect.com/science/article/abs/pii/S2095495617310616-</a:t>
            </a:r>
            <a:endParaRPr lang="en-IN" sz="2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14300" indent="0">
              <a:buNone/>
            </a:pPr>
            <a:r>
              <a:rPr lang="en-IN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[22] </a:t>
            </a:r>
            <a:r>
              <a:rPr lang="en-US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[PDF] Nitrogen-doped graphene and its electrochemical applications†</a:t>
            </a:r>
          </a:p>
          <a:p>
            <a:pPr marL="114300" indent="0">
              <a:buNone/>
            </a:pPr>
            <a:r>
              <a:rPr lang="en-US" sz="2200" dirty="0">
                <a:latin typeface="Open Sans" pitchFamily="2" charset="0"/>
                <a:ea typeface="Open Sans" pitchFamily="2" charset="0"/>
                <a:cs typeface="Open Sans" pitchFamily="2" charset="0"/>
                <a:hlinkClick r:id="rId2" action="ppaction://hlinksldjump"/>
              </a:rPr>
              <a:t>https://www.princeton.edu/~cml/assets/pdf/pu_10_20shao.pdf- </a:t>
            </a:r>
            <a:endParaRPr lang="en-IN" sz="2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14300" indent="0">
              <a:buNone/>
            </a:pPr>
            <a:r>
              <a:rPr lang="en-IN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[23] </a:t>
            </a:r>
            <a:r>
              <a:rPr lang="en-US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Nitrogen-doped graphene oxide with enhanced bioelectricity ...</a:t>
            </a:r>
            <a:endParaRPr lang="en-IN" sz="2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14300" indent="0">
              <a:buNone/>
            </a:pPr>
            <a:r>
              <a:rPr lang="en-IN" sz="2200" dirty="0">
                <a:latin typeface="Open Sans" pitchFamily="2" charset="0"/>
                <a:ea typeface="Open Sans" pitchFamily="2" charset="0"/>
                <a:cs typeface="Open Sans" pitchFamily="2" charset="0"/>
                <a:hlinkClick r:id="rId3"/>
              </a:rPr>
              <a:t>https://www.sciencedirect.com/science/article/abs/pii/S0959652622036435-</a:t>
            </a:r>
            <a:endParaRPr lang="en-IN" sz="2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14300" indent="0">
              <a:buNone/>
            </a:pPr>
            <a:r>
              <a:rPr lang="en-IN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[24] [PDF] Nitrogen-doped graphene nanomaterials for electrochemical ..</a:t>
            </a:r>
          </a:p>
          <a:p>
            <a:pPr marL="114300" indent="0">
              <a:buNone/>
            </a:pPr>
            <a:r>
              <a:rPr lang="en-IN" sz="2200" dirty="0"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https://www.osti.gov/servlets/purl/1981552</a:t>
            </a:r>
            <a:endParaRPr lang="en-IN" sz="2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14300" indent="0">
              <a:buNone/>
            </a:pPr>
            <a:r>
              <a:rPr lang="en-IN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[25] </a:t>
            </a:r>
            <a:r>
              <a:rPr lang="en-US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Reduced Graphene Oxide Hydrogels Deposited in Nickel Foam for ...</a:t>
            </a:r>
            <a:endParaRPr lang="en-IN" sz="2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14300" indent="0">
              <a:buNone/>
            </a:pPr>
            <a:r>
              <a:rPr lang="en-IN" sz="2200" dirty="0"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https://pubs.acs.org/doi/abs/10.1021/acs.jpcc.6b00326-</a:t>
            </a:r>
            <a:endParaRPr lang="en-IN" sz="2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14300" indent="0">
              <a:buNone/>
            </a:pPr>
            <a:r>
              <a:rPr lang="en-IN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[26] </a:t>
            </a:r>
            <a:r>
              <a:rPr lang="en-US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Fig. S1 (a) Digital photographs of nickel foam, GO deposited in nickel..</a:t>
            </a:r>
            <a:endParaRPr lang="en-IN" sz="2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14300" indent="0">
              <a:buNone/>
            </a:pPr>
            <a:r>
              <a:rPr lang="en-IN" sz="2200" dirty="0"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https://www.researchgate.net/figure/Fig-S1-a-Digital-photographs-of-nickel-foam-GOdeposited-in-nickel-foam-N-rGONF_fig1_270288410-</a:t>
            </a:r>
            <a:endParaRPr lang="en-IN" sz="2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14300" indent="0">
              <a:buNone/>
            </a:pPr>
            <a:r>
              <a:rPr lang="en-IN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[27] am-GOdeposited-in-nickel-foam-N-rGONF_fig1_270288410- Porous Graphene Oxide Prepared on Nickel Foam by ... – MDPI</a:t>
            </a:r>
          </a:p>
          <a:p>
            <a:pPr marL="114300" indent="0">
              <a:buNone/>
            </a:pPr>
            <a:r>
              <a:rPr lang="en-IN" sz="2200" dirty="0">
                <a:latin typeface="Open Sans" pitchFamily="2" charset="0"/>
                <a:ea typeface="Open Sans" pitchFamily="2" charset="0"/>
                <a:cs typeface="Open Sans" pitchFamily="2" charset="0"/>
                <a:hlinkClick r:id="rId2" action="ppaction://hlinksldjump"/>
              </a:rPr>
              <a:t>https://www.mdpi.com/1996-1944/10/8/936</a:t>
            </a:r>
            <a:endParaRPr lang="en-IN" sz="2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3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9798DDCE-2B91-1A92-B0B4-64EA364F584D}"/>
              </a:ext>
            </a:extLst>
          </p:cNvPr>
          <p:cNvSpPr/>
          <p:nvPr/>
        </p:nvSpPr>
        <p:spPr>
          <a:xfrm>
            <a:off x="-16842" y="0"/>
            <a:ext cx="569728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F6E22-683E-419B-CF7B-80ECB898DF94}"/>
              </a:ext>
            </a:extLst>
          </p:cNvPr>
          <p:cNvSpPr/>
          <p:nvPr/>
        </p:nvSpPr>
        <p:spPr>
          <a:xfrm>
            <a:off x="-4338" y="2741691"/>
            <a:ext cx="2593138" cy="13198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bject 23">
            <a:extLst>
              <a:ext uri="{FF2B5EF4-FFF2-40B4-BE49-F238E27FC236}">
                <a16:creationId xmlns:a16="http://schemas.microsoft.com/office/drawing/2014/main" id="{B8A76226-8321-8403-74AE-3C75D5522591}"/>
              </a:ext>
            </a:extLst>
          </p:cNvPr>
          <p:cNvSpPr txBox="1"/>
          <p:nvPr/>
        </p:nvSpPr>
        <p:spPr>
          <a:xfrm>
            <a:off x="93726" y="1191978"/>
            <a:ext cx="5458282" cy="43794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255"/>
              </a:spcBef>
            </a:pPr>
            <a:r>
              <a:rPr sz="1800" b="1" spc="-1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Problem:</a:t>
            </a:r>
            <a:r>
              <a:rPr lang="en-IN" sz="1600" b="1" spc="-1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              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Water</a:t>
            </a:r>
            <a:r>
              <a:rPr lang="en-US" spc="-80" dirty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pc="-25" dirty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scarcity</a:t>
            </a:r>
            <a:r>
              <a:rPr lang="en-US" spc="-55" dirty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pc="-25" dirty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and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contamination</a:t>
            </a:r>
            <a:r>
              <a:rPr lang="en-US" spc="35" dirty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</a:t>
            </a:r>
            <a:r>
              <a:rPr lang="en-US" spc="-5" dirty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pc="-30" dirty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India</a:t>
            </a:r>
            <a:endParaRPr lang="en-IN" b="1" dirty="0">
              <a:solidFill>
                <a:schemeClr val="accent3">
                  <a:lumMod val="20000"/>
                  <a:lumOff val="8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object 24">
            <a:extLst>
              <a:ext uri="{FF2B5EF4-FFF2-40B4-BE49-F238E27FC236}">
                <a16:creationId xmlns:a16="http://schemas.microsoft.com/office/drawing/2014/main" id="{08266F2F-05A9-7FEF-7315-DAC2E26F960E}"/>
              </a:ext>
            </a:extLst>
          </p:cNvPr>
          <p:cNvSpPr txBox="1"/>
          <p:nvPr/>
        </p:nvSpPr>
        <p:spPr>
          <a:xfrm>
            <a:off x="66978" y="1699169"/>
            <a:ext cx="3500727" cy="5027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 algn="just">
              <a:lnSpc>
                <a:spcPct val="100000"/>
              </a:lnSpc>
              <a:spcBef>
                <a:spcPts val="100"/>
              </a:spcBef>
            </a:pPr>
            <a:r>
              <a:rPr lang="en-IN" sz="1700" b="1" spc="-3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Size of Market</a:t>
            </a:r>
            <a:r>
              <a:rPr sz="1800" b="1" spc="-1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  <a:endParaRPr lang="en-IN" sz="1800" b="1" spc="-1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49530" algn="just">
              <a:lnSpc>
                <a:spcPct val="100000"/>
              </a:lnSpc>
              <a:spcBef>
                <a:spcPts val="100"/>
              </a:spcBef>
            </a:pPr>
            <a:endParaRPr sz="13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90FE2-A92B-4236-0DEE-01FE9F604108}"/>
              </a:ext>
            </a:extLst>
          </p:cNvPr>
          <p:cNvSpPr txBox="1"/>
          <p:nvPr/>
        </p:nvSpPr>
        <p:spPr>
          <a:xfrm>
            <a:off x="7003445" y="218528"/>
            <a:ext cx="4234431" cy="33855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Expensive and Space-Intensive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93F440-D8D1-F752-EC9E-F4FF28966A6B}"/>
              </a:ext>
            </a:extLst>
          </p:cNvPr>
          <p:cNvSpPr txBox="1"/>
          <p:nvPr/>
        </p:nvSpPr>
        <p:spPr>
          <a:xfrm>
            <a:off x="7003445" y="571836"/>
            <a:ext cx="467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Current technologies are expensive, land-intensive, and impractical for widespread or decentralized use.</a:t>
            </a:r>
            <a:endParaRPr lang="en-IN" dirty="0">
              <a:solidFill>
                <a:schemeClr val="bg1">
                  <a:lumMod val="5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EA8BFA-D346-CC98-529B-F69DE64FB820}"/>
              </a:ext>
            </a:extLst>
          </p:cNvPr>
          <p:cNvSpPr txBox="1"/>
          <p:nvPr/>
        </p:nvSpPr>
        <p:spPr>
          <a:xfrm>
            <a:off x="7021734" y="1554225"/>
            <a:ext cx="4216144" cy="33855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Lack of Monitoring and Maintenance</a:t>
            </a:r>
            <a:endParaRPr lang="en-IN" sz="1600" b="1" dirty="0">
              <a:solidFill>
                <a:schemeClr val="accent6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B7B196-A565-08C9-765A-AE2CEFF8B8AB}"/>
              </a:ext>
            </a:extLst>
          </p:cNvPr>
          <p:cNvSpPr txBox="1"/>
          <p:nvPr/>
        </p:nvSpPr>
        <p:spPr>
          <a:xfrm>
            <a:off x="7021734" y="1933175"/>
            <a:ext cx="465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wastewater treatment systems often lack proper monitoring and maintenance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BA1D86-32DE-4830-5590-4C2A54661D5E}"/>
              </a:ext>
            </a:extLst>
          </p:cNvPr>
          <p:cNvSpPr txBox="1"/>
          <p:nvPr/>
        </p:nvSpPr>
        <p:spPr>
          <a:xfrm>
            <a:off x="7021733" y="2906518"/>
            <a:ext cx="4216143" cy="33855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Unaffordable Compact Systems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F856DE-FB5F-AC51-AF26-62C019956B2B}"/>
              </a:ext>
            </a:extLst>
          </p:cNvPr>
          <p:cNvSpPr txBox="1"/>
          <p:nvPr/>
        </p:nvSpPr>
        <p:spPr>
          <a:xfrm>
            <a:off x="7021734" y="3260177"/>
            <a:ext cx="46550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 the most space-saving treatment systems are often too expensive for small-scale applications and individual households.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09B026-A159-CAA5-E7E9-3FCF0A0B3456}"/>
              </a:ext>
            </a:extLst>
          </p:cNvPr>
          <p:cNvSpPr txBox="1"/>
          <p:nvPr/>
        </p:nvSpPr>
        <p:spPr>
          <a:xfrm>
            <a:off x="7021733" y="4231753"/>
            <a:ext cx="4216143" cy="33855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Limited Water Reclamation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BDB488-8938-844C-2371-396157DC5B05}"/>
              </a:ext>
            </a:extLst>
          </p:cNvPr>
          <p:cNvSpPr txBox="1"/>
          <p:nvPr/>
        </p:nvSpPr>
        <p:spPr>
          <a:xfrm>
            <a:off x="7003445" y="4575017"/>
            <a:ext cx="46733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use of reclaimed water is minimal due to a lack of affordable solutions, leading to reliance on fresh water for non-potable uses.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70E808-4CF8-9DFE-E12F-3E2FEDAE443C}"/>
              </a:ext>
            </a:extLst>
          </p:cNvPr>
          <p:cNvSpPr txBox="1"/>
          <p:nvPr/>
        </p:nvSpPr>
        <p:spPr>
          <a:xfrm>
            <a:off x="7003445" y="5520312"/>
            <a:ext cx="4237871" cy="33855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Need for Innovation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2A31D9-EF13-3829-C7FF-52E5DCE07D6D}"/>
              </a:ext>
            </a:extLst>
          </p:cNvPr>
          <p:cNvSpPr txBox="1"/>
          <p:nvPr/>
        </p:nvSpPr>
        <p:spPr>
          <a:xfrm>
            <a:off x="7003446" y="5881923"/>
            <a:ext cx="4673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There is an urgent need for innovative, affordable, and scalable solutions to tackle these challenges, particularly in resource-limited settings.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9913F54-5F82-5912-2FFA-F45DE52F64D6}"/>
              </a:ext>
            </a:extLst>
          </p:cNvPr>
          <p:cNvGrpSpPr/>
          <p:nvPr/>
        </p:nvGrpSpPr>
        <p:grpSpPr>
          <a:xfrm>
            <a:off x="6085939" y="218528"/>
            <a:ext cx="539492" cy="539492"/>
            <a:chOff x="3809595" y="371393"/>
            <a:chExt cx="539492" cy="53949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B022C64-89DF-02BB-6FD3-64989E56D89E}"/>
                </a:ext>
              </a:extLst>
            </p:cNvPr>
            <p:cNvSpPr/>
            <p:nvPr/>
          </p:nvSpPr>
          <p:spPr>
            <a:xfrm>
              <a:off x="3809595" y="371393"/>
              <a:ext cx="539492" cy="539492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4A43879-A447-5CA0-0326-6B3A00E036AD}"/>
                </a:ext>
              </a:extLst>
            </p:cNvPr>
            <p:cNvSpPr/>
            <p:nvPr/>
          </p:nvSpPr>
          <p:spPr>
            <a:xfrm>
              <a:off x="3877889" y="428423"/>
              <a:ext cx="421970" cy="4219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113D9F9-6CD1-DA82-479F-7687472263FF}"/>
              </a:ext>
            </a:extLst>
          </p:cNvPr>
          <p:cNvGrpSpPr/>
          <p:nvPr/>
        </p:nvGrpSpPr>
        <p:grpSpPr>
          <a:xfrm>
            <a:off x="6076406" y="1538947"/>
            <a:ext cx="539492" cy="539492"/>
            <a:chOff x="3803868" y="1598466"/>
            <a:chExt cx="539492" cy="53949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2C82985-F7A3-A909-A178-CB4126EB540A}"/>
                </a:ext>
              </a:extLst>
            </p:cNvPr>
            <p:cNvSpPr/>
            <p:nvPr/>
          </p:nvSpPr>
          <p:spPr>
            <a:xfrm>
              <a:off x="3803868" y="1598466"/>
              <a:ext cx="539492" cy="539492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7C15FF1-74D3-7BC9-50D1-3BAA8B4D5A5B}"/>
                </a:ext>
              </a:extLst>
            </p:cNvPr>
            <p:cNvSpPr/>
            <p:nvPr/>
          </p:nvSpPr>
          <p:spPr>
            <a:xfrm>
              <a:off x="3872162" y="1655496"/>
              <a:ext cx="421970" cy="4219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F03C28B4-A173-097D-8FF6-C4C3DFC76E9B}"/>
              </a:ext>
            </a:extLst>
          </p:cNvPr>
          <p:cNvSpPr/>
          <p:nvPr/>
        </p:nvSpPr>
        <p:spPr>
          <a:xfrm>
            <a:off x="6082059" y="2919236"/>
            <a:ext cx="539492" cy="539492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93D67F3-1112-65E3-0B3E-94A57614061D}"/>
              </a:ext>
            </a:extLst>
          </p:cNvPr>
          <p:cNvSpPr/>
          <p:nvPr/>
        </p:nvSpPr>
        <p:spPr>
          <a:xfrm>
            <a:off x="6141209" y="2985410"/>
            <a:ext cx="421970" cy="421970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F39B04B-7813-4E7E-19F3-F6D36E61CC98}"/>
              </a:ext>
            </a:extLst>
          </p:cNvPr>
          <p:cNvGrpSpPr/>
          <p:nvPr/>
        </p:nvGrpSpPr>
        <p:grpSpPr>
          <a:xfrm>
            <a:off x="6076406" y="4237668"/>
            <a:ext cx="539492" cy="539492"/>
            <a:chOff x="3803868" y="4239305"/>
            <a:chExt cx="539492" cy="539492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BA3F0B6-99D9-AEA2-A958-BEB273EA8FD5}"/>
                </a:ext>
              </a:extLst>
            </p:cNvPr>
            <p:cNvSpPr/>
            <p:nvPr/>
          </p:nvSpPr>
          <p:spPr>
            <a:xfrm>
              <a:off x="3803868" y="4239305"/>
              <a:ext cx="539492" cy="539492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F257F0C-A532-1E90-2510-FF29FAAA6FCD}"/>
                </a:ext>
              </a:extLst>
            </p:cNvPr>
            <p:cNvSpPr/>
            <p:nvPr/>
          </p:nvSpPr>
          <p:spPr>
            <a:xfrm>
              <a:off x="3872162" y="4296335"/>
              <a:ext cx="421970" cy="4219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9907601-91CE-D227-B9E8-E1D52AA0F83D}"/>
              </a:ext>
            </a:extLst>
          </p:cNvPr>
          <p:cNvGrpSpPr/>
          <p:nvPr/>
        </p:nvGrpSpPr>
        <p:grpSpPr>
          <a:xfrm>
            <a:off x="6080627" y="5560075"/>
            <a:ext cx="539492" cy="539492"/>
            <a:chOff x="3809595" y="5583900"/>
            <a:chExt cx="539492" cy="53949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8C99A47-92EA-65BA-CE0C-15FE3CAF30AC}"/>
                </a:ext>
              </a:extLst>
            </p:cNvPr>
            <p:cNvSpPr/>
            <p:nvPr/>
          </p:nvSpPr>
          <p:spPr>
            <a:xfrm>
              <a:off x="3809595" y="5583900"/>
              <a:ext cx="539492" cy="539492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BAD565A-8BEE-50D5-0096-B445C3EAE136}"/>
                </a:ext>
              </a:extLst>
            </p:cNvPr>
            <p:cNvSpPr/>
            <p:nvPr/>
          </p:nvSpPr>
          <p:spPr>
            <a:xfrm>
              <a:off x="3877889" y="5640930"/>
              <a:ext cx="421970" cy="4219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EC440F4-3916-F269-69FE-03F8D24BED9E}"/>
              </a:ext>
            </a:extLst>
          </p:cNvPr>
          <p:cNvSpPr txBox="1"/>
          <p:nvPr/>
        </p:nvSpPr>
        <p:spPr>
          <a:xfrm>
            <a:off x="6211437" y="342431"/>
            <a:ext cx="26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2E180A-17C1-D0FD-5518-10623E3B4D04}"/>
              </a:ext>
            </a:extLst>
          </p:cNvPr>
          <p:cNvSpPr txBox="1"/>
          <p:nvPr/>
        </p:nvSpPr>
        <p:spPr>
          <a:xfrm>
            <a:off x="6211436" y="1654805"/>
            <a:ext cx="26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33BFFB-EA99-5A9F-2D9F-0D988B737E4D}"/>
              </a:ext>
            </a:extLst>
          </p:cNvPr>
          <p:cNvSpPr txBox="1"/>
          <p:nvPr/>
        </p:nvSpPr>
        <p:spPr>
          <a:xfrm>
            <a:off x="6211433" y="3027309"/>
            <a:ext cx="26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6F761CD-44F6-97C6-AF42-91250DDB7AF1}"/>
              </a:ext>
            </a:extLst>
          </p:cNvPr>
          <p:cNvSpPr txBox="1"/>
          <p:nvPr/>
        </p:nvSpPr>
        <p:spPr>
          <a:xfrm>
            <a:off x="6211432" y="4355979"/>
            <a:ext cx="26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071C10-0D3D-72B0-3460-9C672E9F0D58}"/>
              </a:ext>
            </a:extLst>
          </p:cNvPr>
          <p:cNvSpPr txBox="1"/>
          <p:nvPr/>
        </p:nvSpPr>
        <p:spPr>
          <a:xfrm>
            <a:off x="6211431" y="5674201"/>
            <a:ext cx="26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5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A133FCC-4D89-51ED-A265-4230BC7D66EC}"/>
              </a:ext>
            </a:extLst>
          </p:cNvPr>
          <p:cNvSpPr/>
          <p:nvPr/>
        </p:nvSpPr>
        <p:spPr>
          <a:xfrm>
            <a:off x="66977" y="99285"/>
            <a:ext cx="5487461" cy="1164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03099" y="218528"/>
            <a:ext cx="2905861" cy="8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IN" sz="3400" dirty="0">
                <a:solidFill>
                  <a:schemeClr val="accent5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</a:t>
            </a:r>
            <a:endParaRPr sz="3400" dirty="0">
              <a:solidFill>
                <a:schemeClr val="accent5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8FBA9-D036-0910-F86D-7A59017EDD13}"/>
              </a:ext>
            </a:extLst>
          </p:cNvPr>
          <p:cNvSpPr txBox="1"/>
          <p:nvPr/>
        </p:nvSpPr>
        <p:spPr>
          <a:xfrm>
            <a:off x="1840634" y="1698991"/>
            <a:ext cx="374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Total Market size- 15-20 Million Units over the next 5-10 years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A5811B-D70E-F175-1229-5022726CEE4C}"/>
              </a:ext>
            </a:extLst>
          </p:cNvPr>
          <p:cNvSpPr txBox="1"/>
          <p:nvPr/>
        </p:nvSpPr>
        <p:spPr>
          <a:xfrm>
            <a:off x="271940" y="2792193"/>
            <a:ext cx="1655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1"/>
                </a:solidFill>
              </a:rPr>
              <a:t>Urban Households</a:t>
            </a:r>
          </a:p>
        </p:txBody>
      </p:sp>
      <p:pic>
        <p:nvPicPr>
          <p:cNvPr id="35" name="Graphic 34" descr="Bullseye with solid fill">
            <a:extLst>
              <a:ext uri="{FF2B5EF4-FFF2-40B4-BE49-F238E27FC236}">
                <a16:creationId xmlns:a16="http://schemas.microsoft.com/office/drawing/2014/main" id="{BBB75D55-9725-AD00-4F11-C4CB7AA80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39" y="3154388"/>
            <a:ext cx="307777" cy="30777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3168E0C-F0F4-2096-102C-AE6169B1AA4A}"/>
              </a:ext>
            </a:extLst>
          </p:cNvPr>
          <p:cNvSpPr txBox="1"/>
          <p:nvPr/>
        </p:nvSpPr>
        <p:spPr>
          <a:xfrm>
            <a:off x="340883" y="3154387"/>
            <a:ext cx="2298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10-15 Million Households</a:t>
            </a:r>
          </a:p>
        </p:txBody>
      </p:sp>
      <p:pic>
        <p:nvPicPr>
          <p:cNvPr id="53" name="Graphic 52" descr="Magnifying glass with solid fill">
            <a:extLst>
              <a:ext uri="{FF2B5EF4-FFF2-40B4-BE49-F238E27FC236}">
                <a16:creationId xmlns:a16="http://schemas.microsoft.com/office/drawing/2014/main" id="{6E99542A-2093-4CD5-4BC9-F8B1157B8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81" y="3525900"/>
            <a:ext cx="363286" cy="363286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27EC79-3900-2E61-2BC7-E4383FDEACA4}"/>
              </a:ext>
            </a:extLst>
          </p:cNvPr>
          <p:cNvSpPr txBox="1"/>
          <p:nvPr/>
        </p:nvSpPr>
        <p:spPr>
          <a:xfrm>
            <a:off x="392949" y="3475389"/>
            <a:ext cx="21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Urban areas with water scarcity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569A44-EAE6-B184-7EFF-E33913E96985}"/>
              </a:ext>
            </a:extLst>
          </p:cNvPr>
          <p:cNvCxnSpPr>
            <a:cxnSpLocks/>
          </p:cNvCxnSpPr>
          <p:nvPr/>
        </p:nvCxnSpPr>
        <p:spPr>
          <a:xfrm>
            <a:off x="5623560" y="-18288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89314F-858A-5ABC-3255-287F0AD68F25}"/>
              </a:ext>
            </a:extLst>
          </p:cNvPr>
          <p:cNvSpPr txBox="1"/>
          <p:nvPr/>
        </p:nvSpPr>
        <p:spPr>
          <a:xfrm>
            <a:off x="2583834" y="2777537"/>
            <a:ext cx="3039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Commercial &amp; Institutional buildings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A6002A1-6E26-E8E6-1842-47939CC66100}"/>
              </a:ext>
            </a:extLst>
          </p:cNvPr>
          <p:cNvSpPr/>
          <p:nvPr/>
        </p:nvSpPr>
        <p:spPr>
          <a:xfrm>
            <a:off x="2649014" y="4140516"/>
            <a:ext cx="2925318" cy="13198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4F779BB-427A-549B-5756-AD00A2C9F835}"/>
              </a:ext>
            </a:extLst>
          </p:cNvPr>
          <p:cNvSpPr/>
          <p:nvPr/>
        </p:nvSpPr>
        <p:spPr>
          <a:xfrm>
            <a:off x="2646305" y="2741691"/>
            <a:ext cx="2905703" cy="13198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46358-EF0B-2CB6-E35B-B10052EB6991}"/>
              </a:ext>
            </a:extLst>
          </p:cNvPr>
          <p:cNvSpPr txBox="1"/>
          <p:nvPr/>
        </p:nvSpPr>
        <p:spPr>
          <a:xfrm>
            <a:off x="2768892" y="4190146"/>
            <a:ext cx="2597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1"/>
                </a:solidFill>
              </a:rPr>
              <a:t>Water intensive industries</a:t>
            </a:r>
          </a:p>
        </p:txBody>
      </p:sp>
      <p:pic>
        <p:nvPicPr>
          <p:cNvPr id="37" name="Graphic 36" descr="Bullseye with solid fill">
            <a:extLst>
              <a:ext uri="{FF2B5EF4-FFF2-40B4-BE49-F238E27FC236}">
                <a16:creationId xmlns:a16="http://schemas.microsoft.com/office/drawing/2014/main" id="{D3C251FD-7157-26FA-F118-4BB192919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6306" y="3178786"/>
            <a:ext cx="307777" cy="30777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4314A6E-1E00-E7B6-A4FB-3DAF2C958838}"/>
              </a:ext>
            </a:extLst>
          </p:cNvPr>
          <p:cNvSpPr txBox="1"/>
          <p:nvPr/>
        </p:nvSpPr>
        <p:spPr>
          <a:xfrm>
            <a:off x="2969614" y="3171005"/>
            <a:ext cx="2319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50K-75K establishments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A9B5C1-FC5C-AEC0-8727-E7260E007DCC}"/>
              </a:ext>
            </a:extLst>
          </p:cNvPr>
          <p:cNvSpPr txBox="1"/>
          <p:nvPr/>
        </p:nvSpPr>
        <p:spPr>
          <a:xfrm>
            <a:off x="2952383" y="4440795"/>
            <a:ext cx="2319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10k industrial units</a:t>
            </a:r>
          </a:p>
        </p:txBody>
      </p:sp>
      <p:pic>
        <p:nvPicPr>
          <p:cNvPr id="54" name="Graphic 53" descr="Magnifying glass with solid fill">
            <a:extLst>
              <a:ext uri="{FF2B5EF4-FFF2-40B4-BE49-F238E27FC236}">
                <a16:creationId xmlns:a16="http://schemas.microsoft.com/office/drawing/2014/main" id="{24587F58-12A5-9060-881C-99096E17B2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49397" y="3542478"/>
            <a:ext cx="363286" cy="36328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BF3B2A79-13C9-A79A-1A4E-E9C9E052AAA2}"/>
              </a:ext>
            </a:extLst>
          </p:cNvPr>
          <p:cNvSpPr txBox="1"/>
          <p:nvPr/>
        </p:nvSpPr>
        <p:spPr>
          <a:xfrm>
            <a:off x="2957854" y="3502588"/>
            <a:ext cx="2224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Hotels, Malls, Hospitals, Schools, Restaurants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7586249-BF99-949A-4EF2-673E643B33CA}"/>
              </a:ext>
            </a:extLst>
          </p:cNvPr>
          <p:cNvSpPr txBox="1"/>
          <p:nvPr/>
        </p:nvSpPr>
        <p:spPr>
          <a:xfrm>
            <a:off x="2988643" y="4800515"/>
            <a:ext cx="2495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Textile, food processing, Pharmaceutical industries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CF62D278-7489-E949-DEBB-5DBF17D62C60}"/>
              </a:ext>
            </a:extLst>
          </p:cNvPr>
          <p:cNvSpPr/>
          <p:nvPr/>
        </p:nvSpPr>
        <p:spPr>
          <a:xfrm>
            <a:off x="-4338" y="4149376"/>
            <a:ext cx="2623246" cy="13198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129F1B-ED4B-CBD1-4558-0B9AAA8FD296}"/>
              </a:ext>
            </a:extLst>
          </p:cNvPr>
          <p:cNvSpPr txBox="1"/>
          <p:nvPr/>
        </p:nvSpPr>
        <p:spPr>
          <a:xfrm>
            <a:off x="243064" y="4204988"/>
            <a:ext cx="185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1"/>
                </a:solidFill>
              </a:rPr>
              <a:t>Real Estate projects</a:t>
            </a:r>
          </a:p>
        </p:txBody>
      </p:sp>
      <p:pic>
        <p:nvPicPr>
          <p:cNvPr id="40" name="Graphic 39" descr="Bullseye with solid fill">
            <a:extLst>
              <a:ext uri="{FF2B5EF4-FFF2-40B4-BE49-F238E27FC236}">
                <a16:creationId xmlns:a16="http://schemas.microsoft.com/office/drawing/2014/main" id="{A69FC540-2AD0-A5F2-C277-F22657953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29" y="4455881"/>
            <a:ext cx="307777" cy="30777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0F32F5F-CA40-058F-CF33-AE77FBFEFD89}"/>
              </a:ext>
            </a:extLst>
          </p:cNvPr>
          <p:cNvSpPr txBox="1"/>
          <p:nvPr/>
        </p:nvSpPr>
        <p:spPr>
          <a:xfrm>
            <a:off x="363996" y="4457483"/>
            <a:ext cx="2017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800-1500 residential projects annually</a:t>
            </a:r>
          </a:p>
        </p:txBody>
      </p:sp>
      <p:pic>
        <p:nvPicPr>
          <p:cNvPr id="55" name="Graphic 54" descr="Magnifying glass with solid fill">
            <a:extLst>
              <a:ext uri="{FF2B5EF4-FFF2-40B4-BE49-F238E27FC236}">
                <a16:creationId xmlns:a16="http://schemas.microsoft.com/office/drawing/2014/main" id="{C2486B3B-E42E-FD80-0BE1-05CBD3423F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44" y="4912431"/>
            <a:ext cx="363286" cy="363286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0343CCB-FD20-946A-B2D3-F1F0DA29A85F}"/>
              </a:ext>
            </a:extLst>
          </p:cNvPr>
          <p:cNvSpPr txBox="1"/>
          <p:nvPr/>
        </p:nvSpPr>
        <p:spPr>
          <a:xfrm>
            <a:off x="362156" y="4900858"/>
            <a:ext cx="218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Gated communities, apartments, smart cities</a:t>
            </a:r>
          </a:p>
        </p:txBody>
      </p:sp>
      <p:pic>
        <p:nvPicPr>
          <p:cNvPr id="41" name="Graphic 40" descr="Bullseye with solid fill">
            <a:extLst>
              <a:ext uri="{FF2B5EF4-FFF2-40B4-BE49-F238E27FC236}">
                <a16:creationId xmlns:a16="http://schemas.microsoft.com/office/drawing/2014/main" id="{0391A896-0FD8-E0FC-1565-08C3DC19B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6307" y="4467625"/>
            <a:ext cx="307777" cy="307777"/>
          </a:xfrm>
          <a:prstGeom prst="rect">
            <a:avLst/>
          </a:prstGeom>
        </p:spPr>
      </p:pic>
      <p:pic>
        <p:nvPicPr>
          <p:cNvPr id="56" name="Graphic 55" descr="Magnifying glass with solid fill">
            <a:extLst>
              <a:ext uri="{FF2B5EF4-FFF2-40B4-BE49-F238E27FC236}">
                <a16:creationId xmlns:a16="http://schemas.microsoft.com/office/drawing/2014/main" id="{4C545987-D018-1AD0-9702-DE9E5D3C76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38230" y="4884143"/>
            <a:ext cx="363286" cy="363286"/>
          </a:xfrm>
          <a:prstGeom prst="rect">
            <a:avLst/>
          </a:prstGeom>
        </p:spPr>
      </p:pic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DD23587C-4379-0B09-F7FE-7727F8DBAAB9}"/>
              </a:ext>
            </a:extLst>
          </p:cNvPr>
          <p:cNvSpPr/>
          <p:nvPr/>
        </p:nvSpPr>
        <p:spPr>
          <a:xfrm>
            <a:off x="2655348" y="5531390"/>
            <a:ext cx="2896660" cy="13198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46EE98-4A41-8107-2832-86F84D97BECD}"/>
              </a:ext>
            </a:extLst>
          </p:cNvPr>
          <p:cNvSpPr txBox="1"/>
          <p:nvPr/>
        </p:nvSpPr>
        <p:spPr>
          <a:xfrm>
            <a:off x="2783328" y="5566440"/>
            <a:ext cx="2513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1"/>
                </a:solidFill>
              </a:rPr>
              <a:t>Rural Areas and Agriculture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07DC33-5F29-94F1-0505-D378BF89E826}"/>
              </a:ext>
            </a:extLst>
          </p:cNvPr>
          <p:cNvSpPr txBox="1"/>
          <p:nvPr/>
        </p:nvSpPr>
        <p:spPr>
          <a:xfrm>
            <a:off x="3002535" y="5828089"/>
            <a:ext cx="2527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Water scarce regions e.g. Rajasthan, Gujarat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CD6FA9E-9F1E-813A-5ECC-D4EDA79A3A2F}"/>
              </a:ext>
            </a:extLst>
          </p:cNvPr>
          <p:cNvSpPr txBox="1"/>
          <p:nvPr/>
        </p:nvSpPr>
        <p:spPr>
          <a:xfrm>
            <a:off x="3002535" y="6269049"/>
            <a:ext cx="2161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Non-potable uses e.g. irrigation, toilet flushing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99893419-03B7-4784-64F0-2C70B0D20B8B}"/>
              </a:ext>
            </a:extLst>
          </p:cNvPr>
          <p:cNvSpPr/>
          <p:nvPr/>
        </p:nvSpPr>
        <p:spPr>
          <a:xfrm>
            <a:off x="0" y="5519228"/>
            <a:ext cx="2617116" cy="13198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60281B-1263-D000-634D-91A98CAF9235}"/>
              </a:ext>
            </a:extLst>
          </p:cNvPr>
          <p:cNvSpPr txBox="1"/>
          <p:nvPr/>
        </p:nvSpPr>
        <p:spPr>
          <a:xfrm>
            <a:off x="243064" y="5569028"/>
            <a:ext cx="191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1"/>
                </a:solidFill>
              </a:rPr>
              <a:t>Govt. &amp; Smart cities</a:t>
            </a:r>
          </a:p>
        </p:txBody>
      </p:sp>
      <p:pic>
        <p:nvPicPr>
          <p:cNvPr id="42" name="Graphic 41" descr="Bullseye with solid fill">
            <a:extLst>
              <a:ext uri="{FF2B5EF4-FFF2-40B4-BE49-F238E27FC236}">
                <a16:creationId xmlns:a16="http://schemas.microsoft.com/office/drawing/2014/main" id="{3D9167FB-037D-6646-B727-78547C071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89" y="5823617"/>
            <a:ext cx="307777" cy="30777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13E7D46-736F-9D57-EE34-3AD3D134EC1A}"/>
              </a:ext>
            </a:extLst>
          </p:cNvPr>
          <p:cNvSpPr txBox="1"/>
          <p:nvPr/>
        </p:nvSpPr>
        <p:spPr>
          <a:xfrm>
            <a:off x="321180" y="5795188"/>
            <a:ext cx="2319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100+ smart cities &amp; Govt. establishments</a:t>
            </a:r>
          </a:p>
        </p:txBody>
      </p:sp>
      <p:pic>
        <p:nvPicPr>
          <p:cNvPr id="57" name="Graphic 56" descr="Magnifying glass with solid fill">
            <a:extLst>
              <a:ext uri="{FF2B5EF4-FFF2-40B4-BE49-F238E27FC236}">
                <a16:creationId xmlns:a16="http://schemas.microsoft.com/office/drawing/2014/main" id="{32C613CB-6676-42E9-C1E9-253F0887A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64" y="6311882"/>
            <a:ext cx="363286" cy="363286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4C8121FE-9496-482C-B4E0-E06D60EA9C0C}"/>
              </a:ext>
            </a:extLst>
          </p:cNvPr>
          <p:cNvSpPr txBox="1"/>
          <p:nvPr/>
        </p:nvSpPr>
        <p:spPr>
          <a:xfrm>
            <a:off x="338890" y="6318408"/>
            <a:ext cx="25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Public parks, road cleaning</a:t>
            </a:r>
          </a:p>
        </p:txBody>
      </p:sp>
      <p:pic>
        <p:nvPicPr>
          <p:cNvPr id="43" name="Graphic 42" descr="Bullseye with solid fill">
            <a:extLst>
              <a:ext uri="{FF2B5EF4-FFF2-40B4-BE49-F238E27FC236}">
                <a16:creationId xmlns:a16="http://schemas.microsoft.com/office/drawing/2014/main" id="{E9FD74D6-6712-09BD-E03A-743755CE7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4257" y="5852583"/>
            <a:ext cx="307777" cy="307777"/>
          </a:xfrm>
          <a:prstGeom prst="rect">
            <a:avLst/>
          </a:prstGeom>
        </p:spPr>
      </p:pic>
      <p:pic>
        <p:nvPicPr>
          <p:cNvPr id="70" name="Graphic 69" descr="Magnifying glass with solid fill">
            <a:extLst>
              <a:ext uri="{FF2B5EF4-FFF2-40B4-BE49-F238E27FC236}">
                <a16:creationId xmlns:a16="http://schemas.microsoft.com/office/drawing/2014/main" id="{88AB859F-D613-28A5-3D8D-8CF8C965AB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6343" y="6305183"/>
            <a:ext cx="363286" cy="363286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32B602-A36D-5D2B-124D-40B3DB72B6BB}"/>
              </a:ext>
            </a:extLst>
          </p:cNvPr>
          <p:cNvSpPr txBox="1"/>
          <p:nvPr/>
        </p:nvSpPr>
        <p:spPr>
          <a:xfrm>
            <a:off x="2720614" y="2811655"/>
            <a:ext cx="281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1"/>
                </a:solidFill>
              </a:rPr>
              <a:t>Commercial, Institutional buildings</a:t>
            </a:r>
          </a:p>
        </p:txBody>
      </p:sp>
    </p:spTree>
    <p:extLst>
      <p:ext uri="{BB962C8B-B14F-4D97-AF65-F5344CB8AC3E}">
        <p14:creationId xmlns:p14="http://schemas.microsoft.com/office/powerpoint/2010/main" val="58454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7630" y="233045"/>
            <a:ext cx="5257800" cy="574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IN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Target Market &amp; Opportunity:</a:t>
            </a:r>
            <a:endParaRPr sz="3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55A9A8-6456-2584-597D-F59343C7BF34}"/>
              </a:ext>
            </a:extLst>
          </p:cNvPr>
          <p:cNvSpPr/>
          <p:nvPr/>
        </p:nvSpPr>
        <p:spPr>
          <a:xfrm>
            <a:off x="0" y="1247020"/>
            <a:ext cx="3822192" cy="5610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F59A21-6847-8EA2-172D-FB33A3397058}"/>
              </a:ext>
            </a:extLst>
          </p:cNvPr>
          <p:cNvSpPr/>
          <p:nvPr/>
        </p:nvSpPr>
        <p:spPr>
          <a:xfrm>
            <a:off x="3992880" y="1247020"/>
            <a:ext cx="3992879" cy="5610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68D47C-02C0-5207-F005-41A9BF9BA171}"/>
              </a:ext>
            </a:extLst>
          </p:cNvPr>
          <p:cNvSpPr/>
          <p:nvPr/>
        </p:nvSpPr>
        <p:spPr>
          <a:xfrm>
            <a:off x="8199120" y="1247020"/>
            <a:ext cx="3992880" cy="5610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2A8D3-A50E-6AAB-3192-FD0B790D6774}"/>
              </a:ext>
            </a:extLst>
          </p:cNvPr>
          <p:cNvSpPr txBox="1"/>
          <p:nvPr/>
        </p:nvSpPr>
        <p:spPr>
          <a:xfrm>
            <a:off x="914525" y="895964"/>
            <a:ext cx="1732788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User segment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D31FB-47E2-B3CC-4A9A-900158CA5467}"/>
              </a:ext>
            </a:extLst>
          </p:cNvPr>
          <p:cNvSpPr txBox="1"/>
          <p:nvPr/>
        </p:nvSpPr>
        <p:spPr>
          <a:xfrm>
            <a:off x="8620630" y="891323"/>
            <a:ext cx="3291716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24292D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Open Sans"/>
              </a:rPr>
              <a:t>Idea of potential market size</a:t>
            </a:r>
            <a:endParaRPr lang="en-IN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16F0E0-F3B8-A5F4-96A5-7782B668805C}"/>
              </a:ext>
            </a:extLst>
          </p:cNvPr>
          <p:cNvSpPr txBox="1"/>
          <p:nvPr/>
        </p:nvSpPr>
        <p:spPr>
          <a:xfrm>
            <a:off x="4686858" y="873378"/>
            <a:ext cx="2601114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Geographical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46CC20-4275-0747-BF91-596C0AE1B89B}"/>
              </a:ext>
            </a:extLst>
          </p:cNvPr>
          <p:cNvSpPr txBox="1"/>
          <p:nvPr/>
        </p:nvSpPr>
        <p:spPr>
          <a:xfrm>
            <a:off x="87630" y="1471560"/>
            <a:ext cx="3646932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FFC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1. Urban Households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75539-824E-6CA9-2B97-651E0C51D1CF}"/>
              </a:ext>
            </a:extLst>
          </p:cNvPr>
          <p:cNvSpPr txBox="1"/>
          <p:nvPr/>
        </p:nvSpPr>
        <p:spPr>
          <a:xfrm>
            <a:off x="4151757" y="1326107"/>
            <a:ext cx="367131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geographical regions most likely to benefit from our treatment solution:-</a:t>
            </a:r>
          </a:p>
          <a:p>
            <a:pPr algn="just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Rajasthan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Facing extreme water scarcity and reliance on depleting groundwater resources.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Maharashtra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Urban water stress in Mumbai and Pune, coupled with drought-prone rural areas.</a:t>
            </a:r>
          </a:p>
          <a:p>
            <a:pPr algn="just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Tamil Nadu</a:t>
            </a:r>
            <a:r>
              <a:rPr lang="en-US" dirty="0">
                <a:solidFill>
                  <a:srgbClr val="00206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Cities like Chennai frequently experience water crises due to erratic rainfall and over-exploitation of groundwater.</a:t>
            </a:r>
          </a:p>
          <a:p>
            <a:pPr algn="just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Karnataka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Bangalore and northern districts face urban water stress and frequent droughts.- </a:t>
            </a:r>
          </a:p>
          <a:p>
            <a:pPr algn="just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Delhi NCR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Severe water pollution and shortage in a densely populated urban area.</a:t>
            </a:r>
          </a:p>
          <a:p>
            <a:pPr algn="just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Gujarat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Drought-prone state with rapid industrialization contributing to water stress.</a:t>
            </a:r>
          </a:p>
          <a:p>
            <a:pPr algn="just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Punjab and Haryana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Agricultural areas facing groundwater depletion and pollution due to over-extraction and fertilizer use.</a:t>
            </a:r>
            <a:endParaRPr lang="en-IN" dirty="0">
              <a:solidFill>
                <a:schemeClr val="bg1">
                  <a:lumMod val="8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46B286-2AC1-C735-E673-B1C29E1E1253}"/>
              </a:ext>
            </a:extLst>
          </p:cNvPr>
          <p:cNvSpPr txBox="1"/>
          <p:nvPr/>
        </p:nvSpPr>
        <p:spPr>
          <a:xfrm>
            <a:off x="87630" y="1815556"/>
            <a:ext cx="368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Target</a:t>
            </a:r>
            <a:r>
              <a:rPr lang="en-IN" dirty="0">
                <a:solidFill>
                  <a:schemeClr val="bg1"/>
                </a:solidFill>
              </a:rPr>
              <a:t>- </a:t>
            </a: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10-15 Million household in water-scares urban areas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BD666-053B-DC2C-8274-C7770457CD0C}"/>
              </a:ext>
            </a:extLst>
          </p:cNvPr>
          <p:cNvSpPr txBox="1"/>
          <p:nvPr/>
        </p:nvSpPr>
        <p:spPr>
          <a:xfrm>
            <a:off x="58674" y="2292132"/>
            <a:ext cx="2538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2. Commercial Buildings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0CD89-7616-7DBB-0530-82B2706CD39D}"/>
              </a:ext>
            </a:extLst>
          </p:cNvPr>
          <p:cNvSpPr txBox="1"/>
          <p:nvPr/>
        </p:nvSpPr>
        <p:spPr>
          <a:xfrm>
            <a:off x="87630" y="2529069"/>
            <a:ext cx="368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Hotels, restaurants, Shopping malls where there is significant water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1BA1-116E-F126-9FB9-121C0DFE766F}"/>
              </a:ext>
            </a:extLst>
          </p:cNvPr>
          <p:cNvSpPr txBox="1"/>
          <p:nvPr/>
        </p:nvSpPr>
        <p:spPr>
          <a:xfrm>
            <a:off x="58674" y="3025009"/>
            <a:ext cx="2788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3. Water-intensive industries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7B9E7D-0F8A-E021-B8D0-CCDC01FAFCAF}"/>
              </a:ext>
            </a:extLst>
          </p:cNvPr>
          <p:cNvSpPr txBox="1"/>
          <p:nvPr/>
        </p:nvSpPr>
        <p:spPr>
          <a:xfrm>
            <a:off x="65150" y="3263605"/>
            <a:ext cx="355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Sectors like textile, food processing and pharmaceuticals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1E655-3E0B-C469-0F9D-8D32CA05E8BC}"/>
              </a:ext>
            </a:extLst>
          </p:cNvPr>
          <p:cNvSpPr txBox="1"/>
          <p:nvPr/>
        </p:nvSpPr>
        <p:spPr>
          <a:xfrm>
            <a:off x="56006" y="3721671"/>
            <a:ext cx="2816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4. Real-estate projects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7C7090-062E-D460-3B98-C3D4D6F18CA3}"/>
              </a:ext>
            </a:extLst>
          </p:cNvPr>
          <p:cNvSpPr txBox="1"/>
          <p:nvPr/>
        </p:nvSpPr>
        <p:spPr>
          <a:xfrm>
            <a:off x="65912" y="3996005"/>
            <a:ext cx="368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Residential complexes and smart city development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FA6661-CAC8-D184-180C-A84864ED6FAF}"/>
              </a:ext>
            </a:extLst>
          </p:cNvPr>
          <p:cNvSpPr txBox="1"/>
          <p:nvPr/>
        </p:nvSpPr>
        <p:spPr>
          <a:xfrm>
            <a:off x="38987" y="4458155"/>
            <a:ext cx="3483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5. Rural communities and School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614F45-EDA1-F779-5057-A80709A8D84D}"/>
              </a:ext>
            </a:extLst>
          </p:cNvPr>
          <p:cNvSpPr txBox="1"/>
          <p:nvPr/>
        </p:nvSpPr>
        <p:spPr>
          <a:xfrm>
            <a:off x="38986" y="4765932"/>
            <a:ext cx="386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Limited water resources in rural areas. Target: Rural schools and farms.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D6C69C-ADC9-F347-BA3E-5BD85E7AEFD9}"/>
              </a:ext>
            </a:extLst>
          </p:cNvPr>
          <p:cNvSpPr txBox="1"/>
          <p:nvPr/>
        </p:nvSpPr>
        <p:spPr>
          <a:xfrm>
            <a:off x="38985" y="5232551"/>
            <a:ext cx="2700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6. Government Institutions</a:t>
            </a:r>
            <a:r>
              <a:rPr lang="en-IN" dirty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B8839C-2893-1EFF-A425-09D7ACC1E4B6}"/>
              </a:ext>
            </a:extLst>
          </p:cNvPr>
          <p:cNvSpPr txBox="1"/>
          <p:nvPr/>
        </p:nvSpPr>
        <p:spPr>
          <a:xfrm>
            <a:off x="26031" y="5438105"/>
            <a:ext cx="3879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Public buildings and community centers. Focus on water conservation initiatives.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EB4973-8F9A-822C-9F23-7556B6956348}"/>
              </a:ext>
            </a:extLst>
          </p:cNvPr>
          <p:cNvSpPr txBox="1"/>
          <p:nvPr/>
        </p:nvSpPr>
        <p:spPr>
          <a:xfrm>
            <a:off x="0" y="5929461"/>
            <a:ext cx="242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7. Agricultural Sector: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B450A3-868E-1460-6121-9A3CAF81C944}"/>
              </a:ext>
            </a:extLst>
          </p:cNvPr>
          <p:cNvSpPr txBox="1"/>
          <p:nvPr/>
        </p:nvSpPr>
        <p:spPr>
          <a:xfrm>
            <a:off x="20574" y="6148052"/>
            <a:ext cx="3822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Farmers needing irrigation solutions. Target: Areas facing significant water scarcity.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DEE557-6838-AEB5-6276-3011AEF6F4B7}"/>
              </a:ext>
            </a:extLst>
          </p:cNvPr>
          <p:cNvSpPr txBox="1"/>
          <p:nvPr/>
        </p:nvSpPr>
        <p:spPr>
          <a:xfrm>
            <a:off x="8315324" y="1354316"/>
            <a:ext cx="3001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1. Urban Households: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AD89E2-7648-FED8-B38E-75C39D4CF2D8}"/>
              </a:ext>
            </a:extLst>
          </p:cNvPr>
          <p:cNvSpPr txBox="1"/>
          <p:nvPr/>
        </p:nvSpPr>
        <p:spPr>
          <a:xfrm>
            <a:off x="8207502" y="1662093"/>
            <a:ext cx="4072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100 million households in India.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10-15% adoption = 10-15 million units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1CA78A-F898-C01A-D469-051C9C71D23A}"/>
              </a:ext>
            </a:extLst>
          </p:cNvPr>
          <p:cNvSpPr txBox="1"/>
          <p:nvPr/>
        </p:nvSpPr>
        <p:spPr>
          <a:xfrm>
            <a:off x="8315324" y="2184887"/>
            <a:ext cx="277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2. Commercial Buildings: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785C45-95EC-996F-EF4D-DA64E399E6AB}"/>
              </a:ext>
            </a:extLst>
          </p:cNvPr>
          <p:cNvSpPr txBox="1"/>
          <p:nvPr/>
        </p:nvSpPr>
        <p:spPr>
          <a:xfrm>
            <a:off x="8286750" y="2446020"/>
            <a:ext cx="3905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750,000 restaurants.</a:t>
            </a: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100,000 hotels.</a:t>
            </a: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2,000 malls.</a:t>
            </a: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5-10% adoption = 50,000-75,000 units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15F29E-2534-BF66-8B6B-24D5771D33CB}"/>
              </a:ext>
            </a:extLst>
          </p:cNvPr>
          <p:cNvSpPr txBox="1"/>
          <p:nvPr/>
        </p:nvSpPr>
        <p:spPr>
          <a:xfrm>
            <a:off x="8286750" y="3371326"/>
            <a:ext cx="3172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3. Water-Intensive Industries</a:t>
            </a:r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672F53-5619-B313-4397-2D059B355486}"/>
              </a:ext>
            </a:extLst>
          </p:cNvPr>
          <p:cNvSpPr txBox="1"/>
          <p:nvPr/>
        </p:nvSpPr>
        <p:spPr>
          <a:xfrm>
            <a:off x="8286750" y="3649820"/>
            <a:ext cx="339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100,000 industrial units.</a:t>
            </a:r>
          </a:p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10% adoption = 10,000 units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7FA1F7-994A-1EEE-D793-164EA0B45B00}"/>
              </a:ext>
            </a:extLst>
          </p:cNvPr>
          <p:cNvSpPr txBox="1"/>
          <p:nvPr/>
        </p:nvSpPr>
        <p:spPr>
          <a:xfrm>
            <a:off x="8295513" y="4067712"/>
            <a:ext cx="2626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4. Real Estate Projects</a:t>
            </a:r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DCAAEF-AC79-5176-A77A-13D4DC182489}"/>
              </a:ext>
            </a:extLst>
          </p:cNvPr>
          <p:cNvSpPr txBox="1"/>
          <p:nvPr/>
        </p:nvSpPr>
        <p:spPr>
          <a:xfrm>
            <a:off x="8294371" y="4257615"/>
            <a:ext cx="3813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8,000-10,000 projects annually.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10-15% adoption = 800-1,500 projects annually.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8F3002-1386-C95B-6A56-66348456C3A5}"/>
              </a:ext>
            </a:extLst>
          </p:cNvPr>
          <p:cNvSpPr txBox="1"/>
          <p:nvPr/>
        </p:nvSpPr>
        <p:spPr>
          <a:xfrm>
            <a:off x="8294371" y="4921964"/>
            <a:ext cx="3310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5. Rural Communities &amp; Schools</a:t>
            </a:r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2D86C9-5CD1-21B7-C9A4-118BE8FDE7C5}"/>
              </a:ext>
            </a:extLst>
          </p:cNvPr>
          <p:cNvSpPr txBox="1"/>
          <p:nvPr/>
        </p:nvSpPr>
        <p:spPr>
          <a:xfrm>
            <a:off x="8225790" y="5148564"/>
            <a:ext cx="3813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1.2 million rural schools.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Focus on water-scarce areas for potential adoption.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D220C3-2EB3-A076-E804-09D14C455497}"/>
              </a:ext>
            </a:extLst>
          </p:cNvPr>
          <p:cNvSpPr txBox="1"/>
          <p:nvPr/>
        </p:nvSpPr>
        <p:spPr>
          <a:xfrm>
            <a:off x="8207502" y="5826147"/>
            <a:ext cx="3905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Total Market Potential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Estimated 15-20 million units.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Market Value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INR 40,000-50,000 crores (~$5-6 billion USD) over 5-10 years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98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114674" y="6264402"/>
            <a:ext cx="3962400" cy="524510"/>
          </a:xfrm>
          <a:custGeom>
            <a:avLst/>
            <a:gdLst/>
            <a:ahLst/>
            <a:cxnLst/>
            <a:rect l="l" t="t" r="r" b="b"/>
            <a:pathLst>
              <a:path w="3962400" h="524510">
                <a:moveTo>
                  <a:pt x="0" y="524255"/>
                </a:moveTo>
                <a:lnTo>
                  <a:pt x="3962400" y="524255"/>
                </a:lnTo>
                <a:lnTo>
                  <a:pt x="3962400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ln w="9524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04995" y="6289802"/>
            <a:ext cx="3382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1E2F40"/>
                </a:solidFill>
                <a:latin typeface="Arial"/>
                <a:cs typeface="Arial"/>
              </a:rPr>
              <a:t>Filtration</a:t>
            </a:r>
            <a:r>
              <a:rPr sz="2800" spc="95" dirty="0">
                <a:solidFill>
                  <a:srgbClr val="1E2F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E2F40"/>
                </a:solidFill>
                <a:latin typeface="Arial"/>
                <a:cs typeface="Arial"/>
              </a:rPr>
              <a:t>Unit</a:t>
            </a:r>
            <a:r>
              <a:rPr sz="2800" spc="100" dirty="0">
                <a:solidFill>
                  <a:srgbClr val="1E2F40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1E2F40"/>
                </a:solidFill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20" name="object 5">
            <a:extLst>
              <a:ext uri="{FF2B5EF4-FFF2-40B4-BE49-F238E27FC236}">
                <a16:creationId xmlns:a16="http://schemas.microsoft.com/office/drawing/2014/main" id="{5FC2EB0F-BFC0-D152-D33D-AD18414FD8B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9109" y="69088"/>
            <a:ext cx="4625340" cy="61483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F8BC96-945E-4544-2E5D-492D82A5F2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8" t="3454" r="3593" b="5067"/>
          <a:stretch/>
        </p:blipFill>
        <p:spPr>
          <a:xfrm>
            <a:off x="206476" y="1661653"/>
            <a:ext cx="5755435" cy="3195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0E2617-FFE3-CC1E-1BDF-F0CAC882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51" y="619433"/>
            <a:ext cx="3323083" cy="527992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DD0F9B-4F0A-3CB1-4395-705C08BAB6E8}"/>
              </a:ext>
            </a:extLst>
          </p:cNvPr>
          <p:cNvCxnSpPr/>
          <p:nvPr/>
        </p:nvCxnSpPr>
        <p:spPr>
          <a:xfrm flipH="1">
            <a:off x="7629832" y="1219200"/>
            <a:ext cx="550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2B64B3-DED8-E3AE-52FB-21F5C68BBF48}"/>
              </a:ext>
            </a:extLst>
          </p:cNvPr>
          <p:cNvCxnSpPr>
            <a:cxnSpLocks/>
          </p:cNvCxnSpPr>
          <p:nvPr/>
        </p:nvCxnSpPr>
        <p:spPr>
          <a:xfrm>
            <a:off x="11100618" y="3947651"/>
            <a:ext cx="324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3BFE6F-6E6F-80A0-CFBE-C25024764AC3}"/>
              </a:ext>
            </a:extLst>
          </p:cNvPr>
          <p:cNvCxnSpPr/>
          <p:nvPr/>
        </p:nvCxnSpPr>
        <p:spPr>
          <a:xfrm>
            <a:off x="9910916" y="5279923"/>
            <a:ext cx="1189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7BF28A-834A-08C8-18D6-B8555B61ED0A}"/>
              </a:ext>
            </a:extLst>
          </p:cNvPr>
          <p:cNvCxnSpPr/>
          <p:nvPr/>
        </p:nvCxnSpPr>
        <p:spPr>
          <a:xfrm>
            <a:off x="10186219" y="3429000"/>
            <a:ext cx="123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5043EE-FCB8-0839-0D7D-B631A4C3C942}"/>
              </a:ext>
            </a:extLst>
          </p:cNvPr>
          <p:cNvCxnSpPr/>
          <p:nvPr/>
        </p:nvCxnSpPr>
        <p:spPr>
          <a:xfrm>
            <a:off x="10422194" y="1366684"/>
            <a:ext cx="835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EAAA7E-53F9-DD92-17A8-67C5F3F0199E}"/>
              </a:ext>
            </a:extLst>
          </p:cNvPr>
          <p:cNvCxnSpPr>
            <a:cxnSpLocks/>
          </p:cNvCxnSpPr>
          <p:nvPr/>
        </p:nvCxnSpPr>
        <p:spPr>
          <a:xfrm flipH="1">
            <a:off x="7934851" y="2192594"/>
            <a:ext cx="756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6562AD-9A2C-2107-E25D-F1B9460FF612}"/>
              </a:ext>
            </a:extLst>
          </p:cNvPr>
          <p:cNvSpPr txBox="1"/>
          <p:nvPr/>
        </p:nvSpPr>
        <p:spPr>
          <a:xfrm>
            <a:off x="7139574" y="1065311"/>
            <a:ext cx="628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Inlet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099A8F-8990-906F-45B3-C75D08EAA8A3}"/>
              </a:ext>
            </a:extLst>
          </p:cNvPr>
          <p:cNvSpPr txBox="1"/>
          <p:nvPr/>
        </p:nvSpPr>
        <p:spPr>
          <a:xfrm>
            <a:off x="11379226" y="3812562"/>
            <a:ext cx="74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outlet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326C88-FC77-60C4-7C90-640393DB48C3}"/>
              </a:ext>
            </a:extLst>
          </p:cNvPr>
          <p:cNvSpPr txBox="1"/>
          <p:nvPr/>
        </p:nvSpPr>
        <p:spPr>
          <a:xfrm rot="5400000">
            <a:off x="10660047" y="5018313"/>
            <a:ext cx="1503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Hydraulic motor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71853E-32FB-5BD8-BD0D-BC5A4F6B7546}"/>
              </a:ext>
            </a:extLst>
          </p:cNvPr>
          <p:cNvSpPr txBox="1"/>
          <p:nvPr/>
        </p:nvSpPr>
        <p:spPr>
          <a:xfrm rot="5400000">
            <a:off x="11041267" y="3268812"/>
            <a:ext cx="111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Jet valve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FA8FB4-70FC-535D-5F4E-91291D49E636}"/>
              </a:ext>
            </a:extLst>
          </p:cNvPr>
          <p:cNvSpPr txBox="1"/>
          <p:nvPr/>
        </p:nvSpPr>
        <p:spPr>
          <a:xfrm>
            <a:off x="10930938" y="1916475"/>
            <a:ext cx="1335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Dirt collection rod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BE1EEA-F3F4-1574-8417-C8C25A961EBF}"/>
              </a:ext>
            </a:extLst>
          </p:cNvPr>
          <p:cNvCxnSpPr/>
          <p:nvPr/>
        </p:nvCxnSpPr>
        <p:spPr>
          <a:xfrm>
            <a:off x="9635613" y="2054942"/>
            <a:ext cx="1338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61ED02-BDE9-42CE-326D-09CA17D3C10A}"/>
              </a:ext>
            </a:extLst>
          </p:cNvPr>
          <p:cNvSpPr txBox="1"/>
          <p:nvPr/>
        </p:nvSpPr>
        <p:spPr>
          <a:xfrm>
            <a:off x="11277600" y="1012399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Coarse screen 1 (CS1)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094AD7-6C25-D81B-B307-113074145D77}"/>
              </a:ext>
            </a:extLst>
          </p:cNvPr>
          <p:cNvSpPr txBox="1"/>
          <p:nvPr/>
        </p:nvSpPr>
        <p:spPr>
          <a:xfrm>
            <a:off x="6990735" y="1823262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Coarse screen 2  (CS2)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C08793-0CCC-96F6-24ED-C1BCD4302925}"/>
              </a:ext>
            </a:extLst>
          </p:cNvPr>
          <p:cNvCxnSpPr>
            <a:endCxn id="7" idx="1"/>
          </p:cNvCxnSpPr>
          <p:nvPr/>
        </p:nvCxnSpPr>
        <p:spPr>
          <a:xfrm flipH="1">
            <a:off x="7934851" y="3259394"/>
            <a:ext cx="9436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BB4CEE5-6C4B-AA51-470A-6C55D3DB3658}"/>
              </a:ext>
            </a:extLst>
          </p:cNvPr>
          <p:cNvSpPr txBox="1"/>
          <p:nvPr/>
        </p:nvSpPr>
        <p:spPr>
          <a:xfrm>
            <a:off x="7236871" y="29760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Fine screen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B09FC9-AB0D-20A2-212B-635DBA9C7C7B}"/>
              </a:ext>
            </a:extLst>
          </p:cNvPr>
          <p:cNvSpPr txBox="1"/>
          <p:nvPr/>
        </p:nvSpPr>
        <p:spPr>
          <a:xfrm>
            <a:off x="3236278" y="6292646"/>
            <a:ext cx="6527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Fig- 3D structure of hydrasweep self-cleaning multiscreen chamber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D9F874-F7EB-7EF9-BFAE-987CB346E61E}"/>
              </a:ext>
            </a:extLst>
          </p:cNvPr>
          <p:cNvCxnSpPr/>
          <p:nvPr/>
        </p:nvCxnSpPr>
        <p:spPr>
          <a:xfrm flipH="1">
            <a:off x="7629832" y="5506065"/>
            <a:ext cx="169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751A1F1-D937-7705-1750-47ED097E9DFB}"/>
              </a:ext>
            </a:extLst>
          </p:cNvPr>
          <p:cNvSpPr txBox="1"/>
          <p:nvPr/>
        </p:nvSpPr>
        <p:spPr>
          <a:xfrm>
            <a:off x="6853304" y="53310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Piston</a:t>
            </a:r>
          </a:p>
        </p:txBody>
      </p:sp>
    </p:spTree>
    <p:extLst>
      <p:ext uri="{BB962C8B-B14F-4D97-AF65-F5344CB8AC3E}">
        <p14:creationId xmlns:p14="http://schemas.microsoft.com/office/powerpoint/2010/main" val="127487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8C5805-13FD-13A0-F0B7-3B7A7927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22" t="15706" r="12677" b="58443"/>
          <a:stretch/>
        </p:blipFill>
        <p:spPr>
          <a:xfrm>
            <a:off x="2289447" y="218577"/>
            <a:ext cx="1769578" cy="1144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837F20-1B59-861D-7C4C-1193AF91D1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131"/>
          <a:stretch/>
        </p:blipFill>
        <p:spPr>
          <a:xfrm>
            <a:off x="161903" y="391067"/>
            <a:ext cx="1589896" cy="867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027290-E6FA-F6A6-CAAF-783B9B847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921" y="166863"/>
            <a:ext cx="1157466" cy="1179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524317-B991-5B5B-3F58-80710F086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2424" y="62802"/>
            <a:ext cx="3284889" cy="15812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6223EB-4F9C-22E7-621C-C7C5FCE23601}"/>
              </a:ext>
            </a:extLst>
          </p:cNvPr>
          <p:cNvSpPr txBox="1"/>
          <p:nvPr/>
        </p:nvSpPr>
        <p:spPr>
          <a:xfrm>
            <a:off x="308582" y="1356132"/>
            <a:ext cx="184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Collection, cleaning and drying of Luffa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18DC5-2468-9996-9C52-36F5094B0329}"/>
              </a:ext>
            </a:extLst>
          </p:cNvPr>
          <p:cNvSpPr txBox="1"/>
          <p:nvPr/>
        </p:nvSpPr>
        <p:spPr>
          <a:xfrm>
            <a:off x="2414524" y="1373847"/>
            <a:ext cx="176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Pyrolysis to form Luffa-derived biochar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E6DC95-6FC3-2AE8-FDCF-E0418076A26E}"/>
              </a:ext>
            </a:extLst>
          </p:cNvPr>
          <p:cNvSpPr txBox="1"/>
          <p:nvPr/>
        </p:nvSpPr>
        <p:spPr>
          <a:xfrm>
            <a:off x="4576245" y="1373847"/>
            <a:ext cx="182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Preparation of Graphene Oxide (GO)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02F65-4C25-9D02-EC4D-5BEE6E10C45A}"/>
              </a:ext>
            </a:extLst>
          </p:cNvPr>
          <p:cNvSpPr txBox="1"/>
          <p:nvPr/>
        </p:nvSpPr>
        <p:spPr>
          <a:xfrm>
            <a:off x="6616364" y="335403"/>
            <a:ext cx="1835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Nitrogen Doping of GO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B4FC8F-32AE-7D99-FBA4-0113F573F790}"/>
              </a:ext>
            </a:extLst>
          </p:cNvPr>
          <p:cNvSpPr txBox="1"/>
          <p:nvPr/>
        </p:nvSpPr>
        <p:spPr>
          <a:xfrm>
            <a:off x="6645356" y="723141"/>
            <a:ext cx="1921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Titanium Oxide doping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10F70-02C6-1C02-133B-65D0C6FD151E}"/>
              </a:ext>
            </a:extLst>
          </p:cNvPr>
          <p:cNvSpPr txBox="1"/>
          <p:nvPr/>
        </p:nvSpPr>
        <p:spPr>
          <a:xfrm>
            <a:off x="6695406" y="1352071"/>
            <a:ext cx="1821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Combination of Nitrogen and Titanium Oxide doped GO with Luffa-derived biochar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0E7BE64-F4F0-0953-3C1D-2C31A63246B2}"/>
              </a:ext>
            </a:extLst>
          </p:cNvPr>
          <p:cNvSpPr/>
          <p:nvPr/>
        </p:nvSpPr>
        <p:spPr>
          <a:xfrm>
            <a:off x="6383154" y="1063744"/>
            <a:ext cx="2366733" cy="222333"/>
          </a:xfrm>
          <a:prstGeom prst="rightArrow">
            <a:avLst/>
          </a:prstGeom>
          <a:solidFill>
            <a:schemeClr val="accent5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68B458-4018-0CD1-3F8F-338BCED2E2A4}"/>
              </a:ext>
            </a:extLst>
          </p:cNvPr>
          <p:cNvSpPr txBox="1"/>
          <p:nvPr/>
        </p:nvSpPr>
        <p:spPr>
          <a:xfrm>
            <a:off x="8783070" y="1688627"/>
            <a:ext cx="3284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Drying, Calcination, Final product formation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7DF05D8-3712-7493-82BB-915E17F0D5DF}"/>
              </a:ext>
            </a:extLst>
          </p:cNvPr>
          <p:cNvSpPr/>
          <p:nvPr/>
        </p:nvSpPr>
        <p:spPr>
          <a:xfrm>
            <a:off x="161902" y="96253"/>
            <a:ext cx="6091311" cy="19523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Plus Sign 20">
            <a:extLst>
              <a:ext uri="{FF2B5EF4-FFF2-40B4-BE49-F238E27FC236}">
                <a16:creationId xmlns:a16="http://schemas.microsoft.com/office/drawing/2014/main" id="{A3412524-E958-7A62-B97E-0A32DF284161}"/>
              </a:ext>
            </a:extLst>
          </p:cNvPr>
          <p:cNvSpPr/>
          <p:nvPr/>
        </p:nvSpPr>
        <p:spPr>
          <a:xfrm>
            <a:off x="1772521" y="727568"/>
            <a:ext cx="412520" cy="38394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11A0D12F-3706-ADC4-88A2-A2A6E26AFDF0}"/>
              </a:ext>
            </a:extLst>
          </p:cNvPr>
          <p:cNvSpPr/>
          <p:nvPr/>
        </p:nvSpPr>
        <p:spPr>
          <a:xfrm>
            <a:off x="4137835" y="727568"/>
            <a:ext cx="412520" cy="38394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2F7104-1D29-FD37-7442-1EA4F34BFD06}"/>
              </a:ext>
            </a:extLst>
          </p:cNvPr>
          <p:cNvSpPr txBox="1"/>
          <p:nvPr/>
        </p:nvSpPr>
        <p:spPr>
          <a:xfrm>
            <a:off x="827186" y="1844294"/>
            <a:ext cx="259329" cy="30777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76C403-1685-15E4-5C3E-8BCACC5AA1BF}"/>
              </a:ext>
            </a:extLst>
          </p:cNvPr>
          <p:cNvSpPr txBox="1"/>
          <p:nvPr/>
        </p:nvSpPr>
        <p:spPr>
          <a:xfrm>
            <a:off x="2978327" y="1844294"/>
            <a:ext cx="259329" cy="30777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7A0E1E-2C0C-19A9-4A93-3CF983483AE3}"/>
              </a:ext>
            </a:extLst>
          </p:cNvPr>
          <p:cNvSpPr txBox="1"/>
          <p:nvPr/>
        </p:nvSpPr>
        <p:spPr>
          <a:xfrm>
            <a:off x="5168989" y="1850556"/>
            <a:ext cx="259329" cy="30777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D3D8ED-5A88-9CB8-3C9B-04E22E1D445A}"/>
              </a:ext>
            </a:extLst>
          </p:cNvPr>
          <p:cNvSpPr txBox="1"/>
          <p:nvPr/>
        </p:nvSpPr>
        <p:spPr>
          <a:xfrm>
            <a:off x="6392372" y="301191"/>
            <a:ext cx="259329" cy="30777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99D81-FC98-7AEA-9912-FB77A4688628}"/>
              </a:ext>
            </a:extLst>
          </p:cNvPr>
          <p:cNvSpPr txBox="1"/>
          <p:nvPr/>
        </p:nvSpPr>
        <p:spPr>
          <a:xfrm>
            <a:off x="6383154" y="722447"/>
            <a:ext cx="259329" cy="30777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C0E362-F156-7152-0B12-13C85C06C8EF}"/>
              </a:ext>
            </a:extLst>
          </p:cNvPr>
          <p:cNvSpPr txBox="1"/>
          <p:nvPr/>
        </p:nvSpPr>
        <p:spPr>
          <a:xfrm>
            <a:off x="6386027" y="1451482"/>
            <a:ext cx="259329" cy="30777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B39E54-54FA-EB23-D8C4-4AE50B92D6B7}"/>
              </a:ext>
            </a:extLst>
          </p:cNvPr>
          <p:cNvSpPr txBox="1"/>
          <p:nvPr/>
        </p:nvSpPr>
        <p:spPr>
          <a:xfrm>
            <a:off x="10229649" y="1933731"/>
            <a:ext cx="259329" cy="30777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7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BA8B766-5675-A49B-A58D-705E9FBF356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601" t="2251" r="3541"/>
          <a:stretch/>
        </p:blipFill>
        <p:spPr>
          <a:xfrm>
            <a:off x="308582" y="2228712"/>
            <a:ext cx="5838593" cy="423822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6D7C7C-C730-1B78-8A25-2D5786ED7A1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202" t="1740" r="5687" b="5114"/>
          <a:stretch/>
        </p:blipFill>
        <p:spPr>
          <a:xfrm>
            <a:off x="6383154" y="2504594"/>
            <a:ext cx="5536949" cy="4303720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121D37A-037D-26ED-6736-89173FDB4CE6}"/>
              </a:ext>
            </a:extLst>
          </p:cNvPr>
          <p:cNvSpPr/>
          <p:nvPr/>
        </p:nvSpPr>
        <p:spPr>
          <a:xfrm>
            <a:off x="74740" y="2228712"/>
            <a:ext cx="6306275" cy="4579602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113DE87-E0CD-37FA-71A7-97B3EA481A29}"/>
              </a:ext>
            </a:extLst>
          </p:cNvPr>
          <p:cNvSpPr/>
          <p:nvPr/>
        </p:nvSpPr>
        <p:spPr>
          <a:xfrm>
            <a:off x="6464286" y="2277436"/>
            <a:ext cx="5603674" cy="4517762"/>
          </a:xfrm>
          <a:custGeom>
            <a:avLst/>
            <a:gdLst>
              <a:gd name="connsiteX0" fmla="*/ 0 w 5669964"/>
              <a:gd name="connsiteY0" fmla="*/ 727874 h 4367155"/>
              <a:gd name="connsiteX1" fmla="*/ 727874 w 5669964"/>
              <a:gd name="connsiteY1" fmla="*/ 0 h 4367155"/>
              <a:gd name="connsiteX2" fmla="*/ 4942090 w 5669964"/>
              <a:gd name="connsiteY2" fmla="*/ 0 h 4367155"/>
              <a:gd name="connsiteX3" fmla="*/ 5669964 w 5669964"/>
              <a:gd name="connsiteY3" fmla="*/ 727874 h 4367155"/>
              <a:gd name="connsiteX4" fmla="*/ 5669964 w 5669964"/>
              <a:gd name="connsiteY4" fmla="*/ 3639281 h 4367155"/>
              <a:gd name="connsiteX5" fmla="*/ 4942090 w 5669964"/>
              <a:gd name="connsiteY5" fmla="*/ 4367155 h 4367155"/>
              <a:gd name="connsiteX6" fmla="*/ 727874 w 5669964"/>
              <a:gd name="connsiteY6" fmla="*/ 4367155 h 4367155"/>
              <a:gd name="connsiteX7" fmla="*/ 0 w 5669964"/>
              <a:gd name="connsiteY7" fmla="*/ 3639281 h 4367155"/>
              <a:gd name="connsiteX8" fmla="*/ 0 w 5669964"/>
              <a:gd name="connsiteY8" fmla="*/ 727874 h 4367155"/>
              <a:gd name="connsiteX0" fmla="*/ 0 w 5679589"/>
              <a:gd name="connsiteY0" fmla="*/ 727874 h 4367155"/>
              <a:gd name="connsiteX1" fmla="*/ 727874 w 5679589"/>
              <a:gd name="connsiteY1" fmla="*/ 0 h 4367155"/>
              <a:gd name="connsiteX2" fmla="*/ 4942090 w 5679589"/>
              <a:gd name="connsiteY2" fmla="*/ 0 h 4367155"/>
              <a:gd name="connsiteX3" fmla="*/ 5669964 w 5679589"/>
              <a:gd name="connsiteY3" fmla="*/ 727874 h 4367155"/>
              <a:gd name="connsiteX4" fmla="*/ 5679589 w 5679589"/>
              <a:gd name="connsiteY4" fmla="*/ 3648906 h 4367155"/>
              <a:gd name="connsiteX5" fmla="*/ 4942090 w 5679589"/>
              <a:gd name="connsiteY5" fmla="*/ 4367155 h 4367155"/>
              <a:gd name="connsiteX6" fmla="*/ 727874 w 5679589"/>
              <a:gd name="connsiteY6" fmla="*/ 4367155 h 4367155"/>
              <a:gd name="connsiteX7" fmla="*/ 0 w 5679589"/>
              <a:gd name="connsiteY7" fmla="*/ 3639281 h 4367155"/>
              <a:gd name="connsiteX8" fmla="*/ 0 w 5679589"/>
              <a:gd name="connsiteY8" fmla="*/ 727874 h 4367155"/>
              <a:gd name="connsiteX0" fmla="*/ 0 w 5695529"/>
              <a:gd name="connsiteY0" fmla="*/ 727874 h 4367155"/>
              <a:gd name="connsiteX1" fmla="*/ 727874 w 5695529"/>
              <a:gd name="connsiteY1" fmla="*/ 0 h 4367155"/>
              <a:gd name="connsiteX2" fmla="*/ 4942090 w 5695529"/>
              <a:gd name="connsiteY2" fmla="*/ 0 h 4367155"/>
              <a:gd name="connsiteX3" fmla="*/ 5669964 w 5695529"/>
              <a:gd name="connsiteY3" fmla="*/ 727874 h 4367155"/>
              <a:gd name="connsiteX4" fmla="*/ 5679589 w 5695529"/>
              <a:gd name="connsiteY4" fmla="*/ 3648906 h 4367155"/>
              <a:gd name="connsiteX5" fmla="*/ 4942090 w 5695529"/>
              <a:gd name="connsiteY5" fmla="*/ 4367155 h 4367155"/>
              <a:gd name="connsiteX6" fmla="*/ 727874 w 5695529"/>
              <a:gd name="connsiteY6" fmla="*/ 4367155 h 4367155"/>
              <a:gd name="connsiteX7" fmla="*/ 0 w 5695529"/>
              <a:gd name="connsiteY7" fmla="*/ 3639281 h 4367155"/>
              <a:gd name="connsiteX8" fmla="*/ 0 w 5695529"/>
              <a:gd name="connsiteY8" fmla="*/ 727874 h 4367155"/>
              <a:gd name="connsiteX0" fmla="*/ 0 w 5681197"/>
              <a:gd name="connsiteY0" fmla="*/ 727874 h 4367155"/>
              <a:gd name="connsiteX1" fmla="*/ 727874 w 5681197"/>
              <a:gd name="connsiteY1" fmla="*/ 0 h 4367155"/>
              <a:gd name="connsiteX2" fmla="*/ 4942090 w 5681197"/>
              <a:gd name="connsiteY2" fmla="*/ 0 h 4367155"/>
              <a:gd name="connsiteX3" fmla="*/ 5669964 w 5681197"/>
              <a:gd name="connsiteY3" fmla="*/ 727874 h 4367155"/>
              <a:gd name="connsiteX4" fmla="*/ 5679589 w 5681197"/>
              <a:gd name="connsiteY4" fmla="*/ 3648906 h 4367155"/>
              <a:gd name="connsiteX5" fmla="*/ 4942090 w 5681197"/>
              <a:gd name="connsiteY5" fmla="*/ 4367155 h 4367155"/>
              <a:gd name="connsiteX6" fmla="*/ 727874 w 5681197"/>
              <a:gd name="connsiteY6" fmla="*/ 4367155 h 4367155"/>
              <a:gd name="connsiteX7" fmla="*/ 0 w 5681197"/>
              <a:gd name="connsiteY7" fmla="*/ 3639281 h 4367155"/>
              <a:gd name="connsiteX8" fmla="*/ 0 w 5681197"/>
              <a:gd name="connsiteY8" fmla="*/ 727874 h 4367155"/>
              <a:gd name="connsiteX0" fmla="*/ 0 w 5679589"/>
              <a:gd name="connsiteY0" fmla="*/ 727874 h 4372745"/>
              <a:gd name="connsiteX1" fmla="*/ 727874 w 5679589"/>
              <a:gd name="connsiteY1" fmla="*/ 0 h 4372745"/>
              <a:gd name="connsiteX2" fmla="*/ 4942090 w 5679589"/>
              <a:gd name="connsiteY2" fmla="*/ 0 h 4372745"/>
              <a:gd name="connsiteX3" fmla="*/ 5669964 w 5679589"/>
              <a:gd name="connsiteY3" fmla="*/ 727874 h 4372745"/>
              <a:gd name="connsiteX4" fmla="*/ 5679589 w 5679589"/>
              <a:gd name="connsiteY4" fmla="*/ 3648906 h 4372745"/>
              <a:gd name="connsiteX5" fmla="*/ 4942090 w 5679589"/>
              <a:gd name="connsiteY5" fmla="*/ 4367155 h 4372745"/>
              <a:gd name="connsiteX6" fmla="*/ 727874 w 5679589"/>
              <a:gd name="connsiteY6" fmla="*/ 4367155 h 4372745"/>
              <a:gd name="connsiteX7" fmla="*/ 0 w 5679589"/>
              <a:gd name="connsiteY7" fmla="*/ 3639281 h 4372745"/>
              <a:gd name="connsiteX8" fmla="*/ 0 w 5679589"/>
              <a:gd name="connsiteY8" fmla="*/ 727874 h 4372745"/>
              <a:gd name="connsiteX0" fmla="*/ 48126 w 5727715"/>
              <a:gd name="connsiteY0" fmla="*/ 727874 h 4377590"/>
              <a:gd name="connsiteX1" fmla="*/ 776000 w 5727715"/>
              <a:gd name="connsiteY1" fmla="*/ 0 h 4377590"/>
              <a:gd name="connsiteX2" fmla="*/ 4990216 w 5727715"/>
              <a:gd name="connsiteY2" fmla="*/ 0 h 4377590"/>
              <a:gd name="connsiteX3" fmla="*/ 5718090 w 5727715"/>
              <a:gd name="connsiteY3" fmla="*/ 727874 h 4377590"/>
              <a:gd name="connsiteX4" fmla="*/ 5727715 w 5727715"/>
              <a:gd name="connsiteY4" fmla="*/ 3648906 h 4377590"/>
              <a:gd name="connsiteX5" fmla="*/ 4990216 w 5727715"/>
              <a:gd name="connsiteY5" fmla="*/ 4367155 h 4377590"/>
              <a:gd name="connsiteX6" fmla="*/ 776000 w 5727715"/>
              <a:gd name="connsiteY6" fmla="*/ 4367155 h 4377590"/>
              <a:gd name="connsiteX7" fmla="*/ 0 w 5727715"/>
              <a:gd name="connsiteY7" fmla="*/ 4062793 h 4377590"/>
              <a:gd name="connsiteX8" fmla="*/ 48126 w 5727715"/>
              <a:gd name="connsiteY8" fmla="*/ 727874 h 4377590"/>
              <a:gd name="connsiteX0" fmla="*/ 48126 w 5727715"/>
              <a:gd name="connsiteY0" fmla="*/ 853003 h 4502719"/>
              <a:gd name="connsiteX1" fmla="*/ 650871 w 5727715"/>
              <a:gd name="connsiteY1" fmla="*/ 0 h 4502719"/>
              <a:gd name="connsiteX2" fmla="*/ 4990216 w 5727715"/>
              <a:gd name="connsiteY2" fmla="*/ 125129 h 4502719"/>
              <a:gd name="connsiteX3" fmla="*/ 5718090 w 5727715"/>
              <a:gd name="connsiteY3" fmla="*/ 853003 h 4502719"/>
              <a:gd name="connsiteX4" fmla="*/ 5727715 w 5727715"/>
              <a:gd name="connsiteY4" fmla="*/ 3774035 h 4502719"/>
              <a:gd name="connsiteX5" fmla="*/ 4990216 w 5727715"/>
              <a:gd name="connsiteY5" fmla="*/ 4492284 h 4502719"/>
              <a:gd name="connsiteX6" fmla="*/ 776000 w 5727715"/>
              <a:gd name="connsiteY6" fmla="*/ 4492284 h 4502719"/>
              <a:gd name="connsiteX7" fmla="*/ 0 w 5727715"/>
              <a:gd name="connsiteY7" fmla="*/ 4187922 h 4502719"/>
              <a:gd name="connsiteX8" fmla="*/ 48126 w 5727715"/>
              <a:gd name="connsiteY8" fmla="*/ 853003 h 4502719"/>
              <a:gd name="connsiteX0" fmla="*/ 48126 w 5727715"/>
              <a:gd name="connsiteY0" fmla="*/ 853003 h 4502719"/>
              <a:gd name="connsiteX1" fmla="*/ 650871 w 5727715"/>
              <a:gd name="connsiteY1" fmla="*/ 0 h 4502719"/>
              <a:gd name="connsiteX2" fmla="*/ 5153845 w 5727715"/>
              <a:gd name="connsiteY2" fmla="*/ 1 h 4502719"/>
              <a:gd name="connsiteX3" fmla="*/ 5718090 w 5727715"/>
              <a:gd name="connsiteY3" fmla="*/ 853003 h 4502719"/>
              <a:gd name="connsiteX4" fmla="*/ 5727715 w 5727715"/>
              <a:gd name="connsiteY4" fmla="*/ 3774035 h 4502719"/>
              <a:gd name="connsiteX5" fmla="*/ 4990216 w 5727715"/>
              <a:gd name="connsiteY5" fmla="*/ 4492284 h 4502719"/>
              <a:gd name="connsiteX6" fmla="*/ 776000 w 5727715"/>
              <a:gd name="connsiteY6" fmla="*/ 4492284 h 4502719"/>
              <a:gd name="connsiteX7" fmla="*/ 0 w 5727715"/>
              <a:gd name="connsiteY7" fmla="*/ 4187922 h 4502719"/>
              <a:gd name="connsiteX8" fmla="*/ 48126 w 5727715"/>
              <a:gd name="connsiteY8" fmla="*/ 853003 h 450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27715" h="4502719">
                <a:moveTo>
                  <a:pt x="48126" y="853003"/>
                </a:moveTo>
                <a:cubicBezTo>
                  <a:pt x="48126" y="451009"/>
                  <a:pt x="248877" y="0"/>
                  <a:pt x="650871" y="0"/>
                </a:cubicBezTo>
                <a:lnTo>
                  <a:pt x="5153845" y="1"/>
                </a:lnTo>
                <a:cubicBezTo>
                  <a:pt x="5555839" y="1"/>
                  <a:pt x="5718090" y="451009"/>
                  <a:pt x="5718090" y="853003"/>
                </a:cubicBezTo>
                <a:cubicBezTo>
                  <a:pt x="5718090" y="1823472"/>
                  <a:pt x="5727715" y="2803566"/>
                  <a:pt x="5727715" y="3774035"/>
                </a:cubicBezTo>
                <a:cubicBezTo>
                  <a:pt x="5698839" y="4609166"/>
                  <a:pt x="5392210" y="4492284"/>
                  <a:pt x="4990216" y="4492284"/>
                </a:cubicBezTo>
                <a:lnTo>
                  <a:pt x="776000" y="4492284"/>
                </a:lnTo>
                <a:cubicBezTo>
                  <a:pt x="374006" y="4492284"/>
                  <a:pt x="0" y="4589916"/>
                  <a:pt x="0" y="4187922"/>
                </a:cubicBezTo>
                <a:lnTo>
                  <a:pt x="48126" y="853003"/>
                </a:lnTo>
                <a:close/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B64CEB-A3CF-1105-C11A-F0AC5FFFC1BD}"/>
              </a:ext>
            </a:extLst>
          </p:cNvPr>
          <p:cNvSpPr txBox="1"/>
          <p:nvPr/>
        </p:nvSpPr>
        <p:spPr>
          <a:xfrm>
            <a:off x="2212928" y="3795595"/>
            <a:ext cx="1971174" cy="307777"/>
          </a:xfrm>
          <a:prstGeom prst="rect">
            <a:avLst/>
          </a:prstGeom>
          <a:noFill/>
          <a:ln>
            <a:solidFill>
              <a:srgbClr val="482626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Electrocoagulation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3C99C2-F6AA-156C-75AE-64C9D9D6AF70}"/>
              </a:ext>
            </a:extLst>
          </p:cNvPr>
          <p:cNvSpPr txBox="1"/>
          <p:nvPr/>
        </p:nvSpPr>
        <p:spPr>
          <a:xfrm>
            <a:off x="399927" y="127475"/>
            <a:ext cx="1203158" cy="307777"/>
          </a:xfrm>
          <a:prstGeom prst="rect">
            <a:avLst/>
          </a:prstGeom>
          <a:noFill/>
          <a:ln>
            <a:solidFill>
              <a:srgbClr val="482626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Adsorption</a:t>
            </a:r>
          </a:p>
        </p:txBody>
      </p:sp>
    </p:spTree>
    <p:extLst>
      <p:ext uri="{BB962C8B-B14F-4D97-AF65-F5344CB8AC3E}">
        <p14:creationId xmlns:p14="http://schemas.microsoft.com/office/powerpoint/2010/main" val="220442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16275" y="1358060"/>
            <a:ext cx="3134418" cy="2643035"/>
          </a:xfrm>
          <a:custGeom>
            <a:avLst/>
            <a:gdLst/>
            <a:ahLst/>
            <a:cxnLst/>
            <a:rect l="l" t="t" r="r" b="b"/>
            <a:pathLst>
              <a:path w="4701627" h="3964553">
                <a:moveTo>
                  <a:pt x="0" y="0"/>
                </a:moveTo>
                <a:lnTo>
                  <a:pt x="4701627" y="0"/>
                </a:lnTo>
                <a:lnTo>
                  <a:pt x="4701627" y="3964553"/>
                </a:lnTo>
                <a:lnTo>
                  <a:pt x="0" y="39645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404" t="-4461" r="-11285" b="-269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302417" y="366529"/>
            <a:ext cx="3221253" cy="452063"/>
            <a:chOff x="0" y="0"/>
            <a:chExt cx="1272594" cy="1785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72594" cy="178593"/>
            </a:xfrm>
            <a:custGeom>
              <a:avLst/>
              <a:gdLst/>
              <a:ahLst/>
              <a:cxnLst/>
              <a:rect l="l" t="t" r="r" b="b"/>
              <a:pathLst>
                <a:path w="1272594" h="178593">
                  <a:moveTo>
                    <a:pt x="81715" y="0"/>
                  </a:moveTo>
                  <a:lnTo>
                    <a:pt x="1190879" y="0"/>
                  </a:lnTo>
                  <a:cubicBezTo>
                    <a:pt x="1212551" y="0"/>
                    <a:pt x="1233335" y="8609"/>
                    <a:pt x="1248660" y="23934"/>
                  </a:cubicBezTo>
                  <a:cubicBezTo>
                    <a:pt x="1263985" y="39258"/>
                    <a:pt x="1272594" y="60043"/>
                    <a:pt x="1272594" y="81715"/>
                  </a:cubicBezTo>
                  <a:lnTo>
                    <a:pt x="1272594" y="96878"/>
                  </a:lnTo>
                  <a:cubicBezTo>
                    <a:pt x="1272594" y="118550"/>
                    <a:pt x="1263985" y="139334"/>
                    <a:pt x="1248660" y="154659"/>
                  </a:cubicBezTo>
                  <a:cubicBezTo>
                    <a:pt x="1233335" y="169983"/>
                    <a:pt x="1212551" y="178593"/>
                    <a:pt x="1190879" y="178593"/>
                  </a:cubicBezTo>
                  <a:lnTo>
                    <a:pt x="81715" y="178593"/>
                  </a:lnTo>
                  <a:cubicBezTo>
                    <a:pt x="60043" y="178593"/>
                    <a:pt x="39258" y="169983"/>
                    <a:pt x="23934" y="154659"/>
                  </a:cubicBezTo>
                  <a:cubicBezTo>
                    <a:pt x="8609" y="139334"/>
                    <a:pt x="0" y="118550"/>
                    <a:pt x="0" y="96878"/>
                  </a:cubicBezTo>
                  <a:lnTo>
                    <a:pt x="0" y="81715"/>
                  </a:lnTo>
                  <a:cubicBezTo>
                    <a:pt x="0" y="60043"/>
                    <a:pt x="8609" y="39258"/>
                    <a:pt x="23934" y="23934"/>
                  </a:cubicBezTo>
                  <a:cubicBezTo>
                    <a:pt x="39258" y="8609"/>
                    <a:pt x="60043" y="0"/>
                    <a:pt x="81715" y="0"/>
                  </a:cubicBezTo>
                  <a:close/>
                </a:path>
              </a:pathLst>
            </a:custGeom>
            <a:solidFill>
              <a:srgbClr val="AFA4A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272594" cy="23574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613"/>
                </a:lnSpc>
                <a:spcBef>
                  <a:spcPct val="0"/>
                </a:spcBef>
              </a:pPr>
              <a:r>
                <a:rPr lang="en-US" sz="1866">
                  <a:latin typeface="Canva Sans"/>
                  <a:ea typeface="Canva Sans"/>
                  <a:cs typeface="Canva Sans"/>
                  <a:sym typeface="Canva Sans"/>
                </a:rPr>
                <a:t>IOT (WQQM) unit</a:t>
              </a:r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8054425" y="1597795"/>
            <a:ext cx="11545" cy="1151882"/>
          </a:xfrm>
          <a:prstGeom prst="line">
            <a:avLst/>
          </a:prstGeom>
          <a:ln w="38100" cap="flat">
            <a:solidFill>
              <a:srgbClr val="482626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" name="AutoShape 7"/>
          <p:cNvSpPr/>
          <p:nvPr/>
        </p:nvSpPr>
        <p:spPr>
          <a:xfrm>
            <a:off x="8054427" y="1595169"/>
            <a:ext cx="1195452" cy="127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H="1">
            <a:off x="9152419" y="3599119"/>
            <a:ext cx="7738" cy="838729"/>
          </a:xfrm>
          <a:prstGeom prst="line">
            <a:avLst/>
          </a:prstGeom>
          <a:ln w="38100" cap="flat">
            <a:solidFill>
              <a:srgbClr val="482626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AutoShape 9"/>
          <p:cNvSpPr/>
          <p:nvPr/>
        </p:nvSpPr>
        <p:spPr>
          <a:xfrm>
            <a:off x="11170989" y="4014329"/>
            <a:ext cx="0" cy="1040195"/>
          </a:xfrm>
          <a:prstGeom prst="line">
            <a:avLst/>
          </a:prstGeom>
          <a:ln w="38100" cap="flat">
            <a:solidFill>
              <a:srgbClr val="482626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0" name="AutoShape 10"/>
          <p:cNvSpPr/>
          <p:nvPr/>
        </p:nvSpPr>
        <p:spPr>
          <a:xfrm flipH="1">
            <a:off x="10668803" y="1752950"/>
            <a:ext cx="31908" cy="4668933"/>
          </a:xfrm>
          <a:prstGeom prst="line">
            <a:avLst/>
          </a:prstGeom>
          <a:ln w="38100" cap="flat">
            <a:solidFill>
              <a:srgbClr val="482626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11" name="AutoShape 11"/>
          <p:cNvSpPr/>
          <p:nvPr/>
        </p:nvSpPr>
        <p:spPr>
          <a:xfrm flipV="1">
            <a:off x="10943924" y="2454442"/>
            <a:ext cx="789272" cy="0"/>
          </a:xfrm>
          <a:prstGeom prst="line">
            <a:avLst/>
          </a:prstGeom>
          <a:ln w="38100" cap="flat">
            <a:solidFill>
              <a:srgbClr val="482626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AutoShape 12"/>
          <p:cNvSpPr/>
          <p:nvPr/>
        </p:nvSpPr>
        <p:spPr>
          <a:xfrm>
            <a:off x="9885644" y="2958504"/>
            <a:ext cx="7739" cy="2589911"/>
          </a:xfrm>
          <a:prstGeom prst="line">
            <a:avLst/>
          </a:prstGeom>
          <a:ln w="38100" cap="flat">
            <a:solidFill>
              <a:srgbClr val="482626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3" name="AutoShape 13"/>
          <p:cNvSpPr/>
          <p:nvPr/>
        </p:nvSpPr>
        <p:spPr>
          <a:xfrm flipH="1">
            <a:off x="7211536" y="1089238"/>
            <a:ext cx="9323" cy="1047210"/>
          </a:xfrm>
          <a:prstGeom prst="line">
            <a:avLst/>
          </a:prstGeom>
          <a:ln w="38100" cap="flat">
            <a:solidFill>
              <a:srgbClr val="482626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Freeform 14"/>
          <p:cNvSpPr/>
          <p:nvPr/>
        </p:nvSpPr>
        <p:spPr>
          <a:xfrm>
            <a:off x="3500607" y="4342170"/>
            <a:ext cx="4079249" cy="1898497"/>
          </a:xfrm>
          <a:custGeom>
            <a:avLst/>
            <a:gdLst/>
            <a:ahLst/>
            <a:cxnLst/>
            <a:rect l="l" t="t" r="r" b="b"/>
            <a:pathLst>
              <a:path w="6118873" h="2847746">
                <a:moveTo>
                  <a:pt x="0" y="0"/>
                </a:moveTo>
                <a:lnTo>
                  <a:pt x="6118873" y="0"/>
                </a:lnTo>
                <a:lnTo>
                  <a:pt x="6118873" y="2847746"/>
                </a:lnTo>
                <a:lnTo>
                  <a:pt x="0" y="28477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18" t="-41264" r="-2957" b="-61555"/>
            </a:stretch>
          </a:blipFill>
        </p:spPr>
      </p:sp>
      <p:sp>
        <p:nvSpPr>
          <p:cNvPr id="15" name="AutoShape 15"/>
          <p:cNvSpPr/>
          <p:nvPr/>
        </p:nvSpPr>
        <p:spPr>
          <a:xfrm flipH="1" flipV="1">
            <a:off x="7004404" y="6540727"/>
            <a:ext cx="295380" cy="3176"/>
          </a:xfrm>
          <a:prstGeom prst="line">
            <a:avLst/>
          </a:prstGeom>
          <a:ln w="38100" cap="flat">
            <a:solidFill>
              <a:srgbClr val="482626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AutoShape 16"/>
          <p:cNvSpPr/>
          <p:nvPr/>
        </p:nvSpPr>
        <p:spPr>
          <a:xfrm flipH="1">
            <a:off x="4060604" y="5971569"/>
            <a:ext cx="821761" cy="539536"/>
          </a:xfrm>
          <a:prstGeom prst="line">
            <a:avLst/>
          </a:prstGeom>
          <a:ln w="38100" cap="flat">
            <a:solidFill>
              <a:srgbClr val="482626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7" name="AutoShape 17"/>
          <p:cNvSpPr/>
          <p:nvPr/>
        </p:nvSpPr>
        <p:spPr>
          <a:xfrm flipV="1">
            <a:off x="6557026" y="4070402"/>
            <a:ext cx="7738" cy="786810"/>
          </a:xfrm>
          <a:prstGeom prst="line">
            <a:avLst/>
          </a:prstGeom>
          <a:ln w="38100" cap="flat">
            <a:solidFill>
              <a:srgbClr val="482626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8" name="Group 18"/>
          <p:cNvGrpSpPr/>
          <p:nvPr/>
        </p:nvGrpSpPr>
        <p:grpSpPr>
          <a:xfrm>
            <a:off x="6563089" y="2198490"/>
            <a:ext cx="1338637" cy="314256"/>
            <a:chOff x="0" y="0"/>
            <a:chExt cx="528844" cy="12415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28844" cy="124151"/>
            </a:xfrm>
            <a:custGeom>
              <a:avLst/>
              <a:gdLst/>
              <a:ahLst/>
              <a:cxnLst/>
              <a:rect l="l" t="t" r="r" b="b"/>
              <a:pathLst>
                <a:path w="528844" h="124151">
                  <a:moveTo>
                    <a:pt x="62075" y="0"/>
                  </a:moveTo>
                  <a:lnTo>
                    <a:pt x="466769" y="0"/>
                  </a:lnTo>
                  <a:cubicBezTo>
                    <a:pt x="501052" y="0"/>
                    <a:pt x="528844" y="27792"/>
                    <a:pt x="528844" y="62075"/>
                  </a:cubicBezTo>
                  <a:lnTo>
                    <a:pt x="528844" y="62075"/>
                  </a:lnTo>
                  <a:cubicBezTo>
                    <a:pt x="528844" y="96358"/>
                    <a:pt x="501052" y="124151"/>
                    <a:pt x="466769" y="124151"/>
                  </a:cubicBezTo>
                  <a:lnTo>
                    <a:pt x="62075" y="124151"/>
                  </a:lnTo>
                  <a:cubicBezTo>
                    <a:pt x="27792" y="124151"/>
                    <a:pt x="0" y="96358"/>
                    <a:pt x="0" y="62075"/>
                  </a:cubicBezTo>
                  <a:lnTo>
                    <a:pt x="0" y="62075"/>
                  </a:lnTo>
                  <a:cubicBezTo>
                    <a:pt x="0" y="27792"/>
                    <a:pt x="27792" y="0"/>
                    <a:pt x="62075" y="0"/>
                  </a:cubicBezTo>
                  <a:close/>
                </a:path>
              </a:pathLst>
            </a:custGeom>
            <a:solidFill>
              <a:srgbClr val="482626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528844" cy="162251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r>
                <a:rPr lang="en-US" sz="1266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Inflow of Water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630801" y="2779667"/>
            <a:ext cx="1686782" cy="483292"/>
            <a:chOff x="-6155" y="-19932"/>
            <a:chExt cx="818955" cy="19093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152830"/>
            </a:xfrm>
            <a:custGeom>
              <a:avLst/>
              <a:gdLst/>
              <a:ahLst/>
              <a:cxnLst/>
              <a:rect l="l" t="t" r="r" b="b"/>
              <a:pathLst>
                <a:path w="812800" h="152830">
                  <a:moveTo>
                    <a:pt x="76415" y="0"/>
                  </a:moveTo>
                  <a:lnTo>
                    <a:pt x="736385" y="0"/>
                  </a:lnTo>
                  <a:cubicBezTo>
                    <a:pt x="756652" y="0"/>
                    <a:pt x="776088" y="8051"/>
                    <a:pt x="790419" y="22381"/>
                  </a:cubicBezTo>
                  <a:cubicBezTo>
                    <a:pt x="804749" y="36712"/>
                    <a:pt x="812800" y="56148"/>
                    <a:pt x="812800" y="76415"/>
                  </a:cubicBezTo>
                  <a:lnTo>
                    <a:pt x="812800" y="76415"/>
                  </a:lnTo>
                  <a:cubicBezTo>
                    <a:pt x="812800" y="96681"/>
                    <a:pt x="804749" y="116118"/>
                    <a:pt x="790419" y="130448"/>
                  </a:cubicBezTo>
                  <a:cubicBezTo>
                    <a:pt x="776088" y="144779"/>
                    <a:pt x="756652" y="152830"/>
                    <a:pt x="736385" y="152830"/>
                  </a:cubicBezTo>
                  <a:lnTo>
                    <a:pt x="76415" y="152830"/>
                  </a:lnTo>
                  <a:cubicBezTo>
                    <a:pt x="56148" y="152830"/>
                    <a:pt x="36712" y="144779"/>
                    <a:pt x="22381" y="130448"/>
                  </a:cubicBezTo>
                  <a:cubicBezTo>
                    <a:pt x="8051" y="116118"/>
                    <a:pt x="0" y="96681"/>
                    <a:pt x="0" y="76415"/>
                  </a:cubicBezTo>
                  <a:lnTo>
                    <a:pt x="0" y="76415"/>
                  </a:lnTo>
                  <a:cubicBezTo>
                    <a:pt x="0" y="56148"/>
                    <a:pt x="8051" y="36712"/>
                    <a:pt x="22381" y="22381"/>
                  </a:cubicBezTo>
                  <a:cubicBezTo>
                    <a:pt x="36712" y="8051"/>
                    <a:pt x="56148" y="0"/>
                    <a:pt x="76415" y="0"/>
                  </a:cubicBezTo>
                  <a:close/>
                </a:path>
              </a:pathLst>
            </a:custGeom>
            <a:solidFill>
              <a:srgbClr val="482626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-6155" y="-19932"/>
              <a:ext cx="806841" cy="19093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r>
                <a:rPr lang="en-US" sz="1266" dirty="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Esp 32 WIFI Module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103596" y="3505057"/>
            <a:ext cx="1762018" cy="521331"/>
            <a:chOff x="0" y="0"/>
            <a:chExt cx="696106" cy="2059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96106" cy="205958"/>
            </a:xfrm>
            <a:custGeom>
              <a:avLst/>
              <a:gdLst/>
              <a:ahLst/>
              <a:cxnLst/>
              <a:rect l="l" t="t" r="r" b="b"/>
              <a:pathLst>
                <a:path w="696106" h="205958">
                  <a:moveTo>
                    <a:pt x="102979" y="0"/>
                  </a:moveTo>
                  <a:lnTo>
                    <a:pt x="593127" y="0"/>
                  </a:lnTo>
                  <a:cubicBezTo>
                    <a:pt x="620439" y="0"/>
                    <a:pt x="646632" y="10850"/>
                    <a:pt x="665944" y="30162"/>
                  </a:cubicBezTo>
                  <a:cubicBezTo>
                    <a:pt x="685256" y="49474"/>
                    <a:pt x="696106" y="75667"/>
                    <a:pt x="696106" y="102979"/>
                  </a:cubicBezTo>
                  <a:lnTo>
                    <a:pt x="696106" y="102979"/>
                  </a:lnTo>
                  <a:cubicBezTo>
                    <a:pt x="696106" y="130291"/>
                    <a:pt x="685256" y="156484"/>
                    <a:pt x="665944" y="175796"/>
                  </a:cubicBezTo>
                  <a:cubicBezTo>
                    <a:pt x="646632" y="195108"/>
                    <a:pt x="620439" y="205958"/>
                    <a:pt x="593127" y="205958"/>
                  </a:cubicBezTo>
                  <a:lnTo>
                    <a:pt x="102979" y="205958"/>
                  </a:lnTo>
                  <a:cubicBezTo>
                    <a:pt x="75667" y="205958"/>
                    <a:pt x="49474" y="195108"/>
                    <a:pt x="30162" y="175796"/>
                  </a:cubicBezTo>
                  <a:cubicBezTo>
                    <a:pt x="10850" y="156484"/>
                    <a:pt x="0" y="130291"/>
                    <a:pt x="0" y="102979"/>
                  </a:cubicBezTo>
                  <a:lnTo>
                    <a:pt x="0" y="102979"/>
                  </a:lnTo>
                  <a:cubicBezTo>
                    <a:pt x="0" y="75667"/>
                    <a:pt x="10850" y="49474"/>
                    <a:pt x="30162" y="30162"/>
                  </a:cubicBezTo>
                  <a:cubicBezTo>
                    <a:pt x="49474" y="10850"/>
                    <a:pt x="75667" y="0"/>
                    <a:pt x="102979" y="0"/>
                  </a:cubicBezTo>
                  <a:close/>
                </a:path>
              </a:pathLst>
            </a:custGeom>
            <a:solidFill>
              <a:srgbClr val="482626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696106" cy="2440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r>
                <a:rPr lang="en-US" sz="1266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Arduino Mega Microcontroller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4927205" y="6325008"/>
            <a:ext cx="2057400" cy="521331"/>
            <a:chOff x="0" y="0"/>
            <a:chExt cx="812800" cy="20595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205958"/>
            </a:xfrm>
            <a:custGeom>
              <a:avLst/>
              <a:gdLst/>
              <a:ahLst/>
              <a:cxnLst/>
              <a:rect l="l" t="t" r="r" b="b"/>
              <a:pathLst>
                <a:path w="812800" h="205958">
                  <a:moveTo>
                    <a:pt x="102979" y="0"/>
                  </a:moveTo>
                  <a:lnTo>
                    <a:pt x="709821" y="0"/>
                  </a:lnTo>
                  <a:cubicBezTo>
                    <a:pt x="737133" y="0"/>
                    <a:pt x="763326" y="10850"/>
                    <a:pt x="782638" y="30162"/>
                  </a:cubicBezTo>
                  <a:cubicBezTo>
                    <a:pt x="801950" y="49474"/>
                    <a:pt x="812800" y="75667"/>
                    <a:pt x="812800" y="102979"/>
                  </a:cubicBezTo>
                  <a:lnTo>
                    <a:pt x="812800" y="102979"/>
                  </a:lnTo>
                  <a:cubicBezTo>
                    <a:pt x="812800" y="130291"/>
                    <a:pt x="801950" y="156484"/>
                    <a:pt x="782638" y="175796"/>
                  </a:cubicBezTo>
                  <a:cubicBezTo>
                    <a:pt x="763326" y="195108"/>
                    <a:pt x="737133" y="205958"/>
                    <a:pt x="709821" y="205958"/>
                  </a:cubicBezTo>
                  <a:lnTo>
                    <a:pt x="102979" y="205958"/>
                  </a:lnTo>
                  <a:cubicBezTo>
                    <a:pt x="75667" y="205958"/>
                    <a:pt x="49474" y="195108"/>
                    <a:pt x="30162" y="175796"/>
                  </a:cubicBezTo>
                  <a:cubicBezTo>
                    <a:pt x="10850" y="156484"/>
                    <a:pt x="0" y="130291"/>
                    <a:pt x="0" y="102979"/>
                  </a:cubicBezTo>
                  <a:lnTo>
                    <a:pt x="0" y="102979"/>
                  </a:lnTo>
                  <a:cubicBezTo>
                    <a:pt x="0" y="75667"/>
                    <a:pt x="10850" y="49474"/>
                    <a:pt x="30162" y="30162"/>
                  </a:cubicBezTo>
                  <a:cubicBezTo>
                    <a:pt x="49474" y="10850"/>
                    <a:pt x="75667" y="0"/>
                    <a:pt x="102979" y="0"/>
                  </a:cubicBezTo>
                  <a:close/>
                </a:path>
              </a:pathLst>
            </a:custGeom>
            <a:solidFill>
              <a:srgbClr val="482626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812800" cy="2440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r>
                <a:rPr lang="en-US" sz="1266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Aquafysystems APP (Real Time notification data )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2915034" y="6421883"/>
            <a:ext cx="1145569" cy="375007"/>
            <a:chOff x="0" y="0"/>
            <a:chExt cx="452570" cy="148151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452570" cy="148151"/>
            </a:xfrm>
            <a:custGeom>
              <a:avLst/>
              <a:gdLst/>
              <a:ahLst/>
              <a:cxnLst/>
              <a:rect l="l" t="t" r="r" b="b"/>
              <a:pathLst>
                <a:path w="452570" h="148151">
                  <a:moveTo>
                    <a:pt x="74075" y="0"/>
                  </a:moveTo>
                  <a:lnTo>
                    <a:pt x="378495" y="0"/>
                  </a:lnTo>
                  <a:cubicBezTo>
                    <a:pt x="398141" y="0"/>
                    <a:pt x="416982" y="7804"/>
                    <a:pt x="430874" y="21696"/>
                  </a:cubicBezTo>
                  <a:cubicBezTo>
                    <a:pt x="444766" y="35588"/>
                    <a:pt x="452570" y="54429"/>
                    <a:pt x="452570" y="74075"/>
                  </a:cubicBezTo>
                  <a:lnTo>
                    <a:pt x="452570" y="74075"/>
                  </a:lnTo>
                  <a:cubicBezTo>
                    <a:pt x="452570" y="114986"/>
                    <a:pt x="419406" y="148151"/>
                    <a:pt x="378495" y="148151"/>
                  </a:cubicBezTo>
                  <a:lnTo>
                    <a:pt x="74075" y="148151"/>
                  </a:lnTo>
                  <a:cubicBezTo>
                    <a:pt x="33165" y="148151"/>
                    <a:pt x="0" y="114986"/>
                    <a:pt x="0" y="74075"/>
                  </a:cubicBezTo>
                  <a:lnTo>
                    <a:pt x="0" y="74075"/>
                  </a:lnTo>
                  <a:cubicBezTo>
                    <a:pt x="0" y="33165"/>
                    <a:pt x="33165" y="0"/>
                    <a:pt x="74075" y="0"/>
                  </a:cubicBezTo>
                  <a:close/>
                </a:path>
              </a:pathLst>
            </a:custGeom>
            <a:solidFill>
              <a:srgbClr val="482626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28575"/>
              <a:ext cx="452570" cy="17672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r>
                <a:rPr lang="en-US" sz="12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Ph testing  </a:t>
              </a:r>
            </a:p>
          </p:txBody>
        </p:sp>
      </p:grpSp>
      <p:sp>
        <p:nvSpPr>
          <p:cNvPr id="33" name="AutoShape 33"/>
          <p:cNvSpPr/>
          <p:nvPr/>
        </p:nvSpPr>
        <p:spPr>
          <a:xfrm flipH="1">
            <a:off x="2579390" y="4788809"/>
            <a:ext cx="2606172" cy="31470"/>
          </a:xfrm>
          <a:prstGeom prst="line">
            <a:avLst/>
          </a:prstGeom>
          <a:ln w="38100" cap="flat">
            <a:solidFill>
              <a:srgbClr val="482626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34" name="Group 34"/>
          <p:cNvGrpSpPr/>
          <p:nvPr/>
        </p:nvGrpSpPr>
        <p:grpSpPr>
          <a:xfrm>
            <a:off x="1743231" y="5548415"/>
            <a:ext cx="1757376" cy="556860"/>
            <a:chOff x="0" y="0"/>
            <a:chExt cx="694272" cy="219994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694272" cy="219994"/>
            </a:xfrm>
            <a:custGeom>
              <a:avLst/>
              <a:gdLst/>
              <a:ahLst/>
              <a:cxnLst/>
              <a:rect l="l" t="t" r="r" b="b"/>
              <a:pathLst>
                <a:path w="694272" h="219994">
                  <a:moveTo>
                    <a:pt x="109997" y="0"/>
                  </a:moveTo>
                  <a:lnTo>
                    <a:pt x="584275" y="0"/>
                  </a:lnTo>
                  <a:cubicBezTo>
                    <a:pt x="613448" y="0"/>
                    <a:pt x="641426" y="11589"/>
                    <a:pt x="662055" y="32217"/>
                  </a:cubicBezTo>
                  <a:cubicBezTo>
                    <a:pt x="682683" y="52846"/>
                    <a:pt x="694272" y="80824"/>
                    <a:pt x="694272" y="109997"/>
                  </a:cubicBezTo>
                  <a:lnTo>
                    <a:pt x="694272" y="109997"/>
                  </a:lnTo>
                  <a:cubicBezTo>
                    <a:pt x="694272" y="170747"/>
                    <a:pt x="645025" y="219994"/>
                    <a:pt x="584275" y="219994"/>
                  </a:cubicBezTo>
                  <a:lnTo>
                    <a:pt x="109997" y="219994"/>
                  </a:lnTo>
                  <a:cubicBezTo>
                    <a:pt x="49247" y="219994"/>
                    <a:pt x="0" y="170747"/>
                    <a:pt x="0" y="109997"/>
                  </a:cubicBezTo>
                  <a:lnTo>
                    <a:pt x="0" y="109997"/>
                  </a:lnTo>
                  <a:cubicBezTo>
                    <a:pt x="0" y="49247"/>
                    <a:pt x="49247" y="0"/>
                    <a:pt x="109997" y="0"/>
                  </a:cubicBezTo>
                  <a:close/>
                </a:path>
              </a:pathLst>
            </a:custGeom>
            <a:solidFill>
              <a:srgbClr val="482626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28575"/>
              <a:ext cx="694272" cy="24856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93"/>
                </a:lnSpc>
              </a:pPr>
              <a:r>
                <a:rPr lang="en-US" sz="1067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Relay Module (for Valve Control water flow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 rot="5400000">
            <a:off x="10901664" y="2312870"/>
            <a:ext cx="2057400" cy="310793"/>
            <a:chOff x="0" y="0"/>
            <a:chExt cx="812800" cy="122783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122783"/>
            </a:xfrm>
            <a:custGeom>
              <a:avLst/>
              <a:gdLst/>
              <a:ahLst/>
              <a:cxnLst/>
              <a:rect l="l" t="t" r="r" b="b"/>
              <a:pathLst>
                <a:path w="812800" h="122783">
                  <a:moveTo>
                    <a:pt x="61391" y="0"/>
                  </a:moveTo>
                  <a:lnTo>
                    <a:pt x="751409" y="0"/>
                  </a:lnTo>
                  <a:cubicBezTo>
                    <a:pt x="785314" y="0"/>
                    <a:pt x="812800" y="27486"/>
                    <a:pt x="812800" y="61391"/>
                  </a:cubicBezTo>
                  <a:lnTo>
                    <a:pt x="812800" y="61391"/>
                  </a:lnTo>
                  <a:cubicBezTo>
                    <a:pt x="812800" y="95297"/>
                    <a:pt x="785314" y="122783"/>
                    <a:pt x="751409" y="122783"/>
                  </a:cubicBezTo>
                  <a:lnTo>
                    <a:pt x="61391" y="122783"/>
                  </a:lnTo>
                  <a:cubicBezTo>
                    <a:pt x="27486" y="122783"/>
                    <a:pt x="0" y="95297"/>
                    <a:pt x="0" y="61391"/>
                  </a:cubicBezTo>
                  <a:lnTo>
                    <a:pt x="0" y="61391"/>
                  </a:lnTo>
                  <a:cubicBezTo>
                    <a:pt x="0" y="27486"/>
                    <a:pt x="27486" y="0"/>
                    <a:pt x="61391" y="0"/>
                  </a:cubicBezTo>
                  <a:close/>
                </a:path>
              </a:pathLst>
            </a:custGeom>
            <a:solidFill>
              <a:srgbClr val="482626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812800" cy="16088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r>
                <a:rPr lang="en-US" sz="1266" dirty="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Turbidity Sensor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8854944" y="5555299"/>
            <a:ext cx="1754769" cy="395521"/>
            <a:chOff x="0" y="0"/>
            <a:chExt cx="812800" cy="122783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122783"/>
            </a:xfrm>
            <a:custGeom>
              <a:avLst/>
              <a:gdLst/>
              <a:ahLst/>
              <a:cxnLst/>
              <a:rect l="l" t="t" r="r" b="b"/>
              <a:pathLst>
                <a:path w="812800" h="122783">
                  <a:moveTo>
                    <a:pt x="61391" y="0"/>
                  </a:moveTo>
                  <a:lnTo>
                    <a:pt x="751409" y="0"/>
                  </a:lnTo>
                  <a:cubicBezTo>
                    <a:pt x="785314" y="0"/>
                    <a:pt x="812800" y="27486"/>
                    <a:pt x="812800" y="61391"/>
                  </a:cubicBezTo>
                  <a:lnTo>
                    <a:pt x="812800" y="61391"/>
                  </a:lnTo>
                  <a:cubicBezTo>
                    <a:pt x="812800" y="95297"/>
                    <a:pt x="785314" y="122783"/>
                    <a:pt x="751409" y="122783"/>
                  </a:cubicBezTo>
                  <a:lnTo>
                    <a:pt x="61391" y="122783"/>
                  </a:lnTo>
                  <a:cubicBezTo>
                    <a:pt x="27486" y="122783"/>
                    <a:pt x="0" y="95297"/>
                    <a:pt x="0" y="61391"/>
                  </a:cubicBezTo>
                  <a:lnTo>
                    <a:pt x="0" y="61391"/>
                  </a:lnTo>
                  <a:cubicBezTo>
                    <a:pt x="0" y="27486"/>
                    <a:pt x="27486" y="0"/>
                    <a:pt x="61391" y="0"/>
                  </a:cubicBezTo>
                  <a:close/>
                </a:path>
              </a:pathLst>
            </a:custGeom>
            <a:solidFill>
              <a:srgbClr val="482626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812800" cy="16088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r>
                <a:rPr lang="en-US" sz="1266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Ultrasonic Sensor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0909916" y="4975596"/>
            <a:ext cx="1120590" cy="668205"/>
            <a:chOff x="0" y="-19806"/>
            <a:chExt cx="570638" cy="156621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570638" cy="118521"/>
            </a:xfrm>
            <a:custGeom>
              <a:avLst/>
              <a:gdLst/>
              <a:ahLst/>
              <a:cxnLst/>
              <a:rect l="l" t="t" r="r" b="b"/>
              <a:pathLst>
                <a:path w="570638" h="118521">
                  <a:moveTo>
                    <a:pt x="59261" y="0"/>
                  </a:moveTo>
                  <a:lnTo>
                    <a:pt x="511378" y="0"/>
                  </a:lnTo>
                  <a:cubicBezTo>
                    <a:pt x="527094" y="0"/>
                    <a:pt x="542168" y="6244"/>
                    <a:pt x="553281" y="17357"/>
                  </a:cubicBezTo>
                  <a:cubicBezTo>
                    <a:pt x="564395" y="28471"/>
                    <a:pt x="570638" y="43544"/>
                    <a:pt x="570638" y="59261"/>
                  </a:cubicBezTo>
                  <a:lnTo>
                    <a:pt x="570638" y="59261"/>
                  </a:lnTo>
                  <a:cubicBezTo>
                    <a:pt x="570638" y="91989"/>
                    <a:pt x="544106" y="118521"/>
                    <a:pt x="511378" y="118521"/>
                  </a:cubicBezTo>
                  <a:lnTo>
                    <a:pt x="59261" y="118521"/>
                  </a:lnTo>
                  <a:cubicBezTo>
                    <a:pt x="26532" y="118521"/>
                    <a:pt x="0" y="91989"/>
                    <a:pt x="0" y="59261"/>
                  </a:cubicBezTo>
                  <a:lnTo>
                    <a:pt x="0" y="59261"/>
                  </a:lnTo>
                  <a:cubicBezTo>
                    <a:pt x="0" y="26532"/>
                    <a:pt x="26532" y="0"/>
                    <a:pt x="59261" y="0"/>
                  </a:cubicBezTo>
                  <a:close/>
                </a:path>
              </a:pathLst>
            </a:custGeom>
            <a:solidFill>
              <a:srgbClr val="482626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0" y="-19806"/>
              <a:ext cx="570638" cy="156621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r>
                <a:rPr lang="en-US" sz="1266" dirty="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Solenoid Valve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0275839" y="6421883"/>
            <a:ext cx="1376737" cy="299081"/>
            <a:chOff x="0" y="0"/>
            <a:chExt cx="543896" cy="118155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543896" cy="118155"/>
            </a:xfrm>
            <a:custGeom>
              <a:avLst/>
              <a:gdLst/>
              <a:ahLst/>
              <a:cxnLst/>
              <a:rect l="l" t="t" r="r" b="b"/>
              <a:pathLst>
                <a:path w="543896" h="118155">
                  <a:moveTo>
                    <a:pt x="59078" y="0"/>
                  </a:moveTo>
                  <a:lnTo>
                    <a:pt x="484818" y="0"/>
                  </a:lnTo>
                  <a:cubicBezTo>
                    <a:pt x="500487" y="0"/>
                    <a:pt x="515513" y="6224"/>
                    <a:pt x="526593" y="17303"/>
                  </a:cubicBezTo>
                  <a:cubicBezTo>
                    <a:pt x="537672" y="28383"/>
                    <a:pt x="543896" y="43409"/>
                    <a:pt x="543896" y="59078"/>
                  </a:cubicBezTo>
                  <a:lnTo>
                    <a:pt x="543896" y="59078"/>
                  </a:lnTo>
                  <a:cubicBezTo>
                    <a:pt x="543896" y="74746"/>
                    <a:pt x="537672" y="89773"/>
                    <a:pt x="526593" y="100852"/>
                  </a:cubicBezTo>
                  <a:cubicBezTo>
                    <a:pt x="515513" y="111931"/>
                    <a:pt x="500487" y="118155"/>
                    <a:pt x="484818" y="118155"/>
                  </a:cubicBezTo>
                  <a:lnTo>
                    <a:pt x="59078" y="118155"/>
                  </a:lnTo>
                  <a:cubicBezTo>
                    <a:pt x="43409" y="118155"/>
                    <a:pt x="28383" y="111931"/>
                    <a:pt x="17303" y="100852"/>
                  </a:cubicBezTo>
                  <a:cubicBezTo>
                    <a:pt x="6224" y="89773"/>
                    <a:pt x="0" y="74746"/>
                    <a:pt x="0" y="59078"/>
                  </a:cubicBezTo>
                  <a:lnTo>
                    <a:pt x="0" y="59078"/>
                  </a:lnTo>
                  <a:cubicBezTo>
                    <a:pt x="0" y="43409"/>
                    <a:pt x="6224" y="28383"/>
                    <a:pt x="17303" y="17303"/>
                  </a:cubicBezTo>
                  <a:cubicBezTo>
                    <a:pt x="28383" y="6224"/>
                    <a:pt x="43409" y="0"/>
                    <a:pt x="59078" y="0"/>
                  </a:cubicBezTo>
                  <a:close/>
                </a:path>
              </a:pathLst>
            </a:custGeom>
            <a:solidFill>
              <a:srgbClr val="482626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38100"/>
              <a:ext cx="543896" cy="15625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r>
                <a:rPr lang="en-US" sz="1266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Flow  Sensor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8767428" y="4477186"/>
            <a:ext cx="964901" cy="295115"/>
            <a:chOff x="0" y="0"/>
            <a:chExt cx="381195" cy="116589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381195" cy="116589"/>
            </a:xfrm>
            <a:custGeom>
              <a:avLst/>
              <a:gdLst/>
              <a:ahLst/>
              <a:cxnLst/>
              <a:rect l="l" t="t" r="r" b="b"/>
              <a:pathLst>
                <a:path w="381195" h="116589">
                  <a:moveTo>
                    <a:pt x="58294" y="0"/>
                  </a:moveTo>
                  <a:lnTo>
                    <a:pt x="322901" y="0"/>
                  </a:lnTo>
                  <a:cubicBezTo>
                    <a:pt x="338362" y="0"/>
                    <a:pt x="353189" y="6142"/>
                    <a:pt x="364121" y="17074"/>
                  </a:cubicBezTo>
                  <a:cubicBezTo>
                    <a:pt x="375054" y="28006"/>
                    <a:pt x="381195" y="42834"/>
                    <a:pt x="381195" y="58294"/>
                  </a:cubicBezTo>
                  <a:lnTo>
                    <a:pt x="381195" y="58294"/>
                  </a:lnTo>
                  <a:cubicBezTo>
                    <a:pt x="381195" y="73755"/>
                    <a:pt x="375054" y="88582"/>
                    <a:pt x="364121" y="99515"/>
                  </a:cubicBezTo>
                  <a:cubicBezTo>
                    <a:pt x="353189" y="110447"/>
                    <a:pt x="338362" y="116589"/>
                    <a:pt x="322901" y="116589"/>
                  </a:cubicBezTo>
                  <a:lnTo>
                    <a:pt x="58294" y="116589"/>
                  </a:lnTo>
                  <a:cubicBezTo>
                    <a:pt x="42834" y="116589"/>
                    <a:pt x="28006" y="110447"/>
                    <a:pt x="17074" y="99515"/>
                  </a:cubicBezTo>
                  <a:cubicBezTo>
                    <a:pt x="6142" y="88582"/>
                    <a:pt x="0" y="73755"/>
                    <a:pt x="0" y="58294"/>
                  </a:cubicBezTo>
                  <a:lnTo>
                    <a:pt x="0" y="58294"/>
                  </a:lnTo>
                  <a:cubicBezTo>
                    <a:pt x="0" y="42834"/>
                    <a:pt x="6142" y="28006"/>
                    <a:pt x="17074" y="17074"/>
                  </a:cubicBezTo>
                  <a:cubicBezTo>
                    <a:pt x="28006" y="6142"/>
                    <a:pt x="42834" y="0"/>
                    <a:pt x="58294" y="0"/>
                  </a:cubicBezTo>
                  <a:close/>
                </a:path>
              </a:pathLst>
            </a:custGeom>
            <a:solidFill>
              <a:srgbClr val="482626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0" y="-28575"/>
              <a:ext cx="381195" cy="14516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87"/>
                </a:lnSpc>
              </a:pPr>
              <a:r>
                <a:rPr lang="en-US" sz="1133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Ph Sensor</a:t>
              </a:r>
            </a:p>
          </p:txBody>
        </p:sp>
      </p:grpSp>
      <p:sp>
        <p:nvSpPr>
          <p:cNvPr id="52" name="Freeform 52"/>
          <p:cNvSpPr/>
          <p:nvPr/>
        </p:nvSpPr>
        <p:spPr>
          <a:xfrm>
            <a:off x="247835" y="3051051"/>
            <a:ext cx="1431896" cy="2899769"/>
          </a:xfrm>
          <a:custGeom>
            <a:avLst/>
            <a:gdLst/>
            <a:ahLst/>
            <a:cxnLst/>
            <a:rect l="l" t="t" r="r" b="b"/>
            <a:pathLst>
              <a:path w="2147844" h="4349653">
                <a:moveTo>
                  <a:pt x="0" y="0"/>
                </a:moveTo>
                <a:lnTo>
                  <a:pt x="2147843" y="0"/>
                </a:lnTo>
                <a:lnTo>
                  <a:pt x="2147843" y="4349653"/>
                </a:lnTo>
                <a:lnTo>
                  <a:pt x="0" y="43496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866" b="-4866"/>
            </a:stretch>
          </a:blipFill>
        </p:spPr>
      </p:sp>
      <p:sp>
        <p:nvSpPr>
          <p:cNvPr id="53" name="Freeform 53"/>
          <p:cNvSpPr/>
          <p:nvPr/>
        </p:nvSpPr>
        <p:spPr>
          <a:xfrm>
            <a:off x="1874696" y="1696870"/>
            <a:ext cx="1348871" cy="2997491"/>
          </a:xfrm>
          <a:custGeom>
            <a:avLst/>
            <a:gdLst/>
            <a:ahLst/>
            <a:cxnLst/>
            <a:rect l="l" t="t" r="r" b="b"/>
            <a:pathLst>
              <a:path w="2023306" h="4496236">
                <a:moveTo>
                  <a:pt x="0" y="0"/>
                </a:moveTo>
                <a:lnTo>
                  <a:pt x="2023306" y="0"/>
                </a:lnTo>
                <a:lnTo>
                  <a:pt x="2023306" y="4496236"/>
                </a:lnTo>
                <a:lnTo>
                  <a:pt x="0" y="44962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4" name="Freeform 54"/>
          <p:cNvSpPr/>
          <p:nvPr/>
        </p:nvSpPr>
        <p:spPr>
          <a:xfrm>
            <a:off x="3616503" y="1187065"/>
            <a:ext cx="1368004" cy="3019803"/>
          </a:xfrm>
          <a:custGeom>
            <a:avLst/>
            <a:gdLst/>
            <a:ahLst/>
            <a:cxnLst/>
            <a:rect l="l" t="t" r="r" b="b"/>
            <a:pathLst>
              <a:path w="2052006" h="4529705">
                <a:moveTo>
                  <a:pt x="0" y="0"/>
                </a:moveTo>
                <a:lnTo>
                  <a:pt x="2052006" y="0"/>
                </a:lnTo>
                <a:lnTo>
                  <a:pt x="2052006" y="4529705"/>
                </a:lnTo>
                <a:lnTo>
                  <a:pt x="0" y="45297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669"/>
            </a:stretch>
          </a:blipFill>
        </p:spPr>
      </p:sp>
      <p:sp>
        <p:nvSpPr>
          <p:cNvPr id="55" name="Freeform 55"/>
          <p:cNvSpPr/>
          <p:nvPr/>
        </p:nvSpPr>
        <p:spPr>
          <a:xfrm>
            <a:off x="5204090" y="456121"/>
            <a:ext cx="1333038" cy="2962306"/>
          </a:xfrm>
          <a:custGeom>
            <a:avLst/>
            <a:gdLst/>
            <a:ahLst/>
            <a:cxnLst/>
            <a:rect l="l" t="t" r="r" b="b"/>
            <a:pathLst>
              <a:path w="1999557" h="4443459">
                <a:moveTo>
                  <a:pt x="0" y="0"/>
                </a:moveTo>
                <a:lnTo>
                  <a:pt x="1999556" y="0"/>
                </a:lnTo>
                <a:lnTo>
                  <a:pt x="1999556" y="4443458"/>
                </a:lnTo>
                <a:lnTo>
                  <a:pt x="0" y="44434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grpSp>
        <p:nvGrpSpPr>
          <p:cNvPr id="56" name="Group 56"/>
          <p:cNvGrpSpPr/>
          <p:nvPr/>
        </p:nvGrpSpPr>
        <p:grpSpPr>
          <a:xfrm>
            <a:off x="521990" y="752725"/>
            <a:ext cx="2057400" cy="379276"/>
            <a:chOff x="0" y="0"/>
            <a:chExt cx="812800" cy="149837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149837"/>
            </a:xfrm>
            <a:custGeom>
              <a:avLst/>
              <a:gdLst/>
              <a:ahLst/>
              <a:cxnLst/>
              <a:rect l="l" t="t" r="r" b="b"/>
              <a:pathLst>
                <a:path w="812800" h="149837">
                  <a:moveTo>
                    <a:pt x="74919" y="0"/>
                  </a:moveTo>
                  <a:lnTo>
                    <a:pt x="737881" y="0"/>
                  </a:lnTo>
                  <a:cubicBezTo>
                    <a:pt x="757751" y="0"/>
                    <a:pt x="776807" y="7893"/>
                    <a:pt x="790857" y="21943"/>
                  </a:cubicBezTo>
                  <a:cubicBezTo>
                    <a:pt x="804907" y="35993"/>
                    <a:pt x="812800" y="55049"/>
                    <a:pt x="812800" y="74919"/>
                  </a:cubicBezTo>
                  <a:lnTo>
                    <a:pt x="812800" y="74919"/>
                  </a:lnTo>
                  <a:cubicBezTo>
                    <a:pt x="812800" y="94788"/>
                    <a:pt x="804907" y="113844"/>
                    <a:pt x="790857" y="127894"/>
                  </a:cubicBezTo>
                  <a:cubicBezTo>
                    <a:pt x="776807" y="141944"/>
                    <a:pt x="757751" y="149837"/>
                    <a:pt x="737881" y="149837"/>
                  </a:cubicBezTo>
                  <a:lnTo>
                    <a:pt x="74919" y="149837"/>
                  </a:lnTo>
                  <a:cubicBezTo>
                    <a:pt x="55049" y="149837"/>
                    <a:pt x="35993" y="141944"/>
                    <a:pt x="21943" y="127894"/>
                  </a:cubicBezTo>
                  <a:cubicBezTo>
                    <a:pt x="7893" y="113844"/>
                    <a:pt x="0" y="94788"/>
                    <a:pt x="0" y="74919"/>
                  </a:cubicBezTo>
                  <a:lnTo>
                    <a:pt x="0" y="74919"/>
                  </a:lnTo>
                  <a:cubicBezTo>
                    <a:pt x="0" y="55049"/>
                    <a:pt x="7893" y="35993"/>
                    <a:pt x="21943" y="21943"/>
                  </a:cubicBezTo>
                  <a:cubicBezTo>
                    <a:pt x="35993" y="7893"/>
                    <a:pt x="55049" y="0"/>
                    <a:pt x="74919" y="0"/>
                  </a:cubicBezTo>
                  <a:close/>
                </a:path>
              </a:pathLst>
            </a:custGeom>
            <a:solidFill>
              <a:srgbClr val="482626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0" y="-38100"/>
              <a:ext cx="812800" cy="18793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r>
                <a:rPr lang="en-US" sz="1266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AquafySystem App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2161818" y="229475"/>
            <a:ext cx="3505303" cy="14392"/>
          </a:xfrm>
          <a:prstGeom prst="line">
            <a:avLst/>
          </a:prstGeom>
          <a:ln w="38100" cap="flat">
            <a:solidFill>
              <a:srgbClr val="482626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60" name="AutoShape 60"/>
          <p:cNvSpPr/>
          <p:nvPr/>
        </p:nvSpPr>
        <p:spPr>
          <a:xfrm flipV="1">
            <a:off x="2564536" y="944317"/>
            <a:ext cx="1853460" cy="5410"/>
          </a:xfrm>
          <a:prstGeom prst="line">
            <a:avLst/>
          </a:prstGeom>
          <a:ln w="38100" cap="flat">
            <a:solidFill>
              <a:srgbClr val="482626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1" name="AutoShape 61"/>
          <p:cNvSpPr/>
          <p:nvPr/>
        </p:nvSpPr>
        <p:spPr>
          <a:xfrm>
            <a:off x="2308790" y="1100797"/>
            <a:ext cx="0" cy="613340"/>
          </a:xfrm>
          <a:prstGeom prst="line">
            <a:avLst/>
          </a:prstGeom>
          <a:ln w="38100" cap="flat">
            <a:solidFill>
              <a:srgbClr val="482626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2" name="AutoShape 62"/>
          <p:cNvSpPr/>
          <p:nvPr/>
        </p:nvSpPr>
        <p:spPr>
          <a:xfrm flipH="1">
            <a:off x="837178" y="1145407"/>
            <a:ext cx="220" cy="1912446"/>
          </a:xfrm>
          <a:prstGeom prst="line">
            <a:avLst/>
          </a:prstGeom>
          <a:ln w="38100" cap="flat">
            <a:solidFill>
              <a:srgbClr val="482626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63" name="Group 63"/>
          <p:cNvGrpSpPr/>
          <p:nvPr/>
        </p:nvGrpSpPr>
        <p:grpSpPr>
          <a:xfrm>
            <a:off x="3250693" y="94534"/>
            <a:ext cx="1619822" cy="441021"/>
            <a:chOff x="0" y="0"/>
            <a:chExt cx="639930" cy="174230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639930" cy="174230"/>
            </a:xfrm>
            <a:custGeom>
              <a:avLst/>
              <a:gdLst/>
              <a:ahLst/>
              <a:cxnLst/>
              <a:rect l="l" t="t" r="r" b="b"/>
              <a:pathLst>
                <a:path w="639930" h="174230">
                  <a:moveTo>
                    <a:pt x="87115" y="0"/>
                  </a:moveTo>
                  <a:lnTo>
                    <a:pt x="552815" y="0"/>
                  </a:lnTo>
                  <a:cubicBezTo>
                    <a:pt x="600927" y="0"/>
                    <a:pt x="639930" y="39003"/>
                    <a:pt x="639930" y="87115"/>
                  </a:cubicBezTo>
                  <a:lnTo>
                    <a:pt x="639930" y="87115"/>
                  </a:lnTo>
                  <a:cubicBezTo>
                    <a:pt x="639930" y="135228"/>
                    <a:pt x="600927" y="174230"/>
                    <a:pt x="552815" y="174230"/>
                  </a:cubicBezTo>
                  <a:lnTo>
                    <a:pt x="87115" y="174230"/>
                  </a:lnTo>
                  <a:cubicBezTo>
                    <a:pt x="39003" y="174230"/>
                    <a:pt x="0" y="135228"/>
                    <a:pt x="0" y="87115"/>
                  </a:cubicBezTo>
                  <a:lnTo>
                    <a:pt x="0" y="87115"/>
                  </a:lnTo>
                  <a:cubicBezTo>
                    <a:pt x="0" y="39003"/>
                    <a:pt x="39003" y="0"/>
                    <a:pt x="87115" y="0"/>
                  </a:cubicBezTo>
                  <a:close/>
                </a:path>
              </a:pathLst>
            </a:custGeom>
            <a:solidFill>
              <a:srgbClr val="482626"/>
            </a:solidFill>
          </p:spPr>
        </p:sp>
        <p:sp>
          <p:nvSpPr>
            <p:cNvPr id="65" name="TextBox 65"/>
            <p:cNvSpPr txBox="1"/>
            <p:nvPr/>
          </p:nvSpPr>
          <p:spPr>
            <a:xfrm>
              <a:off x="0" y="-28575"/>
              <a:ext cx="639930" cy="20280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93"/>
                </a:lnSpc>
              </a:pPr>
              <a:r>
                <a:rPr lang="en-US" sz="1067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Real Time Data / ML integrated</a:t>
              </a: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2E582D0-C12F-7CC6-61E6-016B375CDC66}"/>
              </a:ext>
            </a:extLst>
          </p:cNvPr>
          <p:cNvCxnSpPr>
            <a:cxnSpLocks/>
          </p:cNvCxnSpPr>
          <p:nvPr/>
        </p:nvCxnSpPr>
        <p:spPr>
          <a:xfrm flipH="1" flipV="1">
            <a:off x="7232407" y="1090821"/>
            <a:ext cx="3146880" cy="9975"/>
          </a:xfrm>
          <a:prstGeom prst="line">
            <a:avLst/>
          </a:prstGeom>
          <a:ln w="38100" cap="flat">
            <a:solidFill>
              <a:srgbClr val="482626"/>
            </a:solidFill>
            <a:prstDash val="solid"/>
            <a:headEnd type="none" w="sm" len="sm"/>
            <a:tailEnd type="arrow" w="med" len="sm"/>
          </a:ln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F00953C-F8A3-6E0E-E845-A4578B59F821}"/>
              </a:ext>
            </a:extLst>
          </p:cNvPr>
          <p:cNvCxnSpPr>
            <a:cxnSpLocks/>
          </p:cNvCxnSpPr>
          <p:nvPr/>
        </p:nvCxnSpPr>
        <p:spPr>
          <a:xfrm flipV="1">
            <a:off x="10379287" y="1111159"/>
            <a:ext cx="0" cy="528579"/>
          </a:xfrm>
          <a:prstGeom prst="line">
            <a:avLst/>
          </a:prstGeom>
          <a:ln w="38100" cap="flat">
            <a:solidFill>
              <a:srgbClr val="482626"/>
            </a:solidFill>
            <a:prstDash val="solid"/>
            <a:headEnd type="none" w="sm" len="sm"/>
            <a:tailEnd type="arrow" w="med" len="sm"/>
          </a:ln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DBE8EF6-7A31-580C-94B5-0C7C295FCA5C}"/>
              </a:ext>
            </a:extLst>
          </p:cNvPr>
          <p:cNvCxnSpPr>
            <a:stCxn id="15" idx="0"/>
          </p:cNvCxnSpPr>
          <p:nvPr/>
        </p:nvCxnSpPr>
        <p:spPr>
          <a:xfrm flipV="1">
            <a:off x="7299784" y="6238429"/>
            <a:ext cx="0" cy="305474"/>
          </a:xfrm>
          <a:prstGeom prst="line">
            <a:avLst/>
          </a:prstGeom>
          <a:ln w="38100">
            <a:solidFill>
              <a:srgbClr val="4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1405DC9-9058-0112-E937-E0436981126C}"/>
              </a:ext>
            </a:extLst>
          </p:cNvPr>
          <p:cNvCxnSpPr>
            <a:cxnSpLocks/>
          </p:cNvCxnSpPr>
          <p:nvPr/>
        </p:nvCxnSpPr>
        <p:spPr>
          <a:xfrm flipV="1">
            <a:off x="2148664" y="218738"/>
            <a:ext cx="0" cy="533987"/>
          </a:xfrm>
          <a:prstGeom prst="line">
            <a:avLst/>
          </a:prstGeom>
          <a:ln w="38100">
            <a:solidFill>
              <a:srgbClr val="4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15">
            <a:extLst>
              <a:ext uri="{FF2B5EF4-FFF2-40B4-BE49-F238E27FC236}">
                <a16:creationId xmlns:a16="http://schemas.microsoft.com/office/drawing/2014/main" id="{0B525A32-B20C-9B1A-C40A-1EDCDEEB53C8}"/>
              </a:ext>
            </a:extLst>
          </p:cNvPr>
          <p:cNvSpPr/>
          <p:nvPr/>
        </p:nvSpPr>
        <p:spPr>
          <a:xfrm flipH="1">
            <a:off x="5674769" y="203609"/>
            <a:ext cx="4113" cy="271283"/>
          </a:xfrm>
          <a:prstGeom prst="line">
            <a:avLst/>
          </a:prstGeom>
          <a:ln w="38100" cap="flat">
            <a:solidFill>
              <a:srgbClr val="482626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2" name="AutoShape 15">
            <a:extLst>
              <a:ext uri="{FF2B5EF4-FFF2-40B4-BE49-F238E27FC236}">
                <a16:creationId xmlns:a16="http://schemas.microsoft.com/office/drawing/2014/main" id="{D5372C86-06AB-40F0-5A53-771CE6B3AD66}"/>
              </a:ext>
            </a:extLst>
          </p:cNvPr>
          <p:cNvSpPr/>
          <p:nvPr/>
        </p:nvSpPr>
        <p:spPr>
          <a:xfrm flipH="1">
            <a:off x="4442430" y="914957"/>
            <a:ext cx="4113" cy="271283"/>
          </a:xfrm>
          <a:prstGeom prst="line">
            <a:avLst/>
          </a:prstGeom>
          <a:ln w="38100" cap="flat">
            <a:solidFill>
              <a:srgbClr val="482626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3" name="AutoShape 15">
            <a:extLst>
              <a:ext uri="{FF2B5EF4-FFF2-40B4-BE49-F238E27FC236}">
                <a16:creationId xmlns:a16="http://schemas.microsoft.com/office/drawing/2014/main" id="{F17DEDAE-13B3-CE59-8BF1-CE203EF834D5}"/>
              </a:ext>
            </a:extLst>
          </p:cNvPr>
          <p:cNvSpPr/>
          <p:nvPr/>
        </p:nvSpPr>
        <p:spPr>
          <a:xfrm>
            <a:off x="2588111" y="4879102"/>
            <a:ext cx="12836" cy="669313"/>
          </a:xfrm>
          <a:prstGeom prst="line">
            <a:avLst/>
          </a:prstGeom>
          <a:ln w="38100" cap="flat">
            <a:solidFill>
              <a:srgbClr val="482626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694F4EAD-6E90-B3E9-1B96-8B39946841D0}"/>
              </a:ext>
            </a:extLst>
          </p:cNvPr>
          <p:cNvSpPr/>
          <p:nvPr/>
        </p:nvSpPr>
        <p:spPr>
          <a:xfrm>
            <a:off x="4507992" y="5691020"/>
            <a:ext cx="7543800" cy="90719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0E5672EB-1AC3-2CA3-7191-73A3D65942AE}"/>
              </a:ext>
            </a:extLst>
          </p:cNvPr>
          <p:cNvSpPr/>
          <p:nvPr/>
        </p:nvSpPr>
        <p:spPr>
          <a:xfrm>
            <a:off x="4507992" y="4259944"/>
            <a:ext cx="7543800" cy="907196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3" name="Arrow: Chevron 52">
            <a:extLst>
              <a:ext uri="{FF2B5EF4-FFF2-40B4-BE49-F238E27FC236}">
                <a16:creationId xmlns:a16="http://schemas.microsoft.com/office/drawing/2014/main" id="{41133003-756A-9DC6-022A-2E56111A115E}"/>
              </a:ext>
            </a:extLst>
          </p:cNvPr>
          <p:cNvSpPr/>
          <p:nvPr/>
        </p:nvSpPr>
        <p:spPr>
          <a:xfrm>
            <a:off x="4504944" y="2825709"/>
            <a:ext cx="7543800" cy="907196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2" name="Arrow: Chevron 51">
            <a:extLst>
              <a:ext uri="{FF2B5EF4-FFF2-40B4-BE49-F238E27FC236}">
                <a16:creationId xmlns:a16="http://schemas.microsoft.com/office/drawing/2014/main" id="{0EA9D15C-AA89-EE37-455B-3EFC0A007183}"/>
              </a:ext>
            </a:extLst>
          </p:cNvPr>
          <p:cNvSpPr/>
          <p:nvPr/>
        </p:nvSpPr>
        <p:spPr>
          <a:xfrm>
            <a:off x="988314" y="5679544"/>
            <a:ext cx="3765804" cy="931128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46197D1D-030C-6B99-BD5D-AF13152BFA26}"/>
              </a:ext>
            </a:extLst>
          </p:cNvPr>
          <p:cNvSpPr/>
          <p:nvPr/>
        </p:nvSpPr>
        <p:spPr>
          <a:xfrm>
            <a:off x="988314" y="4250348"/>
            <a:ext cx="3765804" cy="93112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9381776E-6D99-EFED-B638-8005F387E02F}"/>
              </a:ext>
            </a:extLst>
          </p:cNvPr>
          <p:cNvSpPr/>
          <p:nvPr/>
        </p:nvSpPr>
        <p:spPr>
          <a:xfrm>
            <a:off x="988314" y="2813743"/>
            <a:ext cx="3765804" cy="93112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7E80FF56-4450-C14C-540C-C5CBC3EA7F5F}"/>
              </a:ext>
            </a:extLst>
          </p:cNvPr>
          <p:cNvSpPr/>
          <p:nvPr/>
        </p:nvSpPr>
        <p:spPr>
          <a:xfrm>
            <a:off x="4507992" y="1356914"/>
            <a:ext cx="7543800" cy="907196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5418B65A-13D9-1F09-F407-8A89A12CA00F}"/>
              </a:ext>
            </a:extLst>
          </p:cNvPr>
          <p:cNvSpPr/>
          <p:nvPr/>
        </p:nvSpPr>
        <p:spPr>
          <a:xfrm>
            <a:off x="988314" y="1353312"/>
            <a:ext cx="3765804" cy="931128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838200" y="163957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IN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Additional Work Yet To Be Undertaken (2 Months Plan)</a:t>
            </a:r>
            <a:endParaRPr sz="3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7619F8-81FD-78A0-28C7-AB8ECADA3028}"/>
              </a:ext>
            </a:extLst>
          </p:cNvPr>
          <p:cNvSpPr txBox="1"/>
          <p:nvPr/>
        </p:nvSpPr>
        <p:spPr>
          <a:xfrm>
            <a:off x="1416939" y="1469689"/>
            <a:ext cx="3154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Open Sans" pitchFamily="2" charset="0"/>
                <a:ea typeface="Open Sans" pitchFamily="2" charset="0"/>
                <a:cs typeface="Open Sans" pitchFamily="2" charset="0"/>
              </a:rPr>
              <a:t>Hydra Sweep Self-Cleaning Multiscreening Chamber (Piston mechanism)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4ED399-9572-CB1E-D326-551BAD70CC40}"/>
              </a:ext>
            </a:extLst>
          </p:cNvPr>
          <p:cNvSpPr txBox="1"/>
          <p:nvPr/>
        </p:nvSpPr>
        <p:spPr>
          <a:xfrm>
            <a:off x="1416939" y="3017697"/>
            <a:ext cx="2972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Open Sans" pitchFamily="2" charset="0"/>
                <a:ea typeface="Open Sans" pitchFamily="2" charset="0"/>
                <a:cs typeface="Open Sans" pitchFamily="2" charset="0"/>
              </a:rPr>
              <a:t>Ceramic Filter preparation and Polymer Coating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6E0080-27EB-7093-4F0C-90D2A80C6121}"/>
              </a:ext>
            </a:extLst>
          </p:cNvPr>
          <p:cNvSpPr txBox="1"/>
          <p:nvPr/>
        </p:nvSpPr>
        <p:spPr>
          <a:xfrm>
            <a:off x="1453896" y="4583108"/>
            <a:ext cx="315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Open Sans" pitchFamily="2" charset="0"/>
                <a:ea typeface="Open Sans" pitchFamily="2" charset="0"/>
                <a:cs typeface="Open Sans" pitchFamily="2" charset="0"/>
              </a:rPr>
              <a:t>Biochar Filter Efficiency testing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B4A2BA-1D90-4BBD-35A9-FFF042904F67}"/>
              </a:ext>
            </a:extLst>
          </p:cNvPr>
          <p:cNvSpPr txBox="1"/>
          <p:nvPr/>
        </p:nvSpPr>
        <p:spPr>
          <a:xfrm>
            <a:off x="1453896" y="5898022"/>
            <a:ext cx="2935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Open Sans" pitchFamily="2" charset="0"/>
                <a:ea typeface="Open Sans" pitchFamily="2" charset="0"/>
                <a:cs typeface="Open Sans" pitchFamily="2" charset="0"/>
              </a:rPr>
              <a:t>Nickel Foam Electrode for Electrocoagulation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E4329D-5AB8-B593-D0DA-B9AFFBCFEE1E}"/>
              </a:ext>
            </a:extLst>
          </p:cNvPr>
          <p:cNvSpPr txBox="1"/>
          <p:nvPr/>
        </p:nvSpPr>
        <p:spPr>
          <a:xfrm>
            <a:off x="5042535" y="1477649"/>
            <a:ext cx="6025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Design and develop the piston mechanism for the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HydraSweep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system.</a:t>
            </a:r>
          </a:p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Ensure self-cleaning functionality and test the removal efficiency.</a:t>
            </a:r>
            <a:endParaRPr lang="en-IN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09B592-1FD0-C4B8-3557-37EBD626B372}"/>
              </a:ext>
            </a:extLst>
          </p:cNvPr>
          <p:cNvSpPr txBox="1"/>
          <p:nvPr/>
        </p:nvSpPr>
        <p:spPr>
          <a:xfrm>
            <a:off x="5042535" y="5990729"/>
            <a:ext cx="649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Simulate the removal efficiency of the electrode to optimize its performance.</a:t>
            </a:r>
            <a:endParaRPr lang="en-IN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2FA68A-348F-F910-417A-BC5583D43A20}"/>
              </a:ext>
            </a:extLst>
          </p:cNvPr>
          <p:cNvSpPr txBox="1"/>
          <p:nvPr/>
        </p:nvSpPr>
        <p:spPr>
          <a:xfrm>
            <a:off x="5042535" y="4213033"/>
            <a:ext cx="672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Conduct XRD (X-ray Diffraction), SEM (Scanning Electron Microscopy), and TEM (Transmission Electron Microscopy) analyses to understand the filter's microstructure and elemental composition..</a:t>
            </a:r>
          </a:p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Measure the lifespan and clogging potential of the biochar filter.</a:t>
            </a:r>
            <a:endParaRPr lang="en-IN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529C2-5C12-349D-BD53-F2A686573242}"/>
              </a:ext>
            </a:extLst>
          </p:cNvPr>
          <p:cNvSpPr txBox="1"/>
          <p:nvPr/>
        </p:nvSpPr>
        <p:spPr>
          <a:xfrm>
            <a:off x="5078349" y="2894412"/>
            <a:ext cx="692543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Fabricate ceramic filters and apply a polymer coating &amp; acoustic technology to enhance filtration performance.</a:t>
            </a:r>
          </a:p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Test for improved durability and resistance to biofouling.</a:t>
            </a:r>
            <a:endParaRPr lang="en-IN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7" name="Arrow: Pentagon 56">
            <a:extLst>
              <a:ext uri="{FF2B5EF4-FFF2-40B4-BE49-F238E27FC236}">
                <a16:creationId xmlns:a16="http://schemas.microsoft.com/office/drawing/2014/main" id="{7D204A6C-35B2-7195-FEE1-5A4C55E56E88}"/>
              </a:ext>
            </a:extLst>
          </p:cNvPr>
          <p:cNvSpPr/>
          <p:nvPr/>
        </p:nvSpPr>
        <p:spPr>
          <a:xfrm>
            <a:off x="329184" y="1353312"/>
            <a:ext cx="905256" cy="931128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8" name="Arrow: Pentagon 57">
            <a:extLst>
              <a:ext uri="{FF2B5EF4-FFF2-40B4-BE49-F238E27FC236}">
                <a16:creationId xmlns:a16="http://schemas.microsoft.com/office/drawing/2014/main" id="{7F8C48B9-6209-BFD3-6808-420A208F08DC}"/>
              </a:ext>
            </a:extLst>
          </p:cNvPr>
          <p:cNvSpPr/>
          <p:nvPr/>
        </p:nvSpPr>
        <p:spPr>
          <a:xfrm>
            <a:off x="345948" y="5686198"/>
            <a:ext cx="905256" cy="931128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9" name="Arrow: Pentagon 58">
            <a:extLst>
              <a:ext uri="{FF2B5EF4-FFF2-40B4-BE49-F238E27FC236}">
                <a16:creationId xmlns:a16="http://schemas.microsoft.com/office/drawing/2014/main" id="{50CB1574-1CC8-CAFB-7143-B8895AF30DF4}"/>
              </a:ext>
            </a:extLst>
          </p:cNvPr>
          <p:cNvSpPr/>
          <p:nvPr/>
        </p:nvSpPr>
        <p:spPr>
          <a:xfrm>
            <a:off x="345948" y="4276442"/>
            <a:ext cx="905256" cy="93112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0" name="Arrow: Pentagon 59">
            <a:extLst>
              <a:ext uri="{FF2B5EF4-FFF2-40B4-BE49-F238E27FC236}">
                <a16:creationId xmlns:a16="http://schemas.microsoft.com/office/drawing/2014/main" id="{75D84BAF-DAF5-4BFB-2934-49CC48DC3BE9}"/>
              </a:ext>
            </a:extLst>
          </p:cNvPr>
          <p:cNvSpPr/>
          <p:nvPr/>
        </p:nvSpPr>
        <p:spPr>
          <a:xfrm>
            <a:off x="329184" y="2798180"/>
            <a:ext cx="905256" cy="931128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6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7CBAB7E1-F310-F146-2717-AAEA764FD36C}"/>
              </a:ext>
            </a:extLst>
          </p:cNvPr>
          <p:cNvSpPr/>
          <p:nvPr/>
        </p:nvSpPr>
        <p:spPr>
          <a:xfrm>
            <a:off x="4425696" y="1439210"/>
            <a:ext cx="7543800" cy="907196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13247D98-8110-2E71-2759-3B372880F89A}"/>
              </a:ext>
            </a:extLst>
          </p:cNvPr>
          <p:cNvSpPr/>
          <p:nvPr/>
        </p:nvSpPr>
        <p:spPr>
          <a:xfrm>
            <a:off x="4425696" y="2941426"/>
            <a:ext cx="7543800" cy="90719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EC33BE69-0C76-E2DB-E976-E2AFF1D69893}"/>
              </a:ext>
            </a:extLst>
          </p:cNvPr>
          <p:cNvSpPr/>
          <p:nvPr/>
        </p:nvSpPr>
        <p:spPr>
          <a:xfrm>
            <a:off x="4425696" y="4470254"/>
            <a:ext cx="7543800" cy="907196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D95D4337-D4A3-DCF1-A567-7491742689B7}"/>
              </a:ext>
            </a:extLst>
          </p:cNvPr>
          <p:cNvSpPr/>
          <p:nvPr/>
        </p:nvSpPr>
        <p:spPr>
          <a:xfrm>
            <a:off x="906018" y="1435608"/>
            <a:ext cx="3765804" cy="931128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616346D1-F287-FAA4-5221-E58B18871C76}"/>
              </a:ext>
            </a:extLst>
          </p:cNvPr>
          <p:cNvSpPr/>
          <p:nvPr/>
        </p:nvSpPr>
        <p:spPr>
          <a:xfrm>
            <a:off x="906018" y="2932282"/>
            <a:ext cx="3765804" cy="931128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F23D8EB6-D036-85FD-6D53-C4B0C3083112}"/>
              </a:ext>
            </a:extLst>
          </p:cNvPr>
          <p:cNvSpPr/>
          <p:nvPr/>
        </p:nvSpPr>
        <p:spPr>
          <a:xfrm>
            <a:off x="906018" y="4449924"/>
            <a:ext cx="3765804" cy="93112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A5F1D-1D44-0B3B-1642-9A73A271FAEB}"/>
              </a:ext>
            </a:extLst>
          </p:cNvPr>
          <p:cNvSpPr txBox="1"/>
          <p:nvPr/>
        </p:nvSpPr>
        <p:spPr>
          <a:xfrm>
            <a:off x="1421511" y="1738919"/>
            <a:ext cx="298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Open Sans" pitchFamily="2" charset="0"/>
                <a:ea typeface="Open Sans" pitchFamily="2" charset="0"/>
                <a:cs typeface="Open Sans" pitchFamily="2" charset="0"/>
              </a:rPr>
              <a:t>Overall System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2AD29-A7B8-218E-26E3-7F77B5000D13}"/>
              </a:ext>
            </a:extLst>
          </p:cNvPr>
          <p:cNvSpPr txBox="1"/>
          <p:nvPr/>
        </p:nvSpPr>
        <p:spPr>
          <a:xfrm>
            <a:off x="4941189" y="1480550"/>
            <a:ext cx="6716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Test the integrated unit, including the multiscreening chamber, ceramic filter, biochar filter, and electrocoagulation components.</a:t>
            </a:r>
          </a:p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Analyze removal efficiency and water quality improvements.</a:t>
            </a:r>
            <a:endParaRPr lang="en-IN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EC5EB8-3F99-EA80-54F6-45FB221E15A3}"/>
              </a:ext>
            </a:extLst>
          </p:cNvPr>
          <p:cNvSpPr txBox="1"/>
          <p:nvPr/>
        </p:nvSpPr>
        <p:spPr>
          <a:xfrm>
            <a:off x="4816602" y="4470254"/>
            <a:ext cx="7008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Compile all system components into a basic working prototype. Analyze removal efficiency and water quality improvements.</a:t>
            </a:r>
          </a:p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Evaluate the prototype's overall performance, including filtration efficiency and system automation.</a:t>
            </a:r>
            <a:endParaRPr lang="en-IN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5DB872-2AD5-2683-7105-B73526856C48}"/>
              </a:ext>
            </a:extLst>
          </p:cNvPr>
          <p:cNvSpPr txBox="1"/>
          <p:nvPr/>
        </p:nvSpPr>
        <p:spPr>
          <a:xfrm>
            <a:off x="4816602" y="2909303"/>
            <a:ext cx="7008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test the effectiveness of the smart water quality and quantity monitoring system. Analyze removal efficiency and water quality improvements.</a:t>
            </a:r>
          </a:p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Use machine learning to predict filter lifespan and optimize maintenance schedules based on water quality data.</a:t>
            </a:r>
            <a:endParaRPr lang="en-IN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BB171-F77B-2E87-A940-8AB31D9E7812}"/>
              </a:ext>
            </a:extLst>
          </p:cNvPr>
          <p:cNvSpPr txBox="1"/>
          <p:nvPr/>
        </p:nvSpPr>
        <p:spPr>
          <a:xfrm>
            <a:off x="1421511" y="4754880"/>
            <a:ext cx="231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Open Sans" pitchFamily="2" charset="0"/>
                <a:ea typeface="Open Sans" pitchFamily="2" charset="0"/>
                <a:cs typeface="Open Sans" pitchFamily="2" charset="0"/>
              </a:rPr>
              <a:t>Basic Design Prototype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70F4FD-8C01-A45C-BC66-143C2F90F09B}"/>
              </a:ext>
            </a:extLst>
          </p:cNvPr>
          <p:cNvSpPr txBox="1"/>
          <p:nvPr/>
        </p:nvSpPr>
        <p:spPr>
          <a:xfrm>
            <a:off x="1421511" y="3160733"/>
            <a:ext cx="2980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Smart Water Quality and Quantity Monitoring</a:t>
            </a:r>
            <a:endParaRPr lang="en-IN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B7C7AA0D-7086-0B8C-EB92-0D04EA3DEAC4}"/>
              </a:ext>
            </a:extLst>
          </p:cNvPr>
          <p:cNvSpPr/>
          <p:nvPr/>
        </p:nvSpPr>
        <p:spPr>
          <a:xfrm>
            <a:off x="246888" y="1435608"/>
            <a:ext cx="893444" cy="907196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253E9B01-2B48-71AF-D14A-D972B7324C4A}"/>
              </a:ext>
            </a:extLst>
          </p:cNvPr>
          <p:cNvSpPr/>
          <p:nvPr/>
        </p:nvSpPr>
        <p:spPr>
          <a:xfrm>
            <a:off x="216026" y="4477950"/>
            <a:ext cx="893445" cy="907196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CB5D9122-5BFC-BA9C-AD34-5A567DBE6F9C}"/>
              </a:ext>
            </a:extLst>
          </p:cNvPr>
          <p:cNvSpPr/>
          <p:nvPr/>
        </p:nvSpPr>
        <p:spPr>
          <a:xfrm>
            <a:off x="246888" y="2953250"/>
            <a:ext cx="893444" cy="907196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43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1862</Words>
  <Application>Microsoft Office PowerPoint</Application>
  <PresentationFormat>Widescreen</PresentationFormat>
  <Paragraphs>203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Open Sans</vt:lpstr>
      <vt:lpstr>Canva Sans</vt:lpstr>
      <vt:lpstr>Arial Rounded MT Bold</vt:lpstr>
      <vt:lpstr>Arial</vt:lpstr>
      <vt:lpstr>Calibri</vt:lpstr>
      <vt:lpstr>Office Theme</vt:lpstr>
      <vt:lpstr>Aquafy Systems  Retro-Fittable Multi-Stage filtration with Auto-Cleaning and IOT for efficient greywater treatment and reuse.</vt:lpstr>
      <vt:lpstr>The Problem</vt:lpstr>
      <vt:lpstr>Target Market &amp; Opportunity:</vt:lpstr>
      <vt:lpstr>PowerPoint Presentation</vt:lpstr>
      <vt:lpstr>PowerPoint Presentation</vt:lpstr>
      <vt:lpstr>PowerPoint Presentation</vt:lpstr>
      <vt:lpstr>PowerPoint Presentation</vt:lpstr>
      <vt:lpstr>Additional Work Yet To Be Undertaken (2 Months Plan)</vt:lpstr>
      <vt:lpstr>PowerPoint Presentation</vt:lpstr>
      <vt:lpstr>Challenges Faced</vt:lpstr>
      <vt:lpstr>References </vt:lpstr>
      <vt:lpstr>References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Seema Periwal</dc:creator>
  <cp:lastModifiedBy>Saraswat Das</cp:lastModifiedBy>
  <cp:revision>11</cp:revision>
  <dcterms:created xsi:type="dcterms:W3CDTF">2022-04-05T07:07:23Z</dcterms:created>
  <dcterms:modified xsi:type="dcterms:W3CDTF">2024-09-29T07:13:54Z</dcterms:modified>
</cp:coreProperties>
</file>