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9" r:id="rId12"/>
    <p:sldId id="263" r:id="rId13"/>
    <p:sldId id="264" r:id="rId14"/>
    <p:sldId id="270" r:id="rId15"/>
    <p:sldId id="271" r:id="rId16"/>
    <p:sldId id="272" r:id="rId17"/>
    <p:sldId id="265" r:id="rId18"/>
    <p:sldId id="268"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2" autoAdjust="0"/>
    <p:restoredTop sz="94660"/>
  </p:normalViewPr>
  <p:slideViewPr>
    <p:cSldViewPr>
      <p:cViewPr varScale="1">
        <p:scale>
          <a:sx n="69" d="100"/>
          <a:sy n="69" d="100"/>
        </p:scale>
        <p:origin x="68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DATA.txt]Sheet3!PivotTable3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499-41E0-93E8-717E72559F2C}"/>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499-41E0-93E8-717E72559F2C}"/>
            </c:ext>
          </c:extLst>
        </c:ser>
        <c:ser>
          <c:idx val="2"/>
          <c:order val="2"/>
          <c:tx>
            <c:strRef>
              <c:f>Sheet3!$D$3:$D$4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499-41E0-93E8-717E72559F2C}"/>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499-41E0-93E8-717E72559F2C}"/>
            </c:ext>
          </c:extLst>
        </c:ser>
        <c:dLbls>
          <c:showLegendKey val="0"/>
          <c:showVal val="0"/>
          <c:showCatName val="0"/>
          <c:showSerName val="0"/>
          <c:showPercent val="0"/>
          <c:showBubbleSize val="0"/>
        </c:dLbls>
        <c:gapWidth val="219"/>
        <c:overlap val="-27"/>
        <c:axId val="1416810544"/>
        <c:axId val="1416811792"/>
      </c:barChart>
      <c:catAx>
        <c:axId val="141681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6811792"/>
        <c:crosses val="autoZero"/>
        <c:auto val="1"/>
        <c:lblAlgn val="ctr"/>
        <c:lblOffset val="100"/>
        <c:noMultiLvlLbl val="0"/>
      </c:catAx>
      <c:valAx>
        <c:axId val="1416811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681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171714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158580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fi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3314150"/>
            <a:ext cx="9372600" cy="2308324"/>
          </a:xfrm>
          <a:prstGeom prst="rect">
            <a:avLst/>
          </a:prstGeom>
          <a:noFill/>
        </p:spPr>
        <p:txBody>
          <a:bodyPr wrap="square" rtlCol="0">
            <a:spAutoFit/>
          </a:bodyPr>
          <a:lstStyle/>
          <a:p>
            <a:r>
              <a:rPr lang="en-US" sz="2400" dirty="0"/>
              <a:t>STUDENT </a:t>
            </a:r>
            <a:r>
              <a:rPr lang="en-US" sz="2400" dirty="0" smtClean="0"/>
              <a:t>NAME : M.SARASWATHI     </a:t>
            </a:r>
            <a:endParaRPr lang="en-US" sz="2400" dirty="0"/>
          </a:p>
          <a:p>
            <a:r>
              <a:rPr lang="en-US" sz="2400" dirty="0"/>
              <a:t>REGISTER </a:t>
            </a:r>
            <a:r>
              <a:rPr lang="en-US" sz="2400" dirty="0" smtClean="0"/>
              <a:t>NO      : 312211550 </a:t>
            </a:r>
            <a:endParaRPr lang="en-US" sz="2400" dirty="0" smtClean="0"/>
          </a:p>
          <a:p>
            <a:r>
              <a:rPr lang="en-US" sz="2400" dirty="0"/>
              <a:t>	</a:t>
            </a:r>
            <a:r>
              <a:rPr lang="en-US" sz="2400" dirty="0" smtClean="0"/>
              <a:t>	      </a:t>
            </a:r>
            <a:r>
              <a:rPr lang="en-US" sz="2400" smtClean="0"/>
              <a:t>(60839D31331F420A2DA4BA56A4003D9D</a:t>
            </a:r>
            <a:r>
              <a:rPr lang="en-US" sz="2400" dirty="0" smtClean="0"/>
              <a:t>)</a:t>
            </a:r>
            <a:endParaRPr lang="en-US" sz="2400" dirty="0" smtClean="0"/>
          </a:p>
          <a:p>
            <a:r>
              <a:rPr lang="en-US" sz="2400" dirty="0" smtClean="0"/>
              <a:t>DEPARTMENT     : BACHELOR OF COMMERCE </a:t>
            </a:r>
            <a:endParaRPr lang="en-US" sz="2400" dirty="0"/>
          </a:p>
          <a:p>
            <a:r>
              <a:rPr lang="en-US" sz="2400" dirty="0" smtClean="0"/>
              <a:t>COLLEGE              : 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6"/>
            <a:ext cx="8613776" cy="6566541"/>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endParaRPr lang="en-US" sz="3200" b="1" spc="5" dirty="0">
              <a:latin typeface="Trebuchet MS"/>
              <a:cs typeface="Trebuchet MS"/>
            </a:endParaRPr>
          </a:p>
          <a:p>
            <a:pPr marL="12700">
              <a:lnSpc>
                <a:spcPct val="100000"/>
              </a:lnSpc>
              <a:spcBef>
                <a:spcPts val="105"/>
              </a:spcBef>
            </a:pPr>
            <a:r>
              <a:rPr lang="en-US" sz="3600" b="1" spc="5" dirty="0" smtClean="0">
                <a:latin typeface="Trebuchet MS"/>
                <a:cs typeface="Trebuchet MS"/>
              </a:rPr>
              <a:t> </a:t>
            </a:r>
            <a:r>
              <a:rPr lang="en-US" sz="3600" b="1" spc="5" dirty="0">
                <a:effectLst>
                  <a:outerShdw blurRad="38100" dist="38100" dir="2700000" algn="tl">
                    <a:srgbClr val="000000">
                      <a:alpha val="43137"/>
                    </a:srgbClr>
                  </a:outerShdw>
                </a:effectLst>
                <a:latin typeface="Trebuchet MS"/>
                <a:cs typeface="Trebuchet MS"/>
              </a:rPr>
              <a:t>A</a:t>
            </a:r>
            <a:r>
              <a:rPr lang="en-US" sz="3600" b="1" spc="5" dirty="0" smtClean="0">
                <a:effectLst>
                  <a:outerShdw blurRad="38100" dist="38100" dir="2700000" algn="tl">
                    <a:srgbClr val="000000">
                      <a:alpha val="43137"/>
                    </a:srgbClr>
                  </a:outerShdw>
                </a:effectLst>
                <a:latin typeface="Trebuchet MS"/>
                <a:cs typeface="Trebuchet MS"/>
              </a:rPr>
              <a:t>. Data Collection</a:t>
            </a:r>
          </a:p>
          <a:p>
            <a:pPr marL="12700">
              <a:lnSpc>
                <a:spcPct val="100000"/>
              </a:lnSpc>
              <a:spcBef>
                <a:spcPts val="105"/>
              </a:spcBef>
            </a:pPr>
            <a:r>
              <a:rPr lang="en-US" sz="3200" b="1" spc="5" dirty="0" smtClean="0">
                <a:latin typeface="Trebuchet MS"/>
                <a:cs typeface="Trebuchet MS"/>
              </a:rPr>
              <a:t>   </a:t>
            </a:r>
            <a:r>
              <a:rPr lang="en-US" sz="3200" spc="5" dirty="0" smtClean="0">
                <a:effectLst>
                  <a:outerShdw blurRad="38100" dist="38100" dir="2700000" algn="tl">
                    <a:srgbClr val="000000">
                      <a:alpha val="43137"/>
                    </a:srgbClr>
                  </a:outerShdw>
                </a:effectLst>
                <a:latin typeface="Trebuchet MS"/>
                <a:cs typeface="Trebuchet MS"/>
              </a:rPr>
              <a:t>1)Identify relevant data sources and download employee data from </a:t>
            </a:r>
            <a:r>
              <a:rPr lang="en-US" sz="3200" spc="5" dirty="0" err="1" smtClean="0">
                <a:effectLst>
                  <a:outerShdw blurRad="38100" dist="38100" dir="2700000" algn="tl">
                    <a:srgbClr val="000000">
                      <a:alpha val="43137"/>
                    </a:srgbClr>
                  </a:outerShdw>
                </a:effectLst>
                <a:latin typeface="Trebuchet MS"/>
                <a:cs typeface="Trebuchet MS"/>
              </a:rPr>
              <a:t>edunet</a:t>
            </a:r>
            <a:r>
              <a:rPr lang="en-US" sz="3200" spc="5" dirty="0" smtClean="0">
                <a:effectLst>
                  <a:outerShdw blurRad="38100" dist="38100" dir="2700000" algn="tl">
                    <a:srgbClr val="000000">
                      <a:alpha val="43137"/>
                    </a:srgbClr>
                  </a:outerShdw>
                </a:effectLst>
                <a:latin typeface="Trebuchet MS"/>
                <a:cs typeface="Trebuchet MS"/>
              </a:rPr>
              <a:t> dashboard.</a:t>
            </a:r>
          </a:p>
          <a:p>
            <a:pPr marL="12700">
              <a:lnSpc>
                <a:spcPct val="100000"/>
              </a:lnSpc>
              <a:spcBef>
                <a:spcPts val="105"/>
              </a:spcBef>
            </a:pPr>
            <a:r>
              <a:rPr lang="en-US" sz="3200" spc="5" dirty="0">
                <a:latin typeface="Trebuchet MS"/>
                <a:cs typeface="Trebuchet MS"/>
              </a:rPr>
              <a:t> </a:t>
            </a:r>
            <a:r>
              <a:rPr lang="en-US" sz="3200" spc="5" dirty="0" smtClean="0">
                <a:latin typeface="Trebuchet MS"/>
                <a:cs typeface="Trebuchet MS"/>
              </a:rPr>
              <a:t>  2)</a:t>
            </a:r>
            <a:r>
              <a:rPr lang="en-US" sz="3200" spc="5" dirty="0" smtClean="0">
                <a:effectLst>
                  <a:outerShdw blurRad="38100" dist="38100" dir="2700000" algn="tl">
                    <a:srgbClr val="000000">
                      <a:alpha val="43137"/>
                    </a:srgbClr>
                  </a:outerShdw>
                </a:effectLst>
                <a:latin typeface="Trebuchet MS"/>
                <a:cs typeface="Trebuchet MS"/>
              </a:rPr>
              <a:t>Gather data related to employee demographics ,performance metrics and other relevant variables.</a:t>
            </a:r>
          </a:p>
          <a:p>
            <a:pPr marL="12700">
              <a:lnSpc>
                <a:spcPct val="100000"/>
              </a:lnSpc>
              <a:spcBef>
                <a:spcPts val="105"/>
              </a:spcBef>
            </a:pPr>
            <a:r>
              <a:rPr lang="en-US" sz="3200" spc="5" dirty="0">
                <a:effectLst>
                  <a:outerShdw blurRad="38100" dist="38100" dir="2700000" algn="tl">
                    <a:srgbClr val="000000">
                      <a:alpha val="43137"/>
                    </a:srgbClr>
                  </a:outerShdw>
                </a:effectLst>
                <a:latin typeface="Trebuchet MS"/>
                <a:cs typeface="Trebuchet MS"/>
              </a:rPr>
              <a:t> </a:t>
            </a:r>
            <a:r>
              <a:rPr lang="en-US" sz="3200" spc="5" dirty="0" smtClean="0">
                <a:effectLst>
                  <a:outerShdw blurRad="38100" dist="38100" dir="2700000" algn="tl">
                    <a:srgbClr val="000000">
                      <a:alpha val="43137"/>
                    </a:srgbClr>
                  </a:outerShdw>
                </a:effectLst>
                <a:latin typeface="Trebuchet MS"/>
                <a:cs typeface="Trebuchet MS"/>
              </a:rPr>
              <a:t>  3)Ensure data is comprehensive. </a:t>
            </a:r>
          </a:p>
          <a:p>
            <a:pPr marL="12700">
              <a:lnSpc>
                <a:spcPct val="100000"/>
              </a:lnSpc>
              <a:spcBef>
                <a:spcPts val="105"/>
              </a:spcBef>
            </a:pPr>
            <a:endParaRPr lang="en-US" sz="3200" spc="5" dirty="0" smtClean="0">
              <a:latin typeface="Trebuchet MS"/>
              <a:cs typeface="Trebuchet MS"/>
            </a:endParaRPr>
          </a:p>
          <a:p>
            <a:pPr marL="12700">
              <a:lnSpc>
                <a:spcPct val="100000"/>
              </a:lnSpc>
              <a:spcBef>
                <a:spcPts val="105"/>
              </a:spcBef>
            </a:pPr>
            <a:r>
              <a:rPr lang="en-US" sz="4800" b="1" spc="5" dirty="0" smtClean="0">
                <a:latin typeface="Trebuchet MS"/>
                <a:cs typeface="Trebuchet MS"/>
              </a:rPr>
              <a:t>                     </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609600" y="533400"/>
            <a:ext cx="13411200" cy="5724644"/>
          </a:xfrm>
        </p:spPr>
        <p:txBody>
          <a:bodyPr/>
          <a:lstStyle/>
          <a:p>
            <a:r>
              <a:rPr lang="en-US" sz="3600" dirty="0" smtClean="0"/>
              <a:t>B. Feature Collection </a:t>
            </a:r>
            <a:br>
              <a:rPr lang="en-US" sz="3600" dirty="0" smtClean="0"/>
            </a:br>
            <a:r>
              <a:rPr lang="en-US" sz="3600" dirty="0" smtClean="0"/>
              <a:t>   </a:t>
            </a:r>
            <a:r>
              <a:rPr lang="en-US" sz="3200" b="0" dirty="0" smtClean="0">
                <a:effectLst>
                  <a:outerShdw blurRad="38100" dist="38100" dir="2700000" algn="tl">
                    <a:srgbClr val="000000">
                      <a:alpha val="43137"/>
                    </a:srgbClr>
                  </a:outerShdw>
                </a:effectLst>
              </a:rPr>
              <a:t>1) Select key features (e.g., employee id, </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gender, D.O.B, business unit).</a:t>
            </a:r>
            <a:br>
              <a:rPr lang="en-US" sz="3200" b="0" dirty="0" smtClean="0">
                <a:effectLst>
                  <a:outerShdw blurRad="38100" dist="38100" dir="2700000" algn="tl">
                    <a:srgbClr val="000000">
                      <a:alpha val="43137"/>
                    </a:srgbClr>
                  </a:outerShdw>
                </a:effectLst>
              </a:rPr>
            </a:br>
            <a:r>
              <a:rPr lang="en-US" sz="3600" dirty="0" smtClean="0"/>
              <a:t/>
            </a:r>
            <a:br>
              <a:rPr lang="en-US" sz="3600" dirty="0" smtClean="0"/>
            </a:br>
            <a:r>
              <a:rPr lang="en-US" sz="3600" dirty="0" smtClean="0"/>
              <a:t>C. Data Cleaning</a:t>
            </a:r>
            <a:br>
              <a:rPr lang="en-US" sz="3600" dirty="0" smtClean="0"/>
            </a:br>
            <a:r>
              <a:rPr lang="en-US" sz="3600" dirty="0"/>
              <a:t> </a:t>
            </a:r>
            <a:r>
              <a:rPr lang="en-US" sz="3600" dirty="0" smtClean="0"/>
              <a:t>  </a:t>
            </a:r>
            <a:r>
              <a:rPr lang="en-US" sz="3200" b="0" dirty="0">
                <a:effectLst>
                  <a:outerShdw blurRad="38100" dist="38100" dir="2700000" algn="tl">
                    <a:srgbClr val="000000">
                      <a:alpha val="43137"/>
                    </a:srgbClr>
                  </a:outerShdw>
                </a:effectLst>
              </a:rPr>
              <a:t>1</a:t>
            </a:r>
            <a:r>
              <a:rPr lang="en-US" sz="3200" b="0" dirty="0" smtClean="0">
                <a:effectLst>
                  <a:outerShdw blurRad="38100" dist="38100" dir="2700000" algn="tl">
                    <a:srgbClr val="000000">
                      <a:alpha val="43137"/>
                    </a:srgbClr>
                  </a:outerShdw>
                </a:effectLst>
              </a:rPr>
              <a:t>) Highlight incomplete records through </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conditional formatting.</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    2) Remove blanks data using filter.</a:t>
            </a:r>
            <a:br>
              <a:rPr lang="en-US" sz="3200" b="0" dirty="0" smtClean="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 </a:t>
            </a:r>
            <a:r>
              <a:rPr lang="en-US" sz="3200" b="0" dirty="0" smtClean="0">
                <a:effectLst>
                  <a:outerShdw blurRad="38100" dist="38100" dir="2700000" algn="tl">
                    <a:srgbClr val="000000">
                      <a:alpha val="43137"/>
                    </a:srgbClr>
                  </a:outerShdw>
                </a:effectLst>
              </a:rPr>
              <a:t>   3) Standardize data to ensure consistency </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across different metrics.</a:t>
            </a:r>
            <a:r>
              <a:rPr lang="en-US" sz="3200" b="0" dirty="0">
                <a:effectLst>
                  <a:outerShdw blurRad="38100" dist="38100" dir="2700000" algn="tl">
                    <a:srgbClr val="000000">
                      <a:alpha val="43137"/>
                    </a:srgbClr>
                  </a:outerShdw>
                </a:effectLst>
              </a:rPr>
              <a:t/>
            </a:r>
            <a:br>
              <a:rPr lang="en-US" sz="3200" b="0" dirty="0">
                <a:effectLst>
                  <a:outerShdw blurRad="38100" dist="38100" dir="2700000" algn="tl">
                    <a:srgbClr val="000000">
                      <a:alpha val="43137"/>
                    </a:srgbClr>
                  </a:outerShdw>
                </a:effectLst>
              </a:rPr>
            </a:br>
            <a:endParaRPr lang="en-US" sz="3200"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228600" y="-609600"/>
            <a:ext cx="11353800" cy="276999"/>
          </a:xfrm>
        </p:spPr>
        <p:txBody>
          <a:bodyPr/>
          <a:lstStyle/>
          <a:p>
            <a:r>
              <a:rPr lang="en-US" dirty="0" smtClean="0"/>
              <a:t>   </a:t>
            </a:r>
            <a:endParaRPr lang="en-US" dirty="0"/>
          </a:p>
        </p:txBody>
      </p:sp>
    </p:spTree>
    <p:extLst>
      <p:ext uri="{BB962C8B-B14F-4D97-AF65-F5344CB8AC3E}">
        <p14:creationId xmlns:p14="http://schemas.microsoft.com/office/powerpoint/2010/main" val="3537950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0681335" cy="6217087"/>
          </a:xfrm>
        </p:spPr>
        <p:txBody>
          <a:bodyPr/>
          <a:lstStyle/>
          <a:p>
            <a:r>
              <a:rPr lang="en-US" sz="3600" dirty="0" smtClean="0"/>
              <a:t>D. Performance Level</a:t>
            </a:r>
            <a:r>
              <a:rPr lang="en-US" sz="3600" dirty="0"/>
              <a:t/>
            </a:r>
            <a:br>
              <a:rPr lang="en-US" sz="3600" dirty="0"/>
            </a:br>
            <a:r>
              <a:rPr lang="en-US" sz="3600" dirty="0" smtClean="0"/>
              <a:t>   </a:t>
            </a:r>
            <a:r>
              <a:rPr lang="en-US" sz="3200" b="0" dirty="0" smtClean="0">
                <a:effectLst>
                  <a:outerShdw blurRad="38100" dist="38100" dir="2700000" algn="tl">
                    <a:srgbClr val="000000">
                      <a:alpha val="43137"/>
                    </a:srgbClr>
                  </a:outerShdw>
                </a:effectLst>
              </a:rPr>
              <a:t>1) Define performance level (e.g.,</a:t>
            </a:r>
            <a:r>
              <a:rPr lang="en-US" sz="3200" b="0" dirty="0" err="1" smtClean="0">
                <a:effectLst>
                  <a:outerShdw blurRad="38100" dist="38100" dir="2700000" algn="tl">
                    <a:srgbClr val="000000">
                      <a:alpha val="43137"/>
                    </a:srgbClr>
                  </a:outerShdw>
                </a:effectLst>
              </a:rPr>
              <a:t>Low,med</a:t>
            </a:r>
            <a:r>
              <a:rPr lang="en-US" sz="3200" b="0" dirty="0" smtClean="0">
                <a:effectLst>
                  <a:outerShdw blurRad="38100" dist="38100" dir="2700000" algn="tl">
                    <a:srgbClr val="000000">
                      <a:alpha val="43137"/>
                    </a:srgbClr>
                  </a:outerShdw>
                </a:effectLst>
              </a:rPr>
              <a:t>,</a:t>
            </a:r>
            <a:br>
              <a:rPr lang="en-US" sz="3200" b="0" dirty="0" smtClean="0">
                <a:effectLst>
                  <a:outerShdw blurRad="38100" dist="38100" dir="2700000" algn="tl">
                    <a:srgbClr val="000000">
                      <a:alpha val="43137"/>
                    </a:srgbClr>
                  </a:outerShdw>
                </a:effectLst>
              </a:rPr>
            </a:br>
            <a:r>
              <a:rPr lang="en-US" sz="3200" b="0" dirty="0" err="1" smtClean="0">
                <a:effectLst>
                  <a:outerShdw blurRad="38100" dist="38100" dir="2700000" algn="tl">
                    <a:srgbClr val="000000">
                      <a:alpha val="43137"/>
                    </a:srgbClr>
                  </a:outerShdw>
                </a:effectLst>
              </a:rPr>
              <a:t>high,very</a:t>
            </a:r>
            <a:r>
              <a:rPr lang="en-US" sz="3200" b="0" dirty="0" smtClean="0">
                <a:effectLst>
                  <a:outerShdw blurRad="38100" dist="38100" dir="2700000" algn="tl">
                    <a:srgbClr val="000000">
                      <a:alpha val="43137"/>
                    </a:srgbClr>
                  </a:outerShdw>
                </a:effectLst>
              </a:rPr>
              <a:t> high)based on performance score.</a:t>
            </a:r>
            <a:br>
              <a:rPr lang="en-US" sz="3200" b="0" dirty="0" smtClean="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 </a:t>
            </a:r>
            <a:r>
              <a:rPr lang="en-US" sz="3200" b="0" dirty="0" smtClean="0">
                <a:effectLst>
                  <a:outerShdw blurRad="38100" dist="38100" dir="2700000" algn="tl">
                    <a:srgbClr val="000000">
                      <a:alpha val="43137"/>
                    </a:srgbClr>
                  </a:outerShdw>
                </a:effectLst>
              </a:rPr>
              <a:t>   2) Assign each employee to the appropriate </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category.</a:t>
            </a:r>
            <a:br>
              <a:rPr lang="en-US" sz="3200" b="0" dirty="0" smtClean="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
            </a:r>
            <a:br>
              <a:rPr lang="en-US" sz="3200" b="0" dirty="0">
                <a:effectLst>
                  <a:outerShdw blurRad="38100" dist="38100" dir="2700000" algn="tl">
                    <a:srgbClr val="000000">
                      <a:alpha val="43137"/>
                    </a:srgbClr>
                  </a:outerShdw>
                </a:effectLst>
              </a:rPr>
            </a:br>
            <a:r>
              <a:rPr lang="en-US" sz="3600" dirty="0" smtClean="0"/>
              <a:t>E. Summary</a:t>
            </a:r>
            <a:br>
              <a:rPr lang="en-US" sz="3600" dirty="0" smtClean="0"/>
            </a:br>
            <a:r>
              <a:rPr lang="en-US" sz="3600" dirty="0"/>
              <a:t> </a:t>
            </a:r>
            <a:r>
              <a:rPr lang="en-US" sz="3600" dirty="0" smtClean="0"/>
              <a:t> </a:t>
            </a:r>
            <a:r>
              <a:rPr lang="en-US" sz="3200" b="0" dirty="0" smtClean="0">
                <a:effectLst>
                  <a:outerShdw blurRad="38100" dist="38100" dir="2700000" algn="tl">
                    <a:srgbClr val="000000">
                      <a:alpha val="43137"/>
                    </a:srgbClr>
                  </a:outerShdw>
                </a:effectLst>
              </a:rPr>
              <a:t> 1) Summarize key findings from the data </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preparation.</a:t>
            </a:r>
            <a:br>
              <a:rPr lang="en-US" sz="3200" b="0" dirty="0" smtClean="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 </a:t>
            </a:r>
            <a:r>
              <a:rPr lang="en-US" sz="3200" b="0" dirty="0" smtClean="0">
                <a:effectLst>
                  <a:outerShdw blurRad="38100" dist="38100" dir="2700000" algn="tl">
                    <a:srgbClr val="000000">
                      <a:alpha val="43137"/>
                    </a:srgbClr>
                  </a:outerShdw>
                </a:effectLst>
              </a:rPr>
              <a:t>   2) Pivot table setup by add gender, business </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unit, performance level.</a:t>
            </a:r>
            <a:br>
              <a:rPr lang="en-US" sz="3200" b="0" dirty="0" smtClean="0">
                <a:effectLst>
                  <a:outerShdw blurRad="38100" dist="38100" dir="2700000" algn="tl">
                    <a:srgbClr val="000000">
                      <a:alpha val="43137"/>
                    </a:srgbClr>
                  </a:outerShdw>
                </a:effectLst>
              </a:rPr>
            </a:br>
            <a:endParaRPr lang="en-US" sz="3600" dirty="0"/>
          </a:p>
        </p:txBody>
      </p:sp>
      <p:sp>
        <p:nvSpPr>
          <p:cNvPr id="3" name="Text Placeholder 2"/>
          <p:cNvSpPr>
            <a:spLocks noGrp="1"/>
          </p:cNvSpPr>
          <p:nvPr>
            <p:ph type="body" idx="1"/>
          </p:nvPr>
        </p:nvSpPr>
        <p:spPr>
          <a:xfrm>
            <a:off x="6061363" y="6858000"/>
            <a:ext cx="4724400" cy="1653540"/>
          </a:xfrm>
        </p:spPr>
        <p:txBody>
          <a:bodyPr/>
          <a:lstStyle/>
          <a:p>
            <a:endParaRPr lang="en-US" dirty="0"/>
          </a:p>
        </p:txBody>
      </p:sp>
    </p:spTree>
    <p:extLst>
      <p:ext uri="{BB962C8B-B14F-4D97-AF65-F5344CB8AC3E}">
        <p14:creationId xmlns:p14="http://schemas.microsoft.com/office/powerpoint/2010/main" val="414235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232202"/>
          </a:xfrm>
        </p:spPr>
        <p:txBody>
          <a:bodyPr/>
          <a:lstStyle/>
          <a:p>
            <a:r>
              <a:rPr lang="en-US" dirty="0" smtClean="0"/>
              <a:t> </a:t>
            </a:r>
            <a:r>
              <a:rPr lang="en-US" sz="3600" dirty="0" smtClean="0"/>
              <a:t>F. Visualization</a:t>
            </a:r>
            <a:br>
              <a:rPr lang="en-US" sz="3600" dirty="0" smtClean="0"/>
            </a:br>
            <a:r>
              <a:rPr lang="en-US" sz="3600" dirty="0"/>
              <a:t> </a:t>
            </a:r>
            <a:r>
              <a:rPr lang="en-US" sz="3600" dirty="0" smtClean="0"/>
              <a:t>   </a:t>
            </a:r>
            <a:r>
              <a:rPr lang="en-US" sz="3200" b="0" dirty="0" smtClean="0">
                <a:effectLst>
                  <a:outerShdw blurRad="38100" dist="38100" dir="2700000" algn="tl">
                    <a:srgbClr val="000000">
                      <a:alpha val="43137"/>
                    </a:srgbClr>
                  </a:outerShdw>
                </a:effectLst>
              </a:rPr>
              <a:t>1) After set up of pivot table select the type </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of chart (e.g., bar chart) for comparing </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performance level.</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
            </a:r>
            <a:br>
              <a:rPr lang="en-US" sz="3200" b="0" dirty="0" smtClean="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 </a:t>
            </a:r>
            <a:r>
              <a:rPr lang="en-US" sz="3200" b="0" dirty="0" smtClean="0">
                <a:effectLst>
                  <a:outerShdw blurRad="38100" dist="38100" dir="2700000" algn="tl">
                    <a:srgbClr val="000000">
                      <a:alpha val="43137"/>
                    </a:srgbClr>
                  </a:outerShdw>
                </a:effectLst>
              </a:rPr>
              <a:t>    Purpose: Compare performance level across </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different departments.</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     Insights: Easily identify which business unit </a:t>
            </a:r>
            <a:br>
              <a:rPr lang="en-US" sz="3200" b="0" dirty="0" smtClean="0">
                <a:effectLst>
                  <a:outerShdw blurRad="38100" dist="38100" dir="2700000" algn="tl">
                    <a:srgbClr val="000000">
                      <a:alpha val="43137"/>
                    </a:srgbClr>
                  </a:outerShdw>
                </a:effectLst>
              </a:rPr>
            </a:br>
            <a:r>
              <a:rPr lang="en-US" sz="3200" b="0" dirty="0" smtClean="0">
                <a:effectLst>
                  <a:outerShdw blurRad="38100" dist="38100" dir="2700000" algn="tl">
                    <a:srgbClr val="000000">
                      <a:alpha val="43137"/>
                    </a:srgbClr>
                  </a:outerShdw>
                </a:effectLst>
              </a:rPr>
              <a:t>have to improve their performance.</a:t>
            </a:r>
            <a:endParaRPr lang="en-US" dirty="0"/>
          </a:p>
        </p:txBody>
      </p:sp>
    </p:spTree>
    <p:extLst>
      <p:ext uri="{BB962C8B-B14F-4D97-AF65-F5344CB8AC3E}">
        <p14:creationId xmlns:p14="http://schemas.microsoft.com/office/powerpoint/2010/main" val="119838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77175" y="44230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90046634"/>
              </p:ext>
            </p:extLst>
          </p:nvPr>
        </p:nvGraphicFramePr>
        <p:xfrm>
          <a:off x="1110961" y="1473661"/>
          <a:ext cx="7115175"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52400" y="762000"/>
            <a:ext cx="11284267" cy="4924425"/>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3200" b="0" dirty="0" smtClean="0">
                <a:latin typeface="Times New Roman" panose="02020603050405020304" pitchFamily="18" charset="0"/>
                <a:cs typeface="Times New Roman" panose="02020603050405020304" pitchFamily="18" charset="0"/>
              </a:rPr>
              <a:t>From this Employee performance analysis ,most of the </a:t>
            </a:r>
            <a:br>
              <a:rPr lang="en-US" sz="3200" b="0" dirty="0" smtClean="0">
                <a:latin typeface="Times New Roman" panose="02020603050405020304" pitchFamily="18" charset="0"/>
                <a:cs typeface="Times New Roman" panose="02020603050405020304" pitchFamily="18" charset="0"/>
              </a:rPr>
            </a:br>
            <a:r>
              <a:rPr lang="en-US" sz="3200" b="0" dirty="0" smtClean="0">
                <a:latin typeface="Times New Roman" panose="02020603050405020304" pitchFamily="18" charset="0"/>
                <a:cs typeface="Times New Roman" panose="02020603050405020304" pitchFamily="18" charset="0"/>
              </a:rPr>
              <a:t>employees fall within the medium performance range. A  </a:t>
            </a:r>
            <a:br>
              <a:rPr lang="en-US" sz="3200" b="0" dirty="0" smtClean="0">
                <a:latin typeface="Times New Roman" panose="02020603050405020304" pitchFamily="18" charset="0"/>
                <a:cs typeface="Times New Roman" panose="02020603050405020304" pitchFamily="18" charset="0"/>
              </a:rPr>
            </a:br>
            <a:r>
              <a:rPr lang="en-US" sz="3200" b="0" dirty="0" smtClean="0">
                <a:latin typeface="Times New Roman" panose="02020603050405020304" pitchFamily="18" charset="0"/>
                <a:cs typeface="Times New Roman" panose="02020603050405020304" pitchFamily="18" charset="0"/>
              </a:rPr>
              <a:t>smaller group of employees shows high performance ,</a:t>
            </a:r>
            <a:br>
              <a:rPr lang="en-US" sz="3200" b="0" dirty="0" smtClean="0">
                <a:latin typeface="Times New Roman" panose="02020603050405020304" pitchFamily="18" charset="0"/>
                <a:cs typeface="Times New Roman" panose="02020603050405020304" pitchFamily="18" charset="0"/>
              </a:rPr>
            </a:br>
            <a:r>
              <a:rPr lang="en-US" sz="3200" b="0" dirty="0" smtClean="0">
                <a:latin typeface="Times New Roman" panose="02020603050405020304" pitchFamily="18" charset="0"/>
                <a:cs typeface="Times New Roman" panose="02020603050405020304" pitchFamily="18" charset="0"/>
              </a:rPr>
              <a:t>while very few fall into the low or very high performance  categories. This suggest a need to focus on elevating </a:t>
            </a:r>
            <a:br>
              <a:rPr lang="en-US" sz="3200" b="0" dirty="0" smtClean="0">
                <a:latin typeface="Times New Roman" panose="02020603050405020304" pitchFamily="18" charset="0"/>
                <a:cs typeface="Times New Roman" panose="02020603050405020304" pitchFamily="18" charset="0"/>
              </a:rPr>
            </a:br>
            <a:r>
              <a:rPr lang="en-US" sz="3200" b="0" dirty="0" smtClean="0">
                <a:latin typeface="Times New Roman" panose="02020603050405020304" pitchFamily="18" charset="0"/>
                <a:cs typeface="Times New Roman" panose="02020603050405020304" pitchFamily="18" charset="0"/>
              </a:rPr>
              <a:t>medium performers to high performers while addressing the</a:t>
            </a:r>
            <a:br>
              <a:rPr lang="en-US" sz="3200" b="0" dirty="0" smtClean="0">
                <a:latin typeface="Times New Roman" panose="02020603050405020304" pitchFamily="18" charset="0"/>
                <a:cs typeface="Times New Roman" panose="02020603050405020304" pitchFamily="18" charset="0"/>
              </a:rPr>
            </a:br>
            <a:r>
              <a:rPr lang="en-US" sz="3200" b="0" dirty="0" smtClean="0">
                <a:latin typeface="Times New Roman" panose="02020603050405020304" pitchFamily="18" charset="0"/>
                <a:cs typeface="Times New Roman" panose="02020603050405020304" pitchFamily="18" charset="0"/>
              </a:rPr>
              <a:t>factors that contribute to low performance. </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86344"/>
            <a:ext cx="6629400" cy="419473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t>
            </a:r>
            <a:br>
              <a:rPr lang="en-US" sz="4250" spc="10" dirty="0" smtClean="0"/>
            </a:br>
            <a:r>
              <a:rPr lang="en-US" sz="4250" spc="10" dirty="0"/>
              <a:t/>
            </a:r>
            <a:br>
              <a:rPr lang="en-US" sz="4250" spc="10" dirty="0"/>
            </a:br>
            <a:r>
              <a:rPr lang="en-US" sz="4250" spc="10" dirty="0" smtClean="0"/>
              <a:t>  </a:t>
            </a:r>
            <a:r>
              <a:rPr lang="en-US" sz="3600" b="0" spc="10" dirty="0" smtClean="0"/>
              <a:t>This</a:t>
            </a:r>
            <a:r>
              <a:rPr lang="en-US" sz="3600" spc="10" dirty="0" smtClean="0"/>
              <a:t> </a:t>
            </a:r>
            <a:r>
              <a:rPr lang="en-US" sz="3600" b="0" spc="10" dirty="0" smtClean="0"/>
              <a:t>analysis will help uncover patterns and insights that can inform better decision-making regarding workforce management and development.                 </a:t>
            </a:r>
            <a:endParaRPr sz="36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lgn="l"/>
            <a:r>
              <a:rPr lang="en-US" sz="3600" dirty="0" smtClean="0">
                <a:solidFill>
                  <a:srgbClr val="0D0D0D"/>
                </a:solidFill>
                <a:latin typeface="Times New Roman" panose="02020603050405020304" pitchFamily="18" charset="0"/>
                <a:cs typeface="Times New Roman" panose="02020603050405020304" pitchFamily="18" charset="0"/>
              </a:rPr>
              <a:t>This project aims to analyze workforce data to uncover trends in performance, retention and satisfaction. By analyzing various employee metrics such as demographics, performance reviews tenure and turnover.</a:t>
            </a:r>
            <a:endParaRPr lang="en-US" sz="36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600" y="3693633"/>
            <a:ext cx="3131542" cy="313154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4748" y="2011240"/>
            <a:ext cx="3013769" cy="1714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326" y="4792247"/>
            <a:ext cx="3248025" cy="1409700"/>
          </a:xfrm>
          <a:prstGeom prst="rect">
            <a:avLst/>
          </a:prstGeom>
          <a:scene3d>
            <a:camera prst="orthographicFront">
              <a:rot lat="1800000" lon="20399983" rev="0"/>
            </a:camera>
            <a:lightRig rig="threePt" dir="t"/>
          </a:scene3d>
          <a:sp3d>
            <a:bevelT prst="relaxedInset"/>
            <a:bevelB w="139700" h="139700" prst="divot"/>
          </a:sp3d>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3200" y="1763590"/>
            <a:ext cx="2209800" cy="2209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1476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857884"/>
            <a:ext cx="11199747" cy="78309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t>
            </a:r>
            <a:br>
              <a:rPr lang="en-US" sz="3600" dirty="0" smtClean="0"/>
            </a:br>
            <a:r>
              <a:rPr lang="en-US" sz="3600" dirty="0" smtClean="0"/>
              <a:t>                 </a:t>
            </a:r>
            <a:br>
              <a:rPr lang="en-US" sz="3600" dirty="0" smtClean="0"/>
            </a:br>
            <a:r>
              <a:rPr lang="en-US" sz="3600" dirty="0" smtClean="0"/>
              <a:t/>
            </a:r>
            <a:br>
              <a:rPr lang="en-US" sz="3600" dirty="0" smtClean="0"/>
            </a:br>
            <a:r>
              <a:rPr lang="en-US" sz="2400" dirty="0" smtClean="0"/>
              <a:t>                            Conditional formatting -Highlight  blanks  </a:t>
            </a:r>
            <a:br>
              <a:rPr lang="en-US" sz="2400" dirty="0" smtClean="0"/>
            </a:br>
            <a:r>
              <a:rPr lang="en-US" sz="2400" dirty="0" smtClean="0"/>
              <a:t>                            Filter                           -Remove blanks </a:t>
            </a:r>
            <a:br>
              <a:rPr lang="en-US" sz="2400" dirty="0" smtClean="0"/>
            </a:br>
            <a:r>
              <a:rPr lang="en-US" sz="2400" dirty="0" smtClean="0"/>
              <a:t>                            Formula                       -Performance analysis</a:t>
            </a:r>
            <a:br>
              <a:rPr lang="en-US" sz="2400" dirty="0" smtClean="0"/>
            </a:br>
            <a:r>
              <a:rPr lang="en-US" sz="2400" dirty="0" smtClean="0"/>
              <a:t>                            Pivot table                   -Summarize information</a:t>
            </a:r>
            <a:br>
              <a:rPr lang="en-US" sz="2400" dirty="0" smtClean="0"/>
            </a:br>
            <a:r>
              <a:rPr lang="en-US" sz="2400" dirty="0" smtClean="0"/>
              <a:t>                            Graph                          –Data visualization</a:t>
            </a:r>
            <a:br>
              <a:rPr lang="en-US" sz="2400" dirty="0" smtClean="0"/>
            </a:br>
            <a:r>
              <a:rPr lang="en-US" sz="2400" dirty="0"/>
              <a:t> </a:t>
            </a:r>
            <a:r>
              <a:rPr lang="en-US" sz="2400" dirty="0" smtClean="0"/>
              <a:t>                                                                                                                                                                                                                  </a:t>
            </a:r>
            <a:r>
              <a:rPr lang="en-US" sz="2400" dirty="0"/>
              <a:t/>
            </a:r>
            <a:br>
              <a:rPr lang="en-US" sz="2400" dirty="0"/>
            </a:br>
            <a:r>
              <a:rPr lang="en-US" sz="2400" dirty="0" smtClean="0"/>
              <a:t/>
            </a:r>
            <a:br>
              <a:rPr lang="en-US" sz="24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228600"/>
            <a:ext cx="10681335" cy="7017306"/>
          </a:xfrm>
        </p:spPr>
        <p:txBody>
          <a:bodyPr/>
          <a:lstStyle/>
          <a:p>
            <a:r>
              <a:rPr lang="en-IN" dirty="0"/>
              <a:t>Dataset </a:t>
            </a:r>
            <a:r>
              <a:rPr lang="en-IN" dirty="0" smtClean="0"/>
              <a:t>Description</a:t>
            </a:r>
            <a:br>
              <a:rPr lang="en-IN" dirty="0" smtClean="0"/>
            </a:br>
            <a:r>
              <a:rPr lang="en-IN" dirty="0" smtClean="0"/>
              <a:t/>
            </a:r>
            <a:br>
              <a:rPr lang="en-IN" dirty="0" smtClean="0"/>
            </a:br>
            <a:r>
              <a:rPr lang="en-IN" sz="3600" b="0" dirty="0" smtClean="0"/>
              <a:t>Employee Dataset  - From </a:t>
            </a:r>
            <a:r>
              <a:rPr lang="en-IN" sz="3600" b="0" dirty="0" err="1" smtClean="0"/>
              <a:t>Edunet</a:t>
            </a:r>
            <a:r>
              <a:rPr lang="en-IN" sz="3600" b="0" dirty="0" smtClean="0"/>
              <a:t> Dashboard</a:t>
            </a:r>
            <a:br>
              <a:rPr lang="en-IN" sz="3600" b="0" dirty="0" smtClean="0"/>
            </a:br>
            <a:r>
              <a:rPr lang="en-IN" sz="3600" b="0" dirty="0" smtClean="0"/>
              <a:t>Available Features - 26</a:t>
            </a:r>
            <a:br>
              <a:rPr lang="en-IN" sz="3600" b="0" dirty="0" smtClean="0"/>
            </a:br>
            <a:r>
              <a:rPr lang="en-IN" sz="3600" b="0" dirty="0" smtClean="0"/>
              <a:t>Necessary Features- 9</a:t>
            </a:r>
            <a:br>
              <a:rPr lang="en-IN" sz="3600" b="0" dirty="0" smtClean="0"/>
            </a:br>
            <a:r>
              <a:rPr lang="en-IN" sz="3600" b="0" dirty="0" smtClean="0"/>
              <a:t>Employee Id          - In Number</a:t>
            </a:r>
            <a:br>
              <a:rPr lang="en-IN" sz="3600" b="0" dirty="0" smtClean="0"/>
            </a:br>
            <a:r>
              <a:rPr lang="en-IN" sz="3600" b="0" dirty="0" smtClean="0"/>
              <a:t>Name                    - In text</a:t>
            </a:r>
            <a:br>
              <a:rPr lang="en-IN" sz="3600" b="0" dirty="0" smtClean="0"/>
            </a:br>
            <a:r>
              <a:rPr lang="en-IN" sz="3600" b="0" dirty="0" smtClean="0"/>
              <a:t>Performance Level – In text </a:t>
            </a:r>
            <a:br>
              <a:rPr lang="en-IN" sz="3600" b="0" dirty="0" smtClean="0"/>
            </a:br>
            <a:r>
              <a:rPr lang="en-IN" sz="3600" b="0" dirty="0" smtClean="0"/>
              <a:t>Gender                  - Male, Female</a:t>
            </a:r>
            <a:br>
              <a:rPr lang="en-IN" sz="3600" b="0" dirty="0" smtClean="0"/>
            </a:br>
            <a:r>
              <a:rPr lang="en-IN" sz="3600" b="0" dirty="0" smtClean="0"/>
              <a:t>Employee Rating    - In Numerical value</a:t>
            </a:r>
            <a:br>
              <a:rPr lang="en-IN" sz="3600" b="0" dirty="0" smtClean="0"/>
            </a:br>
            <a:r>
              <a:rPr lang="en-IN" sz="3600" b="0" dirty="0" smtClean="0"/>
              <a:t/>
            </a:r>
            <a:br>
              <a:rPr lang="en-IN" sz="3600" b="0" dirty="0" smtClean="0"/>
            </a:br>
            <a:endParaRPr lang="en-IN" sz="3600" b="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86600" y="15062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66800" y="2010641"/>
            <a:ext cx="8991600" cy="1384995"/>
          </a:xfrm>
          <a:prstGeom prst="rect">
            <a:avLst/>
          </a:prstGeom>
          <a:noFill/>
        </p:spPr>
        <p:txBody>
          <a:bodyPr wrap="square" rtlCol="0">
            <a:spAutoFit/>
          </a:bodyPr>
          <a:lstStyle/>
          <a:p>
            <a:pPr algn="l">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Performance Level Analysis=IFS(Z8&gt;=5,”VERY HIGH”,Z8&gt;=4,”HIGH”,Z8&gt;=3,</a:t>
            </a:r>
            <a:r>
              <a:rPr lang="en-IN" sz="2800" dirty="0" smtClean="0">
                <a:solidFill>
                  <a:srgbClr val="0D0D0D"/>
                </a:solidFill>
                <a:latin typeface="Times New Roman" panose="02020603050405020304" pitchFamily="18" charset="0"/>
                <a:cs typeface="Times New Roman" panose="02020603050405020304" pitchFamily="18" charset="0"/>
              </a:rPr>
              <a:t>“MED”,TRUE,”LOW”)</a:t>
            </a:r>
          </a:p>
          <a:p>
            <a:pPr algn="l"/>
            <a:endParaRPr lang="en-IN" sz="2800" b="0" i="0" dirty="0" smtClean="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FA9BD9E40B1A4E9AD080F79C474DC5" ma:contentTypeVersion="14" ma:contentTypeDescription="Create a new document." ma:contentTypeScope="" ma:versionID="5cc49baa4a6a1b908a01c989e0b16441">
  <xsd:schema xmlns:xsd="http://www.w3.org/2001/XMLSchema" xmlns:xs="http://www.w3.org/2001/XMLSchema" xmlns:p="http://schemas.microsoft.com/office/2006/metadata/properties" xmlns:ns3="f639fb24-cbf0-456d-bf7a-f2f2e9396315" xmlns:ns4="7728647a-ac68-4445-b30e-1e4df038ea69" targetNamespace="http://schemas.microsoft.com/office/2006/metadata/properties" ma:root="true" ma:fieldsID="cb7197da65529f13639f0a1a140360ec" ns3:_="" ns4:_="">
    <xsd:import namespace="f639fb24-cbf0-456d-bf7a-f2f2e9396315"/>
    <xsd:import namespace="7728647a-ac68-4445-b30e-1e4df038ea69"/>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DateTaken" minOccurs="0"/>
                <xsd:element ref="ns3:_activity"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39fb24-cbf0-456d-bf7a-f2f2e93963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_activity" ma:index="17"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728647a-ac68-4445-b30e-1e4df038ea6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639fb24-cbf0-456d-bf7a-f2f2e9396315" xsi:nil="true"/>
  </documentManagement>
</p:properties>
</file>

<file path=customXml/itemProps1.xml><?xml version="1.0" encoding="utf-8"?>
<ds:datastoreItem xmlns:ds="http://schemas.openxmlformats.org/officeDocument/2006/customXml" ds:itemID="{99F0B1E8-895D-4105-8B28-7339B674B4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39fb24-cbf0-456d-bf7a-f2f2e9396315"/>
    <ds:schemaRef ds:uri="7728647a-ac68-4445-b30e-1e4df038ea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C5A037-080C-4E24-AEC3-9E00F9B6AC61}">
  <ds:schemaRefs>
    <ds:schemaRef ds:uri="http://schemas.microsoft.com/sharepoint/v3/contenttype/forms"/>
  </ds:schemaRefs>
</ds:datastoreItem>
</file>

<file path=customXml/itemProps3.xml><?xml version="1.0" encoding="utf-8"?>
<ds:datastoreItem xmlns:ds="http://schemas.openxmlformats.org/officeDocument/2006/customXml" ds:itemID="{7A6C1C6D-B3EC-4385-8A4F-E4E66C873389}">
  <ds:schemaRefs>
    <ds:schemaRef ds:uri="http://schemas.microsoft.com/office/2006/metadata/properties"/>
    <ds:schemaRef ds:uri="http://purl.org/dc/terms/"/>
    <ds:schemaRef ds:uri="http://schemas.openxmlformats.org/package/2006/metadata/core-properties"/>
    <ds:schemaRef ds:uri="7728647a-ac68-4445-b30e-1e4df038ea69"/>
    <ds:schemaRef ds:uri="http://purl.org/dc/elements/1.1/"/>
    <ds:schemaRef ds:uri="http://purl.org/dc/dcmitype/"/>
    <ds:schemaRef ds:uri="http://schemas.microsoft.com/office/2006/documentManagement/types"/>
    <ds:schemaRef ds:uri="http://schemas.microsoft.com/office/infopath/2007/PartnerControls"/>
    <ds:schemaRef ds:uri="f639fb24-cbf0-456d-bf7a-f2f2e939631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440</TotalTime>
  <Words>197</Words>
  <Application>Microsoft Office PowerPoint</Application>
  <PresentationFormat>Widescreen</PresentationFormat>
  <Paragraphs>57</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This analysis will help uncover patterns and insights that can inform better decision-making regarding workforce management and development.                 </vt:lpstr>
      <vt:lpstr>PROJECT OVERVIEW</vt:lpstr>
      <vt:lpstr>WHO ARE THE END USERS?</vt:lpstr>
      <vt:lpstr>OUR SOLUTION AND ITS VALUE PROPOSITION                                                      Conditional formatting -Highlight  blanks                               Filter                           -Remove blanks                              Formula                       -Performance analysis                             Pivot table                   -Summarize information                             Graph                          –Data visualization                                                                                                                                                                                                                                                 </vt:lpstr>
      <vt:lpstr>Dataset Description  Employee Dataset  - From Edunet Dashboard Available Features - 26 Necessary Features- 9 Employee Id          - In Number Name                    - In text Performance Level – In text  Gender                  - Male, Female Employee Rating    - In Numerical value  </vt:lpstr>
      <vt:lpstr>THE "WOW" IN OUR SOLUTION</vt:lpstr>
      <vt:lpstr>PowerPoint Presentation</vt:lpstr>
      <vt:lpstr>B. Feature Collection     1) Select key features (e.g., employee id,  gender, D.O.B, business unit).  C. Data Cleaning    1) Highlight incomplete records through  conditional formatting.     2) Remove blanks data using filter.     3) Standardize data to ensure consistency  across different metrics. </vt:lpstr>
      <vt:lpstr>D. Performance Level    1) Define performance level (e.g.,Low,med, high,very high)based on performance score.     2) Assign each employee to the appropriate  category.  E. Summary    1) Summarize key findings from the data  preparation.     2) Pivot table setup by add gender, business  unit, performance level. </vt:lpstr>
      <vt:lpstr> F. Visualization     1) After set up of pivot table select the type  of chart (e.g., bar chart) for comparing  performance level.       Purpose: Compare performance level across  different departments.       Insights: Easily identify which business unit  have to improve their performance.</vt:lpstr>
      <vt:lpstr>RESULTS</vt:lpstr>
      <vt:lpstr>Conclusion    From this Employee performance analysis ,most of the  employees fall within the medium performance range. A   smaller group of employees shows high performance , while very few fall into the low or very high performance  categories. This suggest a need to focus on elevating  medium performers to high performers while addressing the factors that contribute to low performance.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 S</cp:lastModifiedBy>
  <cp:revision>42</cp:revision>
  <dcterms:created xsi:type="dcterms:W3CDTF">2024-03-29T15:07:22Z</dcterms:created>
  <dcterms:modified xsi:type="dcterms:W3CDTF">2024-09-01T14:52:17Z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ContentTypeId">
    <vt:lpwstr>0x01010027FA9BD9E40B1A4E9AD080F79C474DC5</vt:lpwstr>
  </property>
</Properties>
</file>