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7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9358"/>
    <a:srgbClr val="2D72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C14B211-2C16-4F95-B1D7-96FB12B3B9DA}" type="datetimeFigureOut">
              <a:rPr lang="en-GB" smtClean="0"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9ECDB2-06E9-41D2-BD2C-86CEDF95102C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60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B211-2C16-4F95-B1D7-96FB12B3B9DA}" type="datetimeFigureOut">
              <a:rPr lang="en-GB" smtClean="0"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ECDB2-06E9-41D2-BD2C-86CEDF9510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6439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B211-2C16-4F95-B1D7-96FB12B3B9DA}" type="datetimeFigureOut">
              <a:rPr lang="en-GB" smtClean="0"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ECDB2-06E9-41D2-BD2C-86CEDF9510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539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B211-2C16-4F95-B1D7-96FB12B3B9DA}" type="datetimeFigureOut">
              <a:rPr lang="en-GB" smtClean="0"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ECDB2-06E9-41D2-BD2C-86CEDF9510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2561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B211-2C16-4F95-B1D7-96FB12B3B9DA}" type="datetimeFigureOut">
              <a:rPr lang="en-GB" smtClean="0"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ECDB2-06E9-41D2-BD2C-86CEDF95102C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59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B211-2C16-4F95-B1D7-96FB12B3B9DA}" type="datetimeFigureOut">
              <a:rPr lang="en-GB" smtClean="0"/>
              <a:t>29/01/2025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ECDB2-06E9-41D2-BD2C-86CEDF9510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6785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B211-2C16-4F95-B1D7-96FB12B3B9DA}" type="datetimeFigureOut">
              <a:rPr lang="en-GB" smtClean="0"/>
              <a:t>29/01/2025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ECDB2-06E9-41D2-BD2C-86CEDF9510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693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B211-2C16-4F95-B1D7-96FB12B3B9DA}" type="datetimeFigureOut">
              <a:rPr lang="en-GB" smtClean="0"/>
              <a:t>29/01/2025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ECDB2-06E9-41D2-BD2C-86CEDF9510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4634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B211-2C16-4F95-B1D7-96FB12B3B9DA}" type="datetimeFigureOut">
              <a:rPr lang="en-GB" smtClean="0"/>
              <a:t>29/01/2025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ECDB2-06E9-41D2-BD2C-86CEDF9510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085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B211-2C16-4F95-B1D7-96FB12B3B9DA}" type="datetimeFigureOut">
              <a:rPr lang="en-GB" smtClean="0"/>
              <a:t>29/01/2025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ECDB2-06E9-41D2-BD2C-86CEDF9510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718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B211-2C16-4F95-B1D7-96FB12B3B9DA}" type="datetimeFigureOut">
              <a:rPr lang="en-GB" smtClean="0"/>
              <a:t>29/01/2025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ECDB2-06E9-41D2-BD2C-86CEDF9510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139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DC14B211-2C16-4F95-B1D7-96FB12B3B9DA}" type="datetimeFigureOut">
              <a:rPr lang="en-GB" smtClean="0"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79ECDB2-06E9-41D2-BD2C-86CEDF9510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009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93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>
            <a:extLst>
              <a:ext uri="{FF2B5EF4-FFF2-40B4-BE49-F238E27FC236}">
                <a16:creationId xmlns:a16="http://schemas.microsoft.com/office/drawing/2014/main" id="{6B48960F-00A8-0335-847C-B7C35130D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212" y="301581"/>
            <a:ext cx="1021318" cy="8528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B6E12D-0429-6DB1-C004-72D9A6ADC178}"/>
              </a:ext>
            </a:extLst>
          </p:cNvPr>
          <p:cNvSpPr txBox="1"/>
          <p:nvPr/>
        </p:nvSpPr>
        <p:spPr>
          <a:xfrm>
            <a:off x="3770722" y="256058"/>
            <a:ext cx="5964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  <a:cs typeface="Calibri" panose="020F0502020204030204" pitchFamily="34" charset="0"/>
              </a:rPr>
              <a:t>BANGABANDHU SHEIKH MUJIBUR RAHMAN</a:t>
            </a:r>
          </a:p>
          <a:p>
            <a:r>
              <a:rPr lang="en-US" b="1" dirty="0">
                <a:latin typeface="Georgia" panose="02040502050405020303" pitchFamily="18" charset="0"/>
                <a:cs typeface="Calibri" panose="020F0502020204030204" pitchFamily="34" charset="0"/>
              </a:rPr>
              <a:t>SCIENCE AND TECHNOLOGY UNIVERSITY,</a:t>
            </a:r>
          </a:p>
          <a:p>
            <a:r>
              <a:rPr lang="en-US" b="1" dirty="0">
                <a:latin typeface="Georgia" panose="02040502050405020303" pitchFamily="18" charset="0"/>
                <a:cs typeface="Calibri" panose="020F0502020204030204" pitchFamily="34" charset="0"/>
              </a:rPr>
              <a:t>GOPALGANJ, BANGLADESH</a:t>
            </a:r>
            <a:endParaRPr lang="en-GB" b="1" dirty="0">
              <a:latin typeface="Georgia" panose="02040502050405020303" pitchFamily="18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EDDF64-13D7-C13D-DFFB-1A05C24FDD91}"/>
              </a:ext>
            </a:extLst>
          </p:cNvPr>
          <p:cNvSpPr txBox="1"/>
          <p:nvPr/>
        </p:nvSpPr>
        <p:spPr>
          <a:xfrm>
            <a:off x="2949947" y="2481620"/>
            <a:ext cx="6292107" cy="1500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Introduction to Programming with Python</a:t>
            </a:r>
            <a:endParaRPr lang="en-GB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marL="0" marR="0" algn="ctr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Project Report On</a:t>
            </a:r>
            <a:endParaRPr lang="en-GB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marL="0" marR="0" algn="ctr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City Perspective Population Analysis in Bangladesh</a:t>
            </a:r>
            <a:endParaRPr lang="en-GB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4B2217F-B4BE-29AF-21E7-607E64CF71B4}"/>
              </a:ext>
            </a:extLst>
          </p:cNvPr>
          <p:cNvGrpSpPr/>
          <p:nvPr/>
        </p:nvGrpSpPr>
        <p:grpSpPr>
          <a:xfrm>
            <a:off x="3008530" y="5390690"/>
            <a:ext cx="5889536" cy="1196149"/>
            <a:chOff x="2978050" y="4834648"/>
            <a:chExt cx="5889536" cy="119614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92FAF26-9BD8-3524-3F4E-0719AAC9039C}"/>
                </a:ext>
              </a:extLst>
            </p:cNvPr>
            <p:cNvSpPr txBox="1"/>
            <p:nvPr/>
          </p:nvSpPr>
          <p:spPr>
            <a:xfrm>
              <a:off x="2978050" y="4834648"/>
              <a:ext cx="5889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latin typeface="Georgia" panose="02040502050405020303" pitchFamily="18" charset="0"/>
                  <a:cs typeface="Calibri" panose="020F0502020204030204" pitchFamily="34" charset="0"/>
                </a:rPr>
                <a:t>EDGE-BSMRSTUCSE Digital Skills Training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47012D3-D039-EE29-9C9D-77E49E80A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8050" y="5428038"/>
              <a:ext cx="1082040" cy="5854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C0004A7-A8F6-3957-3C6D-7837B4085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8866" y="5428038"/>
              <a:ext cx="1188720" cy="568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FF1E70A-F579-0505-32EC-38A3427FB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3300" y="5428038"/>
              <a:ext cx="1574555" cy="6027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572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935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623D82-0D6B-0494-63FF-B187A8134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5B0A36-CD1A-5EFA-9CB0-DB869FF92D1C}"/>
              </a:ext>
            </a:extLst>
          </p:cNvPr>
          <p:cNvSpPr/>
          <p:nvPr/>
        </p:nvSpPr>
        <p:spPr>
          <a:xfrm>
            <a:off x="0" y="0"/>
            <a:ext cx="12192000" cy="789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en-GB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Implementation &amp; Report</a:t>
            </a:r>
            <a:r>
              <a:rPr lang="en-GB" sz="24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DC556E-0875-BD4C-A524-10819155872C}"/>
              </a:ext>
            </a:extLst>
          </p:cNvPr>
          <p:cNvSpPr txBox="1"/>
          <p:nvPr/>
        </p:nvSpPr>
        <p:spPr>
          <a:xfrm>
            <a:off x="1345729" y="1266428"/>
            <a:ext cx="5278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Can Be the Future Population in Bangladesh: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7C112F-A2A6-D7AA-4E4B-B0F97FDC7AA1}"/>
              </a:ext>
            </a:extLst>
          </p:cNvPr>
          <p:cNvSpPr txBox="1"/>
          <p:nvPr/>
        </p:nvSpPr>
        <p:spPr>
          <a:xfrm>
            <a:off x="1345729" y="5109515"/>
            <a:ext cx="9440591" cy="1302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b="1" kern="1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Here we see the significant changes in Dhaka city, which means the future population in Dhaka will be higher than this.</a:t>
            </a:r>
          </a:p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b="1" kern="1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Managing population density, traffic jams, and raw food materials can be challenging in Dhaka and Chittagong if the government does not take any steps about that.</a:t>
            </a:r>
            <a:endParaRPr lang="en-GB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377289-BCCF-2E30-C7EF-3C843A6E3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729" y="1635760"/>
            <a:ext cx="3752202" cy="3473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1142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935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EF715F-6D7D-FA69-6E25-EB5CA721A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53FC3C-15F3-1028-7921-494BBA1914FB}"/>
              </a:ext>
            </a:extLst>
          </p:cNvPr>
          <p:cNvSpPr/>
          <p:nvPr/>
        </p:nvSpPr>
        <p:spPr>
          <a:xfrm>
            <a:off x="0" y="0"/>
            <a:ext cx="12192000" cy="789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en-GB" sz="24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386AD3-C7CD-501C-C6C5-3C10E53281E1}"/>
              </a:ext>
            </a:extLst>
          </p:cNvPr>
          <p:cNvSpPr txBox="1"/>
          <p:nvPr/>
        </p:nvSpPr>
        <p:spPr>
          <a:xfrm>
            <a:off x="1015990" y="1720693"/>
            <a:ext cx="9440591" cy="2236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b="1" kern="1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Understanding population trends in different cities in Bangladesh is essential for planning sustainable growth.</a:t>
            </a:r>
          </a:p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b="1" kern="1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The study shows population trends and predicted approximate future populations. Also, analyses population density in different areas of Bangladesh.</a:t>
            </a:r>
          </a:p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b="1" kern="1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By identifying these areas with rapid expansion and higher density, governments and policymakers can better address urban challenges and improve resource distribution, infrastructure, and quality of life for city residents.</a:t>
            </a:r>
          </a:p>
        </p:txBody>
      </p:sp>
    </p:spTree>
    <p:extLst>
      <p:ext uri="{BB962C8B-B14F-4D97-AF65-F5344CB8AC3E}">
        <p14:creationId xmlns:p14="http://schemas.microsoft.com/office/powerpoint/2010/main" val="428574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935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31153D-6CB9-3F80-FC29-2D5243F02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C10AA6-04E6-2A00-040B-0E7221F0EF47}"/>
              </a:ext>
            </a:extLst>
          </p:cNvPr>
          <p:cNvSpPr/>
          <p:nvPr/>
        </p:nvSpPr>
        <p:spPr>
          <a:xfrm>
            <a:off x="1011383" y="2050472"/>
            <a:ext cx="8298872" cy="25353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SARASWATI KARMAKAR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ID: B05018</a:t>
            </a:r>
            <a:endParaRPr lang="en-GB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48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935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6F7AEF-156D-EDB4-3E3D-BA91D8EA6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F03428-A9D5-9024-7CE7-C5285E10E524}"/>
              </a:ext>
            </a:extLst>
          </p:cNvPr>
          <p:cNvSpPr/>
          <p:nvPr/>
        </p:nvSpPr>
        <p:spPr>
          <a:xfrm>
            <a:off x="0" y="0"/>
            <a:ext cx="12192000" cy="789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en-GB" sz="24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DD87AE-E33B-6FFC-66BC-73B7636AB655}"/>
              </a:ext>
            </a:extLst>
          </p:cNvPr>
          <p:cNvSpPr/>
          <p:nvPr/>
        </p:nvSpPr>
        <p:spPr>
          <a:xfrm>
            <a:off x="548326" y="1158240"/>
            <a:ext cx="11095348" cy="3220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indent="-285750" algn="just">
              <a:buFont typeface="Arial" panose="020B0604020202020204" pitchFamily="34" charset="0"/>
              <a:buChar char="•"/>
            </a:pPr>
            <a:r>
              <a:rPr lang="en-US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Studying population trends in different cities in Bangladesh allows a clear understanding of population growth, upcoming populations, and how to manage a country's economy.</a:t>
            </a:r>
          </a:p>
          <a:p>
            <a:pPr marR="0" algn="just"/>
            <a:endParaRPr lang="en-US" b="1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 algn="just">
              <a:buFont typeface="Arial" panose="020B0604020202020204" pitchFamily="34" charset="0"/>
              <a:buChar char="•"/>
            </a:pPr>
            <a:r>
              <a:rPr lang="en-US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collected from kaggle.com and is also freely available at citypopulation.de/</a:t>
            </a:r>
            <a:r>
              <a:rPr lang="en-US" b="1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/Bangladesh/cities. The dataset was downloaded in CSV format and used as a raw file for this study.</a:t>
            </a:r>
          </a:p>
          <a:p>
            <a:pPr marL="285750" marR="0" indent="-285750" algn="just">
              <a:buFont typeface="Arial" panose="020B0604020202020204" pitchFamily="34" charset="0"/>
              <a:buChar char="•"/>
            </a:pPr>
            <a:endParaRPr lang="en-US" b="1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 algn="just">
              <a:buFont typeface="Arial" panose="020B0604020202020204" pitchFamily="34" charset="0"/>
              <a:buChar char="•"/>
            </a:pPr>
            <a:r>
              <a:rPr lang="en-GB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consists of 10 variables such as Name, Abbreviation, Division, Established, Native, Area (Km2), and Population of different past years.</a:t>
            </a:r>
          </a:p>
          <a:p>
            <a:pPr marL="285750" marR="0" indent="-285750" algn="just">
              <a:buFont typeface="Arial" panose="020B0604020202020204" pitchFamily="34" charset="0"/>
              <a:buChar char="•"/>
            </a:pPr>
            <a:endParaRPr lang="en-GB" b="1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 algn="just">
              <a:buFont typeface="Arial" panose="020B0604020202020204" pitchFamily="34" charset="0"/>
              <a:buChar char="•"/>
            </a:pPr>
            <a:r>
              <a:rPr lang="en-GB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study, Python version 3.12.7 is used to analyse the dataset.</a:t>
            </a:r>
          </a:p>
        </p:txBody>
      </p:sp>
    </p:spTree>
    <p:extLst>
      <p:ext uri="{BB962C8B-B14F-4D97-AF65-F5344CB8AC3E}">
        <p14:creationId xmlns:p14="http://schemas.microsoft.com/office/powerpoint/2010/main" val="4175486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935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60C14E-18D9-7D9B-F0D6-E9112FD7C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D83435-1C6C-EE55-97E2-6300632107FE}"/>
              </a:ext>
            </a:extLst>
          </p:cNvPr>
          <p:cNvSpPr/>
          <p:nvPr/>
        </p:nvSpPr>
        <p:spPr>
          <a:xfrm>
            <a:off x="0" y="0"/>
            <a:ext cx="12192000" cy="789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en-GB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en-GB" sz="24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2C591A-C441-45A1-0FF8-86FF0A2A6627}"/>
              </a:ext>
            </a:extLst>
          </p:cNvPr>
          <p:cNvSpPr/>
          <p:nvPr/>
        </p:nvSpPr>
        <p:spPr>
          <a:xfrm>
            <a:off x="548326" y="1757680"/>
            <a:ext cx="11095348" cy="2346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indent="-285750" algn="just">
              <a:buFont typeface="Arial" panose="020B0604020202020204" pitchFamily="34" charset="0"/>
              <a:buChar char="•"/>
            </a:pPr>
            <a:r>
              <a:rPr lang="en-GB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population in different cities, towns, and divisions, compared with each other.</a:t>
            </a:r>
          </a:p>
          <a:p>
            <a:pPr marL="285750" marR="0" indent="-285750" algn="just">
              <a:buFont typeface="Arial" panose="020B0604020202020204" pitchFamily="34" charset="0"/>
              <a:buChar char="•"/>
            </a:pPr>
            <a:endParaRPr lang="en-US" b="1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 algn="just">
              <a:buFont typeface="Arial" panose="020B0604020202020204" pitchFamily="34" charset="0"/>
              <a:buChar char="•"/>
            </a:pPr>
            <a:r>
              <a:rPr lang="en-GB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closer look at the density of population in different regions of Bangladesh.</a:t>
            </a:r>
          </a:p>
          <a:p>
            <a:pPr marR="0" algn="just"/>
            <a:endParaRPr lang="en-GB" b="1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 algn="just">
              <a:buFont typeface="Arial" panose="020B0604020202020204" pitchFamily="34" charset="0"/>
              <a:buChar char="•"/>
            </a:pPr>
            <a:r>
              <a:rPr lang="en-GB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produce critical identification of the population for a better understanding of the trends for policymakers, governments, and businessmen.</a:t>
            </a:r>
          </a:p>
        </p:txBody>
      </p:sp>
    </p:spTree>
    <p:extLst>
      <p:ext uri="{BB962C8B-B14F-4D97-AF65-F5344CB8AC3E}">
        <p14:creationId xmlns:p14="http://schemas.microsoft.com/office/powerpoint/2010/main" val="1565111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935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584950-D17F-0601-2FC0-7C64898B2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9E4BCA-9A99-0D8C-F3FC-3C64AC0C6BB9}"/>
              </a:ext>
            </a:extLst>
          </p:cNvPr>
          <p:cNvSpPr/>
          <p:nvPr/>
        </p:nvSpPr>
        <p:spPr>
          <a:xfrm>
            <a:off x="0" y="0"/>
            <a:ext cx="12192000" cy="789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en-GB" sz="24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C38A37-042A-B936-1263-6863608A50AA}"/>
              </a:ext>
            </a:extLst>
          </p:cNvPr>
          <p:cNvSpPr/>
          <p:nvPr/>
        </p:nvSpPr>
        <p:spPr>
          <a:xfrm>
            <a:off x="744511" y="1310325"/>
            <a:ext cx="10702977" cy="2854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Data Description (Mean, Standard Deviation, Minimum Value, Quartile, Maximum Value)</a:t>
            </a:r>
          </a:p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Obtained population density of different past years in every city in Bangladesh.</a:t>
            </a:r>
          </a:p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Obtained population density divisionally.</a:t>
            </a:r>
          </a:p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Observed population in past years divisionally.</a:t>
            </a:r>
          </a:p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Predicted future population in every city in Bangladesh.</a:t>
            </a:r>
          </a:p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Compared recent population with predicted population.</a:t>
            </a:r>
            <a:endParaRPr lang="en-GB" sz="18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767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935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70151B-73C3-F117-EA6E-E9283C9F5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526CA0-D000-2D80-1417-BCDA068AC33E}"/>
              </a:ext>
            </a:extLst>
          </p:cNvPr>
          <p:cNvSpPr/>
          <p:nvPr/>
        </p:nvSpPr>
        <p:spPr>
          <a:xfrm>
            <a:off x="0" y="0"/>
            <a:ext cx="12192000" cy="789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en-GB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Implementation &amp; Report</a:t>
            </a:r>
            <a:r>
              <a:rPr lang="en-GB" sz="24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9711EF-5C39-85FD-B2AB-FA3BF9897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04" y="1643240"/>
            <a:ext cx="9440592" cy="21243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91F2CB-190D-9DE1-1B04-D594573D8BF7}"/>
              </a:ext>
            </a:extLst>
          </p:cNvPr>
          <p:cNvSpPr txBox="1"/>
          <p:nvPr/>
        </p:nvSpPr>
        <p:spPr>
          <a:xfrm>
            <a:off x="1375704" y="1273908"/>
            <a:ext cx="539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the Population and Area in Bangladesh: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AA264C-9577-510E-7CF2-FC2071E612BA}"/>
              </a:ext>
            </a:extLst>
          </p:cNvPr>
          <p:cNvSpPr txBox="1"/>
          <p:nvPr/>
        </p:nvSpPr>
        <p:spPr>
          <a:xfrm>
            <a:off x="1375705" y="3903690"/>
            <a:ext cx="9440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kern="1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We can see area of the biggest city of Bangladesh is 6116 (km2) and the lowest is 684 (km2).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kern="1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About the population size in 2022 in Bangladesh, minimum population in a city is 4,95,252 whereas maximum is 15,210,851.</a:t>
            </a:r>
            <a:endParaRPr lang="en-GB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337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935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E985C1-77E3-0527-F83D-D3A26AE3E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529BE7-85A7-77C8-50C3-2666F0993212}"/>
              </a:ext>
            </a:extLst>
          </p:cNvPr>
          <p:cNvSpPr/>
          <p:nvPr/>
        </p:nvSpPr>
        <p:spPr>
          <a:xfrm>
            <a:off x="0" y="0"/>
            <a:ext cx="12192000" cy="789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en-GB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Implementation &amp; Report</a:t>
            </a:r>
            <a:r>
              <a:rPr lang="en-GB" sz="24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96BC52-97D6-217A-6D3F-4527EB09AA36}"/>
              </a:ext>
            </a:extLst>
          </p:cNvPr>
          <p:cNvSpPr txBox="1"/>
          <p:nvPr/>
        </p:nvSpPr>
        <p:spPr>
          <a:xfrm>
            <a:off x="1337232" y="1343841"/>
            <a:ext cx="623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the Population in Bangladesh in Different Years: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CB4D6-DCA8-7002-6E0C-10EC0ED2D075}"/>
              </a:ext>
            </a:extLst>
          </p:cNvPr>
          <p:cNvSpPr txBox="1"/>
          <p:nvPr/>
        </p:nvSpPr>
        <p:spPr>
          <a:xfrm>
            <a:off x="1375704" y="4508972"/>
            <a:ext cx="94405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kern="1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This figure displays population data for various divisions in Bangladesh over four census years: 1991, 2001, 2011, and 2022.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kern="1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The divisions listed are Barisal, Chattogram, Dhaka, Khulna, Mymensingh, </a:t>
            </a:r>
            <a:r>
              <a:rPr lang="en-GB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Rajshahi</a:t>
            </a:r>
            <a:r>
              <a:rPr lang="en-GB" b="1" kern="1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, Rangpur, and Sylhet. Each division's population figures indicate significant growth over the years.</a:t>
            </a:r>
            <a:endParaRPr lang="en-GB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algn="just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2D97F2-E8C8-EF0F-479E-DF3854E06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13"/>
          <a:stretch/>
        </p:blipFill>
        <p:spPr bwMode="auto">
          <a:xfrm>
            <a:off x="1375704" y="1713173"/>
            <a:ext cx="9192986" cy="25235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1480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935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CF256D-8D22-572F-D40E-63228C3BE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CA47B5-D474-D27E-6A7A-6ADCA95FEA24}"/>
              </a:ext>
            </a:extLst>
          </p:cNvPr>
          <p:cNvSpPr/>
          <p:nvPr/>
        </p:nvSpPr>
        <p:spPr>
          <a:xfrm>
            <a:off x="0" y="0"/>
            <a:ext cx="12192000" cy="789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en-GB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Implementation &amp; Report</a:t>
            </a:r>
            <a:r>
              <a:rPr lang="en-GB" sz="24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7948C-A738-D855-7B05-225ACAA63825}"/>
              </a:ext>
            </a:extLst>
          </p:cNvPr>
          <p:cNvSpPr txBox="1"/>
          <p:nvPr/>
        </p:nvSpPr>
        <p:spPr>
          <a:xfrm>
            <a:off x="1337232" y="1266428"/>
            <a:ext cx="5295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the Population Density in Bangladesh: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5B9DF5-8920-0D9B-E8C1-F782860DD08E}"/>
              </a:ext>
            </a:extLst>
          </p:cNvPr>
          <p:cNvSpPr txBox="1"/>
          <p:nvPr/>
        </p:nvSpPr>
        <p:spPr>
          <a:xfrm>
            <a:off x="1337232" y="5222240"/>
            <a:ext cx="9440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kern="1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We can see the alarming density of the population in Dhaka.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kern="1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The highly dense population can cause many problems including healthcare problems, and population, even it can increase crime in a heavy rate.</a:t>
            </a:r>
            <a:endParaRPr lang="en-GB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4A3A4A-C58B-67F4-8866-93DFC4EFB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794" y="1764085"/>
            <a:ext cx="4716206" cy="3329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C6DCD0-5D88-562E-660A-5C7C1CEDB9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374" y="2382520"/>
            <a:ext cx="4878323" cy="15563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7546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935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FA88D8-0E38-AF4D-A3E0-627A73EE7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D1F93D-2A0E-1513-5242-6CBB9FCDA213}"/>
              </a:ext>
            </a:extLst>
          </p:cNvPr>
          <p:cNvSpPr/>
          <p:nvPr/>
        </p:nvSpPr>
        <p:spPr>
          <a:xfrm>
            <a:off x="0" y="0"/>
            <a:ext cx="12192000" cy="789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en-GB" sz="2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Implementation &amp; Report</a:t>
            </a:r>
            <a:r>
              <a:rPr lang="en-GB" sz="24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EE3B50-D465-307F-61AA-BD96D2D79023}"/>
              </a:ext>
            </a:extLst>
          </p:cNvPr>
          <p:cNvSpPr txBox="1"/>
          <p:nvPr/>
        </p:nvSpPr>
        <p:spPr>
          <a:xfrm>
            <a:off x="1345729" y="1266428"/>
            <a:ext cx="5278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Can Be the Future Population in Bangladesh: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D90F5C-1146-9BE8-1A36-1EE21F6AD666}"/>
              </a:ext>
            </a:extLst>
          </p:cNvPr>
          <p:cNvSpPr txBox="1"/>
          <p:nvPr/>
        </p:nvSpPr>
        <p:spPr>
          <a:xfrm>
            <a:off x="1345729" y="4641814"/>
            <a:ext cx="94405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kern="1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We can observe higher population will be again in Dhaka Division which is 3.8 crore whereas, in 2022, it was 3.4 crore.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kern="1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Other side, in the Barisal Division, the population will remain the lowest in 2032 as 2022.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kern="1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According to our Linear Regression model, the population will be 97.74 lacks in the Barisal Division.</a:t>
            </a:r>
            <a:endParaRPr lang="en-GB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941FD4-C041-7A1A-7D89-AF51702D8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55"/>
          <a:stretch/>
        </p:blipFill>
        <p:spPr bwMode="auto">
          <a:xfrm>
            <a:off x="1345729" y="1825449"/>
            <a:ext cx="5903712" cy="23807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2904304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135</TotalTime>
  <Words>646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Corbel</vt:lpstr>
      <vt:lpstr>Georgia</vt:lpstr>
      <vt:lpstr>Times New Roman</vt:lpstr>
      <vt:lpstr>Basis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Abduulah Al Rahat</cp:lastModifiedBy>
  <cp:revision>18</cp:revision>
  <dcterms:created xsi:type="dcterms:W3CDTF">2022-11-24T16:33:00Z</dcterms:created>
  <dcterms:modified xsi:type="dcterms:W3CDTF">2025-01-29T16:21:56Z</dcterms:modified>
</cp:coreProperties>
</file>