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5"/>
    <p:restoredTop sz="94650"/>
  </p:normalViewPr>
  <p:slideViewPr>
    <p:cSldViewPr snapToGrid="0">
      <p:cViewPr>
        <p:scale>
          <a:sx n="103" d="100"/>
          <a:sy n="103" d="100"/>
        </p:scale>
        <p:origin x="10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F83F-35CE-C046-89D9-B383E69AF9C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C8458-1A3E-A04D-A199-330BA57F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Setup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C8458-1A3E-A04D-A199-330BA57FC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F528-04A2-A9D2-8DED-F8DB26A4B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C4F1-DCDA-CB16-7A0E-2C988A3B3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8B2B-1E20-A74B-E71D-FFF58B9A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15F3-2D2D-F80C-2988-392429C7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63AA-12D6-F14A-5851-C0F9F57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B2FE-2A0B-8CA8-39CF-2F703AC1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B8A39-33FE-7342-35E6-0AF04180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C265-741B-D26E-D418-B4A07BC0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1954-2661-E862-D7B6-8B1C0F95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DB1C-EA85-8DA6-A740-5722BC72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63AED-DFAB-034E-FC5A-8ADE987FA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2436-282F-F96F-7691-F6B7F776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781C-1B53-2829-6C69-2DF29A5B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1826-FEF5-7ACB-FF38-D53CEA28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FB1E-5674-710D-FE16-4B0AF54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2471-C897-0D1E-D186-B1C6E163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395D-C712-A634-8260-C7B1F1D3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350D-64A6-D2D5-5125-FC6E3C18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FC8F-FA92-6934-81F2-619ED16A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A260-41F5-ADAA-2560-0A6B9FF2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8AD8-A413-F509-97D5-B761C342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2429-E96B-A0F4-084B-7F57462E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7E26-DD03-D65F-CEF4-5EB41790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B1CD-3CC6-AAB1-D8A1-039B2E71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AD07-6B69-8ACA-C78E-C0FF73B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0B83-1AF6-8BCF-96DD-5AD492D8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695C-CAE6-06C8-3AD9-20514A9A6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AD8FD-7B82-FED8-2D35-9B6EC057D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02319-8382-61F0-6661-58B71139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06B30-EE9A-AAE9-E389-57C7C3EE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028E-F3C2-BAE0-9D81-90023C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2045-7130-E649-A8F0-0C9E18EE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C6463-3576-A5B9-A44A-7F116B3F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C7FD4-BBFC-4FA0-9A85-0814D4A4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23625-F7F2-4076-53F0-9EE65FCD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B5EB7-3933-61C9-AEE1-2D4BE1A31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8016A-E61B-62B5-9AAD-5013BA3D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213D2-0654-1F97-1A29-8893DF82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BF7EE-7D2C-2441-C4F4-CA06D9C9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F2E6-1364-6A05-B2FC-BAC44A7E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6C76A-1D6A-99A5-5B83-C15581A0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18708-4ADF-C2B0-7B25-1114D1EF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A5EF0-11A9-9E65-88D1-8D878A32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3AD04-672B-8F0B-19B1-B8C89D1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78E03-0165-5E45-665C-C992202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9D34-AF46-63B1-5722-E38D3E7F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F9B8-C7F8-9EE2-6061-2B9D61AC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629B-2D79-960F-0536-60DFADF3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097CB-0D12-4448-AE81-931189BF4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7B79D-EC86-60BF-2921-03BDD6B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FF61-89FB-1F41-12BA-6675FDF4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1B19A-7E6F-73AA-ED66-43F36B80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4D86-EA75-AB87-E27A-53CC62C0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9F74F-D85B-D6F3-81E8-78D8E4D57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5F644-1F4E-DF49-8593-559B47F1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9025A-24C4-D2DE-12AB-DFB17F2D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C6BC-A0F1-D261-EEBB-64795ECE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5D3B-506E-7F64-6B3F-2B87194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4D2EE-4AA7-2918-DDA4-82BB3D22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425E-6860-4682-88F4-EF4CE336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73D1-A5F6-FCE3-BC0C-0BAC0D2B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4E62-0E77-F042-A6F9-B0AEA93BAF1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E3AC-BAAC-E77F-FC44-86113298F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1ADC-DBD9-D030-EA6C-CB5F6D8F5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BC20-B7CE-E740-AF8C-C52B5D17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9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hyperlink" Target="http://exponentis.es/ejemplo-de-uso-de-pyspark-en-linux-y-algunos-comandos-basicos-de-transformacion-accion-en-spar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hyperlink" Target="http://exponentis.es/ejemplo-de-uso-de-pyspark-en-linux-y-algunos-comandos-basicos-de-transformacion-accion-en-spark" TargetMode="External"/><Relationship Id="rId1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6.jp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EB25897-5F13-821F-A058-C381C010721A}"/>
              </a:ext>
            </a:extLst>
          </p:cNvPr>
          <p:cNvGrpSpPr/>
          <p:nvPr/>
        </p:nvGrpSpPr>
        <p:grpSpPr>
          <a:xfrm>
            <a:off x="590170" y="797055"/>
            <a:ext cx="1371600" cy="5154390"/>
            <a:chOff x="567170" y="1219934"/>
            <a:chExt cx="1371600" cy="5154390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9E6C47A-E74A-403E-E743-76B84BF1EB2D}"/>
                </a:ext>
              </a:extLst>
            </p:cNvPr>
            <p:cNvSpPr/>
            <p:nvPr/>
          </p:nvSpPr>
          <p:spPr>
            <a:xfrm>
              <a:off x="567170" y="1219934"/>
              <a:ext cx="1371600" cy="515439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2C4A64-0ABE-1D93-2F26-00AC0C3B79FB}"/>
                </a:ext>
              </a:extLst>
            </p:cNvPr>
            <p:cNvSpPr/>
            <p:nvPr/>
          </p:nvSpPr>
          <p:spPr>
            <a:xfrm>
              <a:off x="724836" y="1427845"/>
              <a:ext cx="1062074" cy="65728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Collection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CAF7437-E7F9-EF53-0268-A9304AE979AB}"/>
                </a:ext>
              </a:extLst>
            </p:cNvPr>
            <p:cNvSpPr/>
            <p:nvPr/>
          </p:nvSpPr>
          <p:spPr>
            <a:xfrm>
              <a:off x="766721" y="2356519"/>
              <a:ext cx="990033" cy="7223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Cleaning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641A41-BE55-6F26-16EB-EEF0260FDE27}"/>
                </a:ext>
              </a:extLst>
            </p:cNvPr>
            <p:cNvSpPr/>
            <p:nvPr/>
          </p:nvSpPr>
          <p:spPr>
            <a:xfrm>
              <a:off x="730678" y="3378471"/>
              <a:ext cx="1073803" cy="7223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Processing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74362E-3F12-AFEC-E63F-80A5435CD02F}"/>
                </a:ext>
              </a:extLst>
            </p:cNvPr>
            <p:cNvSpPr/>
            <p:nvPr/>
          </p:nvSpPr>
          <p:spPr>
            <a:xfrm>
              <a:off x="724836" y="4464921"/>
              <a:ext cx="1073803" cy="7223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Schema Creation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A7E058-B6F5-925D-0733-0255C55E4BE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261737" y="3078919"/>
              <a:ext cx="5842" cy="299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5E8715-5CBA-5243-0266-8316C32C931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1261737" y="4100871"/>
              <a:ext cx="5842" cy="364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63E6DF-2EBA-A35E-D948-C2F4B986CF6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261737" y="5187321"/>
              <a:ext cx="5842" cy="34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30A0FC3-CA48-4B07-1520-2D592379B64F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1255873" y="2085131"/>
              <a:ext cx="5864" cy="27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120" name="Graphic 119" descr="Database with solid fill">
              <a:extLst>
                <a:ext uri="{FF2B5EF4-FFF2-40B4-BE49-F238E27FC236}">
                  <a16:creationId xmlns:a16="http://schemas.microsoft.com/office/drawing/2014/main" id="{E06E79F1-0B00-AB53-D9A8-FDBFBB293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5977" y="5586739"/>
              <a:ext cx="731520" cy="731520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7483BAA-376F-A264-37EB-8081D17FF166}"/>
              </a:ext>
            </a:extLst>
          </p:cNvPr>
          <p:cNvGrpSpPr/>
          <p:nvPr/>
        </p:nvGrpSpPr>
        <p:grpSpPr>
          <a:xfrm>
            <a:off x="3124830" y="797056"/>
            <a:ext cx="1367730" cy="5154389"/>
            <a:chOff x="4135305" y="1213068"/>
            <a:chExt cx="1367730" cy="5154389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1EDDEF5C-4528-A372-0CBC-C8C10CD30B7A}"/>
                </a:ext>
              </a:extLst>
            </p:cNvPr>
            <p:cNvSpPr/>
            <p:nvPr/>
          </p:nvSpPr>
          <p:spPr>
            <a:xfrm>
              <a:off x="4135305" y="1213068"/>
              <a:ext cx="1367730" cy="515438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BBBD1A3F-D190-9088-2221-DF81EC9622E6}"/>
                </a:ext>
              </a:extLst>
            </p:cNvPr>
            <p:cNvSpPr/>
            <p:nvPr/>
          </p:nvSpPr>
          <p:spPr>
            <a:xfrm>
              <a:off x="4292526" y="1420979"/>
              <a:ext cx="1059077" cy="65728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Feature Creation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6E9D3C26-33F5-FB1B-0E45-4F79E37BAB08}"/>
                </a:ext>
              </a:extLst>
            </p:cNvPr>
            <p:cNvSpPr/>
            <p:nvPr/>
          </p:nvSpPr>
          <p:spPr>
            <a:xfrm>
              <a:off x="4334293" y="2349653"/>
              <a:ext cx="987239" cy="7223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Cleaning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DEDE50E8-6DFB-0792-8BA3-BC515354CC0B}"/>
                </a:ext>
              </a:extLst>
            </p:cNvPr>
            <p:cNvSpPr/>
            <p:nvPr/>
          </p:nvSpPr>
          <p:spPr>
            <a:xfrm>
              <a:off x="4298351" y="3371605"/>
              <a:ext cx="1070773" cy="7223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Processing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F18DD86-82EA-195A-56BD-D4371E20C41C}"/>
                </a:ext>
              </a:extLst>
            </p:cNvPr>
            <p:cNvSpPr/>
            <p:nvPr/>
          </p:nvSpPr>
          <p:spPr>
            <a:xfrm>
              <a:off x="4292526" y="4458055"/>
              <a:ext cx="1070773" cy="7223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Schema Creation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AB7386D-4F3C-53D5-8F5B-73ACE6665DA9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>
            <a:xfrm>
              <a:off x="4827913" y="3072052"/>
              <a:ext cx="5825" cy="299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A75CE04-9B8E-9CFE-E38D-716B0DDF8487}"/>
                </a:ext>
              </a:extLst>
            </p:cNvPr>
            <p:cNvCxnSpPr>
              <a:cxnSpLocks/>
              <a:stCxn id="107" idx="2"/>
              <a:endCxn id="108" idx="0"/>
            </p:cNvCxnSpPr>
            <p:nvPr/>
          </p:nvCxnSpPr>
          <p:spPr>
            <a:xfrm flipH="1">
              <a:off x="4827913" y="4094004"/>
              <a:ext cx="5825" cy="364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89E2C15-60BF-6333-E435-EA7C417A4F20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827913" y="5180454"/>
              <a:ext cx="5825" cy="34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C189D9F-6992-F13E-7E79-12283354A821}"/>
                </a:ext>
              </a:extLst>
            </p:cNvPr>
            <p:cNvCxnSpPr>
              <a:cxnSpLocks/>
              <a:stCxn id="105" idx="2"/>
              <a:endCxn id="106" idx="0"/>
            </p:cNvCxnSpPr>
            <p:nvPr/>
          </p:nvCxnSpPr>
          <p:spPr>
            <a:xfrm>
              <a:off x="4822065" y="2078265"/>
              <a:ext cx="5848" cy="27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121" name="Graphic 120" descr="Database with solid fill">
              <a:extLst>
                <a:ext uri="{FF2B5EF4-FFF2-40B4-BE49-F238E27FC236}">
                  <a16:creationId xmlns:a16="http://schemas.microsoft.com/office/drawing/2014/main" id="{A3137546-2520-9C12-9C01-25EC7101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44644" y="5579872"/>
              <a:ext cx="731520" cy="731520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7CC88E8-66D8-88F1-E98B-2E6AB109E063}"/>
              </a:ext>
            </a:extLst>
          </p:cNvPr>
          <p:cNvGrpSpPr/>
          <p:nvPr/>
        </p:nvGrpSpPr>
        <p:grpSpPr>
          <a:xfrm>
            <a:off x="5655620" y="1363519"/>
            <a:ext cx="1367730" cy="4021461"/>
            <a:chOff x="4501451" y="1418269"/>
            <a:chExt cx="1367730" cy="4021461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5625798-D9D5-00BD-B2DA-206DFE46E41F}"/>
                </a:ext>
              </a:extLst>
            </p:cNvPr>
            <p:cNvSpPr/>
            <p:nvPr/>
          </p:nvSpPr>
          <p:spPr>
            <a:xfrm>
              <a:off x="4501451" y="1418269"/>
              <a:ext cx="1367730" cy="402146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8B72A9C-1B9C-8D85-28AE-C16102FB3A74}"/>
                </a:ext>
              </a:extLst>
            </p:cNvPr>
            <p:cNvSpPr/>
            <p:nvPr/>
          </p:nvSpPr>
          <p:spPr>
            <a:xfrm>
              <a:off x="4626035" y="4530870"/>
              <a:ext cx="11088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</a:t>
              </a:r>
            </a:p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Preparation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F8F6CD1-CC39-3A55-2880-11DC24AF4C23}"/>
                </a:ext>
              </a:extLst>
            </p:cNvPr>
            <p:cNvSpPr/>
            <p:nvPr/>
          </p:nvSpPr>
          <p:spPr>
            <a:xfrm>
              <a:off x="4691953" y="2523611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Fetching</a:t>
              </a:r>
            </a:p>
          </p:txBody>
        </p:sp>
        <p:pic>
          <p:nvPicPr>
            <p:cNvPr id="122" name="Graphic 121" descr="Database with solid fill">
              <a:extLst>
                <a:ext uri="{FF2B5EF4-FFF2-40B4-BE49-F238E27FC236}">
                  <a16:creationId xmlns:a16="http://schemas.microsoft.com/office/drawing/2014/main" id="{54C9B6F1-8ABB-CDD6-9F3E-5F927BA80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14694" y="1557820"/>
              <a:ext cx="731520" cy="731520"/>
            </a:xfrm>
            <a:prstGeom prst="rect">
              <a:avLst/>
            </a:prstGeom>
          </p:spPr>
        </p:pic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84BA6FC2-A481-6B96-646E-1D4697260A88}"/>
                </a:ext>
              </a:extLst>
            </p:cNvPr>
            <p:cNvSpPr/>
            <p:nvPr/>
          </p:nvSpPr>
          <p:spPr>
            <a:xfrm>
              <a:off x="4686836" y="3545562"/>
              <a:ext cx="987239" cy="7223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Cleaning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135280B-7B99-9885-7291-AF16FE46F515}"/>
                </a:ext>
              </a:extLst>
            </p:cNvPr>
            <p:cNvCxnSpPr>
              <a:cxnSpLocks/>
            </p:cNvCxnSpPr>
            <p:nvPr/>
          </p:nvCxnSpPr>
          <p:spPr>
            <a:xfrm>
              <a:off x="5180454" y="2289340"/>
              <a:ext cx="0" cy="234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E6F354C-8BBD-029F-8BE4-7A1FF6B28690}"/>
                </a:ext>
              </a:extLst>
            </p:cNvPr>
            <p:cNvCxnSpPr>
              <a:cxnSpLocks/>
              <a:stCxn id="20" idx="2"/>
              <a:endCxn id="123" idx="0"/>
            </p:cNvCxnSpPr>
            <p:nvPr/>
          </p:nvCxnSpPr>
          <p:spPr>
            <a:xfrm flipH="1">
              <a:off x="5180456" y="3267890"/>
              <a:ext cx="5117" cy="2776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EC87503-F228-AFD5-3477-D0DBD7584A0A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180455" y="4317722"/>
              <a:ext cx="0" cy="21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AAFFF05-B6A2-6404-9FA0-02CEF99D2FD7}"/>
              </a:ext>
            </a:extLst>
          </p:cNvPr>
          <p:cNvCxnSpPr>
            <a:cxnSpLocks/>
            <a:stCxn id="69" idx="3"/>
            <a:endCxn id="104" idx="1"/>
          </p:cNvCxnSpPr>
          <p:nvPr/>
        </p:nvCxnSpPr>
        <p:spPr>
          <a:xfrm>
            <a:off x="1961770" y="3374250"/>
            <a:ext cx="1163060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399F57-2C59-E44A-7C6F-49EFC4D0EDC0}"/>
              </a:ext>
            </a:extLst>
          </p:cNvPr>
          <p:cNvCxnSpPr>
            <a:cxnSpLocks/>
            <a:stCxn id="104" idx="3"/>
            <a:endCxn id="124" idx="1"/>
          </p:cNvCxnSpPr>
          <p:nvPr/>
        </p:nvCxnSpPr>
        <p:spPr>
          <a:xfrm flipV="1">
            <a:off x="4492560" y="3374250"/>
            <a:ext cx="1163060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3756BC6-9FD3-0606-95E5-628A83F14657}"/>
              </a:ext>
            </a:extLst>
          </p:cNvPr>
          <p:cNvCxnSpPr>
            <a:cxnSpLocks/>
            <a:stCxn id="124" idx="3"/>
            <a:endCxn id="134" idx="1"/>
          </p:cNvCxnSpPr>
          <p:nvPr/>
        </p:nvCxnSpPr>
        <p:spPr>
          <a:xfrm flipV="1">
            <a:off x="7023350" y="3372564"/>
            <a:ext cx="1163060" cy="16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A2AF84D-EB2B-319D-D8F5-F9BA76071755}"/>
              </a:ext>
            </a:extLst>
          </p:cNvPr>
          <p:cNvSpPr/>
          <p:nvPr/>
        </p:nvSpPr>
        <p:spPr>
          <a:xfrm>
            <a:off x="227862" y="5955573"/>
            <a:ext cx="209621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Extraction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F26894D-7603-EEAB-E21B-E4164456840B}"/>
              </a:ext>
            </a:extLst>
          </p:cNvPr>
          <p:cNvSpPr/>
          <p:nvPr/>
        </p:nvSpPr>
        <p:spPr>
          <a:xfrm>
            <a:off x="2582799" y="5955572"/>
            <a:ext cx="227267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Creation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F7321D9-FE5F-ABCC-1C03-69487E85AD17}"/>
              </a:ext>
            </a:extLst>
          </p:cNvPr>
          <p:cNvSpPr/>
          <p:nvPr/>
        </p:nvSpPr>
        <p:spPr>
          <a:xfrm>
            <a:off x="5343742" y="5955571"/>
            <a:ext cx="198176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Ingestion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2F6D892-93C6-F409-1C95-FD224D84AFCC}"/>
              </a:ext>
            </a:extLst>
          </p:cNvPr>
          <p:cNvSpPr/>
          <p:nvPr/>
        </p:nvSpPr>
        <p:spPr>
          <a:xfrm>
            <a:off x="7768149" y="5955571"/>
            <a:ext cx="207300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Building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33DE9D7-EEF0-7D82-651D-42D8F5C85695}"/>
              </a:ext>
            </a:extLst>
          </p:cNvPr>
          <p:cNvSpPr/>
          <p:nvPr/>
        </p:nvSpPr>
        <p:spPr>
          <a:xfrm>
            <a:off x="9745665" y="915440"/>
            <a:ext cx="23469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Major Tools Used</a:t>
            </a:r>
          </a:p>
        </p:txBody>
      </p:sp>
      <p:pic>
        <p:nvPicPr>
          <p:cNvPr id="171" name="Graphic 170" descr="Database with solid fill">
            <a:extLst>
              <a:ext uri="{FF2B5EF4-FFF2-40B4-BE49-F238E27FC236}">
                <a16:creationId xmlns:a16="http://schemas.microsoft.com/office/drawing/2014/main" id="{0FE68591-1E56-7F00-DADD-497433607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39434" y="1625936"/>
            <a:ext cx="461665" cy="461665"/>
          </a:xfrm>
          <a:prstGeom prst="rect">
            <a:avLst/>
          </a:prstGeom>
        </p:spPr>
      </p:pic>
      <p:pic>
        <p:nvPicPr>
          <p:cNvPr id="1026" name="Picture 2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0A3936A0-D580-80F0-36A2-197CFF0E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336" y="1545948"/>
            <a:ext cx="1406843" cy="64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1C96176-A5DC-018E-739D-03CFD4A294C2}"/>
              </a:ext>
            </a:extLst>
          </p:cNvPr>
          <p:cNvGrpSpPr/>
          <p:nvPr/>
        </p:nvGrpSpPr>
        <p:grpSpPr>
          <a:xfrm>
            <a:off x="8186410" y="952299"/>
            <a:ext cx="1367730" cy="4840530"/>
            <a:chOff x="8186410" y="1266625"/>
            <a:chExt cx="1367730" cy="4840530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EA32806B-0628-C1E4-0FA6-9E74552488F7}"/>
                </a:ext>
              </a:extLst>
            </p:cNvPr>
            <p:cNvSpPr/>
            <p:nvPr/>
          </p:nvSpPr>
          <p:spPr>
            <a:xfrm>
              <a:off x="8186410" y="1266625"/>
              <a:ext cx="1367730" cy="484053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9FF6C42-8F36-59D8-C37E-EE55C18B032F}"/>
                </a:ext>
              </a:extLst>
            </p:cNvPr>
            <p:cNvSpPr/>
            <p:nvPr/>
          </p:nvSpPr>
          <p:spPr>
            <a:xfrm>
              <a:off x="8376398" y="1360245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 Training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20DC7F-DF1E-C475-9502-FC100A48343E}"/>
                </a:ext>
              </a:extLst>
            </p:cNvPr>
            <p:cNvSpPr/>
            <p:nvPr/>
          </p:nvSpPr>
          <p:spPr>
            <a:xfrm>
              <a:off x="8376398" y="2341405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 Selection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49B5209-2BC0-6A8E-4D04-1E3F1AD4B87A}"/>
                </a:ext>
              </a:extLst>
            </p:cNvPr>
            <p:cNvSpPr/>
            <p:nvPr/>
          </p:nvSpPr>
          <p:spPr>
            <a:xfrm>
              <a:off x="8376398" y="3316429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 Tuning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DAE19F5-CBB8-153F-78C5-C8F9A5695B4E}"/>
                </a:ext>
              </a:extLst>
            </p:cNvPr>
            <p:cNvSpPr/>
            <p:nvPr/>
          </p:nvSpPr>
          <p:spPr>
            <a:xfrm>
              <a:off x="8376398" y="4281112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</a:t>
              </a:r>
            </a:p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Testing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261159F-80F9-0AC1-0875-6ED53F709F06}"/>
                </a:ext>
              </a:extLst>
            </p:cNvPr>
            <p:cNvSpPr/>
            <p:nvPr/>
          </p:nvSpPr>
          <p:spPr>
            <a:xfrm>
              <a:off x="8291249" y="5253925"/>
              <a:ext cx="1157535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 Deployment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98641C3-6226-481C-0636-7466091BB252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8870018" y="2104524"/>
              <a:ext cx="0" cy="2368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29A2F46D-9B13-A9E4-32C5-6F827132758C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8870018" y="3085684"/>
              <a:ext cx="0" cy="23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72B9299-E30E-FC1B-5F00-4EE9D80B22C6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8870016" y="4060708"/>
              <a:ext cx="2" cy="22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6540C41-A19D-0BEF-9D55-62F61ED01F5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8870017" y="5119720"/>
              <a:ext cx="0" cy="1342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90" name="Picture 189" descr="A logo of a company&#10;&#10;Description automatically generated">
            <a:extLst>
              <a:ext uri="{FF2B5EF4-FFF2-40B4-BE49-F238E27FC236}">
                <a16:creationId xmlns:a16="http://schemas.microsoft.com/office/drawing/2014/main" id="{36A15F43-E4A1-5156-8790-B6524AB015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63400" y="2099662"/>
            <a:ext cx="1749692" cy="984202"/>
          </a:xfrm>
          <a:prstGeom prst="rect">
            <a:avLst/>
          </a:prstGeom>
        </p:spPr>
      </p:pic>
      <p:pic>
        <p:nvPicPr>
          <p:cNvPr id="1028" name="Picture 4" descr="Amazon RDS | Integrations | OneTrust">
            <a:extLst>
              <a:ext uri="{FF2B5EF4-FFF2-40B4-BE49-F238E27FC236}">
                <a16:creationId xmlns:a16="http://schemas.microsoft.com/office/drawing/2014/main" id="{E9AE0E6D-82B9-4D91-C9CC-0815AE362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5" b="27746"/>
          <a:stretch/>
        </p:blipFill>
        <p:spPr bwMode="auto">
          <a:xfrm>
            <a:off x="10170267" y="2914269"/>
            <a:ext cx="1497782" cy="6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advantages of learning Python | by João Gustavo | Analytics Vidhya |  Medium">
            <a:extLst>
              <a:ext uri="{FF2B5EF4-FFF2-40B4-BE49-F238E27FC236}">
                <a16:creationId xmlns:a16="http://schemas.microsoft.com/office/drawing/2014/main" id="{E39DC4F0-4E78-F07B-521F-3CF208A9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568" y="3580166"/>
            <a:ext cx="2196683" cy="9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EC2: Everything you need to know - DEV Community">
            <a:extLst>
              <a:ext uri="{FF2B5EF4-FFF2-40B4-BE49-F238E27FC236}">
                <a16:creationId xmlns:a16="http://schemas.microsoft.com/office/drawing/2014/main" id="{616CE3FE-440F-82BB-71DA-5CCEA124F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5" r="29182"/>
          <a:stretch/>
        </p:blipFill>
        <p:spPr bwMode="auto">
          <a:xfrm>
            <a:off x="10386840" y="4970985"/>
            <a:ext cx="1234745" cy="161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2" descr="Deep Learning tutorial with Keras | by Esther Vaati | Analytics Vidhya |  Medium">
            <a:extLst>
              <a:ext uri="{FF2B5EF4-FFF2-40B4-BE49-F238E27FC236}">
                <a16:creationId xmlns:a16="http://schemas.microsoft.com/office/drawing/2014/main" id="{E78D9F10-5D5F-49DC-65BC-44D30EC66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9" b="20585"/>
          <a:stretch/>
        </p:blipFill>
        <p:spPr bwMode="auto">
          <a:xfrm>
            <a:off x="10170759" y="4454636"/>
            <a:ext cx="1646879" cy="53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0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4F322A-39F0-9D2A-B394-B65399817062}"/>
              </a:ext>
            </a:extLst>
          </p:cNvPr>
          <p:cNvSpPr/>
          <p:nvPr/>
        </p:nvSpPr>
        <p:spPr>
          <a:xfrm>
            <a:off x="622135" y="557856"/>
            <a:ext cx="1148954" cy="5588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Fresh Data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4855BA-0CCC-32D3-9BE1-FA7CA141DD42}"/>
              </a:ext>
            </a:extLst>
          </p:cNvPr>
          <p:cNvSpPr/>
          <p:nvPr/>
        </p:nvSpPr>
        <p:spPr>
          <a:xfrm>
            <a:off x="622135" y="1428804"/>
            <a:ext cx="1148954" cy="5588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Quality Check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6F8F1FC-8E78-F8C4-108C-7ED550223F8C}"/>
              </a:ext>
            </a:extLst>
          </p:cNvPr>
          <p:cNvSpPr/>
          <p:nvPr/>
        </p:nvSpPr>
        <p:spPr>
          <a:xfrm>
            <a:off x="2190232" y="1428804"/>
            <a:ext cx="1148954" cy="5588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Creation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FBBC465-AD8B-7B73-19CD-DCBA67F7576C}"/>
              </a:ext>
            </a:extLst>
          </p:cNvPr>
          <p:cNvSpPr/>
          <p:nvPr/>
        </p:nvSpPr>
        <p:spPr>
          <a:xfrm>
            <a:off x="622135" y="3248290"/>
            <a:ext cx="1148954" cy="5588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Drift Check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1E137D8-E447-07EF-BCE0-1504FD8DE0AC}"/>
              </a:ext>
            </a:extLst>
          </p:cNvPr>
          <p:cNvSpPr/>
          <p:nvPr/>
        </p:nvSpPr>
        <p:spPr>
          <a:xfrm>
            <a:off x="622135" y="4183856"/>
            <a:ext cx="1148954" cy="5588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114A9F-855D-7DFB-0DE2-D94D24340AA3}"/>
              </a:ext>
            </a:extLst>
          </p:cNvPr>
          <p:cNvGrpSpPr/>
          <p:nvPr/>
        </p:nvGrpSpPr>
        <p:grpSpPr>
          <a:xfrm>
            <a:off x="5874167" y="781065"/>
            <a:ext cx="1367730" cy="4021461"/>
            <a:chOff x="4501451" y="1418269"/>
            <a:chExt cx="1367730" cy="402146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963E16E-76CF-5E58-4813-F03178CE5221}"/>
                </a:ext>
              </a:extLst>
            </p:cNvPr>
            <p:cNvSpPr/>
            <p:nvPr/>
          </p:nvSpPr>
          <p:spPr>
            <a:xfrm>
              <a:off x="4501451" y="1418269"/>
              <a:ext cx="1367730" cy="402146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08F369-7997-1616-7589-32C52E74FA3B}"/>
                </a:ext>
              </a:extLst>
            </p:cNvPr>
            <p:cNvSpPr/>
            <p:nvPr/>
          </p:nvSpPr>
          <p:spPr>
            <a:xfrm>
              <a:off x="4626035" y="4530870"/>
              <a:ext cx="11088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</a:t>
              </a:r>
            </a:p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Preparation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527E903-8167-EF22-9B01-6C2F81886FFC}"/>
                </a:ext>
              </a:extLst>
            </p:cNvPr>
            <p:cNvSpPr/>
            <p:nvPr/>
          </p:nvSpPr>
          <p:spPr>
            <a:xfrm>
              <a:off x="4691953" y="2523611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Fetching</a:t>
              </a:r>
            </a:p>
          </p:txBody>
        </p:sp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83AF00A9-7581-B6BA-AFEE-03263346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4694" y="1557820"/>
              <a:ext cx="731520" cy="731520"/>
            </a:xfrm>
            <a:prstGeom prst="rect">
              <a:avLst/>
            </a:prstGeom>
          </p:spPr>
        </p:pic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0EDD654-1033-DAC2-6820-936F981B0C08}"/>
                </a:ext>
              </a:extLst>
            </p:cNvPr>
            <p:cNvSpPr/>
            <p:nvPr/>
          </p:nvSpPr>
          <p:spPr>
            <a:xfrm>
              <a:off x="4686836" y="3545562"/>
              <a:ext cx="987239" cy="72239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Cleaning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E750324-B53F-2EA5-DEDB-137C29B94985}"/>
                </a:ext>
              </a:extLst>
            </p:cNvPr>
            <p:cNvCxnSpPr>
              <a:cxnSpLocks/>
            </p:cNvCxnSpPr>
            <p:nvPr/>
          </p:nvCxnSpPr>
          <p:spPr>
            <a:xfrm>
              <a:off x="5180454" y="2289340"/>
              <a:ext cx="0" cy="234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6DD9DE9-DA8B-BEAC-D661-D1B3531EFA45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 flipH="1">
              <a:off x="5180456" y="3267890"/>
              <a:ext cx="5117" cy="2776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A4F6D77-851C-40C8-034F-249D97A996E0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180455" y="4317722"/>
              <a:ext cx="0" cy="21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EBC51EF9-6789-3B72-00F5-3313DB9F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852" y="2241825"/>
            <a:ext cx="731520" cy="731520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BFD9646-8481-46C2-A9C4-35CEFCC167F6}"/>
              </a:ext>
            </a:extLst>
          </p:cNvPr>
          <p:cNvSpPr/>
          <p:nvPr/>
        </p:nvSpPr>
        <p:spPr>
          <a:xfrm>
            <a:off x="3593740" y="2422096"/>
            <a:ext cx="1349691" cy="744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Drift Check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622E4AA-069C-5D5D-2425-C7C21BDFCEF8}"/>
              </a:ext>
            </a:extLst>
          </p:cNvPr>
          <p:cNvSpPr/>
          <p:nvPr/>
        </p:nvSpPr>
        <p:spPr>
          <a:xfrm>
            <a:off x="10348292" y="3113662"/>
            <a:ext cx="1349691" cy="744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Rollout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ED523A-6D57-A102-037E-B4DCBDBCD25C}"/>
              </a:ext>
            </a:extLst>
          </p:cNvPr>
          <p:cNvGrpSpPr/>
          <p:nvPr/>
        </p:nvGrpSpPr>
        <p:grpSpPr>
          <a:xfrm>
            <a:off x="8297621" y="371531"/>
            <a:ext cx="1367730" cy="4840530"/>
            <a:chOff x="8186410" y="1266625"/>
            <a:chExt cx="1367730" cy="484053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0DB6125-498F-05E0-AEB2-2D30AD226CF2}"/>
                </a:ext>
              </a:extLst>
            </p:cNvPr>
            <p:cNvSpPr/>
            <p:nvPr/>
          </p:nvSpPr>
          <p:spPr>
            <a:xfrm>
              <a:off x="8186410" y="1266625"/>
              <a:ext cx="1367730" cy="484053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4F6F03A-46FA-6D5B-21B1-72F9A28A61E3}"/>
                </a:ext>
              </a:extLst>
            </p:cNvPr>
            <p:cNvSpPr/>
            <p:nvPr/>
          </p:nvSpPr>
          <p:spPr>
            <a:xfrm>
              <a:off x="8376398" y="1360245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 Training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BA6B659-5F9A-0C08-D119-C8E60BF08C77}"/>
                </a:ext>
              </a:extLst>
            </p:cNvPr>
            <p:cNvSpPr/>
            <p:nvPr/>
          </p:nvSpPr>
          <p:spPr>
            <a:xfrm>
              <a:off x="8376398" y="2341405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 Selection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8D2E253-3DBB-6802-DF04-5154A08B12E2}"/>
                </a:ext>
              </a:extLst>
            </p:cNvPr>
            <p:cNvSpPr/>
            <p:nvPr/>
          </p:nvSpPr>
          <p:spPr>
            <a:xfrm>
              <a:off x="8376398" y="3316429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 Tuning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4CE8491-6072-C972-BB93-18C2976F6CE6}"/>
                </a:ext>
              </a:extLst>
            </p:cNvPr>
            <p:cNvSpPr/>
            <p:nvPr/>
          </p:nvSpPr>
          <p:spPr>
            <a:xfrm>
              <a:off x="8376398" y="4281112"/>
              <a:ext cx="987239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</a:t>
              </a:r>
            </a:p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Testing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6E92850-13E5-0EFA-93E0-C02B6D4DB9E7}"/>
                </a:ext>
              </a:extLst>
            </p:cNvPr>
            <p:cNvSpPr/>
            <p:nvPr/>
          </p:nvSpPr>
          <p:spPr>
            <a:xfrm>
              <a:off x="8291249" y="5253925"/>
              <a:ext cx="1157535" cy="74427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Model Deployment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E498DDC-5311-1BF1-02DD-D05275B2C59E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8870018" y="2104524"/>
              <a:ext cx="0" cy="2368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89FC5A-0FF8-87EE-D946-9D8747F9054D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8870018" y="3085684"/>
              <a:ext cx="0" cy="23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E84BEF-3EEA-1EDF-3F7F-24FF0843B9D5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8870016" y="4060708"/>
              <a:ext cx="2" cy="22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CD8269-94DA-E6E0-0861-90B0E0DF578D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8870017" y="5119720"/>
              <a:ext cx="0" cy="1342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5435C0-4805-8076-0535-C40C600C8C4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196612" y="1116723"/>
            <a:ext cx="0" cy="312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A12576-5589-2834-AB6F-8A36EE4C5258}"/>
              </a:ext>
            </a:extLst>
          </p:cNvPr>
          <p:cNvCxnSpPr>
            <a:cxnSpLocks/>
          </p:cNvCxnSpPr>
          <p:nvPr/>
        </p:nvCxnSpPr>
        <p:spPr>
          <a:xfrm>
            <a:off x="1196612" y="2077574"/>
            <a:ext cx="0" cy="15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4801F9-EE88-AC5A-D4AA-91CF46A83A4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96612" y="3059049"/>
            <a:ext cx="0" cy="189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2C46A4-9451-B1A8-3CCA-5EF4ADA06289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771089" y="1708238"/>
            <a:ext cx="419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746360-BFD4-56C0-0B56-2928D3A1288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562372" y="1987671"/>
            <a:ext cx="1202337" cy="629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9F66AAE-AFCD-063F-68DE-6FCC4094F81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196612" y="3807157"/>
            <a:ext cx="0" cy="37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D56E24-4850-FFF5-58B4-CB63F2A8309D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1771089" y="2794236"/>
            <a:ext cx="1822651" cy="7334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96" name="Graphic 95" descr="Checkmark with solid fill">
            <a:extLst>
              <a:ext uri="{FF2B5EF4-FFF2-40B4-BE49-F238E27FC236}">
                <a16:creationId xmlns:a16="http://schemas.microsoft.com/office/drawing/2014/main" id="{AE71C38F-463D-9742-B0A8-07E0C7F4C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4059" y="4062275"/>
            <a:ext cx="346173" cy="346173"/>
          </a:xfrm>
          <a:prstGeom prst="rect">
            <a:avLst/>
          </a:prstGeom>
        </p:spPr>
      </p:pic>
      <p:pic>
        <p:nvPicPr>
          <p:cNvPr id="103" name="Graphic 102" descr="Close with solid fill">
            <a:extLst>
              <a:ext uri="{FF2B5EF4-FFF2-40B4-BE49-F238E27FC236}">
                <a16:creationId xmlns:a16="http://schemas.microsoft.com/office/drawing/2014/main" id="{F46142F9-F7CE-D92C-F580-6A19E1D40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6552" y="2969392"/>
            <a:ext cx="351724" cy="351724"/>
          </a:xfrm>
          <a:prstGeom prst="rect">
            <a:avLst/>
          </a:prstGeom>
        </p:spPr>
      </p:pic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1AD4D4D5-EEEA-4FD4-154B-6CB3AE17FD17}"/>
              </a:ext>
            </a:extLst>
          </p:cNvPr>
          <p:cNvCxnSpPr>
            <a:stCxn id="31" idx="3"/>
            <a:endCxn id="32" idx="2"/>
          </p:cNvCxnSpPr>
          <p:nvPr/>
        </p:nvCxnSpPr>
        <p:spPr>
          <a:xfrm flipH="1">
            <a:off x="1196612" y="3527724"/>
            <a:ext cx="574477" cy="1214999"/>
          </a:xfrm>
          <a:prstGeom prst="bentConnector4">
            <a:avLst>
              <a:gd name="adj1" fmla="val -39793"/>
              <a:gd name="adj2" fmla="val 1188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AA75F87-E142-9D72-75C4-CCA3143EA798}"/>
              </a:ext>
            </a:extLst>
          </p:cNvPr>
          <p:cNvCxnSpPr>
            <a:cxnSpLocks/>
            <a:stCxn id="44" idx="3"/>
            <a:endCxn id="34" idx="1"/>
          </p:cNvCxnSpPr>
          <p:nvPr/>
        </p:nvCxnSpPr>
        <p:spPr>
          <a:xfrm flipV="1">
            <a:off x="4943431" y="2791796"/>
            <a:ext cx="930736" cy="24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33" name="Graphic 132" descr="Close with solid fill">
            <a:extLst>
              <a:ext uri="{FF2B5EF4-FFF2-40B4-BE49-F238E27FC236}">
                <a16:creationId xmlns:a16="http://schemas.microsoft.com/office/drawing/2014/main" id="{F8067E14-8AE3-AF0C-689D-F0A3C3F9A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7024" y="2615933"/>
            <a:ext cx="351724" cy="351724"/>
          </a:xfrm>
          <a:prstGeom prst="rect">
            <a:avLst/>
          </a:prstGeom>
        </p:spPr>
      </p:pic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BC98A079-C25C-1B20-2F2D-525B7D66FC38}"/>
              </a:ext>
            </a:extLst>
          </p:cNvPr>
          <p:cNvCxnSpPr>
            <a:cxnSpLocks/>
            <a:stCxn id="44" idx="2"/>
            <a:endCxn id="32" idx="2"/>
          </p:cNvCxnSpPr>
          <p:nvPr/>
        </p:nvCxnSpPr>
        <p:spPr>
          <a:xfrm rot="5400000">
            <a:off x="1944425" y="2418562"/>
            <a:ext cx="1576348" cy="3071974"/>
          </a:xfrm>
          <a:prstGeom prst="bentConnector3">
            <a:avLst>
              <a:gd name="adj1" fmla="val 1223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141" descr="Checkmark with solid fill">
            <a:extLst>
              <a:ext uri="{FF2B5EF4-FFF2-40B4-BE49-F238E27FC236}">
                <a16:creationId xmlns:a16="http://schemas.microsoft.com/office/drawing/2014/main" id="{1A242B48-23DB-8217-4D4C-3D21D6EF2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2983" y="3792129"/>
            <a:ext cx="346173" cy="346173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8B3658-746F-86C0-DEEB-A809E49A8DF8}"/>
              </a:ext>
            </a:extLst>
          </p:cNvPr>
          <p:cNvCxnSpPr>
            <a:cxnSpLocks/>
            <a:stCxn id="34" idx="3"/>
            <a:endCxn id="58" idx="1"/>
          </p:cNvCxnSpPr>
          <p:nvPr/>
        </p:nvCxnSpPr>
        <p:spPr>
          <a:xfrm>
            <a:off x="7241897" y="2791796"/>
            <a:ext cx="105572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1689419-8905-A16A-F9CF-59E3C745367A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9665351" y="2791796"/>
            <a:ext cx="682941" cy="6940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54" name="Picture 6" descr="Serving Models | TFX | TensorFlow">
            <a:extLst>
              <a:ext uri="{FF2B5EF4-FFF2-40B4-BE49-F238E27FC236}">
                <a16:creationId xmlns:a16="http://schemas.microsoft.com/office/drawing/2014/main" id="{8CE3C21B-95C0-863C-9A1F-FEDDE5505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b="18185"/>
          <a:stretch/>
        </p:blipFill>
        <p:spPr bwMode="auto">
          <a:xfrm>
            <a:off x="317337" y="5900444"/>
            <a:ext cx="2839554" cy="90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Jenkins">
            <a:extLst>
              <a:ext uri="{FF2B5EF4-FFF2-40B4-BE49-F238E27FC236}">
                <a16:creationId xmlns:a16="http://schemas.microsoft.com/office/drawing/2014/main" id="{22D6427D-746C-5A4D-31FF-71BABB8A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979" y="5977701"/>
            <a:ext cx="1697459" cy="84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8" descr="MLflow: A Tool for Managing the Machine Learning Lifecycle — MLflow 2.10.2  documentation">
            <a:extLst>
              <a:ext uri="{FF2B5EF4-FFF2-40B4-BE49-F238E27FC236}">
                <a16:creationId xmlns:a16="http://schemas.microsoft.com/office/drawing/2014/main" id="{6F71D58D-2203-F611-D0FD-86AE1707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26" y="5971319"/>
            <a:ext cx="2214145" cy="80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Flask Hello World – Vercel">
            <a:extLst>
              <a:ext uri="{FF2B5EF4-FFF2-40B4-BE49-F238E27FC236}">
                <a16:creationId xmlns:a16="http://schemas.microsoft.com/office/drawing/2014/main" id="{684A03FD-B0E3-435B-CE3C-7EB3DCAE5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7" t="15177" r="18215" b="15177"/>
          <a:stretch/>
        </p:blipFill>
        <p:spPr bwMode="auto">
          <a:xfrm>
            <a:off x="8222131" y="5871927"/>
            <a:ext cx="1784690" cy="8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mazon S3 Online Storage">
            <a:extLst>
              <a:ext uri="{FF2B5EF4-FFF2-40B4-BE49-F238E27FC236}">
                <a16:creationId xmlns:a16="http://schemas.microsoft.com/office/drawing/2014/main" id="{62E8C988-F3CD-92E3-B66D-6D192176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871" y="5584885"/>
            <a:ext cx="1642792" cy="12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0A98A82-DB5B-F30E-AB06-27FA18BFC544}"/>
              </a:ext>
            </a:extLst>
          </p:cNvPr>
          <p:cNvSpPr/>
          <p:nvPr/>
        </p:nvSpPr>
        <p:spPr>
          <a:xfrm>
            <a:off x="10362219" y="1864440"/>
            <a:ext cx="1349691" cy="744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Storage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365C9CB-E285-B2C7-E8A4-A1A4B9C0FDFF}"/>
              </a:ext>
            </a:extLst>
          </p:cNvPr>
          <p:cNvCxnSpPr>
            <a:cxnSpLocks/>
            <a:stCxn id="58" idx="3"/>
            <a:endCxn id="165" idx="1"/>
          </p:cNvCxnSpPr>
          <p:nvPr/>
        </p:nvCxnSpPr>
        <p:spPr>
          <a:xfrm flipV="1">
            <a:off x="9665351" y="2236580"/>
            <a:ext cx="696868" cy="555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78" name="Graphic 177" descr="Checkmark with solid fill">
            <a:extLst>
              <a:ext uri="{FF2B5EF4-FFF2-40B4-BE49-F238E27FC236}">
                <a16:creationId xmlns:a16="http://schemas.microsoft.com/office/drawing/2014/main" id="{511E1384-057B-D7B4-DCA4-3A968CDB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615" y="573264"/>
            <a:ext cx="346173" cy="346173"/>
          </a:xfrm>
          <a:prstGeom prst="rect">
            <a:avLst/>
          </a:prstGeom>
        </p:spPr>
      </p:pic>
      <p:pic>
        <p:nvPicPr>
          <p:cNvPr id="180" name="Graphic 179" descr="Close with solid fill">
            <a:extLst>
              <a:ext uri="{FF2B5EF4-FFF2-40B4-BE49-F238E27FC236}">
                <a16:creationId xmlns:a16="http://schemas.microsoft.com/office/drawing/2014/main" id="{5F0C5D3E-AC54-BD41-33E2-5223C357A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6064" y="1057719"/>
            <a:ext cx="351724" cy="351724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5AD4143C-14D0-D6BA-B64F-CF0B2C69F484}"/>
              </a:ext>
            </a:extLst>
          </p:cNvPr>
          <p:cNvSpPr/>
          <p:nvPr/>
        </p:nvSpPr>
        <p:spPr>
          <a:xfrm>
            <a:off x="10305679" y="568319"/>
            <a:ext cx="178767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Drift is Negligible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58CB0BD-E0D2-223F-C8B7-CF2F33CE5259}"/>
              </a:ext>
            </a:extLst>
          </p:cNvPr>
          <p:cNvSpPr/>
          <p:nvPr/>
        </p:nvSpPr>
        <p:spPr>
          <a:xfrm>
            <a:off x="10394623" y="1072306"/>
            <a:ext cx="156485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Drift is noticed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D393FE6-29B3-1779-D0EF-4A51BFE0D08E}"/>
              </a:ext>
            </a:extLst>
          </p:cNvPr>
          <p:cNvSpPr/>
          <p:nvPr/>
        </p:nvSpPr>
        <p:spPr>
          <a:xfrm>
            <a:off x="9852013" y="505954"/>
            <a:ext cx="2241335" cy="10361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AA5B45D-0FCD-808B-57A0-AB83C0492295}"/>
              </a:ext>
            </a:extLst>
          </p:cNvPr>
          <p:cNvSpPr/>
          <p:nvPr/>
        </p:nvSpPr>
        <p:spPr>
          <a:xfrm>
            <a:off x="7893060" y="5524227"/>
            <a:ext cx="207300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Building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4117DA9-9B05-28EC-E12E-20BBCDB47407}"/>
              </a:ext>
            </a:extLst>
          </p:cNvPr>
          <p:cNvSpPr/>
          <p:nvPr/>
        </p:nvSpPr>
        <p:spPr>
          <a:xfrm>
            <a:off x="5715182" y="4804818"/>
            <a:ext cx="168668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Pipeline</a:t>
            </a:r>
          </a:p>
        </p:txBody>
      </p:sp>
      <p:cxnSp>
        <p:nvCxnSpPr>
          <p:cNvPr id="1025" name="Elbow Connector 1024">
            <a:extLst>
              <a:ext uri="{FF2B5EF4-FFF2-40B4-BE49-F238E27FC236}">
                <a16:creationId xmlns:a16="http://schemas.microsoft.com/office/drawing/2014/main" id="{1953677D-CAFC-7825-C460-BC18DAC2330C}"/>
              </a:ext>
            </a:extLst>
          </p:cNvPr>
          <p:cNvCxnSpPr>
            <a:cxnSpLocks/>
            <a:stCxn id="58" idx="2"/>
            <a:endCxn id="32" idx="2"/>
          </p:cNvCxnSpPr>
          <p:nvPr/>
        </p:nvCxnSpPr>
        <p:spPr>
          <a:xfrm rot="5400000" flipH="1">
            <a:off x="4854380" y="1084955"/>
            <a:ext cx="469338" cy="7784874"/>
          </a:xfrm>
          <a:prstGeom prst="bentConnector3">
            <a:avLst>
              <a:gd name="adj1" fmla="val -487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Elbow Connector 1040">
            <a:extLst>
              <a:ext uri="{FF2B5EF4-FFF2-40B4-BE49-F238E27FC236}">
                <a16:creationId xmlns:a16="http://schemas.microsoft.com/office/drawing/2014/main" id="{3BC968A8-E3B2-1D2E-E7D4-7D52A05E74E9}"/>
              </a:ext>
            </a:extLst>
          </p:cNvPr>
          <p:cNvCxnSpPr>
            <a:cxnSpLocks/>
            <a:stCxn id="32" idx="1"/>
            <a:endCxn id="42" idx="1"/>
          </p:cNvCxnSpPr>
          <p:nvPr/>
        </p:nvCxnSpPr>
        <p:spPr>
          <a:xfrm rot="10800000" flipH="1">
            <a:off x="622134" y="2607586"/>
            <a:ext cx="208717" cy="1855705"/>
          </a:xfrm>
          <a:prstGeom prst="bentConnector3">
            <a:avLst>
              <a:gd name="adj1" fmla="val -1095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Elbow Connector 1044">
            <a:extLst>
              <a:ext uri="{FF2B5EF4-FFF2-40B4-BE49-F238E27FC236}">
                <a16:creationId xmlns:a16="http://schemas.microsoft.com/office/drawing/2014/main" id="{B3856FE1-41C7-1C1C-A6A1-4943135439C5}"/>
              </a:ext>
            </a:extLst>
          </p:cNvPr>
          <p:cNvCxnSpPr>
            <a:cxnSpLocks/>
            <a:stCxn id="165" idx="3"/>
            <a:endCxn id="3082" idx="0"/>
          </p:cNvCxnSpPr>
          <p:nvPr/>
        </p:nvCxnSpPr>
        <p:spPr>
          <a:xfrm flipH="1">
            <a:off x="11053267" y="2236580"/>
            <a:ext cx="658643" cy="3348305"/>
          </a:xfrm>
          <a:prstGeom prst="bentConnector4">
            <a:avLst>
              <a:gd name="adj1" fmla="val -34708"/>
              <a:gd name="adj2" fmla="val 555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Amazon EC2: Everything you need to know - DEV Community">
            <a:extLst>
              <a:ext uri="{FF2B5EF4-FFF2-40B4-BE49-F238E27FC236}">
                <a16:creationId xmlns:a16="http://schemas.microsoft.com/office/drawing/2014/main" id="{02C6D4BC-B6B8-F859-7F27-B91F3820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173" y="2614099"/>
            <a:ext cx="2859805" cy="160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28825227-5CE3-9583-D5BE-D229E73A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4" y="1472776"/>
            <a:ext cx="1847772" cy="8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250A5215-3B2F-B19B-7F5D-DA3D09560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1962" y="1223833"/>
            <a:ext cx="2285827" cy="1278417"/>
          </a:xfrm>
          <a:prstGeom prst="rect">
            <a:avLst/>
          </a:prstGeom>
        </p:spPr>
      </p:pic>
      <p:pic>
        <p:nvPicPr>
          <p:cNvPr id="9" name="Picture 4" descr="Amazon RDS | Integrations | OneTrust">
            <a:extLst>
              <a:ext uri="{FF2B5EF4-FFF2-40B4-BE49-F238E27FC236}">
                <a16:creationId xmlns:a16="http://schemas.microsoft.com/office/drawing/2014/main" id="{7CB9BE7F-0A20-E01A-8DD8-03481CCCF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5" b="27746"/>
          <a:stretch/>
        </p:blipFill>
        <p:spPr bwMode="auto">
          <a:xfrm>
            <a:off x="4615217" y="1403474"/>
            <a:ext cx="1956728" cy="86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advantages of learning Python | by João Gustavo | Analytics Vidhya |  Medium">
            <a:extLst>
              <a:ext uri="{FF2B5EF4-FFF2-40B4-BE49-F238E27FC236}">
                <a16:creationId xmlns:a16="http://schemas.microsoft.com/office/drawing/2014/main" id="{87D4D7B9-B798-8085-6E5A-0E45A67C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678" y="1187324"/>
            <a:ext cx="2869783" cy="123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erving Models | TFX | TensorFlow">
            <a:extLst>
              <a:ext uri="{FF2B5EF4-FFF2-40B4-BE49-F238E27FC236}">
                <a16:creationId xmlns:a16="http://schemas.microsoft.com/office/drawing/2014/main" id="{90AC9A1F-DD25-067E-A842-78613A6F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b="18185"/>
          <a:stretch/>
        </p:blipFill>
        <p:spPr bwMode="auto">
          <a:xfrm>
            <a:off x="3253677" y="4778019"/>
            <a:ext cx="3318268" cy="10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enkins">
            <a:extLst>
              <a:ext uri="{FF2B5EF4-FFF2-40B4-BE49-F238E27FC236}">
                <a16:creationId xmlns:a16="http://schemas.microsoft.com/office/drawing/2014/main" id="{8CF4FC26-430E-C878-DFC9-74B7F081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2" y="3122107"/>
            <a:ext cx="1983629" cy="9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lask Hello World – Vercel">
            <a:extLst>
              <a:ext uri="{FF2B5EF4-FFF2-40B4-BE49-F238E27FC236}">
                <a16:creationId xmlns:a16="http://schemas.microsoft.com/office/drawing/2014/main" id="{3E2EA31F-7723-4E32-F641-87957DE5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7" t="15177" r="18215" b="15177"/>
          <a:stretch/>
        </p:blipFill>
        <p:spPr bwMode="auto">
          <a:xfrm>
            <a:off x="6694454" y="2901790"/>
            <a:ext cx="2085566" cy="123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Lflow: A Tool for Managing the Machine Learning Lifecycle — MLflow 2.10.2  documentation">
            <a:extLst>
              <a:ext uri="{FF2B5EF4-FFF2-40B4-BE49-F238E27FC236}">
                <a16:creationId xmlns:a16="http://schemas.microsoft.com/office/drawing/2014/main" id="{082DB404-DF7B-855F-51AB-9C77AA2D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558" y="3044173"/>
            <a:ext cx="2587423" cy="94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isual Studio Code launches as a snap | Snapcraft">
            <a:extLst>
              <a:ext uri="{FF2B5EF4-FFF2-40B4-BE49-F238E27FC236}">
                <a16:creationId xmlns:a16="http://schemas.microsoft.com/office/drawing/2014/main" id="{902F3769-B952-409C-073D-AAB703A1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9" y="4539066"/>
            <a:ext cx="2587421" cy="129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ndows Server 2019 Announced for H2 2018 | Aidan Finn, IT Pro">
            <a:extLst>
              <a:ext uri="{FF2B5EF4-FFF2-40B4-BE49-F238E27FC236}">
                <a16:creationId xmlns:a16="http://schemas.microsoft.com/office/drawing/2014/main" id="{0AB431A4-27D2-BBFB-75E8-DF68311B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07" y="2792562"/>
            <a:ext cx="1469265" cy="14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— A Beginner's Introduction | by Thiago Marsal Farias | Medium">
            <a:extLst>
              <a:ext uri="{FF2B5EF4-FFF2-40B4-BE49-F238E27FC236}">
                <a16:creationId xmlns:a16="http://schemas.microsoft.com/office/drawing/2014/main" id="{23E1D758-96E0-F060-F000-6C635F4E6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945" y="4635878"/>
            <a:ext cx="3247468" cy="11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Amazon S3 Online Storage">
            <a:extLst>
              <a:ext uri="{FF2B5EF4-FFF2-40B4-BE49-F238E27FC236}">
                <a16:creationId xmlns:a16="http://schemas.microsoft.com/office/drawing/2014/main" id="{8C40E7A8-F964-5844-59E0-C94D0121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213" y="4650674"/>
            <a:ext cx="1642792" cy="12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Deep Learning tutorial with Keras | by Esther Vaati | Analytics Vidhya |  Medium">
            <a:extLst>
              <a:ext uri="{FF2B5EF4-FFF2-40B4-BE49-F238E27FC236}">
                <a16:creationId xmlns:a16="http://schemas.microsoft.com/office/drawing/2014/main" id="{BA9C1C83-9F30-98DF-5918-98964CE56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9" b="20585"/>
          <a:stretch/>
        </p:blipFill>
        <p:spPr bwMode="auto">
          <a:xfrm>
            <a:off x="9535455" y="1386794"/>
            <a:ext cx="2418407" cy="78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91</Words>
  <Application>Microsoft Macintosh PowerPoint</Application>
  <PresentationFormat>Widescreen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Ventrapragada, Sarat Chandra</dc:creator>
  <cp:lastModifiedBy>Ventrapragada, Sarat Chandra</cp:lastModifiedBy>
  <cp:revision>5</cp:revision>
  <dcterms:created xsi:type="dcterms:W3CDTF">2024-02-23T02:17:18Z</dcterms:created>
  <dcterms:modified xsi:type="dcterms:W3CDTF">2024-02-23T17:09:19Z</dcterms:modified>
</cp:coreProperties>
</file>