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0sNn2mNPoWzJ1ilJbZl7UQskh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10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 name="Google Shape;47;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2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2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8: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p2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9: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2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0: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p3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3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4"/>
        <p:cNvGrpSpPr/>
        <p:nvPr/>
      </p:nvGrpSpPr>
      <p:grpSpPr>
        <a:xfrm>
          <a:off x="0" y="0"/>
          <a:ext cx="0" cy="0"/>
          <a:chOff x="0" y="0"/>
          <a:chExt cx="0" cy="0"/>
        </a:xfrm>
      </p:grpSpPr>
      <p:pic>
        <p:nvPicPr>
          <p:cNvPr id="15" name="Google Shape;15;p34"/>
          <p:cNvPicPr preferRelativeResize="0"/>
          <p:nvPr/>
        </p:nvPicPr>
        <p:blipFill rotWithShape="1">
          <a:blip r:embed="rId2">
            <a:alphaModFix/>
          </a:blip>
          <a:srcRect/>
          <a:stretch/>
        </p:blipFill>
        <p:spPr>
          <a:xfrm>
            <a:off x="8602984" y="66471"/>
            <a:ext cx="348615" cy="357962"/>
          </a:xfrm>
          <a:prstGeom prst="rect">
            <a:avLst/>
          </a:prstGeom>
          <a:noFill/>
          <a:ln>
            <a:noFill/>
          </a:ln>
        </p:spPr>
      </p:pic>
      <p:sp>
        <p:nvSpPr>
          <p:cNvPr id="16" name="Google Shape;16;p34"/>
          <p:cNvSpPr txBox="1">
            <a:spLocks noGrp="1"/>
          </p:cNvSpPr>
          <p:nvPr>
            <p:ph type="title"/>
          </p:nvPr>
        </p:nvSpPr>
        <p:spPr>
          <a:xfrm>
            <a:off x="1843277" y="-32511"/>
            <a:ext cx="5457444" cy="64633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1" i="0">
                <a:solidFill>
                  <a:srgbClr val="CC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4"/>
          <p:cNvSpPr txBox="1">
            <a:spLocks noGrp="1"/>
          </p:cNvSpPr>
          <p:nvPr>
            <p:ph type="body" idx="1"/>
          </p:nvPr>
        </p:nvSpPr>
        <p:spPr>
          <a:xfrm>
            <a:off x="574679" y="1251711"/>
            <a:ext cx="7994649"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3600" b="1" i="0">
                <a:solidFill>
                  <a:srgbClr val="124F5C"/>
                </a:solidFill>
                <a:latin typeface="Verdana"/>
                <a:ea typeface="Verdana"/>
                <a:cs typeface="Verdana"/>
                <a:sym typeface="Verdan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34"/>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35"/>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5"/>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5"/>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36"/>
          <p:cNvSpPr txBox="1">
            <a:spLocks noGrp="1"/>
          </p:cNvSpPr>
          <p:nvPr>
            <p:ph type="ctrTitle"/>
          </p:nvPr>
        </p:nvSpPr>
        <p:spPr>
          <a:xfrm>
            <a:off x="685800" y="1594487"/>
            <a:ext cx="7772400" cy="64633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subTitle" idx="1"/>
          </p:nvPr>
        </p:nvSpPr>
        <p:spPr>
          <a:xfrm>
            <a:off x="1371600" y="2880361"/>
            <a:ext cx="640080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6"/>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6"/>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1843277" y="-32511"/>
            <a:ext cx="5457444" cy="64633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1" i="0">
                <a:solidFill>
                  <a:srgbClr val="CC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body" idx="1"/>
          </p:nvPr>
        </p:nvSpPr>
        <p:spPr>
          <a:xfrm>
            <a:off x="457200" y="1183005"/>
            <a:ext cx="3977640"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body" idx="2"/>
          </p:nvPr>
        </p:nvSpPr>
        <p:spPr>
          <a:xfrm>
            <a:off x="4709160" y="1183005"/>
            <a:ext cx="3977640"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37"/>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7"/>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7"/>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8"/>
        <p:cNvGrpSpPr/>
        <p:nvPr/>
      </p:nvGrpSpPr>
      <p:grpSpPr>
        <a:xfrm>
          <a:off x="0" y="0"/>
          <a:ext cx="0" cy="0"/>
          <a:chOff x="0" y="0"/>
          <a:chExt cx="0" cy="0"/>
        </a:xfrm>
      </p:grpSpPr>
      <p:pic>
        <p:nvPicPr>
          <p:cNvPr id="39" name="Google Shape;39;p38"/>
          <p:cNvPicPr preferRelativeResize="0"/>
          <p:nvPr/>
        </p:nvPicPr>
        <p:blipFill rotWithShape="1">
          <a:blip r:embed="rId2">
            <a:alphaModFix/>
          </a:blip>
          <a:srcRect/>
          <a:stretch/>
        </p:blipFill>
        <p:spPr>
          <a:xfrm>
            <a:off x="8602983" y="66471"/>
            <a:ext cx="348615" cy="357962"/>
          </a:xfrm>
          <a:prstGeom prst="rect">
            <a:avLst/>
          </a:prstGeom>
          <a:noFill/>
          <a:ln>
            <a:noFill/>
          </a:ln>
        </p:spPr>
      </p:pic>
      <p:pic>
        <p:nvPicPr>
          <p:cNvPr id="40" name="Google Shape;40;p38"/>
          <p:cNvPicPr preferRelativeResize="0"/>
          <p:nvPr/>
        </p:nvPicPr>
        <p:blipFill rotWithShape="1">
          <a:blip r:embed="rId3">
            <a:alphaModFix/>
          </a:blip>
          <a:srcRect/>
          <a:stretch/>
        </p:blipFill>
        <p:spPr>
          <a:xfrm>
            <a:off x="4" y="0"/>
            <a:ext cx="9143999" cy="5143498"/>
          </a:xfrm>
          <a:prstGeom prst="rect">
            <a:avLst/>
          </a:prstGeom>
          <a:noFill/>
          <a:ln>
            <a:noFill/>
          </a:ln>
        </p:spPr>
      </p:pic>
      <p:sp>
        <p:nvSpPr>
          <p:cNvPr id="41" name="Google Shape;41;p38"/>
          <p:cNvSpPr txBox="1">
            <a:spLocks noGrp="1"/>
          </p:cNvSpPr>
          <p:nvPr>
            <p:ph type="title"/>
          </p:nvPr>
        </p:nvSpPr>
        <p:spPr>
          <a:xfrm>
            <a:off x="1843277" y="-32511"/>
            <a:ext cx="5457444" cy="64633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1" i="0">
                <a:solidFill>
                  <a:srgbClr val="CC0000"/>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8"/>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8"/>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3"/>
          <p:cNvPicPr preferRelativeResize="0"/>
          <p:nvPr/>
        </p:nvPicPr>
        <p:blipFill rotWithShape="1">
          <a:blip r:embed="rId7">
            <a:alphaModFix/>
          </a:blip>
          <a:srcRect/>
          <a:stretch/>
        </p:blipFill>
        <p:spPr>
          <a:xfrm>
            <a:off x="8602984" y="66471"/>
            <a:ext cx="348615" cy="357962"/>
          </a:xfrm>
          <a:prstGeom prst="rect">
            <a:avLst/>
          </a:prstGeom>
          <a:noFill/>
          <a:ln>
            <a:noFill/>
          </a:ln>
        </p:spPr>
      </p:pic>
      <p:sp>
        <p:nvSpPr>
          <p:cNvPr id="7" name="Google Shape;7;p33"/>
          <p:cNvSpPr/>
          <p:nvPr/>
        </p:nvSpPr>
        <p:spPr>
          <a:xfrm>
            <a:off x="0" y="1"/>
            <a:ext cx="8516620" cy="489584"/>
          </a:xfrm>
          <a:custGeom>
            <a:avLst/>
            <a:gdLst/>
            <a:ahLst/>
            <a:cxnLst/>
            <a:rect l="l" t="t" r="r" b="b"/>
            <a:pathLst>
              <a:path w="8516620" h="489584" extrusionOk="0">
                <a:moveTo>
                  <a:pt x="8516620" y="0"/>
                </a:moveTo>
                <a:lnTo>
                  <a:pt x="0" y="0"/>
                </a:lnTo>
                <a:lnTo>
                  <a:pt x="0" y="489102"/>
                </a:lnTo>
                <a:lnTo>
                  <a:pt x="8516620" y="489102"/>
                </a:lnTo>
                <a:lnTo>
                  <a:pt x="8516620" y="0"/>
                </a:lnTo>
                <a:close/>
              </a:path>
            </a:pathLst>
          </a:custGeom>
          <a:solidFill>
            <a:srgbClr val="2020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33"/>
          <p:cNvSpPr/>
          <p:nvPr/>
        </p:nvSpPr>
        <p:spPr>
          <a:xfrm>
            <a:off x="0" y="1"/>
            <a:ext cx="8516620" cy="489584"/>
          </a:xfrm>
          <a:custGeom>
            <a:avLst/>
            <a:gdLst/>
            <a:ahLst/>
            <a:cxnLst/>
            <a:rect l="l" t="t" r="r" b="b"/>
            <a:pathLst>
              <a:path w="8516620" h="489584" extrusionOk="0">
                <a:moveTo>
                  <a:pt x="0" y="489102"/>
                </a:moveTo>
                <a:lnTo>
                  <a:pt x="8516620" y="489102"/>
                </a:lnTo>
                <a:lnTo>
                  <a:pt x="8516620" y="0"/>
                </a:lnTo>
                <a:lnTo>
                  <a:pt x="0" y="0"/>
                </a:lnTo>
                <a:lnTo>
                  <a:pt x="0" y="489102"/>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33"/>
          <p:cNvSpPr txBox="1">
            <a:spLocks noGrp="1"/>
          </p:cNvSpPr>
          <p:nvPr>
            <p:ph type="title"/>
          </p:nvPr>
        </p:nvSpPr>
        <p:spPr>
          <a:xfrm>
            <a:off x="1843277" y="-32511"/>
            <a:ext cx="5457444" cy="646331"/>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200" b="1" i="0" u="none" strike="noStrike" cap="none">
                <a:solidFill>
                  <a:srgbClr val="CC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33"/>
          <p:cNvSpPr txBox="1">
            <a:spLocks noGrp="1"/>
          </p:cNvSpPr>
          <p:nvPr>
            <p:ph type="body" idx="1"/>
          </p:nvPr>
        </p:nvSpPr>
        <p:spPr>
          <a:xfrm>
            <a:off x="574679" y="1251711"/>
            <a:ext cx="7994649" cy="553998"/>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600" b="1" i="0" u="none" strike="noStrike" cap="none">
                <a:solidFill>
                  <a:srgbClr val="124F5C"/>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33"/>
          <p:cNvSpPr txBox="1">
            <a:spLocks noGrp="1"/>
          </p:cNvSpPr>
          <p:nvPr>
            <p:ph type="ftr" idx="11"/>
          </p:nvPr>
        </p:nvSpPr>
        <p:spPr>
          <a:xfrm>
            <a:off x="3108960" y="4783457"/>
            <a:ext cx="2926080"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457200" y="4783457"/>
            <a:ext cx="2103120"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sldNum" idx="12"/>
          </p:nvPr>
        </p:nvSpPr>
        <p:spPr>
          <a:xfrm>
            <a:off x="6583680" y="4783457"/>
            <a:ext cx="2103120"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title"/>
          </p:nvPr>
        </p:nvSpPr>
        <p:spPr>
          <a:xfrm>
            <a:off x="1828800" y="18752"/>
            <a:ext cx="5457300" cy="1952400"/>
          </a:xfrm>
          <a:prstGeom prst="rect">
            <a:avLst/>
          </a:prstGeom>
          <a:noFill/>
          <a:ln>
            <a:noFill/>
          </a:ln>
        </p:spPr>
        <p:txBody>
          <a:bodyPr spcFirstLastPara="1" wrap="square" lIns="0" tIns="12700" rIns="0" bIns="0" anchor="t" anchorCtr="0">
            <a:spAutoFit/>
          </a:bodyPr>
          <a:lstStyle/>
          <a:p>
            <a:pPr marL="99060" lvl="0" indent="0" algn="ctr" rtl="0">
              <a:lnSpc>
                <a:spcPct val="100000"/>
              </a:lnSpc>
              <a:spcBef>
                <a:spcPts val="0"/>
              </a:spcBef>
              <a:spcAft>
                <a:spcPts val="0"/>
              </a:spcAft>
              <a:buSzPts val="1400"/>
              <a:buNone/>
            </a:pPr>
            <a:r>
              <a:rPr lang="en-US"/>
              <a:t>Capstone Project-3</a:t>
            </a:r>
            <a:br>
              <a:rPr lang="en-US"/>
            </a:br>
            <a:endParaRPr/>
          </a:p>
        </p:txBody>
      </p:sp>
      <p:sp>
        <p:nvSpPr>
          <p:cNvPr id="50" name="Google Shape;50;p1"/>
          <p:cNvSpPr txBox="1">
            <a:spLocks noGrp="1"/>
          </p:cNvSpPr>
          <p:nvPr>
            <p:ph type="body" idx="1"/>
          </p:nvPr>
        </p:nvSpPr>
        <p:spPr>
          <a:xfrm>
            <a:off x="574687" y="1251717"/>
            <a:ext cx="7994649" cy="2698175"/>
          </a:xfrm>
          <a:prstGeom prst="rect">
            <a:avLst/>
          </a:prstGeom>
          <a:noFill/>
          <a:ln>
            <a:noFill/>
          </a:ln>
        </p:spPr>
        <p:txBody>
          <a:bodyPr spcFirstLastPara="1" wrap="square" lIns="0" tIns="12700" rIns="0" bIns="0" anchor="t" anchorCtr="0">
            <a:spAutoFit/>
          </a:bodyPr>
          <a:lstStyle/>
          <a:p>
            <a:pPr marL="82550" lvl="0" indent="0" algn="ctr" rtl="0">
              <a:lnSpc>
                <a:spcPct val="100000"/>
              </a:lnSpc>
              <a:spcBef>
                <a:spcPts val="0"/>
              </a:spcBef>
              <a:spcAft>
                <a:spcPts val="0"/>
              </a:spcAft>
              <a:buSzPts val="1400"/>
              <a:buNone/>
            </a:pPr>
            <a:r>
              <a:rPr lang="en-US"/>
              <a:t>Cardiovascular Risk Prediction</a:t>
            </a:r>
            <a:endParaRPr/>
          </a:p>
          <a:p>
            <a:pPr marL="85090" lvl="0" indent="0" algn="ctr" rtl="0">
              <a:lnSpc>
                <a:spcPct val="119166"/>
              </a:lnSpc>
              <a:spcBef>
                <a:spcPts val="85"/>
              </a:spcBef>
              <a:spcAft>
                <a:spcPts val="0"/>
              </a:spcAft>
              <a:buSzPts val="1400"/>
              <a:buNone/>
            </a:pPr>
            <a:r>
              <a:rPr lang="en-US" sz="1800"/>
              <a:t>(Supervised Machine Learning CLASSIFICATION)</a:t>
            </a:r>
            <a:endParaRPr sz="1800"/>
          </a:p>
          <a:p>
            <a:pPr marL="85725" lvl="0" indent="0" algn="ctr" rtl="0">
              <a:lnSpc>
                <a:spcPct val="119375"/>
              </a:lnSpc>
              <a:spcBef>
                <a:spcPts val="0"/>
              </a:spcBef>
              <a:spcAft>
                <a:spcPts val="0"/>
              </a:spcAft>
              <a:buSzPts val="1400"/>
              <a:buNone/>
            </a:pPr>
            <a:r>
              <a:rPr lang="en-US" sz="2400"/>
              <a:t>BY</a:t>
            </a:r>
            <a:endParaRPr sz="2400"/>
          </a:p>
          <a:p>
            <a:pPr marL="83820" lvl="0" indent="0" algn="ctr" rtl="0">
              <a:lnSpc>
                <a:spcPct val="100000"/>
              </a:lnSpc>
              <a:spcBef>
                <a:spcPts val="0"/>
              </a:spcBef>
              <a:spcAft>
                <a:spcPts val="0"/>
              </a:spcAft>
              <a:buSzPts val="1400"/>
              <a:buNone/>
            </a:pPr>
            <a:r>
              <a:rPr lang="en-US" sz="2400">
                <a:solidFill>
                  <a:srgbClr val="C00000"/>
                </a:solidFill>
              </a:rPr>
              <a:t>Sk Samim Ali,</a:t>
            </a:r>
            <a:endParaRPr/>
          </a:p>
          <a:p>
            <a:pPr marL="83820" lvl="0" indent="0" algn="ctr" rtl="0">
              <a:lnSpc>
                <a:spcPct val="100000"/>
              </a:lnSpc>
              <a:spcBef>
                <a:spcPts val="0"/>
              </a:spcBef>
              <a:spcAft>
                <a:spcPts val="0"/>
              </a:spcAft>
              <a:buSzPts val="1400"/>
              <a:buNone/>
            </a:pPr>
            <a:r>
              <a:rPr lang="en-US" sz="2400">
                <a:solidFill>
                  <a:srgbClr val="C00000"/>
                </a:solidFill>
              </a:rPr>
              <a:t>Mohd. Izhar,</a:t>
            </a:r>
            <a:endParaRPr sz="2400"/>
          </a:p>
          <a:p>
            <a:pPr marL="83820" lvl="0" indent="0" algn="ctr" rtl="0">
              <a:lnSpc>
                <a:spcPct val="100000"/>
              </a:lnSpc>
              <a:spcBef>
                <a:spcPts val="0"/>
              </a:spcBef>
              <a:spcAft>
                <a:spcPts val="0"/>
              </a:spcAft>
              <a:buSzPts val="1400"/>
              <a:buNone/>
            </a:pPr>
            <a:r>
              <a:rPr lang="en-US" sz="2400">
                <a:solidFill>
                  <a:srgbClr val="C00000"/>
                </a:solidFill>
              </a:rPr>
              <a:t>Sarath Haridas</a:t>
            </a:r>
            <a:endParaRPr/>
          </a:p>
          <a:p>
            <a:pPr marL="83820" lvl="0" indent="0" algn="ctr" rtl="0">
              <a:lnSpc>
                <a:spcPct val="100000"/>
              </a:lnSpc>
              <a:spcBef>
                <a:spcPts val="0"/>
              </a:spcBef>
              <a:spcAft>
                <a:spcPts val="0"/>
              </a:spcAft>
              <a:buSzPts val="1400"/>
              <a:buNone/>
            </a:pPr>
            <a:r>
              <a:rPr lang="en-US" sz="2400">
                <a:solidFill>
                  <a:srgbClr val="C00000"/>
                </a:solidFill>
              </a:rPr>
              <a:t>(Cohort – Florence)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pic>
        <p:nvPicPr>
          <p:cNvPr id="138" name="Google Shape;138;p10"/>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39" name="Google Shape;139;p10"/>
          <p:cNvGrpSpPr/>
          <p:nvPr/>
        </p:nvGrpSpPr>
        <p:grpSpPr>
          <a:xfrm>
            <a:off x="-10200" y="0"/>
            <a:ext cx="8521065" cy="406410"/>
            <a:chOff x="0" y="0"/>
            <a:chExt cx="8521065" cy="572770"/>
          </a:xfrm>
        </p:grpSpPr>
        <p:sp>
          <p:nvSpPr>
            <p:cNvPr id="140" name="Google Shape;140;p10"/>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10"/>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2" name="Google Shape;142;p10"/>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Handling Outliers</a:t>
            </a:r>
            <a:endParaRPr sz="2400" b="0" i="0" u="none" strike="noStrike" cap="none" dirty="0">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pic>
        <p:nvPicPr>
          <p:cNvPr id="2" name="Picture 1"/>
          <p:cNvPicPr>
            <a:picLocks noChangeAspect="1"/>
          </p:cNvPicPr>
          <p:nvPr/>
        </p:nvPicPr>
        <p:blipFill>
          <a:blip r:embed="rId4"/>
          <a:stretch>
            <a:fillRect/>
          </a:stretch>
        </p:blipFill>
        <p:spPr>
          <a:xfrm>
            <a:off x="179667" y="552894"/>
            <a:ext cx="4215123" cy="2133599"/>
          </a:xfrm>
          <a:prstGeom prst="rect">
            <a:avLst/>
          </a:prstGeom>
        </p:spPr>
      </p:pic>
      <p:pic>
        <p:nvPicPr>
          <p:cNvPr id="3" name="Picture 2"/>
          <p:cNvPicPr>
            <a:picLocks noChangeAspect="1"/>
          </p:cNvPicPr>
          <p:nvPr/>
        </p:nvPicPr>
        <p:blipFill>
          <a:blip r:embed="rId5"/>
          <a:stretch>
            <a:fillRect/>
          </a:stretch>
        </p:blipFill>
        <p:spPr>
          <a:xfrm>
            <a:off x="4635795" y="552894"/>
            <a:ext cx="4182140" cy="2133599"/>
          </a:xfrm>
          <a:prstGeom prst="rect">
            <a:avLst/>
          </a:prstGeom>
        </p:spPr>
      </p:pic>
      <p:pic>
        <p:nvPicPr>
          <p:cNvPr id="4" name="Picture 3"/>
          <p:cNvPicPr>
            <a:picLocks noChangeAspect="1"/>
          </p:cNvPicPr>
          <p:nvPr/>
        </p:nvPicPr>
        <p:blipFill>
          <a:blip r:embed="rId6"/>
          <a:stretch>
            <a:fillRect/>
          </a:stretch>
        </p:blipFill>
        <p:spPr>
          <a:xfrm>
            <a:off x="39923" y="2832977"/>
            <a:ext cx="4494610" cy="2229596"/>
          </a:xfrm>
          <a:prstGeom prst="rect">
            <a:avLst/>
          </a:prstGeom>
        </p:spPr>
      </p:pic>
      <p:pic>
        <p:nvPicPr>
          <p:cNvPr id="5" name="Picture 4"/>
          <p:cNvPicPr>
            <a:picLocks noChangeAspect="1"/>
          </p:cNvPicPr>
          <p:nvPr/>
        </p:nvPicPr>
        <p:blipFill>
          <a:blip r:embed="rId7"/>
          <a:stretch>
            <a:fillRect/>
          </a:stretch>
        </p:blipFill>
        <p:spPr>
          <a:xfrm>
            <a:off x="4713767" y="2802630"/>
            <a:ext cx="4175052" cy="22599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pic>
        <p:nvPicPr>
          <p:cNvPr id="148" name="Google Shape;148;p11"/>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49" name="Google Shape;149;p11"/>
          <p:cNvGrpSpPr/>
          <p:nvPr/>
        </p:nvGrpSpPr>
        <p:grpSpPr>
          <a:xfrm>
            <a:off x="2481" y="0"/>
            <a:ext cx="8508403" cy="419545"/>
            <a:chOff x="0" y="0"/>
            <a:chExt cx="8521065" cy="572770"/>
          </a:xfrm>
        </p:grpSpPr>
        <p:sp>
          <p:nvSpPr>
            <p:cNvPr id="150" name="Google Shape;150;p11"/>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11"/>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52" name="Google Shape;152;p11"/>
          <p:cNvSpPr txBox="1"/>
          <p:nvPr/>
        </p:nvSpPr>
        <p:spPr>
          <a:xfrm>
            <a:off x="2481" y="6277"/>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Cleaning and Manipulating the Dataset</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53" name="Google Shape;153;p11"/>
          <p:cNvSpPr txBox="1"/>
          <p:nvPr/>
        </p:nvSpPr>
        <p:spPr>
          <a:xfrm>
            <a:off x="180000" y="806589"/>
            <a:ext cx="8358600" cy="2778300"/>
          </a:xfrm>
          <a:prstGeom prst="rect">
            <a:avLst/>
          </a:prstGeom>
          <a:noFill/>
          <a:ln>
            <a:noFill/>
          </a:ln>
        </p:spPr>
        <p:txBody>
          <a:bodyPr spcFirstLastPara="1" wrap="square" lIns="91425" tIns="45700" rIns="91425" bIns="45700" anchor="t" anchorCtr="0">
            <a:spAutoFit/>
          </a:bodyPr>
          <a:lstStyle/>
          <a:p>
            <a:pPr marL="355600" marR="5080" lvl="0" indent="-343535" algn="l" rtl="0">
              <a:lnSpc>
                <a:spcPct val="8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There are no duplicate records in the dataframe, according to a check of the datasets for duplicate values.</a:t>
            </a:r>
            <a:endParaRPr sz="2000" b="0" i="0" u="none" strike="noStrike" cap="none">
              <a:solidFill>
                <a:schemeClr val="dk1"/>
              </a:solidFill>
              <a:latin typeface="Calibri"/>
              <a:ea typeface="Calibri"/>
              <a:cs typeface="Calibri"/>
              <a:sym typeface="Calibri"/>
            </a:endParaRPr>
          </a:p>
          <a:p>
            <a:pPr marL="355600" marR="711200" lvl="0" indent="-343535" algn="l" rtl="0">
              <a:lnSpc>
                <a:spcPct val="115000"/>
              </a:lnSpc>
              <a:spcBef>
                <a:spcPts val="98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Defining an encoder to convert such values into numeric values by comparing unique values with their counts in categorical characteristics.</a:t>
            </a:r>
            <a:endParaRPr sz="2000" b="0" i="0" u="none" strike="noStrike" cap="none">
              <a:solidFill>
                <a:schemeClr val="dk1"/>
              </a:solidFill>
              <a:latin typeface="Calibri"/>
              <a:ea typeface="Calibri"/>
              <a:cs typeface="Calibri"/>
              <a:sym typeface="Calibri"/>
            </a:endParaRPr>
          </a:p>
          <a:p>
            <a:pPr marL="355600" marR="0" lvl="0" indent="-343535" algn="l" rtl="0">
              <a:lnSpc>
                <a:spcPct val="100000"/>
              </a:lnSpc>
              <a:spcBef>
                <a:spcPts val="459"/>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Replaced “M” with 1 and “F” with 0 in the sex column.</a:t>
            </a:r>
            <a:endParaRPr sz="2000" b="0" i="0" u="none" strike="noStrike" cap="none">
              <a:solidFill>
                <a:schemeClr val="dk1"/>
              </a:solidFill>
              <a:latin typeface="Calibri"/>
              <a:ea typeface="Calibri"/>
              <a:cs typeface="Calibri"/>
              <a:sym typeface="Calibri"/>
            </a:endParaRPr>
          </a:p>
          <a:p>
            <a:pPr marL="355600" marR="0" lvl="0" indent="-343535" algn="l" rtl="0">
              <a:lnSpc>
                <a:spcPct val="100000"/>
              </a:lnSpc>
              <a:spcBef>
                <a:spcPts val="42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Replaced “YES” with 1 and “NO” with 0 in the is_smoking column.</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pic>
        <p:nvPicPr>
          <p:cNvPr id="158" name="Google Shape;158;p12"/>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59" name="Google Shape;159;p12"/>
          <p:cNvGrpSpPr/>
          <p:nvPr/>
        </p:nvGrpSpPr>
        <p:grpSpPr>
          <a:xfrm>
            <a:off x="-10200" y="0"/>
            <a:ext cx="8521065" cy="471596"/>
            <a:chOff x="0" y="0"/>
            <a:chExt cx="8521065" cy="572770"/>
          </a:xfrm>
        </p:grpSpPr>
        <p:sp>
          <p:nvSpPr>
            <p:cNvPr id="160" name="Google Shape;160;p12"/>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12"/>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2" name="Google Shape;162;p12"/>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Univariate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63" name="Google Shape;163;p12"/>
          <p:cNvSpPr txBox="1"/>
          <p:nvPr/>
        </p:nvSpPr>
        <p:spPr>
          <a:xfrm>
            <a:off x="78004" y="3780300"/>
            <a:ext cx="8532300" cy="1600800"/>
          </a:xfrm>
          <a:prstGeom prst="rect">
            <a:avLst/>
          </a:prstGeom>
          <a:noFill/>
          <a:ln>
            <a:noFill/>
          </a:ln>
        </p:spPr>
        <p:txBody>
          <a:bodyPr spcFirstLastPara="1" wrap="square" lIns="91425" tIns="45700" rIns="91425" bIns="45700" anchor="t" anchorCtr="0">
            <a:spAutoFit/>
          </a:bodyPr>
          <a:lstStyle/>
          <a:p>
            <a:pPr marL="298450" marR="508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Understanding the distribution of values for a single variable is the goal of univariate analysis. It is employed to describe each and every feature. Measures of dispersion, such as standard deviation and variance, show how widely spaced out the values in the datasets are, while measures of central tendency </a:t>
            </a:r>
            <a:endParaRPr sz="1600" b="0" i="0" u="none" strike="noStrike" cap="none">
              <a:solidFill>
                <a:schemeClr val="dk1"/>
              </a:solidFill>
              <a:latin typeface="Calibri"/>
              <a:ea typeface="Calibri"/>
              <a:cs typeface="Calibri"/>
              <a:sym typeface="Calibri"/>
            </a:endParaRPr>
          </a:p>
          <a:p>
            <a:pPr marL="298450" marR="0" lvl="0" indent="-28575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Red and blue lines in the plot represent the mean and median respectively.</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4" name="Google Shape;164;p12" descr="C:\Users\sa644\Desktop\graphs cardiovascular\Univariate age, education sex, issmoling bpmeds, cigperday,.JPG"/>
          <p:cNvPicPr preferRelativeResize="0"/>
          <p:nvPr/>
        </p:nvPicPr>
        <p:blipFill rotWithShape="1">
          <a:blip r:embed="rId4">
            <a:alphaModFix/>
          </a:blip>
          <a:srcRect/>
          <a:stretch/>
        </p:blipFill>
        <p:spPr>
          <a:xfrm>
            <a:off x="109203" y="590550"/>
            <a:ext cx="8927755"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pic>
        <p:nvPicPr>
          <p:cNvPr id="169" name="Google Shape;169;p13"/>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70" name="Google Shape;170;p13"/>
          <p:cNvGrpSpPr/>
          <p:nvPr/>
        </p:nvGrpSpPr>
        <p:grpSpPr>
          <a:xfrm>
            <a:off x="-10200" y="0"/>
            <a:ext cx="8521065" cy="471596"/>
            <a:chOff x="0" y="0"/>
            <a:chExt cx="8521065" cy="572770"/>
          </a:xfrm>
        </p:grpSpPr>
        <p:sp>
          <p:nvSpPr>
            <p:cNvPr id="171" name="Google Shape;171;p13"/>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 name="Google Shape;172;p13"/>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3" name="Google Shape;173;p13"/>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Univariate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174" name="Google Shape;174;p13" descr="C:\Users\sa644\Desktop\graphs cardiovascular\Univariate preventstokr,preventhyp,diabeted,sysbp,diabp,totchol.JPG"/>
          <p:cNvPicPr preferRelativeResize="0"/>
          <p:nvPr/>
        </p:nvPicPr>
        <p:blipFill rotWithShape="1">
          <a:blip r:embed="rId4">
            <a:alphaModFix/>
          </a:blip>
          <a:srcRect/>
          <a:stretch/>
        </p:blipFill>
        <p:spPr>
          <a:xfrm>
            <a:off x="16200" y="666750"/>
            <a:ext cx="9012502"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pic>
        <p:nvPicPr>
          <p:cNvPr id="179" name="Google Shape;179;p14"/>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80" name="Google Shape;180;p14"/>
          <p:cNvGrpSpPr/>
          <p:nvPr/>
        </p:nvGrpSpPr>
        <p:grpSpPr>
          <a:xfrm>
            <a:off x="-10200" y="0"/>
            <a:ext cx="8521065" cy="471596"/>
            <a:chOff x="0" y="0"/>
            <a:chExt cx="8521065" cy="572770"/>
          </a:xfrm>
        </p:grpSpPr>
        <p:sp>
          <p:nvSpPr>
            <p:cNvPr id="181" name="Google Shape;181;p14"/>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2" name="Google Shape;182;p14"/>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3" name="Google Shape;183;p14"/>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Univariate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184" name="Google Shape;184;p14" descr="C:\Users\sa644\Desktop\graphs cardiovascular\Univariate bmi, heartrate, glucose, tenyearCHD.JPG"/>
          <p:cNvPicPr preferRelativeResize="0"/>
          <p:nvPr/>
        </p:nvPicPr>
        <p:blipFill rotWithShape="1">
          <a:blip r:embed="rId4">
            <a:alphaModFix/>
          </a:blip>
          <a:srcRect/>
          <a:stretch/>
        </p:blipFill>
        <p:spPr>
          <a:xfrm>
            <a:off x="69604" y="666750"/>
            <a:ext cx="8979513" cy="4190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pic>
        <p:nvPicPr>
          <p:cNvPr id="189" name="Google Shape;189;p15"/>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90" name="Google Shape;190;p15"/>
          <p:cNvGrpSpPr/>
          <p:nvPr/>
        </p:nvGrpSpPr>
        <p:grpSpPr>
          <a:xfrm>
            <a:off x="-10200" y="1"/>
            <a:ext cx="8521065" cy="471595"/>
            <a:chOff x="0" y="0"/>
            <a:chExt cx="8521065" cy="572770"/>
          </a:xfrm>
        </p:grpSpPr>
        <p:sp>
          <p:nvSpPr>
            <p:cNvPr id="191" name="Google Shape;191;p15"/>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15"/>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93" name="Google Shape;193;p15"/>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Univariate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94" name="Google Shape;194;p15"/>
          <p:cNvSpPr txBox="1"/>
          <p:nvPr/>
        </p:nvSpPr>
        <p:spPr>
          <a:xfrm>
            <a:off x="152400" y="742950"/>
            <a:ext cx="8358600" cy="314520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Observations:</a:t>
            </a:r>
            <a:endParaRPr sz="1800" b="1"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Most of the individuals in our dataset are in their 40s to 50s of age.</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Data show that there are more women than men.</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dataset has an equal number of smokers and non-smokers.</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average person smokes fewer than 10 cigarettes each day.</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Few people have diabetes, high blood pressure, and a history of strokes.</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remaining features all seem to be distributed appropriately.</a:t>
            </a:r>
            <a:endParaRPr sz="1800" b="0" i="0" u="none" strike="noStrike" cap="none">
              <a:solidFill>
                <a:schemeClr val="dk1"/>
              </a:solidFill>
              <a:latin typeface="Calibri"/>
              <a:ea typeface="Calibri"/>
              <a:cs typeface="Calibri"/>
              <a:sym typeface="Calibri"/>
            </a:endParaRPr>
          </a:p>
          <a:p>
            <a:pPr marL="355600" marR="5080" lvl="0" indent="-343535" algn="l" rtl="0">
              <a:lnSpc>
                <a:spcPct val="100000"/>
              </a:lnSpc>
              <a:spcBef>
                <a:spcPts val="5"/>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Very few individuals in the dataset supplied also have a risk for coronary heart disease. As a result, we also need to address the issue of class imbalance, which is covered in the next slides.</a:t>
            </a:r>
            <a:endParaRPr sz="1800" b="0" i="0" u="none" strike="noStrike" cap="none">
              <a:solidFill>
                <a:schemeClr val="dk1"/>
              </a:solidFill>
              <a:latin typeface="Calibri"/>
              <a:ea typeface="Calibri"/>
              <a:cs typeface="Calibri"/>
              <a:sym typeface="Calibri"/>
            </a:endParaRPr>
          </a:p>
          <a:p>
            <a:pPr marL="0" marR="5080" lvl="0" indent="0" algn="l" rtl="0">
              <a:lnSpc>
                <a:spcPct val="100000"/>
              </a:lnSpc>
              <a:spcBef>
                <a:spcPts val="5"/>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pic>
        <p:nvPicPr>
          <p:cNvPr id="199" name="Google Shape;199;p16"/>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00" name="Google Shape;200;p16"/>
          <p:cNvGrpSpPr/>
          <p:nvPr/>
        </p:nvGrpSpPr>
        <p:grpSpPr>
          <a:xfrm>
            <a:off x="-10200" y="0"/>
            <a:ext cx="8521065" cy="471596"/>
            <a:chOff x="0" y="0"/>
            <a:chExt cx="8521065" cy="572770"/>
          </a:xfrm>
        </p:grpSpPr>
        <p:sp>
          <p:nvSpPr>
            <p:cNvPr id="201" name="Google Shape;201;p16"/>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16"/>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3" name="Google Shape;203;p16"/>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Bivariate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04" name="Google Shape;204;p16"/>
          <p:cNvSpPr txBox="1"/>
          <p:nvPr/>
        </p:nvSpPr>
        <p:spPr>
          <a:xfrm>
            <a:off x="-10200" y="471596"/>
            <a:ext cx="8662797" cy="923330"/>
          </a:xfrm>
          <a:prstGeom prst="rect">
            <a:avLst/>
          </a:prstGeom>
          <a:noFill/>
          <a:ln>
            <a:noFill/>
          </a:ln>
        </p:spPr>
        <p:txBody>
          <a:bodyPr spcFirstLastPara="1" wrap="square" lIns="91425" tIns="45700" rIns="91425" bIns="4570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Bivariate analysis we are visualizing the relation between dependent variable and  rest of the independent variable.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6" descr="C:\Users\sa644\Desktop\graphs cardiovascular\BIVARIATE 1.JPG"/>
          <p:cNvPicPr preferRelativeResize="0"/>
          <p:nvPr/>
        </p:nvPicPr>
        <p:blipFill rotWithShape="1">
          <a:blip r:embed="rId4">
            <a:alphaModFix/>
          </a:blip>
          <a:srcRect/>
          <a:stretch/>
        </p:blipFill>
        <p:spPr>
          <a:xfrm>
            <a:off x="110809" y="1185300"/>
            <a:ext cx="8541788" cy="358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pic>
        <p:nvPicPr>
          <p:cNvPr id="210" name="Google Shape;210;p17"/>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11" name="Google Shape;211;p17"/>
          <p:cNvGrpSpPr/>
          <p:nvPr/>
        </p:nvGrpSpPr>
        <p:grpSpPr>
          <a:xfrm>
            <a:off x="-10200" y="0"/>
            <a:ext cx="8521065" cy="471596"/>
            <a:chOff x="0" y="0"/>
            <a:chExt cx="8521065" cy="572770"/>
          </a:xfrm>
        </p:grpSpPr>
        <p:sp>
          <p:nvSpPr>
            <p:cNvPr id="212" name="Google Shape;212;p17"/>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 name="Google Shape;213;p17"/>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14" name="Google Shape;214;p17"/>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Bivariate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15" name="Google Shape;215;p17" descr="C:\Users\sa644\Desktop\graphs cardiovascular\BIVARIATE 2 JPG.JPG"/>
          <p:cNvPicPr preferRelativeResize="0"/>
          <p:nvPr/>
        </p:nvPicPr>
        <p:blipFill rotWithShape="1">
          <a:blip r:embed="rId4">
            <a:alphaModFix/>
          </a:blip>
          <a:srcRect/>
          <a:stretch/>
        </p:blipFill>
        <p:spPr>
          <a:xfrm>
            <a:off x="76200" y="593700"/>
            <a:ext cx="8701099" cy="3806850"/>
          </a:xfrm>
          <a:prstGeom prst="rect">
            <a:avLst/>
          </a:prstGeom>
          <a:noFill/>
          <a:ln>
            <a:noFill/>
          </a:ln>
        </p:spPr>
      </p:pic>
      <p:sp>
        <p:nvSpPr>
          <p:cNvPr id="216" name="Google Shape;216;p17"/>
          <p:cNvSpPr txBox="1"/>
          <p:nvPr/>
        </p:nvSpPr>
        <p:spPr>
          <a:xfrm>
            <a:off x="2438400" y="2800350"/>
            <a:ext cx="63390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The plots show that the dependent variable has a clear-cut positive relationship with age, bmi, totchol, sysbp, diabp, etc., while the other features have nominal associations.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pic>
        <p:nvPicPr>
          <p:cNvPr id="221" name="Google Shape;221;p18"/>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22" name="Google Shape;222;p18"/>
          <p:cNvGrpSpPr/>
          <p:nvPr/>
        </p:nvGrpSpPr>
        <p:grpSpPr>
          <a:xfrm>
            <a:off x="-10200" y="0"/>
            <a:ext cx="8521065" cy="406410"/>
            <a:chOff x="0" y="0"/>
            <a:chExt cx="8521065" cy="572770"/>
          </a:xfrm>
        </p:grpSpPr>
        <p:sp>
          <p:nvSpPr>
            <p:cNvPr id="223" name="Google Shape;223;p18"/>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8"/>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5" name="Google Shape;225;p18"/>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Multivariate Analysis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26" name="Google Shape;226;p18" descr="C:\Users\sa644\Desktop\graphs cardiovascular\Removing Multicollenarity.JPG"/>
          <p:cNvPicPr preferRelativeResize="0"/>
          <p:nvPr/>
        </p:nvPicPr>
        <p:blipFill rotWithShape="1">
          <a:blip r:embed="rId4">
            <a:alphaModFix/>
          </a:blip>
          <a:srcRect/>
          <a:stretch/>
        </p:blipFill>
        <p:spPr>
          <a:xfrm>
            <a:off x="24004" y="514350"/>
            <a:ext cx="8434665" cy="441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pic>
        <p:nvPicPr>
          <p:cNvPr id="231" name="Google Shape;231;p19"/>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32" name="Google Shape;232;p19"/>
          <p:cNvGrpSpPr/>
          <p:nvPr/>
        </p:nvGrpSpPr>
        <p:grpSpPr>
          <a:xfrm>
            <a:off x="-10200" y="0"/>
            <a:ext cx="8521065" cy="406410"/>
            <a:chOff x="0" y="0"/>
            <a:chExt cx="8521065" cy="572770"/>
          </a:xfrm>
        </p:grpSpPr>
        <p:sp>
          <p:nvSpPr>
            <p:cNvPr id="233" name="Google Shape;233;p19"/>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19"/>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5" name="Google Shape;235;p19"/>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Handling Multicollinearity</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36" name="Google Shape;236;p19" descr="C:\Users\sa644\Desktop\graphs cardiovascular\Capture.JPG"/>
          <p:cNvPicPr preferRelativeResize="0"/>
          <p:nvPr/>
        </p:nvPicPr>
        <p:blipFill rotWithShape="1">
          <a:blip r:embed="rId4">
            <a:alphaModFix/>
          </a:blip>
          <a:srcRect/>
          <a:stretch/>
        </p:blipFill>
        <p:spPr>
          <a:xfrm>
            <a:off x="78074" y="514350"/>
            <a:ext cx="2284125" cy="4549566"/>
          </a:xfrm>
          <a:prstGeom prst="rect">
            <a:avLst/>
          </a:prstGeom>
          <a:noFill/>
          <a:ln>
            <a:noFill/>
          </a:ln>
        </p:spPr>
      </p:pic>
      <p:pic>
        <p:nvPicPr>
          <p:cNvPr id="237" name="Google Shape;237;p19" descr="C:\Users\sa644\Desktop\graphs cardiovascular\Capture.JPG"/>
          <p:cNvPicPr preferRelativeResize="0"/>
          <p:nvPr/>
        </p:nvPicPr>
        <p:blipFill rotWithShape="1">
          <a:blip r:embed="rId5">
            <a:alphaModFix/>
          </a:blip>
          <a:srcRect/>
          <a:stretch/>
        </p:blipFill>
        <p:spPr>
          <a:xfrm>
            <a:off x="6705600" y="568884"/>
            <a:ext cx="2295525" cy="3009900"/>
          </a:xfrm>
          <a:prstGeom prst="rect">
            <a:avLst/>
          </a:prstGeom>
          <a:noFill/>
          <a:ln>
            <a:noFill/>
          </a:ln>
        </p:spPr>
      </p:pic>
      <p:sp>
        <p:nvSpPr>
          <p:cNvPr id="238" name="Google Shape;238;p19"/>
          <p:cNvSpPr txBox="1"/>
          <p:nvPr/>
        </p:nvSpPr>
        <p:spPr>
          <a:xfrm>
            <a:off x="2514600" y="568884"/>
            <a:ext cx="3962400" cy="4062651"/>
          </a:xfrm>
          <a:prstGeom prst="rect">
            <a:avLst/>
          </a:prstGeom>
          <a:noFill/>
          <a:ln>
            <a:noFill/>
          </a:ln>
        </p:spPr>
        <p:txBody>
          <a:bodyPr spcFirstLastPara="1" wrap="square" lIns="91425" tIns="45700" rIns="91425" bIns="45700" anchor="t" anchorCtr="0">
            <a:spAutoFit/>
          </a:bodyPr>
          <a:lstStyle/>
          <a:p>
            <a:pPr marL="355600" marR="84455" lvl="0" indent="-34290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Checking the multicollinearity between all  the features, there are some features which  are highly correlated with each other like  is_smoking and cigsperday and so on.</a:t>
            </a:r>
            <a:endParaRPr sz="1600" b="0" i="0" u="none" strike="noStrike" cap="none">
              <a:solidFill>
                <a:schemeClr val="dk1"/>
              </a:solidFill>
              <a:latin typeface="Calibri"/>
              <a:ea typeface="Calibri"/>
              <a:cs typeface="Calibri"/>
              <a:sym typeface="Calibri"/>
            </a:endParaRPr>
          </a:p>
          <a:p>
            <a:pPr marL="355600" marR="5080" lvl="0" indent="-34290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To handle the multicollinearity we have used  VIF score of all independent variable which  represents how well the variable is  explained by other independent variables.</a:t>
            </a:r>
            <a:endParaRPr sz="1600" b="0" i="0" u="none" strike="noStrike" cap="none">
              <a:solidFill>
                <a:schemeClr val="dk1"/>
              </a:solidFill>
              <a:latin typeface="Calibri"/>
              <a:ea typeface="Calibri"/>
              <a:cs typeface="Calibri"/>
              <a:sym typeface="Calibri"/>
            </a:endParaRPr>
          </a:p>
          <a:p>
            <a:pPr marL="355600" marR="22860" lvl="0" indent="-34290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we have excluded the features whose VIF  score is higher than 10. Pictures in the left  and right shows the VIF scores of variables  before and after multicollinearity treatment.</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pic>
        <p:nvPicPr>
          <p:cNvPr id="55" name="Google Shape;55;p2"/>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56" name="Google Shape;56;p2"/>
          <p:cNvGrpSpPr/>
          <p:nvPr/>
        </p:nvGrpSpPr>
        <p:grpSpPr>
          <a:xfrm>
            <a:off x="0" y="49"/>
            <a:ext cx="8521065" cy="486391"/>
            <a:chOff x="0" y="50"/>
            <a:chExt cx="8521065" cy="510540"/>
          </a:xfrm>
        </p:grpSpPr>
        <p:sp>
          <p:nvSpPr>
            <p:cNvPr id="57" name="Google Shape;57;p2"/>
            <p:cNvSpPr/>
            <p:nvPr/>
          </p:nvSpPr>
          <p:spPr>
            <a:xfrm>
              <a:off x="0" y="50"/>
              <a:ext cx="8521065" cy="510540"/>
            </a:xfrm>
            <a:custGeom>
              <a:avLst/>
              <a:gdLst/>
              <a:ahLst/>
              <a:cxnLst/>
              <a:rect l="l" t="t" r="r" b="b"/>
              <a:pathLst>
                <a:path w="8521065" h="510540" extrusionOk="0">
                  <a:moveTo>
                    <a:pt x="8520557" y="0"/>
                  </a:moveTo>
                  <a:lnTo>
                    <a:pt x="0" y="0"/>
                  </a:lnTo>
                  <a:lnTo>
                    <a:pt x="0" y="510362"/>
                  </a:lnTo>
                  <a:lnTo>
                    <a:pt x="8520557" y="510362"/>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Google Shape;58;p2"/>
            <p:cNvSpPr/>
            <p:nvPr/>
          </p:nvSpPr>
          <p:spPr>
            <a:xfrm>
              <a:off x="0" y="50"/>
              <a:ext cx="8521065" cy="510540"/>
            </a:xfrm>
            <a:custGeom>
              <a:avLst/>
              <a:gdLst/>
              <a:ahLst/>
              <a:cxnLst/>
              <a:rect l="l" t="t" r="r" b="b"/>
              <a:pathLst>
                <a:path w="8521065" h="510540" extrusionOk="0">
                  <a:moveTo>
                    <a:pt x="0" y="510362"/>
                  </a:moveTo>
                  <a:lnTo>
                    <a:pt x="8520557" y="510362"/>
                  </a:lnTo>
                  <a:lnTo>
                    <a:pt x="8520557" y="0"/>
                  </a:lnTo>
                  <a:lnTo>
                    <a:pt x="0" y="0"/>
                  </a:lnTo>
                  <a:lnTo>
                    <a:pt x="0" y="510362"/>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9" name="Google Shape;59;p2"/>
          <p:cNvSpPr txBox="1"/>
          <p:nvPr/>
        </p:nvSpPr>
        <p:spPr>
          <a:xfrm>
            <a:off x="84600" y="46542"/>
            <a:ext cx="7823700" cy="4322700"/>
          </a:xfrm>
          <a:prstGeom prst="rect">
            <a:avLst/>
          </a:prstGeom>
          <a:noFill/>
          <a:ln>
            <a:noFill/>
          </a:ln>
        </p:spPr>
        <p:txBody>
          <a:bodyPr spcFirstLastPara="1" wrap="square" lIns="0" tIns="12700" rIns="0" bIns="0" anchor="t" anchorCtr="0">
            <a:spAutoFit/>
          </a:bodyPr>
          <a:lstStyle/>
          <a:p>
            <a:pPr marL="457200" marR="0" lvl="0" indent="457200" algn="l" rtl="0">
              <a:lnSpc>
                <a:spcPct val="100000"/>
              </a:lnSpc>
              <a:spcBef>
                <a:spcPts val="0"/>
              </a:spcBef>
              <a:spcAft>
                <a:spcPts val="0"/>
              </a:spcAft>
              <a:buClr>
                <a:srgbClr val="000000"/>
              </a:buClr>
              <a:buSzPts val="2400"/>
              <a:buFont typeface="Arial"/>
              <a:buNone/>
            </a:pPr>
            <a:r>
              <a:rPr lang="en-US" sz="2400" b="1" i="0" u="none" strike="noStrike" cap="none">
                <a:solidFill>
                  <a:schemeClr val="lt2"/>
                </a:solidFill>
                <a:latin typeface="Arial"/>
                <a:ea typeface="Arial"/>
                <a:cs typeface="Arial"/>
                <a:sym typeface="Arial"/>
              </a:rPr>
              <a:t>Problem Statement</a:t>
            </a:r>
            <a:endParaRPr sz="2400" b="0" i="0" u="none" strike="noStrike" cap="none">
              <a:solidFill>
                <a:schemeClr val="lt2"/>
              </a:solidFill>
              <a:latin typeface="Arial"/>
              <a:ea typeface="Arial"/>
              <a:cs typeface="Arial"/>
              <a:sym typeface="Arial"/>
            </a:endParaRPr>
          </a:p>
          <a:p>
            <a:pPr marL="0" marR="0" lvl="0" indent="0" algn="l" rtl="0">
              <a:lnSpc>
                <a:spcPct val="100000"/>
              </a:lnSpc>
              <a:spcBef>
                <a:spcPts val="45"/>
              </a:spcBef>
              <a:spcAft>
                <a:spcPts val="0"/>
              </a:spcAft>
              <a:buClr>
                <a:srgbClr val="000000"/>
              </a:buClr>
              <a:buSzPts val="2950"/>
              <a:buFont typeface="Arial"/>
              <a:buNone/>
            </a:pPr>
            <a:endParaRPr sz="2950" b="0" i="0" u="none" strike="noStrike" cap="none">
              <a:solidFill>
                <a:schemeClr val="dk1"/>
              </a:solidFill>
              <a:latin typeface="Arial"/>
              <a:ea typeface="Arial"/>
              <a:cs typeface="Arial"/>
              <a:sym typeface="Arial"/>
            </a:endParaRPr>
          </a:p>
          <a:p>
            <a:pPr marL="469900" marR="0" lvl="0" indent="-457833" algn="l" rtl="0">
              <a:lnSpc>
                <a:spcPct val="113958"/>
              </a:lnSpc>
              <a:spcBef>
                <a:spcPts val="1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dataset is from an ongoing cardiovascular study on residents of the town of Framingham, Massachusetts.</a:t>
            </a:r>
            <a:endParaRPr sz="2400" b="0" i="0" u="none" strike="noStrike" cap="none">
              <a:solidFill>
                <a:schemeClr val="dk1"/>
              </a:solidFill>
              <a:latin typeface="Calibri"/>
              <a:ea typeface="Calibri"/>
              <a:cs typeface="Calibri"/>
              <a:sym typeface="Calibri"/>
            </a:endParaRPr>
          </a:p>
          <a:p>
            <a:pPr marL="469900" marR="184150" lvl="0" indent="-457833" algn="l" rtl="0">
              <a:lnSpc>
                <a:spcPct val="107916"/>
              </a:lnSpc>
              <a:spcBef>
                <a:spcPts val="105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classification objective is to identify a patient's 10-year risk of f</a:t>
            </a:r>
            <a:r>
              <a:rPr lang="en-US" sz="2400">
                <a:solidFill>
                  <a:schemeClr val="dk1"/>
                </a:solidFill>
                <a:latin typeface="Calibri"/>
                <a:ea typeface="Calibri"/>
                <a:cs typeface="Calibri"/>
                <a:sym typeface="Calibri"/>
              </a:rPr>
              <a:t>uture coronary heart disease(CHD)</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469900" marR="38735" lvl="0" indent="-457833" algn="l" rtl="0">
              <a:lnSpc>
                <a:spcPct val="107916"/>
              </a:lnSpc>
              <a:spcBef>
                <a:spcPts val="10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dataset contains information on the patients. It has 15 </a:t>
            </a:r>
            <a:r>
              <a:rPr lang="en-US" sz="2400">
                <a:solidFill>
                  <a:schemeClr val="dk1"/>
                </a:solidFill>
                <a:latin typeface="Calibri"/>
                <a:ea typeface="Calibri"/>
                <a:cs typeface="Calibri"/>
                <a:sym typeface="Calibri"/>
              </a:rPr>
              <a:t>attributes</a:t>
            </a:r>
            <a:r>
              <a:rPr lang="en-US" sz="2400" b="0" i="0" u="none" strike="noStrike" cap="none">
                <a:solidFill>
                  <a:schemeClr val="dk1"/>
                </a:solidFill>
                <a:latin typeface="Calibri"/>
                <a:ea typeface="Calibri"/>
                <a:cs typeface="Calibri"/>
                <a:sym typeface="Calibri"/>
              </a:rPr>
              <a:t> and more than 4,000 records, approximately. Each quality has the potential to be risky. Risk factors might be medical, behavioural, or demographic.</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pic>
        <p:nvPicPr>
          <p:cNvPr id="243" name="Google Shape;243;p20"/>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44" name="Google Shape;244;p20"/>
          <p:cNvGrpSpPr/>
          <p:nvPr/>
        </p:nvGrpSpPr>
        <p:grpSpPr>
          <a:xfrm>
            <a:off x="-10200" y="0"/>
            <a:ext cx="8521065" cy="406410"/>
            <a:chOff x="0" y="0"/>
            <a:chExt cx="8521065" cy="572770"/>
          </a:xfrm>
        </p:grpSpPr>
        <p:sp>
          <p:nvSpPr>
            <p:cNvPr id="245" name="Google Shape;245;p20"/>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20"/>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7" name="Google Shape;247;p20"/>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After Handling Multicollinearity (Updated heatmap)</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48" name="Google Shape;248;p20" descr="C:\Users\sa644\Desktop\graphs cardiovascular\VIF inflation graph.JPG"/>
          <p:cNvPicPr preferRelativeResize="0"/>
          <p:nvPr/>
        </p:nvPicPr>
        <p:blipFill rotWithShape="1">
          <a:blip r:embed="rId4">
            <a:alphaModFix/>
          </a:blip>
          <a:srcRect/>
          <a:stretch/>
        </p:blipFill>
        <p:spPr>
          <a:xfrm>
            <a:off x="36604" y="514350"/>
            <a:ext cx="8486861" cy="45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pic>
        <p:nvPicPr>
          <p:cNvPr id="253" name="Google Shape;253;p21"/>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54" name="Google Shape;254;p21"/>
          <p:cNvGrpSpPr/>
          <p:nvPr/>
        </p:nvGrpSpPr>
        <p:grpSpPr>
          <a:xfrm>
            <a:off x="-10200" y="0"/>
            <a:ext cx="8521065" cy="406410"/>
            <a:chOff x="0" y="0"/>
            <a:chExt cx="8521065" cy="572770"/>
          </a:xfrm>
        </p:grpSpPr>
        <p:sp>
          <p:nvSpPr>
            <p:cNvPr id="255" name="Google Shape;255;p21"/>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21"/>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57" name="Google Shape;257;p21"/>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Model Building Prerequisites </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58" name="Google Shape;258;p21"/>
          <p:cNvSpPr txBox="1"/>
          <p:nvPr/>
        </p:nvSpPr>
        <p:spPr>
          <a:xfrm>
            <a:off x="24004" y="590550"/>
            <a:ext cx="8487000" cy="7168800"/>
          </a:xfrm>
          <a:prstGeom prst="rect">
            <a:avLst/>
          </a:prstGeom>
          <a:noFill/>
          <a:ln>
            <a:noFill/>
          </a:ln>
        </p:spPr>
        <p:txBody>
          <a:bodyPr spcFirstLastPara="1" wrap="square" lIns="91425" tIns="45700" rIns="91425" bIns="45700" anchor="t" anchorCtr="0">
            <a:spAutoFit/>
          </a:bodyPr>
          <a:lstStyle/>
          <a:p>
            <a:pPr marL="355600" marR="0" lvl="0" indent="-342900" algn="l" rtl="0">
              <a:lnSpc>
                <a:spcPct val="115000"/>
              </a:lnSpc>
              <a:spcBef>
                <a:spcPts val="0"/>
              </a:spcBef>
              <a:spcAft>
                <a:spcPts val="0"/>
              </a:spcAft>
              <a:buClr>
                <a:schemeClr val="dk1"/>
              </a:buClr>
              <a:buSzPts val="1200"/>
              <a:buFont typeface="Calibri"/>
              <a:buChar char="❖"/>
            </a:pPr>
            <a:r>
              <a:rPr lang="en-US" sz="1200" i="0" u="none" strike="noStrike" cap="none">
                <a:solidFill>
                  <a:schemeClr val="dk1"/>
                </a:solidFill>
                <a:latin typeface="Calibri"/>
                <a:ea typeface="Calibri"/>
                <a:cs typeface="Calibri"/>
                <a:sym typeface="Calibri"/>
              </a:rPr>
              <a:t>Using Minmax scaler for scaling the features.</a:t>
            </a:r>
            <a:endParaRPr sz="1200" i="0" u="none" strike="noStrike" cap="none">
              <a:solidFill>
                <a:schemeClr val="dk1"/>
              </a:solidFill>
              <a:latin typeface="Calibri"/>
              <a:ea typeface="Calibri"/>
              <a:cs typeface="Calibri"/>
              <a:sym typeface="Calibri"/>
            </a:endParaRPr>
          </a:p>
          <a:p>
            <a:pPr marL="354965" marR="5080" lvl="0" indent="-342900" algn="l" rtl="0">
              <a:lnSpc>
                <a:spcPct val="115000"/>
              </a:lnSpc>
              <a:spcBef>
                <a:spcPts val="99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Making a variable to specify the F1 score of the target variable's class 1 will allow you to use it when tweaking the hyperparameters because Gridsearch will by default maximise the Macro Average of the F1 score for all classes. However, we aim to improve class 1's F1 score.</a:t>
            </a:r>
            <a:endParaRPr i="0" u="none" strike="noStrike" cap="none">
              <a:solidFill>
                <a:srgbClr val="000000"/>
              </a:solidFill>
              <a:latin typeface="Calibri"/>
              <a:ea typeface="Calibri"/>
              <a:cs typeface="Calibri"/>
              <a:sym typeface="Calibri"/>
            </a:endParaRPr>
          </a:p>
          <a:p>
            <a:pPr marL="355600" marR="0" lvl="0" indent="-342900" algn="l" rtl="0">
              <a:lnSpc>
                <a:spcPct val="115000"/>
              </a:lnSpc>
              <a:spcBef>
                <a:spcPts val="770"/>
              </a:spcBef>
              <a:spcAft>
                <a:spcPts val="0"/>
              </a:spcAft>
              <a:buClr>
                <a:srgbClr val="252525"/>
              </a:buClr>
              <a:buSzPts val="1200"/>
              <a:buFont typeface="Calibri"/>
              <a:buChar char="❖"/>
            </a:pPr>
            <a:r>
              <a:rPr lang="en-US" sz="1200">
                <a:solidFill>
                  <a:srgbClr val="252525"/>
                </a:solidFill>
                <a:latin typeface="Calibri"/>
                <a:ea typeface="Calibri"/>
                <a:cs typeface="Calibri"/>
                <a:sym typeface="Calibri"/>
              </a:rPr>
              <a:t>The data must be split into train and test sets in an 80-20 ratio, and X and Y variables must be defined.</a:t>
            </a:r>
            <a:endParaRPr sz="1200" i="0" u="none" strike="noStrike" cap="none">
              <a:solidFill>
                <a:schemeClr val="dk1"/>
              </a:solidFill>
              <a:latin typeface="Calibri"/>
              <a:ea typeface="Calibri"/>
              <a:cs typeface="Calibri"/>
              <a:sym typeface="Calibri"/>
            </a:endParaRPr>
          </a:p>
          <a:p>
            <a:pPr marL="355600" marR="0" lvl="0" indent="-342900" algn="l" rtl="0">
              <a:lnSpc>
                <a:spcPct val="115000"/>
              </a:lnSpc>
              <a:spcBef>
                <a:spcPts val="755"/>
              </a:spcBef>
              <a:spcAft>
                <a:spcPts val="0"/>
              </a:spcAft>
              <a:buClr>
                <a:srgbClr val="252525"/>
              </a:buClr>
              <a:buSzPts val="1200"/>
              <a:buFont typeface="Calibri"/>
              <a:buChar char="❖"/>
            </a:pPr>
            <a:r>
              <a:rPr lang="en-US" sz="1200">
                <a:solidFill>
                  <a:srgbClr val="252525"/>
                </a:solidFill>
                <a:latin typeface="Calibri"/>
                <a:ea typeface="Calibri"/>
                <a:cs typeface="Calibri"/>
                <a:sym typeface="Calibri"/>
              </a:rPr>
              <a:t>Using SMOTE to address class imbalance and oversample, and then removing the Tomek links.</a:t>
            </a:r>
            <a:endParaRPr i="0" u="none" strike="noStrike" cap="none">
              <a:solidFill>
                <a:srgbClr val="000000"/>
              </a:solidFill>
              <a:latin typeface="Calibri"/>
              <a:ea typeface="Calibri"/>
              <a:cs typeface="Calibri"/>
              <a:sym typeface="Calibri"/>
            </a:endParaRPr>
          </a:p>
          <a:p>
            <a:pPr marL="355600" marR="0" lvl="0" indent="-342900" algn="l" rtl="0">
              <a:lnSpc>
                <a:spcPct val="115000"/>
              </a:lnSpc>
              <a:spcBef>
                <a:spcPts val="755"/>
              </a:spcBef>
              <a:spcAft>
                <a:spcPts val="0"/>
              </a:spcAft>
              <a:buClr>
                <a:srgbClr val="252525"/>
              </a:buClr>
              <a:buSzPts val="1200"/>
              <a:buFont typeface="Calibri"/>
              <a:buChar char="❖"/>
            </a:pPr>
            <a:r>
              <a:rPr lang="en-US" sz="1200" i="0" u="none" strike="noStrike" cap="none">
                <a:solidFill>
                  <a:srgbClr val="252525"/>
                </a:solidFill>
                <a:latin typeface="Calibri"/>
                <a:ea typeface="Calibri"/>
                <a:cs typeface="Calibri"/>
                <a:sym typeface="Calibri"/>
              </a:rPr>
              <a:t> Finally</a:t>
            </a:r>
            <a:r>
              <a:rPr lang="en-US" sz="1200" i="0" u="none" strike="noStrike" cap="none">
                <a:solidFill>
                  <a:schemeClr val="dk1"/>
                </a:solidFill>
                <a:latin typeface="Calibri"/>
                <a:ea typeface="Calibri"/>
                <a:cs typeface="Calibri"/>
                <a:sym typeface="Calibri"/>
              </a:rPr>
              <a:t> </a:t>
            </a:r>
            <a:r>
              <a:rPr lang="en-US" sz="1200" i="0" u="none" strike="noStrike" cap="none">
                <a:solidFill>
                  <a:srgbClr val="252525"/>
                </a:solidFill>
                <a:latin typeface="Calibri"/>
                <a:ea typeface="Calibri"/>
                <a:cs typeface="Calibri"/>
                <a:sym typeface="Calibri"/>
              </a:rPr>
              <a:t>Checking value counts for both classes Before and After handling Class Imbalance</a:t>
            </a:r>
            <a:r>
              <a:rPr lang="en-US" sz="1800" i="0" u="none" strike="noStrike" cap="none">
                <a:solidFill>
                  <a:srgbClr val="252525"/>
                </a:solidFill>
                <a:latin typeface="Calibri"/>
                <a:ea typeface="Calibri"/>
                <a:cs typeface="Calibri"/>
                <a:sym typeface="Calibri"/>
              </a:rPr>
              <a:t>.</a:t>
            </a:r>
            <a:endParaRPr i="0" u="none" strike="noStrike" cap="none">
              <a:solidFill>
                <a:srgbClr val="000000"/>
              </a:solidFill>
              <a:latin typeface="Calibri"/>
              <a:ea typeface="Calibri"/>
              <a:cs typeface="Calibri"/>
              <a:sym typeface="Calibri"/>
            </a:endParaRPr>
          </a:p>
          <a:p>
            <a:pPr marL="355600" marR="0" lvl="0" indent="-228600" algn="l" rtl="0">
              <a:lnSpc>
                <a:spcPct val="115000"/>
              </a:lnSpc>
              <a:spcBef>
                <a:spcPts val="755"/>
              </a:spcBef>
              <a:spcAft>
                <a:spcPts val="0"/>
              </a:spcAft>
              <a:buClr>
                <a:schemeClr val="dk1"/>
              </a:buClr>
              <a:buSzPts val="1800"/>
              <a:buFont typeface="Noto Sans Symbols"/>
              <a:buNone/>
            </a:pPr>
            <a:endParaRPr sz="1800" i="0" u="none" strike="noStrike" cap="none">
              <a:solidFill>
                <a:srgbClr val="252525"/>
              </a:solidFill>
              <a:latin typeface="Calibri"/>
              <a:ea typeface="Calibri"/>
              <a:cs typeface="Calibri"/>
              <a:sym typeface="Calibri"/>
            </a:endParaRPr>
          </a:p>
          <a:p>
            <a:pPr marL="355600" marR="0" lvl="0" indent="-228600" algn="l" rtl="0">
              <a:lnSpc>
                <a:spcPct val="115000"/>
              </a:lnSpc>
              <a:spcBef>
                <a:spcPts val="755"/>
              </a:spcBef>
              <a:spcAft>
                <a:spcPts val="0"/>
              </a:spcAft>
              <a:buClr>
                <a:schemeClr val="dk1"/>
              </a:buClr>
              <a:buSzPts val="1800"/>
              <a:buFont typeface="Noto Sans Symbols"/>
              <a:buNone/>
            </a:pPr>
            <a:endParaRPr sz="1800" i="0" u="none" strike="noStrike" cap="none">
              <a:solidFill>
                <a:srgbClr val="252525"/>
              </a:solidFill>
              <a:latin typeface="Calibri"/>
              <a:ea typeface="Calibri"/>
              <a:cs typeface="Calibri"/>
              <a:sym typeface="Calibri"/>
            </a:endParaRPr>
          </a:p>
          <a:p>
            <a:pPr marL="355600" marR="0" lvl="0" indent="-228600" algn="l" rtl="0">
              <a:lnSpc>
                <a:spcPct val="115000"/>
              </a:lnSpc>
              <a:spcBef>
                <a:spcPts val="755"/>
              </a:spcBef>
              <a:spcAft>
                <a:spcPts val="0"/>
              </a:spcAft>
              <a:buClr>
                <a:schemeClr val="dk1"/>
              </a:buClr>
              <a:buSzPts val="1800"/>
              <a:buFont typeface="Noto Sans Symbols"/>
              <a:buNone/>
            </a:pPr>
            <a:endParaRPr sz="1800" i="0" u="none" strike="noStrike" cap="none">
              <a:solidFill>
                <a:srgbClr val="252525"/>
              </a:solidFill>
              <a:latin typeface="Calibri"/>
              <a:ea typeface="Calibri"/>
              <a:cs typeface="Calibri"/>
              <a:sym typeface="Calibri"/>
            </a:endParaRPr>
          </a:p>
          <a:p>
            <a:pPr marL="355600" marR="0" lvl="0" indent="-228600" algn="l" rtl="0">
              <a:lnSpc>
                <a:spcPct val="115000"/>
              </a:lnSpc>
              <a:spcBef>
                <a:spcPts val="755"/>
              </a:spcBef>
              <a:spcAft>
                <a:spcPts val="0"/>
              </a:spcAft>
              <a:buClr>
                <a:schemeClr val="dk1"/>
              </a:buClr>
              <a:buSzPts val="1800"/>
              <a:buFont typeface="Noto Sans Symbols"/>
              <a:buNone/>
            </a:pPr>
            <a:endParaRPr sz="1800" i="0" u="none" strike="noStrike" cap="none">
              <a:solidFill>
                <a:srgbClr val="252525"/>
              </a:solidFill>
              <a:latin typeface="Calibri"/>
              <a:ea typeface="Calibri"/>
              <a:cs typeface="Calibri"/>
              <a:sym typeface="Calibri"/>
            </a:endParaRPr>
          </a:p>
          <a:p>
            <a:pPr marL="355600" marR="0" lvl="0" indent="-342900" algn="l" rtl="0">
              <a:lnSpc>
                <a:spcPct val="115000"/>
              </a:lnSpc>
              <a:spcBef>
                <a:spcPts val="105"/>
              </a:spcBef>
              <a:spcAft>
                <a:spcPts val="0"/>
              </a:spcAft>
              <a:buClr>
                <a:srgbClr val="252525"/>
              </a:buClr>
              <a:buSzPts val="1200"/>
              <a:buFont typeface="Calibri"/>
              <a:buChar char="❖"/>
            </a:pPr>
            <a:r>
              <a:rPr lang="en-US" sz="1200">
                <a:solidFill>
                  <a:srgbClr val="252525"/>
                </a:solidFill>
                <a:latin typeface="Calibri"/>
                <a:ea typeface="Calibri"/>
                <a:cs typeface="Calibri"/>
                <a:sym typeface="Calibri"/>
              </a:rPr>
              <a:t>The description of a function that takes as inputs a classifier model and train-test splits and outputs a classification report for the model's performance on the train-test data. plots the relevance of the characteristic as well.</a:t>
            </a:r>
            <a:endParaRPr sz="1200" i="0" u="none" strike="noStrike" cap="none">
              <a:solidFill>
                <a:schemeClr val="dk1"/>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rgbClr val="252525"/>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rgbClr val="252525"/>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rgbClr val="252525"/>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rgbClr val="252525"/>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rgbClr val="252525"/>
              </a:solidFill>
              <a:latin typeface="Calibri"/>
              <a:ea typeface="Calibri"/>
              <a:cs typeface="Calibri"/>
              <a:sym typeface="Calibri"/>
            </a:endParaRPr>
          </a:p>
          <a:p>
            <a:pPr marL="355600" marR="0" lvl="0" indent="-228600" algn="l" rtl="0">
              <a:lnSpc>
                <a:spcPct val="126666"/>
              </a:lnSpc>
              <a:spcBef>
                <a:spcPts val="755"/>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9" name="Google Shape;259;p21" descr="C:\Users\sa644\Desktop\graphs cardiovascular\ghfg.JPG"/>
          <p:cNvPicPr preferRelativeResize="0"/>
          <p:nvPr/>
        </p:nvPicPr>
        <p:blipFill rotWithShape="1">
          <a:blip r:embed="rId4">
            <a:alphaModFix/>
          </a:blip>
          <a:srcRect/>
          <a:stretch/>
        </p:blipFill>
        <p:spPr>
          <a:xfrm>
            <a:off x="533400" y="2688155"/>
            <a:ext cx="2618362" cy="152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pic>
        <p:nvPicPr>
          <p:cNvPr id="264" name="Google Shape;264;p22"/>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65" name="Google Shape;265;p22"/>
          <p:cNvGrpSpPr/>
          <p:nvPr/>
        </p:nvGrpSpPr>
        <p:grpSpPr>
          <a:xfrm>
            <a:off x="-10200" y="0"/>
            <a:ext cx="8521065" cy="492509"/>
            <a:chOff x="0" y="0"/>
            <a:chExt cx="8521065" cy="572770"/>
          </a:xfrm>
        </p:grpSpPr>
        <p:sp>
          <p:nvSpPr>
            <p:cNvPr id="266" name="Google Shape;266;p22"/>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22"/>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68" name="Google Shape;268;p22"/>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Logistic Regression</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69" name="Google Shape;269;p22" descr="C:\Users\sa644\Desktop\graphs cardiovascular\Logistic regression graph.JPG"/>
          <p:cNvPicPr preferRelativeResize="0"/>
          <p:nvPr/>
        </p:nvPicPr>
        <p:blipFill rotWithShape="1">
          <a:blip r:embed="rId4">
            <a:alphaModFix/>
          </a:blip>
          <a:srcRect/>
          <a:stretch/>
        </p:blipFill>
        <p:spPr>
          <a:xfrm>
            <a:off x="69469" y="608249"/>
            <a:ext cx="8707830" cy="41876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pic>
        <p:nvPicPr>
          <p:cNvPr id="274" name="Google Shape;274;p23"/>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75" name="Google Shape;275;p23"/>
          <p:cNvGrpSpPr/>
          <p:nvPr/>
        </p:nvGrpSpPr>
        <p:grpSpPr>
          <a:xfrm>
            <a:off x="-10200" y="0"/>
            <a:ext cx="8521065" cy="492509"/>
            <a:chOff x="0" y="0"/>
            <a:chExt cx="8521065" cy="572770"/>
          </a:xfrm>
        </p:grpSpPr>
        <p:sp>
          <p:nvSpPr>
            <p:cNvPr id="276" name="Google Shape;276;p23"/>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23"/>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8" name="Google Shape;278;p23"/>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Logistic Regression</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79" name="Google Shape;279;p23"/>
          <p:cNvSpPr txBox="1"/>
          <p:nvPr/>
        </p:nvSpPr>
        <p:spPr>
          <a:xfrm>
            <a:off x="152400" y="666750"/>
            <a:ext cx="8358600" cy="3140100"/>
          </a:xfrm>
          <a:prstGeom prst="rect">
            <a:avLst/>
          </a:prstGeom>
          <a:noFill/>
          <a:ln>
            <a:noFill/>
          </a:ln>
        </p:spPr>
        <p:txBody>
          <a:bodyPr spcFirstLastPara="1" wrap="square" lIns="91425" tIns="45700" rIns="91425" bIns="45700" anchor="t" anchorCtr="0">
            <a:spAutoFit/>
          </a:bodyPr>
          <a:lstStyle/>
          <a:p>
            <a:pPr marL="354965" marR="5080" lvl="0" indent="-342900" algn="l" rtl="0">
              <a:lnSpc>
                <a:spcPct val="10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Before working with the complex models, start with the simple ones. Test data show that logistic regression results in the following for class 1:</a:t>
            </a:r>
            <a:endParaRPr sz="2000" b="0" i="0" u="none" strike="noStrike" cap="none">
              <a:solidFill>
                <a:schemeClr val="dk1"/>
              </a:solidFill>
              <a:latin typeface="Calibri"/>
              <a:ea typeface="Calibri"/>
              <a:cs typeface="Calibri"/>
              <a:sym typeface="Calibri"/>
            </a:endParaRPr>
          </a:p>
          <a:p>
            <a:pPr marL="812165"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Precision - 0.25</a:t>
            </a:r>
            <a:endParaRPr sz="1400" b="0" i="0" u="none" strike="noStrike" cap="none">
              <a:solidFill>
                <a:srgbClr val="000000"/>
              </a:solidFill>
              <a:latin typeface="Arial"/>
              <a:ea typeface="Arial"/>
              <a:cs typeface="Arial"/>
              <a:sym typeface="Arial"/>
            </a:endParaRPr>
          </a:p>
          <a:p>
            <a:pPr marL="812165"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Recall – 0.67</a:t>
            </a:r>
            <a:endParaRPr sz="2000" b="0" i="0" u="none" strike="noStrike" cap="none">
              <a:solidFill>
                <a:schemeClr val="dk1"/>
              </a:solidFill>
              <a:latin typeface="Calibri"/>
              <a:ea typeface="Calibri"/>
              <a:cs typeface="Calibri"/>
              <a:sym typeface="Calibri"/>
            </a:endParaRPr>
          </a:p>
          <a:p>
            <a:pPr marL="812165"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F1 Score – 0.37</a:t>
            </a:r>
            <a:endParaRPr sz="2000" b="0" i="0" u="none" strike="noStrike" cap="none">
              <a:solidFill>
                <a:schemeClr val="dk1"/>
              </a:solidFill>
              <a:latin typeface="Calibri"/>
              <a:ea typeface="Calibri"/>
              <a:cs typeface="Calibri"/>
              <a:sym typeface="Calibri"/>
            </a:endParaRPr>
          </a:p>
          <a:p>
            <a:pPr marL="354965" marR="300990" lvl="0" indent="-342900" algn="l" rtl="0">
              <a:lnSpc>
                <a:spcPct val="10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feature significance plot is built using the z beta coefficients (i.e. before applying sigmoid function).</a:t>
            </a:r>
            <a:endParaRPr sz="1400" b="0" i="0" u="none" strike="noStrike" cap="none">
              <a:solidFill>
                <a:srgbClr val="000000"/>
              </a:solidFill>
              <a:latin typeface="Arial"/>
              <a:ea typeface="Arial"/>
              <a:cs typeface="Arial"/>
              <a:sym typeface="Arial"/>
            </a:endParaRPr>
          </a:p>
          <a:p>
            <a:pPr marL="354965" marR="0" lvl="0"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Age is the most influencing feature, followed by CigsPerDay followed by diabetes.</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pic>
        <p:nvPicPr>
          <p:cNvPr id="284" name="Google Shape;284;p24"/>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85" name="Google Shape;285;p24"/>
          <p:cNvGrpSpPr/>
          <p:nvPr/>
        </p:nvGrpSpPr>
        <p:grpSpPr>
          <a:xfrm>
            <a:off x="-10200" y="0"/>
            <a:ext cx="8521065" cy="471596"/>
            <a:chOff x="0" y="0"/>
            <a:chExt cx="8521065" cy="572770"/>
          </a:xfrm>
        </p:grpSpPr>
        <p:sp>
          <p:nvSpPr>
            <p:cNvPr id="286" name="Google Shape;286;p24"/>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24"/>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8" name="Google Shape;288;p24"/>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Naïve Bayes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289" name="Google Shape;289;p24" descr="C:\Users\sa644\Desktop\graphs cardiovascular\Naive bayes graph.JPG"/>
          <p:cNvPicPr preferRelativeResize="0"/>
          <p:nvPr/>
        </p:nvPicPr>
        <p:blipFill rotWithShape="1">
          <a:blip r:embed="rId4">
            <a:alphaModFix/>
          </a:blip>
          <a:srcRect/>
          <a:stretch/>
        </p:blipFill>
        <p:spPr>
          <a:xfrm>
            <a:off x="48604" y="641700"/>
            <a:ext cx="8813738" cy="2819399"/>
          </a:xfrm>
          <a:prstGeom prst="rect">
            <a:avLst/>
          </a:prstGeom>
          <a:noFill/>
          <a:ln>
            <a:noFill/>
          </a:ln>
        </p:spPr>
      </p:pic>
      <p:sp>
        <p:nvSpPr>
          <p:cNvPr id="290" name="Google Shape;290;p24"/>
          <p:cNvSpPr txBox="1"/>
          <p:nvPr/>
        </p:nvSpPr>
        <p:spPr>
          <a:xfrm>
            <a:off x="228600" y="3790950"/>
            <a:ext cx="8633700" cy="1524300"/>
          </a:xfrm>
          <a:prstGeom prst="rect">
            <a:avLst/>
          </a:prstGeom>
          <a:noFill/>
          <a:ln>
            <a:noFill/>
          </a:ln>
        </p:spPr>
        <p:txBody>
          <a:bodyPr spcFirstLastPara="1" wrap="square" lIns="91425" tIns="45700" rIns="91425" bIns="45700" anchor="t" anchorCtr="0">
            <a:spAutoFit/>
          </a:bodyPr>
          <a:lstStyle/>
          <a:p>
            <a:pPr marL="299085" marR="5080" lvl="0" indent="-293369" algn="l" rtl="0">
              <a:lnSpc>
                <a:spcPct val="100000"/>
              </a:lnSpc>
              <a:spcBef>
                <a:spcPts val="0"/>
              </a:spcBef>
              <a:spcAft>
                <a:spcPts val="0"/>
              </a:spcAft>
              <a:buClr>
                <a:schemeClr val="dk1"/>
              </a:buClr>
              <a:buSzPts val="1500"/>
              <a:buFont typeface="Noto Sans Symbols"/>
              <a:buChar char="❖"/>
            </a:pPr>
            <a:r>
              <a:rPr lang="en-US" sz="1500">
                <a:solidFill>
                  <a:schemeClr val="dk1"/>
                </a:solidFill>
                <a:latin typeface="Calibri"/>
                <a:ea typeface="Calibri"/>
                <a:cs typeface="Calibri"/>
                <a:sym typeface="Calibri"/>
              </a:rPr>
              <a:t>It is simple to implement the Nave Bayes Classifier and compare it to other models as a benchmark model. For class 1, it generates the following outcome using test data:</a:t>
            </a:r>
            <a:endParaRPr sz="1500" i="0" u="none" strike="noStrike" cap="none">
              <a:solidFill>
                <a:schemeClr val="dk1"/>
              </a:solidFill>
              <a:latin typeface="Calibri"/>
              <a:ea typeface="Calibri"/>
              <a:cs typeface="Calibri"/>
              <a:sym typeface="Calibri"/>
            </a:endParaRPr>
          </a:p>
          <a:p>
            <a:pPr marL="756285" marR="0" lvl="1" indent="-294004" algn="l" rtl="0">
              <a:lnSpc>
                <a:spcPct val="100000"/>
              </a:lnSpc>
              <a:spcBef>
                <a:spcPts val="0"/>
              </a:spcBef>
              <a:spcAft>
                <a:spcPts val="0"/>
              </a:spcAft>
              <a:buClr>
                <a:schemeClr val="dk1"/>
              </a:buClr>
              <a:buSzPts val="1500"/>
              <a:buChar char="•"/>
            </a:pPr>
            <a:r>
              <a:rPr lang="en-US" sz="1500" i="0" u="none" strike="noStrike" cap="none">
                <a:solidFill>
                  <a:schemeClr val="dk1"/>
                </a:solidFill>
                <a:latin typeface="Calibri"/>
                <a:ea typeface="Calibri"/>
                <a:cs typeface="Calibri"/>
                <a:sym typeface="Calibri"/>
              </a:rPr>
              <a:t>Precision - 0.38</a:t>
            </a:r>
            <a:endParaRPr sz="1500" i="0" u="none" strike="noStrike" cap="none">
              <a:solidFill>
                <a:schemeClr val="dk1"/>
              </a:solidFill>
              <a:latin typeface="Calibri"/>
              <a:ea typeface="Calibri"/>
              <a:cs typeface="Calibri"/>
              <a:sym typeface="Calibri"/>
            </a:endParaRPr>
          </a:p>
          <a:p>
            <a:pPr marL="756285" marR="0" lvl="1" indent="-294004" algn="l" rtl="0">
              <a:lnSpc>
                <a:spcPct val="100000"/>
              </a:lnSpc>
              <a:spcBef>
                <a:spcPts val="5"/>
              </a:spcBef>
              <a:spcAft>
                <a:spcPts val="0"/>
              </a:spcAft>
              <a:buClr>
                <a:schemeClr val="dk1"/>
              </a:buClr>
              <a:buSzPts val="1500"/>
              <a:buChar char="•"/>
            </a:pPr>
            <a:r>
              <a:rPr lang="en-US" sz="1500" i="0" u="none" strike="noStrike" cap="none">
                <a:solidFill>
                  <a:schemeClr val="dk1"/>
                </a:solidFill>
                <a:latin typeface="Calibri"/>
                <a:ea typeface="Calibri"/>
                <a:cs typeface="Calibri"/>
                <a:sym typeface="Calibri"/>
              </a:rPr>
              <a:t>Recall – 0.23</a:t>
            </a:r>
            <a:endParaRPr sz="1500" i="0" u="none" strike="noStrike" cap="none">
              <a:solidFill>
                <a:schemeClr val="dk1"/>
              </a:solidFill>
              <a:latin typeface="Calibri"/>
              <a:ea typeface="Calibri"/>
              <a:cs typeface="Calibri"/>
              <a:sym typeface="Calibri"/>
            </a:endParaRPr>
          </a:p>
          <a:p>
            <a:pPr marL="756285" marR="0" lvl="1" indent="-294004" algn="l" rtl="0">
              <a:lnSpc>
                <a:spcPct val="100000"/>
              </a:lnSpc>
              <a:spcBef>
                <a:spcPts val="0"/>
              </a:spcBef>
              <a:spcAft>
                <a:spcPts val="0"/>
              </a:spcAft>
              <a:buClr>
                <a:schemeClr val="dk1"/>
              </a:buClr>
              <a:buSzPts val="1500"/>
              <a:buChar char="•"/>
            </a:pPr>
            <a:r>
              <a:rPr lang="en-US" sz="1500" i="0" u="none" strike="noStrike" cap="none">
                <a:solidFill>
                  <a:schemeClr val="dk1"/>
                </a:solidFill>
                <a:latin typeface="Calibri"/>
                <a:ea typeface="Calibri"/>
                <a:cs typeface="Calibri"/>
                <a:sym typeface="Calibri"/>
              </a:rPr>
              <a:t>F1 Score – 0.29</a:t>
            </a:r>
            <a:endParaRPr sz="150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25"/>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296" name="Google Shape;296;p25"/>
          <p:cNvGrpSpPr/>
          <p:nvPr/>
        </p:nvGrpSpPr>
        <p:grpSpPr>
          <a:xfrm>
            <a:off x="-10200" y="0"/>
            <a:ext cx="8521065" cy="471596"/>
            <a:chOff x="0" y="0"/>
            <a:chExt cx="8521065" cy="572770"/>
          </a:xfrm>
        </p:grpSpPr>
        <p:sp>
          <p:nvSpPr>
            <p:cNvPr id="297" name="Google Shape;297;p25"/>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25"/>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99" name="Google Shape;299;p25"/>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Support Vector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300" name="Google Shape;300;p25" descr="C:\Users\sa644\Desktop\graphs cardiovascular\SVM Graph.JPG"/>
          <p:cNvPicPr preferRelativeResize="0"/>
          <p:nvPr/>
        </p:nvPicPr>
        <p:blipFill rotWithShape="1">
          <a:blip r:embed="rId4">
            <a:alphaModFix/>
          </a:blip>
          <a:srcRect/>
          <a:stretch/>
        </p:blipFill>
        <p:spPr>
          <a:xfrm>
            <a:off x="152400" y="590549"/>
            <a:ext cx="8553788" cy="41404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pic>
        <p:nvPicPr>
          <p:cNvPr id="305" name="Google Shape;305;p26"/>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06" name="Google Shape;306;p26"/>
          <p:cNvGrpSpPr/>
          <p:nvPr/>
        </p:nvGrpSpPr>
        <p:grpSpPr>
          <a:xfrm>
            <a:off x="-10200" y="1"/>
            <a:ext cx="8521065" cy="451571"/>
            <a:chOff x="0" y="0"/>
            <a:chExt cx="8521065" cy="572770"/>
          </a:xfrm>
        </p:grpSpPr>
        <p:sp>
          <p:nvSpPr>
            <p:cNvPr id="307" name="Google Shape;307;p26"/>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26"/>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9" name="Google Shape;309;p26"/>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Support Vector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10" name="Google Shape;310;p26"/>
          <p:cNvSpPr txBox="1"/>
          <p:nvPr/>
        </p:nvSpPr>
        <p:spPr>
          <a:xfrm>
            <a:off x="152400" y="666750"/>
            <a:ext cx="8358600" cy="3166800"/>
          </a:xfrm>
          <a:prstGeom prst="rect">
            <a:avLst/>
          </a:prstGeom>
          <a:noFill/>
          <a:ln>
            <a:noFill/>
          </a:ln>
        </p:spPr>
        <p:txBody>
          <a:bodyPr spcFirstLastPara="1" wrap="square" lIns="91425" tIns="45700" rIns="91425" bIns="45700" anchor="t" anchorCtr="0">
            <a:spAutoFit/>
          </a:bodyPr>
          <a:lstStyle/>
          <a:p>
            <a:pPr marL="354965" marR="0" lvl="0"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Support Vector Classifier with C=0.1 outputs following result for class 1 on test data:</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Precision - 0.18</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Recall – 0.95</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F1 Score – 0.3</a:t>
            </a:r>
            <a:endParaRPr sz="1400" b="0" i="0" u="none" strike="noStrike" cap="none">
              <a:solidFill>
                <a:srgbClr val="000000"/>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354965" marR="0" lvl="0" indent="-342900" algn="l" rtl="0">
              <a:lnSpc>
                <a:spcPct val="100000"/>
              </a:lnSpc>
              <a:spcBef>
                <a:spcPts val="1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most important factor is age, then prevalence of stroke, then education.</a:t>
            </a:r>
            <a:endParaRPr sz="2000" b="0" i="0" u="none" strike="noStrike" cap="none">
              <a:solidFill>
                <a:schemeClr val="dk1"/>
              </a:solidFill>
              <a:latin typeface="Calibri"/>
              <a:ea typeface="Calibri"/>
              <a:cs typeface="Calibri"/>
              <a:sym typeface="Calibri"/>
            </a:endParaRPr>
          </a:p>
          <a:p>
            <a:pPr marL="469265" marR="0" lvl="1" indent="0" algn="l" rtl="0">
              <a:lnSpc>
                <a:spcPct val="100000"/>
              </a:lnSpc>
              <a:spcBef>
                <a:spcPts val="5"/>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pic>
        <p:nvPicPr>
          <p:cNvPr id="315" name="Google Shape;315;p27"/>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16" name="Google Shape;316;p27"/>
          <p:cNvGrpSpPr/>
          <p:nvPr/>
        </p:nvGrpSpPr>
        <p:grpSpPr>
          <a:xfrm>
            <a:off x="-10200" y="0"/>
            <a:ext cx="8521065" cy="406410"/>
            <a:chOff x="0" y="0"/>
            <a:chExt cx="8521065" cy="572770"/>
          </a:xfrm>
        </p:grpSpPr>
        <p:sp>
          <p:nvSpPr>
            <p:cNvPr id="317" name="Google Shape;317;p27"/>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27"/>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9" name="Google Shape;319;p27"/>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KNN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20" name="Google Shape;320;p27"/>
          <p:cNvSpPr txBox="1"/>
          <p:nvPr/>
        </p:nvSpPr>
        <p:spPr>
          <a:xfrm>
            <a:off x="144791" y="3725872"/>
            <a:ext cx="8806815" cy="1131079"/>
          </a:xfrm>
          <a:prstGeom prst="rect">
            <a:avLst/>
          </a:prstGeom>
          <a:noFill/>
          <a:ln>
            <a:noFill/>
          </a:ln>
        </p:spPr>
        <p:txBody>
          <a:bodyPr spcFirstLastPara="1" wrap="square" lIns="91425" tIns="45700" rIns="91425" bIns="45700" anchor="t" anchorCtr="0">
            <a:spAutoFit/>
          </a:bodyPr>
          <a:lstStyle/>
          <a:p>
            <a:pPr marL="355600" marR="0" lvl="0" indent="-342900" algn="l"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Calibri"/>
                <a:ea typeface="Calibri"/>
                <a:cs typeface="Calibri"/>
                <a:sym typeface="Calibri"/>
              </a:rPr>
              <a:t>KNeighborsClassifier(metric= 'manhattan’,  'n_neighbors=5) gives following result for class 1 on test data:</a:t>
            </a:r>
            <a:endParaRPr sz="1500" b="0" i="0" u="none" strike="noStrike" cap="none">
              <a:solidFill>
                <a:schemeClr val="dk1"/>
              </a:solidFill>
              <a:latin typeface="Calibri"/>
              <a:ea typeface="Calibri"/>
              <a:cs typeface="Calibri"/>
              <a:sym typeface="Calibri"/>
            </a:endParaRPr>
          </a:p>
          <a:p>
            <a:pPr marL="812800" marR="0" lvl="1" indent="-342900" algn="l" rtl="0">
              <a:lnSpc>
                <a:spcPct val="100000"/>
              </a:lnSpc>
              <a:spcBef>
                <a:spcPts val="27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Precision - 0.23</a:t>
            </a:r>
            <a:endParaRPr sz="1400" b="0" i="0" u="none" strike="noStrike" cap="none">
              <a:solidFill>
                <a:srgbClr val="000000"/>
              </a:solidFill>
              <a:latin typeface="Arial"/>
              <a:ea typeface="Arial"/>
              <a:cs typeface="Arial"/>
              <a:sym typeface="Arial"/>
            </a:endParaRPr>
          </a:p>
          <a:p>
            <a:pPr marL="812800" marR="0" lvl="1" indent="-342900" algn="l" rtl="0">
              <a:lnSpc>
                <a:spcPct val="100000"/>
              </a:lnSpc>
              <a:spcBef>
                <a:spcPts val="270"/>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Recall – 0.48</a:t>
            </a:r>
            <a:endParaRPr sz="1500" b="0" i="0" u="none" strike="noStrike" cap="none">
              <a:solidFill>
                <a:schemeClr val="dk1"/>
              </a:solidFill>
              <a:latin typeface="Calibri"/>
              <a:ea typeface="Calibri"/>
              <a:cs typeface="Calibri"/>
              <a:sym typeface="Calibri"/>
            </a:endParaRPr>
          </a:p>
          <a:p>
            <a:pPr marL="812800" marR="0" lvl="1" indent="-342900" algn="l" rtl="0">
              <a:lnSpc>
                <a:spcPct val="100000"/>
              </a:lnSpc>
              <a:spcBef>
                <a:spcPts val="26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F1 Score – 0.31</a:t>
            </a:r>
            <a:endParaRPr sz="1500" b="0" i="0" u="none" strike="noStrike" cap="none">
              <a:solidFill>
                <a:schemeClr val="dk1"/>
              </a:solidFill>
              <a:latin typeface="Calibri"/>
              <a:ea typeface="Calibri"/>
              <a:cs typeface="Calibri"/>
              <a:sym typeface="Calibri"/>
            </a:endParaRPr>
          </a:p>
        </p:txBody>
      </p:sp>
      <p:pic>
        <p:nvPicPr>
          <p:cNvPr id="321" name="Google Shape;321;p27" descr="C:\Users\sa644\Desktop\graphs cardiovascular\KNN graph.JPG"/>
          <p:cNvPicPr preferRelativeResize="0"/>
          <p:nvPr/>
        </p:nvPicPr>
        <p:blipFill rotWithShape="1">
          <a:blip r:embed="rId4">
            <a:alphaModFix/>
          </a:blip>
          <a:srcRect/>
          <a:stretch/>
        </p:blipFill>
        <p:spPr>
          <a:xfrm>
            <a:off x="76200" y="666750"/>
            <a:ext cx="8799208" cy="2819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pic>
        <p:nvPicPr>
          <p:cNvPr id="326" name="Google Shape;326;p28"/>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27" name="Google Shape;327;p28"/>
          <p:cNvGrpSpPr/>
          <p:nvPr/>
        </p:nvGrpSpPr>
        <p:grpSpPr>
          <a:xfrm>
            <a:off x="-10200" y="0"/>
            <a:ext cx="8521065" cy="406410"/>
            <a:chOff x="0" y="0"/>
            <a:chExt cx="8521065" cy="572770"/>
          </a:xfrm>
        </p:grpSpPr>
        <p:sp>
          <p:nvSpPr>
            <p:cNvPr id="328" name="Google Shape;328;p28"/>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Google Shape;329;p28"/>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Google Shape;330;p28"/>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Random Forest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331" name="Google Shape;331;p28" descr="C:\Users\sa644\Desktop\graphs cardiovascular\Capture.JPG"/>
          <p:cNvPicPr preferRelativeResize="0"/>
          <p:nvPr/>
        </p:nvPicPr>
        <p:blipFill rotWithShape="1">
          <a:blip r:embed="rId4">
            <a:alphaModFix/>
          </a:blip>
          <a:srcRect/>
          <a:stretch/>
        </p:blipFill>
        <p:spPr>
          <a:xfrm>
            <a:off x="83962" y="549900"/>
            <a:ext cx="8664537" cy="419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35"/>
        <p:cNvGrpSpPr/>
        <p:nvPr/>
      </p:nvGrpSpPr>
      <p:grpSpPr>
        <a:xfrm>
          <a:off x="0" y="0"/>
          <a:ext cx="0" cy="0"/>
          <a:chOff x="0" y="0"/>
          <a:chExt cx="0" cy="0"/>
        </a:xfrm>
      </p:grpSpPr>
      <p:pic>
        <p:nvPicPr>
          <p:cNvPr id="336" name="Google Shape;336;p29"/>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37" name="Google Shape;337;p29"/>
          <p:cNvGrpSpPr/>
          <p:nvPr/>
        </p:nvGrpSpPr>
        <p:grpSpPr>
          <a:xfrm>
            <a:off x="-10200" y="0"/>
            <a:ext cx="8521065" cy="406410"/>
            <a:chOff x="0" y="0"/>
            <a:chExt cx="8521065" cy="572770"/>
          </a:xfrm>
        </p:grpSpPr>
        <p:sp>
          <p:nvSpPr>
            <p:cNvPr id="338" name="Google Shape;338;p29"/>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29"/>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Google Shape;340;p29"/>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Random Forest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41" name="Google Shape;341;p29"/>
          <p:cNvSpPr txBox="1"/>
          <p:nvPr/>
        </p:nvSpPr>
        <p:spPr>
          <a:xfrm>
            <a:off x="76200" y="590550"/>
            <a:ext cx="8434800" cy="3183300"/>
          </a:xfrm>
          <a:prstGeom prst="rect">
            <a:avLst/>
          </a:prstGeom>
          <a:noFill/>
          <a:ln>
            <a:noFill/>
          </a:ln>
        </p:spPr>
        <p:txBody>
          <a:bodyPr spcFirstLastPara="1" wrap="square" lIns="91425" tIns="45700" rIns="91425" bIns="45700" anchor="t" anchorCtr="0">
            <a:spAutoFit/>
          </a:bodyPr>
          <a:lstStyle/>
          <a:p>
            <a:pPr marL="355600" marR="5080" lvl="0" indent="-342900" algn="l" rtl="0">
              <a:lnSpc>
                <a:spcPct val="108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RandomForestClassifier(max_depth=8, min_samples_leaf=46, min_samples_split=50) gives following result  for class 1 on test data:</a:t>
            </a:r>
            <a:endParaRPr sz="2000" b="0" i="0" u="none" strike="noStrike" cap="none">
              <a:solidFill>
                <a:schemeClr val="dk1"/>
              </a:solidFill>
              <a:latin typeface="Calibri"/>
              <a:ea typeface="Calibri"/>
              <a:cs typeface="Calibri"/>
              <a:sym typeface="Calibri"/>
            </a:endParaRPr>
          </a:p>
          <a:p>
            <a:pPr marL="812800" marR="0" lvl="1" indent="-342900" algn="l" rtl="0">
              <a:lnSpc>
                <a:spcPct val="100000"/>
              </a:lnSpc>
              <a:spcBef>
                <a:spcPts val="229"/>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Precision - 0.24</a:t>
            </a:r>
            <a:endParaRPr sz="1400" b="0" i="0" u="none" strike="noStrike" cap="none">
              <a:solidFill>
                <a:srgbClr val="000000"/>
              </a:solidFill>
              <a:latin typeface="Arial"/>
              <a:ea typeface="Arial"/>
              <a:cs typeface="Arial"/>
              <a:sym typeface="Arial"/>
            </a:endParaRPr>
          </a:p>
          <a:p>
            <a:pPr marL="812800" marR="0" lvl="1" indent="-342900" algn="l" rtl="0">
              <a:lnSpc>
                <a:spcPct val="100000"/>
              </a:lnSpc>
              <a:spcBef>
                <a:spcPts val="254"/>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Recall – 0.56</a:t>
            </a:r>
            <a:endParaRPr sz="2000" b="0" i="0" u="none" strike="noStrike" cap="none">
              <a:solidFill>
                <a:schemeClr val="dk1"/>
              </a:solidFill>
              <a:latin typeface="Calibri"/>
              <a:ea typeface="Calibri"/>
              <a:cs typeface="Calibri"/>
              <a:sym typeface="Calibri"/>
            </a:endParaRPr>
          </a:p>
          <a:p>
            <a:pPr marL="812800" marR="0" lvl="1" indent="-342900" algn="l" rtl="0">
              <a:lnSpc>
                <a:spcPct val="100000"/>
              </a:lnSpc>
              <a:spcBef>
                <a:spcPts val="26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F1 Score – 0.33</a:t>
            </a:r>
            <a:endParaRPr sz="2000" b="0" i="0" u="none" strike="noStrike" cap="none">
              <a:solidFill>
                <a:schemeClr val="dk1"/>
              </a:solidFill>
              <a:latin typeface="Calibri"/>
              <a:ea typeface="Calibri"/>
              <a:cs typeface="Calibri"/>
              <a:sym typeface="Calibri"/>
            </a:endParaRPr>
          </a:p>
          <a:p>
            <a:pPr marL="355600" marR="408940" lvl="0" indent="-342900" algn="l" rtl="0">
              <a:lnSpc>
                <a:spcPct val="108000"/>
              </a:lnSpc>
              <a:spcBef>
                <a:spcPts val="1030"/>
              </a:spcBef>
              <a:spcAft>
                <a:spcPts val="0"/>
              </a:spcAft>
              <a:buClr>
                <a:srgbClr val="252525"/>
              </a:buClr>
              <a:buSzPts val="2000"/>
              <a:buFont typeface="Noto Sans Symbols"/>
              <a:buChar char="❖"/>
            </a:pPr>
            <a:r>
              <a:rPr lang="en-US" sz="2000">
                <a:solidFill>
                  <a:srgbClr val="252525"/>
                </a:solidFill>
                <a:latin typeface="Calibri"/>
                <a:ea typeface="Calibri"/>
                <a:cs typeface="Calibri"/>
                <a:sym typeface="Calibri"/>
              </a:rPr>
              <a:t>The attribute with the highest overall importance for the majority of the trees in the RandomForest Ensemble appears to be age, followed by sysBP.</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pic>
        <p:nvPicPr>
          <p:cNvPr id="64" name="Google Shape;64;p3"/>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65" name="Google Shape;65;p3"/>
          <p:cNvGrpSpPr/>
          <p:nvPr/>
        </p:nvGrpSpPr>
        <p:grpSpPr>
          <a:xfrm>
            <a:off x="0" y="0"/>
            <a:ext cx="8521065" cy="492525"/>
            <a:chOff x="0" y="0"/>
            <a:chExt cx="8521065" cy="572770"/>
          </a:xfrm>
        </p:grpSpPr>
        <p:sp>
          <p:nvSpPr>
            <p:cNvPr id="66" name="Google Shape;66;p3"/>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Google Shape;67;p3"/>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8" name="Google Shape;68;p3"/>
          <p:cNvSpPr txBox="1"/>
          <p:nvPr/>
        </p:nvSpPr>
        <p:spPr>
          <a:xfrm>
            <a:off x="409664" y="66471"/>
            <a:ext cx="7798500" cy="50271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Data Collection and Understanding</a:t>
            </a:r>
            <a:endParaRPr sz="2400" b="0" i="0" u="none" strike="noStrike" cap="none">
              <a:solidFill>
                <a:schemeClr val="lt1"/>
              </a:solidFill>
              <a:latin typeface="Arial"/>
              <a:ea typeface="Arial"/>
              <a:cs typeface="Arial"/>
              <a:sym typeface="Arial"/>
            </a:endParaRPr>
          </a:p>
          <a:p>
            <a:pPr marL="355600" marR="0" lvl="0" indent="-241934" algn="l" rtl="0">
              <a:lnSpc>
                <a:spcPct val="100000"/>
              </a:lnSpc>
              <a:spcBef>
                <a:spcPts val="440"/>
              </a:spcBef>
              <a:spcAft>
                <a:spcPts val="0"/>
              </a:spcAft>
              <a:buClr>
                <a:schemeClr val="dk1"/>
              </a:buClr>
              <a:buSzPts val="1600"/>
              <a:buFont typeface="Noto Sans Symbols"/>
              <a:buNone/>
            </a:pPr>
            <a:endParaRPr sz="1600" b="1" i="0" u="none" strike="noStrike" cap="none">
              <a:solidFill>
                <a:schemeClr val="dk1"/>
              </a:solidFill>
              <a:latin typeface="Calibri"/>
              <a:ea typeface="Calibri"/>
              <a:cs typeface="Calibri"/>
              <a:sym typeface="Calibri"/>
            </a:endParaRPr>
          </a:p>
          <a:p>
            <a:pPr marL="297815" marR="0" lvl="0" indent="-285750" algn="l" rtl="0">
              <a:lnSpc>
                <a:spcPct val="100000"/>
              </a:lnSpc>
              <a:spcBef>
                <a:spcPts val="440"/>
              </a:spcBef>
              <a:spcAft>
                <a:spcPts val="0"/>
              </a:spcAft>
              <a:buClr>
                <a:schemeClr val="dk1"/>
              </a:buClr>
              <a:buSzPts val="1600"/>
              <a:buFont typeface="Noto Sans Symbols"/>
              <a:buChar char="❖"/>
            </a:pPr>
            <a:r>
              <a:rPr lang="en-US" sz="1600" b="1" i="0" u="none" strike="noStrike" cap="none">
                <a:solidFill>
                  <a:schemeClr val="dk1"/>
                </a:solidFill>
                <a:latin typeface="Calibri"/>
                <a:ea typeface="Calibri"/>
                <a:cs typeface="Calibri"/>
                <a:sym typeface="Calibri"/>
              </a:rPr>
              <a:t>Demographic:</a:t>
            </a:r>
            <a:endParaRPr sz="1600" b="0" i="0" u="none" strike="noStrike" cap="none">
              <a:solidFill>
                <a:schemeClr val="dk1"/>
              </a:solidFill>
              <a:latin typeface="Calibri"/>
              <a:ea typeface="Calibri"/>
              <a:cs typeface="Calibri"/>
              <a:sym typeface="Calibri"/>
            </a:endParaRPr>
          </a:p>
          <a:p>
            <a:pPr marL="755650" marR="346710" lvl="1" indent="-285750" algn="l" rtl="0">
              <a:lnSpc>
                <a:spcPct val="115000"/>
              </a:lnSpc>
              <a:spcBef>
                <a:spcPts val="53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Whether a man or woman ("M" or "F")</a:t>
            </a:r>
            <a:endParaRPr sz="1600" b="0" i="0" u="none" strike="noStrike" cap="none">
              <a:solidFill>
                <a:schemeClr val="dk1"/>
              </a:solidFill>
              <a:latin typeface="Calibri"/>
              <a:ea typeface="Calibri"/>
              <a:cs typeface="Calibri"/>
              <a:sym typeface="Calibri"/>
            </a:endParaRPr>
          </a:p>
          <a:p>
            <a:pPr marL="755650" marR="346710" lvl="1" indent="-285750" algn="l" rtl="0">
              <a:lnSpc>
                <a:spcPct val="115000"/>
              </a:lnSpc>
              <a:spcBef>
                <a:spcPts val="53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Age: The patient's age (Continuous - Although the recorded ages have been truncated to whole numbers, the concept of age is continuous)</a:t>
            </a:r>
            <a:endParaRPr sz="1600" b="0" i="0" u="none" strike="noStrike" cap="none">
              <a:solidFill>
                <a:schemeClr val="dk1"/>
              </a:solidFill>
              <a:latin typeface="Calibri"/>
              <a:ea typeface="Calibri"/>
              <a:cs typeface="Calibri"/>
              <a:sym typeface="Calibri"/>
            </a:endParaRPr>
          </a:p>
          <a:p>
            <a:pPr marL="297815" marR="0" lvl="0" indent="-285750" algn="l" rtl="0">
              <a:lnSpc>
                <a:spcPct val="100000"/>
              </a:lnSpc>
              <a:spcBef>
                <a:spcPts val="660"/>
              </a:spcBef>
              <a:spcAft>
                <a:spcPts val="0"/>
              </a:spcAft>
              <a:buClr>
                <a:schemeClr val="dk1"/>
              </a:buClr>
              <a:buSzPts val="1600"/>
              <a:buFont typeface="Noto Sans Symbols"/>
              <a:buChar char="❖"/>
            </a:pPr>
            <a:r>
              <a:rPr lang="en-US" sz="1600" b="1" i="0" u="none" strike="noStrike" cap="none">
                <a:solidFill>
                  <a:schemeClr val="dk1"/>
                </a:solidFill>
                <a:latin typeface="Calibri"/>
                <a:ea typeface="Calibri"/>
                <a:cs typeface="Calibri"/>
                <a:sym typeface="Calibri"/>
              </a:rPr>
              <a:t>Behavioral:</a:t>
            </a:r>
            <a:endParaRPr sz="1600" b="0" i="0" u="none" strike="noStrike" cap="none">
              <a:solidFill>
                <a:schemeClr val="dk1"/>
              </a:solidFill>
              <a:latin typeface="Calibri"/>
              <a:ea typeface="Calibri"/>
              <a:cs typeface="Calibri"/>
              <a:sym typeface="Calibri"/>
            </a:endParaRPr>
          </a:p>
          <a:p>
            <a:pPr marL="755650" marR="5080" lvl="1" indent="-285750" algn="l" rtl="0">
              <a:lnSpc>
                <a:spcPct val="115000"/>
              </a:lnSpc>
              <a:spcBef>
                <a:spcPts val="535"/>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is smoking: Whether the patient currently smokes or not ("YES" or "NO")</a:t>
            </a:r>
            <a:endParaRPr sz="1600" b="0" i="0" u="none" strike="noStrike" cap="none">
              <a:solidFill>
                <a:schemeClr val="dk1"/>
              </a:solidFill>
              <a:latin typeface="Calibri"/>
              <a:ea typeface="Calibri"/>
              <a:cs typeface="Calibri"/>
              <a:sym typeface="Calibri"/>
            </a:endParaRPr>
          </a:p>
          <a:p>
            <a:pPr marL="755650" marR="5080" lvl="1" indent="-285750" algn="l" rtl="0">
              <a:lnSpc>
                <a:spcPct val="115000"/>
              </a:lnSpc>
              <a:spcBef>
                <a:spcPts val="535"/>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Cigs Per Day: The average number of cigarettes smoked by an individual each day (can be considered continuous as one can have any number of cigarettes, even half a cigarette).</a:t>
            </a:r>
            <a:endParaRPr sz="1600" b="0" i="0" u="none" strike="noStrike" cap="none">
              <a:solidFill>
                <a:schemeClr val="dk1"/>
              </a:solidFill>
              <a:latin typeface="Calibri"/>
              <a:ea typeface="Calibri"/>
              <a:cs typeface="Calibri"/>
              <a:sym typeface="Calibri"/>
            </a:endParaRPr>
          </a:p>
          <a:p>
            <a:pPr marL="297815" marR="0" lvl="0" indent="-285750" algn="l" rtl="0">
              <a:lnSpc>
                <a:spcPct val="100000"/>
              </a:lnSpc>
              <a:spcBef>
                <a:spcPts val="660"/>
              </a:spcBef>
              <a:spcAft>
                <a:spcPts val="0"/>
              </a:spcAft>
              <a:buClr>
                <a:schemeClr val="dk1"/>
              </a:buClr>
              <a:buSzPts val="1600"/>
              <a:buFont typeface="Noto Sans Symbols"/>
              <a:buChar char="❖"/>
            </a:pPr>
            <a:r>
              <a:rPr lang="en-US" sz="1600" b="1" i="0" u="none" strike="noStrike" cap="none">
                <a:solidFill>
                  <a:schemeClr val="dk1"/>
                </a:solidFill>
                <a:latin typeface="Calibri"/>
                <a:ea typeface="Calibri"/>
                <a:cs typeface="Calibri"/>
                <a:sym typeface="Calibri"/>
              </a:rPr>
              <a:t>Medical( history):</a:t>
            </a:r>
            <a:endParaRPr sz="1600" b="0" i="0" u="none" strike="noStrike" cap="none">
              <a:solidFill>
                <a:schemeClr val="dk1"/>
              </a:solidFill>
              <a:latin typeface="Calibri"/>
              <a:ea typeface="Calibri"/>
              <a:cs typeface="Calibri"/>
              <a:sym typeface="Calibri"/>
            </a:endParaRPr>
          </a:p>
          <a:p>
            <a:pPr marL="755015" marR="0" lvl="1" indent="-285750" algn="l" rtl="0">
              <a:lnSpc>
                <a:spcPct val="100000"/>
              </a:lnSpc>
              <a:spcBef>
                <a:spcPts val="285"/>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BP Meds: whether or not the patient was on blood pressure medication (Nominal)</a:t>
            </a:r>
            <a:endParaRPr sz="1600" b="0" i="0" u="none" strike="noStrike" cap="none">
              <a:solidFill>
                <a:schemeClr val="dk1"/>
              </a:solidFill>
              <a:latin typeface="Calibri"/>
              <a:ea typeface="Calibri"/>
              <a:cs typeface="Calibri"/>
              <a:sym typeface="Calibri"/>
            </a:endParaRPr>
          </a:p>
          <a:p>
            <a:pPr marL="755015" marR="0" lvl="1" indent="-285750" algn="l" rtl="0">
              <a:lnSpc>
                <a:spcPct val="100000"/>
              </a:lnSpc>
              <a:spcBef>
                <a:spcPts val="265"/>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Prevalent Stroke: whether or not the patient had previously had a stroke (Nominal)</a:t>
            </a:r>
            <a:endParaRPr sz="1600" b="0" i="0" u="none" strike="noStrike" cap="none">
              <a:solidFill>
                <a:schemeClr val="dk1"/>
              </a:solidFill>
              <a:latin typeface="Calibri"/>
              <a:ea typeface="Calibri"/>
              <a:cs typeface="Calibri"/>
              <a:sym typeface="Calibri"/>
            </a:endParaRPr>
          </a:p>
          <a:p>
            <a:pPr marL="755015" marR="0" lvl="1" indent="-285750" algn="l" rtl="0">
              <a:lnSpc>
                <a:spcPct val="100000"/>
              </a:lnSpc>
              <a:spcBef>
                <a:spcPts val="25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Prevalent Hyp: whether or not the patient was hypertensive (Nominal)</a:t>
            </a:r>
            <a:endParaRPr sz="1600" b="0" i="0" u="none" strike="noStrike" cap="none">
              <a:solidFill>
                <a:schemeClr val="dk1"/>
              </a:solidFill>
              <a:latin typeface="Calibri"/>
              <a:ea typeface="Calibri"/>
              <a:cs typeface="Calibri"/>
              <a:sym typeface="Calibri"/>
            </a:endParaRPr>
          </a:p>
          <a:p>
            <a:pPr marL="755015" marR="0" lvl="1" indent="-285750" algn="l" rtl="0">
              <a:lnSpc>
                <a:spcPct val="100000"/>
              </a:lnSpc>
              <a:spcBef>
                <a:spcPts val="265"/>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Diabetes: whether or not the patient had diabetes (Nominal)</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pic>
        <p:nvPicPr>
          <p:cNvPr id="346" name="Google Shape;346;p30"/>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47" name="Google Shape;347;p30"/>
          <p:cNvGrpSpPr/>
          <p:nvPr/>
        </p:nvGrpSpPr>
        <p:grpSpPr>
          <a:xfrm>
            <a:off x="-10200" y="0"/>
            <a:ext cx="8521065" cy="406410"/>
            <a:chOff x="0" y="0"/>
            <a:chExt cx="8521065" cy="572770"/>
          </a:xfrm>
        </p:grpSpPr>
        <p:sp>
          <p:nvSpPr>
            <p:cNvPr id="348" name="Google Shape;348;p30"/>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30"/>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Google Shape;350;p30"/>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XGBoost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351" name="Google Shape;351;p30" descr="C:\Users\sa644\Desktop\graphs cardiovascular\XGBoost classifier.JPG"/>
          <p:cNvPicPr preferRelativeResize="0"/>
          <p:nvPr/>
        </p:nvPicPr>
        <p:blipFill rotWithShape="1">
          <a:blip r:embed="rId4">
            <a:alphaModFix/>
          </a:blip>
          <a:srcRect/>
          <a:stretch/>
        </p:blipFill>
        <p:spPr>
          <a:xfrm>
            <a:off x="60604" y="666750"/>
            <a:ext cx="8808709" cy="4242154"/>
          </a:xfrm>
          <a:prstGeom prst="rect">
            <a:avLst/>
          </a:prstGeom>
          <a:noFill/>
          <a:ln>
            <a:noFill/>
          </a:ln>
        </p:spPr>
      </p:pic>
      <p:pic>
        <p:nvPicPr>
          <p:cNvPr id="352" name="Google Shape;352;p30"/>
          <p:cNvPicPr preferRelativeResize="0"/>
          <p:nvPr/>
        </p:nvPicPr>
        <p:blipFill>
          <a:blip r:embed="rId5">
            <a:alphaModFix/>
          </a:blip>
          <a:stretch>
            <a:fillRect/>
          </a:stretch>
        </p:blipFill>
        <p:spPr>
          <a:xfrm>
            <a:off x="33387" y="666755"/>
            <a:ext cx="9077226" cy="44337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pic>
        <p:nvPicPr>
          <p:cNvPr id="357" name="Google Shape;357;p31"/>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58" name="Google Shape;358;p31"/>
          <p:cNvGrpSpPr/>
          <p:nvPr/>
        </p:nvGrpSpPr>
        <p:grpSpPr>
          <a:xfrm>
            <a:off x="-10200" y="0"/>
            <a:ext cx="8521065" cy="406410"/>
            <a:chOff x="0" y="0"/>
            <a:chExt cx="8521065" cy="572770"/>
          </a:xfrm>
        </p:grpSpPr>
        <p:sp>
          <p:nvSpPr>
            <p:cNvPr id="359" name="Google Shape;359;p31"/>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31"/>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61" name="Google Shape;361;p31"/>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XGBoost Classifier</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62" name="Google Shape;362;p31"/>
          <p:cNvSpPr txBox="1"/>
          <p:nvPr/>
        </p:nvSpPr>
        <p:spPr>
          <a:xfrm>
            <a:off x="85531" y="590550"/>
            <a:ext cx="8487000" cy="3091500"/>
          </a:xfrm>
          <a:prstGeom prst="rect">
            <a:avLst/>
          </a:prstGeom>
          <a:noFill/>
          <a:ln>
            <a:noFill/>
          </a:ln>
        </p:spPr>
        <p:txBody>
          <a:bodyPr spcFirstLastPara="1" wrap="square" lIns="91425" tIns="45700" rIns="91425" bIns="45700" anchor="t" anchorCtr="0">
            <a:spAutoFit/>
          </a:bodyPr>
          <a:lstStyle/>
          <a:p>
            <a:pPr marL="354965" marR="1518920" lvl="0" indent="-342900" algn="l" rtl="0">
              <a:lnSpc>
                <a:spcPct val="108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XGBRFClassifier(eta=0.05, max_depth=10, min_samples_leaf=30, min_samples_split=50,  n_estimators=150) gives following result for class 1 on test data:</a:t>
            </a:r>
            <a:endParaRPr sz="2000" b="0" i="0" u="none" strike="noStrike" cap="none">
              <a:solidFill>
                <a:schemeClr val="dk1"/>
              </a:solidFill>
              <a:latin typeface="Calibri"/>
              <a:ea typeface="Calibri"/>
              <a:cs typeface="Calibri"/>
              <a:sym typeface="Calibri"/>
            </a:endParaRPr>
          </a:p>
          <a:p>
            <a:pPr marL="812165" marR="0" lvl="1" indent="-343535" algn="l" rtl="0">
              <a:lnSpc>
                <a:spcPct val="100000"/>
              </a:lnSpc>
              <a:spcBef>
                <a:spcPts val="229"/>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Precision - 0.2</a:t>
            </a:r>
            <a:r>
              <a:rPr lang="en-US" sz="2000">
                <a:solidFill>
                  <a:schemeClr val="dk1"/>
                </a:solidFill>
                <a:latin typeface="Calibri"/>
                <a:ea typeface="Calibri"/>
                <a:cs typeface="Calibri"/>
                <a:sym typeface="Calibri"/>
              </a:rPr>
              <a:t>5</a:t>
            </a:r>
            <a:endParaRPr sz="2000" b="0" i="0" u="none" strike="noStrike" cap="none">
              <a:solidFill>
                <a:schemeClr val="dk1"/>
              </a:solidFill>
              <a:latin typeface="Calibri"/>
              <a:ea typeface="Calibri"/>
              <a:cs typeface="Calibri"/>
              <a:sym typeface="Calibri"/>
            </a:endParaRPr>
          </a:p>
          <a:p>
            <a:pPr marL="812165" marR="0" lvl="1" indent="-343535" algn="l" rtl="0">
              <a:lnSpc>
                <a:spcPct val="100000"/>
              </a:lnSpc>
              <a:spcBef>
                <a:spcPts val="254"/>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Recall – 0.4</a:t>
            </a:r>
            <a:r>
              <a:rPr lang="en-US" sz="2000">
                <a:solidFill>
                  <a:schemeClr val="dk1"/>
                </a:solidFill>
                <a:latin typeface="Calibri"/>
                <a:ea typeface="Calibri"/>
                <a:cs typeface="Calibri"/>
                <a:sym typeface="Calibri"/>
              </a:rPr>
              <a:t>6</a:t>
            </a:r>
            <a:endParaRPr sz="2000" b="0" i="0" u="none" strike="noStrike" cap="none">
              <a:solidFill>
                <a:schemeClr val="dk1"/>
              </a:solidFill>
              <a:latin typeface="Calibri"/>
              <a:ea typeface="Calibri"/>
              <a:cs typeface="Calibri"/>
              <a:sym typeface="Calibri"/>
            </a:endParaRPr>
          </a:p>
          <a:p>
            <a:pPr marL="812165" marR="0" lvl="1" indent="-343535" algn="l" rtl="0">
              <a:lnSpc>
                <a:spcPct val="100000"/>
              </a:lnSpc>
              <a:spcBef>
                <a:spcPts val="26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F1 Score – 0.3</a:t>
            </a:r>
            <a:r>
              <a:rPr lang="en-US" sz="2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a:p>
            <a:pPr marL="812165" marR="0" lvl="1" indent="-343535" algn="l" rtl="0">
              <a:lnSpc>
                <a:spcPct val="100000"/>
              </a:lnSpc>
              <a:spcBef>
                <a:spcPts val="265"/>
              </a:spcBef>
              <a:spcAft>
                <a:spcPts val="0"/>
              </a:spcAft>
              <a:buClr>
                <a:schemeClr val="dk1"/>
              </a:buClr>
              <a:buSzPts val="2000"/>
              <a:buFont typeface="Arial"/>
              <a:buChar char="•"/>
            </a:pPr>
            <a:r>
              <a:rPr lang="en-US" sz="2000" b="0" i="0" u="none" strike="noStrike" cap="none">
                <a:solidFill>
                  <a:srgbClr val="252525"/>
                </a:solidFill>
                <a:latin typeface="Calibri"/>
                <a:ea typeface="Calibri"/>
                <a:cs typeface="Calibri"/>
                <a:sym typeface="Calibri"/>
              </a:rPr>
              <a:t>Age and </a:t>
            </a:r>
            <a:r>
              <a:rPr lang="en-US" sz="2000">
                <a:solidFill>
                  <a:srgbClr val="252525"/>
                </a:solidFill>
                <a:latin typeface="Calibri"/>
                <a:ea typeface="Calibri"/>
                <a:cs typeface="Calibri"/>
                <a:sym typeface="Calibri"/>
              </a:rPr>
              <a:t>sex </a:t>
            </a:r>
            <a:r>
              <a:rPr lang="en-US" sz="2000" b="0" i="0" u="none" strike="noStrike" cap="none">
                <a:solidFill>
                  <a:srgbClr val="252525"/>
                </a:solidFill>
                <a:latin typeface="Calibri"/>
                <a:ea typeface="Calibri"/>
                <a:cs typeface="Calibri"/>
                <a:sym typeface="Calibri"/>
              </a:rPr>
              <a:t>appear to be the feature with high global importance for most of the trees in the  XGBoost tree Ensemble.</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pic>
        <p:nvPicPr>
          <p:cNvPr id="367" name="Google Shape;367;p32"/>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368" name="Google Shape;368;p32"/>
          <p:cNvGrpSpPr/>
          <p:nvPr/>
        </p:nvGrpSpPr>
        <p:grpSpPr>
          <a:xfrm>
            <a:off x="-10200" y="1"/>
            <a:ext cx="8521065" cy="389153"/>
            <a:chOff x="0" y="0"/>
            <a:chExt cx="8521065" cy="572770"/>
          </a:xfrm>
        </p:grpSpPr>
        <p:sp>
          <p:nvSpPr>
            <p:cNvPr id="369" name="Google Shape;369;p32"/>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0" name="Google Shape;370;p32"/>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1" name="Google Shape;371;p32"/>
          <p:cNvSpPr txBox="1"/>
          <p:nvPr/>
        </p:nvSpPr>
        <p:spPr>
          <a:xfrm>
            <a:off x="24004" y="10950"/>
            <a:ext cx="8141400" cy="764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Conclusion</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72" name="Google Shape;372;p32"/>
          <p:cNvSpPr txBox="1"/>
          <p:nvPr/>
        </p:nvSpPr>
        <p:spPr>
          <a:xfrm>
            <a:off x="85531" y="590550"/>
            <a:ext cx="8487000" cy="3617700"/>
          </a:xfrm>
          <a:prstGeom prst="rect">
            <a:avLst/>
          </a:prstGeom>
          <a:noFill/>
          <a:ln>
            <a:noFill/>
          </a:ln>
        </p:spPr>
        <p:txBody>
          <a:bodyPr spcFirstLastPara="1" wrap="square" lIns="91425" tIns="45700" rIns="91425" bIns="45700" anchor="t" anchorCtr="0">
            <a:spAutoFit/>
          </a:bodyPr>
          <a:lstStyle/>
          <a:p>
            <a:pPr marL="355600" marR="5080" lvl="0" indent="-342900" algn="l" rtl="0">
              <a:lnSpc>
                <a:spcPct val="80000"/>
              </a:lnSpc>
              <a:spcBef>
                <a:spcPts val="0"/>
              </a:spcBef>
              <a:spcAft>
                <a:spcPts val="0"/>
              </a:spcAft>
              <a:buClr>
                <a:srgbClr val="252525"/>
              </a:buClr>
              <a:buSzPts val="1600"/>
              <a:buFont typeface="Noto Sans Symbols"/>
              <a:buChar char="❖"/>
            </a:pPr>
            <a:r>
              <a:rPr lang="en-US" sz="1600">
                <a:solidFill>
                  <a:srgbClr val="252525"/>
                </a:solidFill>
                <a:latin typeface="Calibri"/>
                <a:ea typeface="Calibri"/>
                <a:cs typeface="Calibri"/>
                <a:sym typeface="Calibri"/>
              </a:rPr>
              <a:t>A high recall is preferred if we wish to absolutely rule out any scenarios where the patient has cardiac disease. A high degree of precision is preferred if we wish to avoid treating a patient who has no heart disease.</a:t>
            </a:r>
            <a:endParaRPr sz="1600" b="0" i="0" u="none" strike="noStrike" cap="none">
              <a:solidFill>
                <a:schemeClr val="dk1"/>
              </a:solidFill>
              <a:latin typeface="Calibri"/>
              <a:ea typeface="Calibri"/>
              <a:cs typeface="Calibri"/>
              <a:sym typeface="Calibri"/>
            </a:endParaRPr>
          </a:p>
          <a:p>
            <a:pPr marL="355600" marR="274320" lvl="0" indent="-342900" algn="l" rtl="0">
              <a:lnSpc>
                <a:spcPct val="80000"/>
              </a:lnSpc>
              <a:spcBef>
                <a:spcPts val="994"/>
              </a:spcBef>
              <a:spcAft>
                <a:spcPts val="0"/>
              </a:spcAft>
              <a:buClr>
                <a:srgbClr val="252525"/>
              </a:buClr>
              <a:buSzPts val="1600"/>
              <a:buFont typeface="Noto Sans Symbols"/>
              <a:buChar char="❖"/>
            </a:pPr>
            <a:r>
              <a:rPr lang="en-US" sz="1600">
                <a:solidFill>
                  <a:srgbClr val="252525"/>
                </a:solidFill>
                <a:latin typeface="Calibri"/>
                <a:ea typeface="Calibri"/>
                <a:cs typeface="Calibri"/>
                <a:sym typeface="Calibri"/>
              </a:rPr>
              <a:t>We seek a balance between precision and recall, and a high f1 score is sought, assuming that in our scenario the individuals who were mistakenly diagnosed as having heart disease are equally relevant because they could be suggestive of some other illness.</a:t>
            </a:r>
            <a:endParaRPr sz="1600" b="0" i="0" u="none" strike="noStrike" cap="none">
              <a:solidFill>
                <a:schemeClr val="dk1"/>
              </a:solidFill>
              <a:latin typeface="Calibri"/>
              <a:ea typeface="Calibri"/>
              <a:cs typeface="Calibri"/>
              <a:sym typeface="Calibri"/>
            </a:endParaRPr>
          </a:p>
          <a:p>
            <a:pPr marL="355600" marR="500380" lvl="0" indent="-342900" algn="l" rtl="0">
              <a:lnSpc>
                <a:spcPct val="80000"/>
              </a:lnSpc>
              <a:spcBef>
                <a:spcPts val="1010"/>
              </a:spcBef>
              <a:spcAft>
                <a:spcPts val="0"/>
              </a:spcAft>
              <a:buClr>
                <a:srgbClr val="252525"/>
              </a:buClr>
              <a:buSzPts val="1600"/>
              <a:buFont typeface="Noto Sans Symbols"/>
              <a:buChar char="❖"/>
            </a:pPr>
            <a:r>
              <a:rPr lang="en-US" sz="1600">
                <a:solidFill>
                  <a:srgbClr val="252525"/>
                </a:solidFill>
                <a:latin typeface="Calibri"/>
                <a:ea typeface="Calibri"/>
                <a:cs typeface="Calibri"/>
                <a:sym typeface="Calibri"/>
              </a:rPr>
              <a:t>Since we added synthetic datapoints to the training set to address the extreme class imbalance, the data distribution between the train and test sets is different, and this difference accounts for the excellent performance of the models in the train set rather than overfitting.</a:t>
            </a:r>
            <a:endParaRPr sz="1600" b="0" i="0" u="none" strike="noStrike" cap="none">
              <a:solidFill>
                <a:schemeClr val="dk1"/>
              </a:solidFill>
              <a:latin typeface="Calibri"/>
              <a:ea typeface="Calibri"/>
              <a:cs typeface="Calibri"/>
              <a:sym typeface="Calibri"/>
            </a:endParaRPr>
          </a:p>
          <a:p>
            <a:pPr marL="355600" marR="0" lvl="0" indent="-342900" algn="l" rtl="0">
              <a:lnSpc>
                <a:spcPct val="100000"/>
              </a:lnSpc>
              <a:spcBef>
                <a:spcPts val="420"/>
              </a:spcBef>
              <a:spcAft>
                <a:spcPts val="0"/>
              </a:spcAft>
              <a:buClr>
                <a:srgbClr val="252525"/>
              </a:buClr>
              <a:buSzPts val="1600"/>
              <a:buFont typeface="Noto Sans Symbols"/>
              <a:buChar char="❖"/>
            </a:pPr>
            <a:r>
              <a:rPr lang="en-US" sz="1600" b="0" i="0" u="none" strike="noStrike" cap="none">
                <a:solidFill>
                  <a:srgbClr val="252525"/>
                </a:solidFill>
                <a:latin typeface="Calibri"/>
                <a:ea typeface="Calibri"/>
                <a:cs typeface="Calibri"/>
                <a:sym typeface="Calibri"/>
              </a:rPr>
              <a:t>Best performance of Models on test data based on evaluation metrics for class 1:</a:t>
            </a:r>
            <a:endParaRPr sz="16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40"/>
              </a:spcBef>
              <a:spcAft>
                <a:spcPts val="0"/>
              </a:spcAft>
              <a:buClr>
                <a:srgbClr val="252525"/>
              </a:buClr>
              <a:buSzPts val="1600"/>
              <a:buFont typeface="Noto Sans Symbols"/>
              <a:buChar char="❖"/>
            </a:pPr>
            <a:r>
              <a:rPr lang="en-US" sz="1600" b="0" i="0" u="none" strike="noStrike" cap="none">
                <a:solidFill>
                  <a:srgbClr val="252525"/>
                </a:solidFill>
                <a:latin typeface="Calibri"/>
                <a:ea typeface="Calibri"/>
                <a:cs typeface="Calibri"/>
                <a:sym typeface="Calibri"/>
              </a:rPr>
              <a:t>Recall - SVC</a:t>
            </a:r>
            <a:endParaRPr sz="16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10"/>
              </a:spcBef>
              <a:spcAft>
                <a:spcPts val="0"/>
              </a:spcAft>
              <a:buClr>
                <a:srgbClr val="252525"/>
              </a:buClr>
              <a:buSzPts val="1600"/>
              <a:buFont typeface="Noto Sans Symbols"/>
              <a:buChar char="❖"/>
            </a:pPr>
            <a:r>
              <a:rPr lang="en-US" sz="1600" b="0" i="0" u="none" strike="noStrike" cap="none">
                <a:solidFill>
                  <a:srgbClr val="252525"/>
                </a:solidFill>
                <a:latin typeface="Calibri"/>
                <a:ea typeface="Calibri"/>
                <a:cs typeface="Calibri"/>
                <a:sym typeface="Calibri"/>
              </a:rPr>
              <a:t>Precision - Naive Bayes Classifier</a:t>
            </a:r>
            <a:endParaRPr sz="16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25"/>
              </a:spcBef>
              <a:spcAft>
                <a:spcPts val="0"/>
              </a:spcAft>
              <a:buClr>
                <a:srgbClr val="252525"/>
              </a:buClr>
              <a:buSzPts val="1600"/>
              <a:buFont typeface="Noto Sans Symbols"/>
              <a:buChar char="❖"/>
            </a:pPr>
            <a:r>
              <a:rPr lang="en-US" sz="1600" b="0" i="0" u="none" strike="noStrike" cap="none">
                <a:solidFill>
                  <a:srgbClr val="252525"/>
                </a:solidFill>
                <a:latin typeface="Calibri"/>
                <a:ea typeface="Calibri"/>
                <a:cs typeface="Calibri"/>
                <a:sym typeface="Calibri"/>
              </a:rPr>
              <a:t>F1 Score - Logistic Regression, XGBoost</a:t>
            </a:r>
            <a:endParaRPr sz="16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25"/>
              </a:spcBef>
              <a:spcAft>
                <a:spcPts val="0"/>
              </a:spcAft>
              <a:buClr>
                <a:srgbClr val="252525"/>
              </a:buClr>
              <a:buSzPts val="1600"/>
              <a:buFont typeface="Noto Sans Symbols"/>
              <a:buChar char="❖"/>
            </a:pPr>
            <a:r>
              <a:rPr lang="en-US" sz="1600" b="0" i="0" u="none" strike="noStrike" cap="none">
                <a:solidFill>
                  <a:srgbClr val="252525"/>
                </a:solidFill>
                <a:latin typeface="Calibri"/>
                <a:ea typeface="Calibri"/>
                <a:cs typeface="Calibri"/>
                <a:sym typeface="Calibri"/>
              </a:rPr>
              <a:t>Accuracy - Naive Bayes Classifier</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4"/>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74" name="Google Shape;74;p4"/>
          <p:cNvGrpSpPr/>
          <p:nvPr/>
        </p:nvGrpSpPr>
        <p:grpSpPr>
          <a:xfrm>
            <a:off x="0" y="0"/>
            <a:ext cx="8521065" cy="492509"/>
            <a:chOff x="0" y="0"/>
            <a:chExt cx="8521065" cy="572770"/>
          </a:xfrm>
        </p:grpSpPr>
        <p:sp>
          <p:nvSpPr>
            <p:cNvPr id="75" name="Google Shape;75;p4"/>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 name="Google Shape;76;p4"/>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77" name="Google Shape;77;p4"/>
          <p:cNvSpPr txBox="1"/>
          <p:nvPr/>
        </p:nvSpPr>
        <p:spPr>
          <a:xfrm>
            <a:off x="361276" y="136121"/>
            <a:ext cx="7798500" cy="43674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Data Collection and Understanding</a:t>
            </a:r>
            <a:endParaRPr sz="2400" b="0" i="0" u="none" strike="noStrike" cap="none">
              <a:solidFill>
                <a:schemeClr val="lt1"/>
              </a:solidFill>
              <a:latin typeface="Arial"/>
              <a:ea typeface="Arial"/>
              <a:cs typeface="Arial"/>
              <a:sym typeface="Arial"/>
            </a:endParaRPr>
          </a:p>
          <a:p>
            <a:pPr marL="355600" marR="0" lvl="0" indent="-241934" algn="l" rtl="0">
              <a:lnSpc>
                <a:spcPct val="100000"/>
              </a:lnSpc>
              <a:spcBef>
                <a:spcPts val="440"/>
              </a:spcBef>
              <a:spcAft>
                <a:spcPts val="0"/>
              </a:spcAft>
              <a:buClr>
                <a:schemeClr val="dk1"/>
              </a:buClr>
              <a:buSzPts val="1600"/>
              <a:buFont typeface="Noto Sans Symbols"/>
              <a:buNone/>
            </a:pPr>
            <a:endParaRPr sz="1600" b="1" i="0" u="none" strike="noStrike" cap="none">
              <a:solidFill>
                <a:schemeClr val="dk1"/>
              </a:solidFill>
              <a:latin typeface="Calibri"/>
              <a:ea typeface="Calibri"/>
              <a:cs typeface="Calibri"/>
              <a:sym typeface="Calibri"/>
            </a:endParaRPr>
          </a:p>
          <a:p>
            <a:pPr marL="355600" marR="0" lvl="0" indent="-343535" algn="l" rtl="0">
              <a:lnSpc>
                <a:spcPct val="100000"/>
              </a:lnSpc>
              <a:spcBef>
                <a:spcPts val="440"/>
              </a:spcBef>
              <a:spcAft>
                <a:spcPts val="0"/>
              </a:spcAft>
              <a:buClr>
                <a:schemeClr val="dk1"/>
              </a:buClr>
              <a:buSzPts val="2000"/>
              <a:buFont typeface="Noto Sans Symbols"/>
              <a:buChar char="❖"/>
            </a:pPr>
            <a:r>
              <a:rPr lang="en-US" sz="2000" b="1" i="0" u="none" strike="noStrike" cap="none">
                <a:solidFill>
                  <a:schemeClr val="dk1"/>
                </a:solidFill>
                <a:latin typeface="Calibri"/>
                <a:ea typeface="Calibri"/>
                <a:cs typeface="Calibri"/>
                <a:sym typeface="Calibri"/>
              </a:rPr>
              <a:t>Medical( Current):</a:t>
            </a:r>
            <a:endParaRPr sz="2000" b="0" i="0" u="none" strike="noStrike" cap="none">
              <a:solidFill>
                <a:schemeClr val="dk1"/>
              </a:solidFill>
              <a:latin typeface="Calibri"/>
              <a:ea typeface="Calibri"/>
              <a:cs typeface="Calibri"/>
              <a:sym typeface="Calibri"/>
            </a:endParaRPr>
          </a:p>
          <a:p>
            <a:pPr marL="812800" marR="0" lvl="1" indent="-343535" algn="l" rtl="0">
              <a:lnSpc>
                <a:spcPct val="100000"/>
              </a:lnSpc>
              <a:spcBef>
                <a:spcPts val="29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Tot Chol: total cholesterol level (Continuous)</a:t>
            </a:r>
            <a:endParaRPr sz="2000" b="0" i="0" u="none" strike="noStrike" cap="none">
              <a:solidFill>
                <a:schemeClr val="dk1"/>
              </a:solidFill>
              <a:latin typeface="Calibri"/>
              <a:ea typeface="Calibri"/>
              <a:cs typeface="Calibri"/>
              <a:sym typeface="Calibri"/>
            </a:endParaRPr>
          </a:p>
          <a:p>
            <a:pPr marL="812800" marR="0" lvl="1" indent="-343535" algn="l" rtl="0">
              <a:lnSpc>
                <a:spcPct val="100000"/>
              </a:lnSpc>
              <a:spcBef>
                <a:spcPts val="254"/>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Sys BP: systolic blood pressure (Continuous)</a:t>
            </a:r>
            <a:endParaRPr sz="2000" b="0" i="0" u="none" strike="noStrike" cap="none">
              <a:solidFill>
                <a:schemeClr val="dk1"/>
              </a:solidFill>
              <a:latin typeface="Calibri"/>
              <a:ea typeface="Calibri"/>
              <a:cs typeface="Calibri"/>
              <a:sym typeface="Calibri"/>
            </a:endParaRPr>
          </a:p>
          <a:p>
            <a:pPr marL="812800" marR="0" lvl="1" indent="-343535" algn="l" rtl="0">
              <a:lnSpc>
                <a:spcPct val="100000"/>
              </a:lnSpc>
              <a:spcBef>
                <a:spcPts val="26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Dia BP: diastolic blood pressure (Continuous)</a:t>
            </a:r>
            <a:endParaRPr sz="2000" b="0" i="0" u="none" strike="noStrike" cap="none">
              <a:solidFill>
                <a:schemeClr val="dk1"/>
              </a:solidFill>
              <a:latin typeface="Calibri"/>
              <a:ea typeface="Calibri"/>
              <a:cs typeface="Calibri"/>
              <a:sym typeface="Calibri"/>
            </a:endParaRPr>
          </a:p>
          <a:p>
            <a:pPr marL="812800" marR="0" lvl="1" indent="-343535" algn="l" rtl="0">
              <a:lnSpc>
                <a:spcPct val="100000"/>
              </a:lnSpc>
              <a:spcBef>
                <a:spcPts val="26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BMI: Body Mass Index (Continuous)</a:t>
            </a:r>
            <a:endParaRPr sz="1400" b="0" i="0" u="none" strike="noStrike" cap="none">
              <a:solidFill>
                <a:srgbClr val="000000"/>
              </a:solidFill>
              <a:latin typeface="Arial"/>
              <a:ea typeface="Arial"/>
              <a:cs typeface="Arial"/>
              <a:sym typeface="Arial"/>
            </a:endParaRPr>
          </a:p>
          <a:p>
            <a:pPr marL="812800" marR="0" lvl="1" indent="-343535" algn="l" rtl="0">
              <a:lnSpc>
                <a:spcPct val="100000"/>
              </a:lnSpc>
              <a:spcBef>
                <a:spcPts val="265"/>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Heart Rate : heart rate(Continuous) – In Medical research, variables such as heart rate though in face discrete, yet are considered continuous because of large number of possible values.</a:t>
            </a:r>
            <a:endParaRPr sz="1400" b="0" i="0" u="none" strike="noStrike" cap="none">
              <a:solidFill>
                <a:srgbClr val="000000"/>
              </a:solidFill>
              <a:latin typeface="Arial"/>
              <a:ea typeface="Arial"/>
              <a:cs typeface="Arial"/>
              <a:sym typeface="Arial"/>
            </a:endParaRPr>
          </a:p>
          <a:p>
            <a:pPr marL="812800" marR="0" lvl="1" indent="-343535" algn="l" rtl="0">
              <a:lnSpc>
                <a:spcPct val="100000"/>
              </a:lnSpc>
              <a:spcBef>
                <a:spcPts val="265"/>
              </a:spcBef>
              <a:spcAft>
                <a:spcPts val="0"/>
              </a:spcAft>
              <a:buClr>
                <a:schemeClr val="dk1"/>
              </a:buClr>
              <a:buSzPts val="2000"/>
              <a:buFont typeface="Arial"/>
              <a:buChar char="•"/>
            </a:pPr>
            <a:r>
              <a:rPr lang="en-US" sz="2000" b="1" i="0" u="none" strike="noStrike" cap="none">
                <a:solidFill>
                  <a:schemeClr val="dk1"/>
                </a:solidFill>
                <a:latin typeface="Calibri"/>
                <a:ea typeface="Calibri"/>
                <a:cs typeface="Calibri"/>
                <a:sym typeface="Calibri"/>
              </a:rPr>
              <a:t>Predict Variable(desired target): </a:t>
            </a:r>
            <a:endParaRPr sz="2000" b="1" i="0" u="none" strike="noStrike" cap="none">
              <a:solidFill>
                <a:schemeClr val="dk1"/>
              </a:solidFill>
              <a:latin typeface="Calibri"/>
              <a:ea typeface="Calibri"/>
              <a:cs typeface="Calibri"/>
              <a:sym typeface="Calibri"/>
            </a:endParaRPr>
          </a:p>
          <a:p>
            <a:pPr marL="914400" marR="0" lvl="0" indent="0" algn="l" rtl="0">
              <a:lnSpc>
                <a:spcPct val="100000"/>
              </a:lnSpc>
              <a:spcBef>
                <a:spcPts val="265"/>
              </a:spcBef>
              <a:spcAft>
                <a:spcPts val="0"/>
              </a:spcAft>
              <a:buNone/>
            </a:pPr>
            <a:r>
              <a:rPr lang="en-US" sz="2000" b="1" i="0" u="none" strike="noStrike" cap="none">
                <a:solidFill>
                  <a:schemeClr val="dk1"/>
                </a:solidFill>
                <a:latin typeface="Calibri"/>
                <a:ea typeface="Calibri"/>
                <a:cs typeface="Calibri"/>
                <a:sym typeface="Calibri"/>
              </a:rPr>
              <a:t>10-year risk of coronary heart disease CHD(binary: “1” means “Yes” and “0” means “No”) - DV</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pic>
        <p:nvPicPr>
          <p:cNvPr id="82" name="Google Shape;82;p5"/>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83" name="Google Shape;83;p5"/>
          <p:cNvGrpSpPr/>
          <p:nvPr/>
        </p:nvGrpSpPr>
        <p:grpSpPr>
          <a:xfrm>
            <a:off x="-10200" y="0"/>
            <a:ext cx="8521065" cy="406410"/>
            <a:chOff x="0" y="0"/>
            <a:chExt cx="8521065" cy="572770"/>
          </a:xfrm>
        </p:grpSpPr>
        <p:sp>
          <p:nvSpPr>
            <p:cNvPr id="84" name="Google Shape;84;p5"/>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5"/>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86" name="Google Shape;86;p5"/>
          <p:cNvSpPr txBox="1"/>
          <p:nvPr/>
        </p:nvSpPr>
        <p:spPr>
          <a:xfrm>
            <a:off x="36000" y="1671"/>
            <a:ext cx="8358300" cy="5244900"/>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Inspecting Dataset</a:t>
            </a:r>
            <a:endParaRPr sz="1400" b="0" i="0" u="none" strike="noStrike" cap="none">
              <a:solidFill>
                <a:srgbClr val="000000"/>
              </a:solidFill>
              <a:latin typeface="Arial"/>
              <a:ea typeface="Arial"/>
              <a:cs typeface="Arial"/>
              <a:sym typeface="Arial"/>
            </a:endParaRPr>
          </a:p>
          <a:p>
            <a:pPr marL="12700" marR="0" lvl="0" indent="0" algn="l" rtl="0">
              <a:lnSpc>
                <a:spcPct val="142500"/>
              </a:lnSpc>
              <a:spcBef>
                <a:spcPts val="105"/>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812800" marR="0" lvl="0" indent="-342900" algn="l" rtl="0">
              <a:lnSpc>
                <a:spcPct val="100000"/>
              </a:lnSpc>
              <a:spcBef>
                <a:spcPts val="105"/>
              </a:spcBef>
              <a:spcAft>
                <a:spcPts val="0"/>
              </a:spcAft>
              <a:buClr>
                <a:schemeClr val="dk1"/>
              </a:buClr>
              <a:buSzPts val="1600"/>
              <a:buFont typeface="Noto Sans Symbols"/>
              <a:buChar char="❖"/>
            </a:pPr>
            <a:r>
              <a:rPr lang="en-US" sz="1600" b="0" i="0" u="none" strike="noStrike" cap="none">
                <a:solidFill>
                  <a:schemeClr val="dk1"/>
                </a:solidFill>
                <a:latin typeface="Calibri"/>
                <a:ea typeface="Calibri"/>
                <a:cs typeface="Calibri"/>
                <a:sym typeface="Calibri"/>
              </a:rPr>
              <a:t>NumPy, pandas, seaborn, matplotlib, sklearn, XGboost, imblearn, and statsmodule were used, among other libraries.</a:t>
            </a:r>
            <a:endParaRPr sz="1600" b="0" i="0" u="none" strike="noStrike" cap="none">
              <a:solidFill>
                <a:schemeClr val="dk1"/>
              </a:solidFill>
              <a:latin typeface="Calibri"/>
              <a:ea typeface="Calibri"/>
              <a:cs typeface="Calibri"/>
              <a:sym typeface="Calibri"/>
            </a:endParaRPr>
          </a:p>
          <a:p>
            <a:pPr marL="812800" marR="0" lvl="0" indent="-342900" algn="l" rtl="0">
              <a:lnSpc>
                <a:spcPct val="100000"/>
              </a:lnSpc>
              <a:spcBef>
                <a:spcPts val="755"/>
              </a:spcBef>
              <a:spcAft>
                <a:spcPts val="0"/>
              </a:spcAft>
              <a:buClr>
                <a:schemeClr val="dk1"/>
              </a:buClr>
              <a:buSzPts val="1600"/>
              <a:buFont typeface="Noto Sans Symbols"/>
              <a:buChar char="❖"/>
            </a:pPr>
            <a:r>
              <a:rPr lang="en-US" sz="1600" b="0" i="0" u="none" strike="noStrike" cap="none">
                <a:solidFill>
                  <a:schemeClr val="dk1"/>
                </a:solidFill>
                <a:latin typeface="Calibri"/>
                <a:ea typeface="Calibri"/>
                <a:cs typeface="Calibri"/>
                <a:sym typeface="Calibri"/>
              </a:rPr>
              <a:t>The shape of the dataframe is (3390, 17) i.e. 3390 records and 17 columns.</a:t>
            </a:r>
            <a:endParaRPr sz="1600" b="0" i="0" u="none" strike="noStrike" cap="none">
              <a:solidFill>
                <a:schemeClr val="dk1"/>
              </a:solidFill>
              <a:latin typeface="Calibri"/>
              <a:ea typeface="Calibri"/>
              <a:cs typeface="Calibri"/>
              <a:sym typeface="Calibri"/>
            </a:endParaRPr>
          </a:p>
          <a:p>
            <a:pPr marL="812800" marR="5080" lvl="0" indent="-342900" algn="l" rtl="0">
              <a:lnSpc>
                <a:spcPct val="100000"/>
              </a:lnSpc>
              <a:spcBef>
                <a:spcPts val="1040"/>
              </a:spcBef>
              <a:spcAft>
                <a:spcPts val="0"/>
              </a:spcAft>
              <a:buClr>
                <a:schemeClr val="dk1"/>
              </a:buClr>
              <a:buSzPts val="1600"/>
              <a:buFont typeface="Noto Sans Symbols"/>
              <a:buChar char="❖"/>
            </a:pPr>
            <a:r>
              <a:rPr lang="en-US" sz="1600" b="0" i="0" u="none" strike="noStrike" cap="none">
                <a:solidFill>
                  <a:schemeClr val="dk1"/>
                </a:solidFill>
                <a:latin typeface="Calibri"/>
                <a:ea typeface="Calibri"/>
                <a:cs typeface="Calibri"/>
                <a:sym typeface="Calibri"/>
              </a:rPr>
              <a:t>The id column is being removed because it only contains a unique id for each patient and isn't going to be used for prediction.</a:t>
            </a:r>
            <a:endParaRPr sz="1600" b="0" i="0" u="none" strike="noStrike" cap="none">
              <a:solidFill>
                <a:schemeClr val="dk1"/>
              </a:solidFill>
              <a:latin typeface="Calibri"/>
              <a:ea typeface="Calibri"/>
              <a:cs typeface="Calibri"/>
              <a:sym typeface="Calibri"/>
            </a:endParaRPr>
          </a:p>
          <a:p>
            <a:pPr marL="812800" marR="0" lvl="0" indent="-342900" algn="l" rtl="0">
              <a:lnSpc>
                <a:spcPct val="100000"/>
              </a:lnSpc>
              <a:spcBef>
                <a:spcPts val="725"/>
              </a:spcBef>
              <a:spcAft>
                <a:spcPts val="0"/>
              </a:spcAft>
              <a:buClr>
                <a:schemeClr val="dk1"/>
              </a:buClr>
              <a:buSzPts val="1600"/>
              <a:buFont typeface="Noto Sans Symbols"/>
              <a:buChar char="❖"/>
            </a:pPr>
            <a:r>
              <a:rPr lang="en-US" sz="1600" b="0" i="0" u="none" strike="noStrike" cap="none">
                <a:solidFill>
                  <a:schemeClr val="dk1"/>
                </a:solidFill>
                <a:latin typeface="Calibri"/>
                <a:ea typeface="Calibri"/>
                <a:cs typeface="Calibri"/>
                <a:sym typeface="Calibri"/>
              </a:rPr>
              <a:t>Missing value count and percent in each column are as follows:</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65"/>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glucose – 304 (8.97%)</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54"/>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education – 87 (2.57%)</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65"/>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BPMeds – 44 (1.30%)</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60"/>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totChol – 38 (1.12%)</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54"/>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cigsPerDay – 22 (0.65%)</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65"/>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BMI – 14 (0.41%)</a:t>
            </a:r>
            <a:endParaRPr sz="1600" b="0" i="0" u="none" strike="noStrike" cap="none">
              <a:solidFill>
                <a:schemeClr val="dk1"/>
              </a:solidFill>
              <a:latin typeface="Calibri"/>
              <a:ea typeface="Calibri"/>
              <a:cs typeface="Calibri"/>
              <a:sym typeface="Calibri"/>
            </a:endParaRPr>
          </a:p>
          <a:p>
            <a:pPr marL="1270000" marR="0" lvl="1" indent="-343535" algn="l" rtl="0">
              <a:lnSpc>
                <a:spcPct val="100000"/>
              </a:lnSpc>
              <a:spcBef>
                <a:spcPts val="265"/>
              </a:spcBef>
              <a:spcAft>
                <a:spcPts val="0"/>
              </a:spcAft>
              <a:buClr>
                <a:schemeClr val="dk1"/>
              </a:buClr>
              <a:buSzPts val="1600"/>
              <a:buFont typeface="Arial"/>
              <a:buChar char="•"/>
            </a:pPr>
            <a:r>
              <a:rPr lang="en-US" sz="1600" b="1" i="0" u="none" strike="noStrike" cap="none">
                <a:solidFill>
                  <a:schemeClr val="dk1"/>
                </a:solidFill>
                <a:latin typeface="Calibri"/>
                <a:ea typeface="Calibri"/>
                <a:cs typeface="Calibri"/>
                <a:sym typeface="Calibri"/>
              </a:rPr>
              <a:t>heartRate – 1 (0.03%)</a:t>
            </a:r>
            <a:endParaRPr sz="1600" b="0" i="0" u="none" strike="noStrike" cap="none">
              <a:solidFill>
                <a:schemeClr val="dk1"/>
              </a:solidFill>
              <a:latin typeface="Calibri"/>
              <a:ea typeface="Calibri"/>
              <a:cs typeface="Calibri"/>
              <a:sym typeface="Calibri"/>
            </a:endParaRPr>
          </a:p>
          <a:p>
            <a:pPr marL="812800" marR="0" lvl="0" indent="-342900" algn="l" rtl="0">
              <a:lnSpc>
                <a:spcPct val="100000"/>
              </a:lnSpc>
              <a:spcBef>
                <a:spcPts val="755"/>
              </a:spcBef>
              <a:spcAft>
                <a:spcPts val="0"/>
              </a:spcAft>
              <a:buClr>
                <a:schemeClr val="dk1"/>
              </a:buClr>
              <a:buSzPts val="1600"/>
              <a:buFont typeface="Noto Sans Symbols"/>
              <a:buChar char="❖"/>
            </a:pPr>
            <a:r>
              <a:rPr lang="en-US" sz="1600" b="0" i="0" u="none" strike="noStrike" cap="none">
                <a:solidFill>
                  <a:schemeClr val="dk1"/>
                </a:solidFill>
                <a:latin typeface="Calibri"/>
                <a:ea typeface="Calibri"/>
                <a:cs typeface="Calibri"/>
                <a:sym typeface="Calibri"/>
              </a:rPr>
              <a:t>Replacing the NaN values with median, in all the columns.</a:t>
            </a:r>
            <a:endParaRPr sz="1600" b="0" i="0" u="none" strike="noStrike" cap="none">
              <a:solidFill>
                <a:schemeClr val="dk1"/>
              </a:solidFill>
              <a:latin typeface="Calibri"/>
              <a:ea typeface="Calibri"/>
              <a:cs typeface="Calibri"/>
              <a:sym typeface="Calibri"/>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pic>
        <p:nvPicPr>
          <p:cNvPr id="91" name="Google Shape;91;p6"/>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92" name="Google Shape;92;p6"/>
          <p:cNvGrpSpPr/>
          <p:nvPr/>
        </p:nvGrpSpPr>
        <p:grpSpPr>
          <a:xfrm>
            <a:off x="-10200" y="0"/>
            <a:ext cx="8521065" cy="406410"/>
            <a:chOff x="0" y="0"/>
            <a:chExt cx="8521065" cy="572770"/>
          </a:xfrm>
        </p:grpSpPr>
        <p:sp>
          <p:nvSpPr>
            <p:cNvPr id="93" name="Google Shape;93;p6"/>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6"/>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5" name="Google Shape;95;p6"/>
          <p:cNvSpPr txBox="1"/>
          <p:nvPr/>
        </p:nvSpPr>
        <p:spPr>
          <a:xfrm>
            <a:off x="24003" y="1671"/>
            <a:ext cx="8141483" cy="764312"/>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Visualization of Distributions </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96" name="Google Shape;96;p6" descr="C:\Users\sa644\Desktop\graphs cardiovascular\age oulier.JPG"/>
          <p:cNvPicPr preferRelativeResize="0"/>
          <p:nvPr/>
        </p:nvPicPr>
        <p:blipFill rotWithShape="1">
          <a:blip r:embed="rId4">
            <a:alphaModFix/>
          </a:blip>
          <a:srcRect/>
          <a:stretch/>
        </p:blipFill>
        <p:spPr>
          <a:xfrm>
            <a:off x="29103" y="666749"/>
            <a:ext cx="4244532" cy="2286001"/>
          </a:xfrm>
          <a:prstGeom prst="rect">
            <a:avLst/>
          </a:prstGeom>
          <a:noFill/>
          <a:ln>
            <a:noFill/>
          </a:ln>
        </p:spPr>
      </p:pic>
      <p:pic>
        <p:nvPicPr>
          <p:cNvPr id="97" name="Google Shape;97;p6" descr="C:\Users\sa644\Desktop\graphs cardiovascular\BMI outlier.JPG"/>
          <p:cNvPicPr preferRelativeResize="0"/>
          <p:nvPr/>
        </p:nvPicPr>
        <p:blipFill rotWithShape="1">
          <a:blip r:embed="rId5">
            <a:alphaModFix/>
          </a:blip>
          <a:srcRect/>
          <a:stretch/>
        </p:blipFill>
        <p:spPr>
          <a:xfrm>
            <a:off x="4396064" y="2952750"/>
            <a:ext cx="4206927" cy="2104029"/>
          </a:xfrm>
          <a:prstGeom prst="rect">
            <a:avLst/>
          </a:prstGeom>
          <a:noFill/>
          <a:ln>
            <a:noFill/>
          </a:ln>
        </p:spPr>
      </p:pic>
      <p:pic>
        <p:nvPicPr>
          <p:cNvPr id="98" name="Google Shape;98;p6" descr="C:\Users\sa644\Desktop\graphs cardiovascular\cig per dat outlier.JPG"/>
          <p:cNvPicPr preferRelativeResize="0"/>
          <p:nvPr/>
        </p:nvPicPr>
        <p:blipFill rotWithShape="1">
          <a:blip r:embed="rId6">
            <a:alphaModFix/>
          </a:blip>
          <a:srcRect/>
          <a:stretch/>
        </p:blipFill>
        <p:spPr>
          <a:xfrm>
            <a:off x="76200" y="2952750"/>
            <a:ext cx="4174132" cy="2175942"/>
          </a:xfrm>
          <a:prstGeom prst="rect">
            <a:avLst/>
          </a:prstGeom>
          <a:noFill/>
          <a:ln>
            <a:noFill/>
          </a:ln>
        </p:spPr>
      </p:pic>
      <p:pic>
        <p:nvPicPr>
          <p:cNvPr id="99" name="Google Shape;99;p6" descr="C:\Users\sa644\Desktop\graphs cardiovascular\heartrate outlier.JPG"/>
          <p:cNvPicPr preferRelativeResize="0"/>
          <p:nvPr/>
        </p:nvPicPr>
        <p:blipFill rotWithShape="1">
          <a:blip r:embed="rId7">
            <a:alphaModFix/>
          </a:blip>
          <a:srcRect/>
          <a:stretch/>
        </p:blipFill>
        <p:spPr>
          <a:xfrm>
            <a:off x="4396064" y="688372"/>
            <a:ext cx="4206927" cy="2292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pic>
        <p:nvPicPr>
          <p:cNvPr id="104" name="Google Shape;104;p7"/>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05" name="Google Shape;105;p7"/>
          <p:cNvGrpSpPr/>
          <p:nvPr/>
        </p:nvGrpSpPr>
        <p:grpSpPr>
          <a:xfrm>
            <a:off x="-10200" y="0"/>
            <a:ext cx="8521065" cy="492509"/>
            <a:chOff x="0" y="0"/>
            <a:chExt cx="8521065" cy="572770"/>
          </a:xfrm>
        </p:grpSpPr>
        <p:sp>
          <p:nvSpPr>
            <p:cNvPr id="106" name="Google Shape;106;p7"/>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7"/>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8" name="Google Shape;108;p7"/>
          <p:cNvSpPr txBox="1"/>
          <p:nvPr/>
        </p:nvSpPr>
        <p:spPr>
          <a:xfrm>
            <a:off x="24004" y="10950"/>
            <a:ext cx="8141483" cy="764312"/>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Visualization of Distributions </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109" name="Google Shape;109;p7" descr="C:\Users\sa644\Desktop\graphs cardiovascular\dia bp outlier.JPG"/>
          <p:cNvPicPr preferRelativeResize="0"/>
          <p:nvPr/>
        </p:nvPicPr>
        <p:blipFill rotWithShape="1">
          <a:blip r:embed="rId4">
            <a:alphaModFix/>
          </a:blip>
          <a:srcRect/>
          <a:stretch/>
        </p:blipFill>
        <p:spPr>
          <a:xfrm>
            <a:off x="2868910" y="2566714"/>
            <a:ext cx="3174476" cy="1681436"/>
          </a:xfrm>
          <a:prstGeom prst="rect">
            <a:avLst/>
          </a:prstGeom>
          <a:noFill/>
          <a:ln>
            <a:noFill/>
          </a:ln>
        </p:spPr>
      </p:pic>
      <p:pic>
        <p:nvPicPr>
          <p:cNvPr id="110" name="Google Shape;110;p7" descr="C:\Users\sa644\Desktop\graphs cardiovascular\glucose outlier.JPG"/>
          <p:cNvPicPr preferRelativeResize="0"/>
          <p:nvPr/>
        </p:nvPicPr>
        <p:blipFill rotWithShape="1">
          <a:blip r:embed="rId5">
            <a:alphaModFix/>
          </a:blip>
          <a:srcRect/>
          <a:stretch/>
        </p:blipFill>
        <p:spPr>
          <a:xfrm>
            <a:off x="3118322" y="858300"/>
            <a:ext cx="2956864" cy="1561050"/>
          </a:xfrm>
          <a:prstGeom prst="rect">
            <a:avLst/>
          </a:prstGeom>
          <a:noFill/>
          <a:ln>
            <a:noFill/>
          </a:ln>
        </p:spPr>
      </p:pic>
      <p:pic>
        <p:nvPicPr>
          <p:cNvPr id="111" name="Google Shape;111;p7" descr="C:\Users\sa644\Desktop\graphs cardiovascular\totchol outlier.JPG"/>
          <p:cNvPicPr preferRelativeResize="0"/>
          <p:nvPr/>
        </p:nvPicPr>
        <p:blipFill rotWithShape="1">
          <a:blip r:embed="rId6">
            <a:alphaModFix/>
          </a:blip>
          <a:srcRect/>
          <a:stretch/>
        </p:blipFill>
        <p:spPr>
          <a:xfrm>
            <a:off x="152400" y="790412"/>
            <a:ext cx="2989322" cy="1628938"/>
          </a:xfrm>
          <a:prstGeom prst="rect">
            <a:avLst/>
          </a:prstGeom>
          <a:noFill/>
          <a:ln>
            <a:noFill/>
          </a:ln>
        </p:spPr>
      </p:pic>
      <p:pic>
        <p:nvPicPr>
          <p:cNvPr id="112" name="Google Shape;112;p7" descr="C:\Users\sa644\Desktop\graphs cardiovascular\sysbp outlier.JPG"/>
          <p:cNvPicPr preferRelativeResize="0"/>
          <p:nvPr/>
        </p:nvPicPr>
        <p:blipFill rotWithShape="1">
          <a:blip r:embed="rId7">
            <a:alphaModFix/>
          </a:blip>
          <a:srcRect/>
          <a:stretch/>
        </p:blipFill>
        <p:spPr>
          <a:xfrm>
            <a:off x="6075186" y="871950"/>
            <a:ext cx="2900766" cy="153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pic>
        <p:nvPicPr>
          <p:cNvPr id="117" name="Google Shape;117;p8"/>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18" name="Google Shape;118;p8"/>
          <p:cNvGrpSpPr/>
          <p:nvPr/>
        </p:nvGrpSpPr>
        <p:grpSpPr>
          <a:xfrm>
            <a:off x="-10200" y="0"/>
            <a:ext cx="8521065" cy="492509"/>
            <a:chOff x="0" y="0"/>
            <a:chExt cx="8521065" cy="572770"/>
          </a:xfrm>
        </p:grpSpPr>
        <p:sp>
          <p:nvSpPr>
            <p:cNvPr id="119" name="Google Shape;119;p8"/>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8"/>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21" name="Google Shape;121;p8"/>
          <p:cNvSpPr txBox="1"/>
          <p:nvPr/>
        </p:nvSpPr>
        <p:spPr>
          <a:xfrm>
            <a:off x="24004" y="66471"/>
            <a:ext cx="8141483" cy="764312"/>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Checking Outliers: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122" name="Google Shape;122;p8" descr="C:\Users\sa644\Desktop\graphs cardiovascular\Capture.JPG"/>
          <p:cNvPicPr preferRelativeResize="0"/>
          <p:nvPr/>
        </p:nvPicPr>
        <p:blipFill rotWithShape="1">
          <a:blip r:embed="rId4">
            <a:alphaModFix/>
          </a:blip>
          <a:srcRect/>
          <a:stretch/>
        </p:blipFill>
        <p:spPr>
          <a:xfrm>
            <a:off x="152400" y="675640"/>
            <a:ext cx="5867400" cy="4467860"/>
          </a:xfrm>
          <a:prstGeom prst="rect">
            <a:avLst/>
          </a:prstGeom>
          <a:noFill/>
          <a:ln>
            <a:noFill/>
          </a:ln>
        </p:spPr>
      </p:pic>
      <p:sp>
        <p:nvSpPr>
          <p:cNvPr id="123" name="Google Shape;123;p8"/>
          <p:cNvSpPr txBox="1"/>
          <p:nvPr/>
        </p:nvSpPr>
        <p:spPr>
          <a:xfrm>
            <a:off x="6197803" y="1809750"/>
            <a:ext cx="2855607" cy="1754326"/>
          </a:xfrm>
          <a:prstGeom prst="rect">
            <a:avLst/>
          </a:prstGeom>
          <a:noFill/>
          <a:ln>
            <a:noFill/>
          </a:ln>
        </p:spPr>
        <p:txBody>
          <a:bodyPr spcFirstLastPara="1" wrap="square" lIns="91425" tIns="45700" rIns="91425" bIns="45700" anchor="t" anchorCtr="0">
            <a:spAutoFit/>
          </a:bodyPr>
          <a:lstStyle/>
          <a:p>
            <a:pPr marL="12700" marR="0" lvl="0" indent="0" algn="l" rtl="0">
              <a:lnSpc>
                <a:spcPct val="151944"/>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We can clearly see outliers in some columns. So, We treated it by replacing them with the median values.</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pic>
        <p:nvPicPr>
          <p:cNvPr id="128" name="Google Shape;128;p9"/>
          <p:cNvPicPr preferRelativeResize="0"/>
          <p:nvPr/>
        </p:nvPicPr>
        <p:blipFill rotWithShape="1">
          <a:blip r:embed="rId3">
            <a:alphaModFix/>
          </a:blip>
          <a:srcRect/>
          <a:stretch/>
        </p:blipFill>
        <p:spPr>
          <a:xfrm>
            <a:off x="8602992" y="66471"/>
            <a:ext cx="348615" cy="357962"/>
          </a:xfrm>
          <a:prstGeom prst="rect">
            <a:avLst/>
          </a:prstGeom>
          <a:noFill/>
          <a:ln>
            <a:noFill/>
          </a:ln>
        </p:spPr>
      </p:pic>
      <p:grpSp>
        <p:nvGrpSpPr>
          <p:cNvPr id="129" name="Google Shape;129;p9"/>
          <p:cNvGrpSpPr/>
          <p:nvPr/>
        </p:nvGrpSpPr>
        <p:grpSpPr>
          <a:xfrm>
            <a:off x="-10200" y="0"/>
            <a:ext cx="8521065" cy="406410"/>
            <a:chOff x="0" y="0"/>
            <a:chExt cx="8521065" cy="572770"/>
          </a:xfrm>
        </p:grpSpPr>
        <p:sp>
          <p:nvSpPr>
            <p:cNvPr id="130" name="Google Shape;130;p9"/>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 name="Google Shape;131;p9"/>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32" name="Google Shape;132;p9"/>
          <p:cNvSpPr txBox="1"/>
          <p:nvPr/>
        </p:nvSpPr>
        <p:spPr>
          <a:xfrm>
            <a:off x="24004" y="10950"/>
            <a:ext cx="8141483" cy="764312"/>
          </a:xfrm>
          <a:prstGeom prst="rect">
            <a:avLst/>
          </a:prstGeom>
          <a:noFill/>
          <a:ln>
            <a:noFill/>
          </a:ln>
        </p:spPr>
        <p:txBody>
          <a:bodyPr spcFirstLastPara="1" wrap="square" lIns="0" tIns="12700" rIns="0" bIns="0" anchor="t" anchorCtr="0">
            <a:spAutoFit/>
          </a:bodyPr>
          <a:lstStyle/>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Handling Outliers</a:t>
            </a:r>
            <a:endParaRPr sz="2400" b="0" i="0" u="none" strike="noStrike" cap="none">
              <a:solidFill>
                <a:schemeClr val="lt1"/>
              </a:solidFill>
              <a:latin typeface="Arial"/>
              <a:ea typeface="Arial"/>
              <a:cs typeface="Arial"/>
              <a:sym typeface="Arial"/>
            </a:endParaRPr>
          </a:p>
          <a:p>
            <a:pPr marL="12065" marR="0" lvl="0" indent="0" algn="l" rtl="0">
              <a:lnSpc>
                <a:spcPct val="100000"/>
              </a:lnSpc>
              <a:spcBef>
                <a:spcPts val="10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195593" y="497248"/>
            <a:ext cx="4106305" cy="2054566"/>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4777564" y="497247"/>
            <a:ext cx="3999736" cy="2054567"/>
          </a:xfrm>
          <a:prstGeom prst="rect">
            <a:avLst/>
          </a:prstGeom>
        </p:spPr>
      </p:pic>
      <p:pic>
        <p:nvPicPr>
          <p:cNvPr id="2" name="Picture 1"/>
          <p:cNvPicPr>
            <a:picLocks noChangeAspect="1"/>
          </p:cNvPicPr>
          <p:nvPr/>
        </p:nvPicPr>
        <p:blipFill>
          <a:blip r:embed="rId6"/>
          <a:stretch>
            <a:fillRect/>
          </a:stretch>
        </p:blipFill>
        <p:spPr>
          <a:xfrm>
            <a:off x="74348" y="2642652"/>
            <a:ext cx="4227550" cy="2500847"/>
          </a:xfrm>
          <a:prstGeom prst="rect">
            <a:avLst/>
          </a:prstGeom>
        </p:spPr>
      </p:pic>
      <p:pic>
        <p:nvPicPr>
          <p:cNvPr id="3" name="Picture 2"/>
          <p:cNvPicPr>
            <a:picLocks noChangeAspect="1"/>
          </p:cNvPicPr>
          <p:nvPr/>
        </p:nvPicPr>
        <p:blipFill>
          <a:blip r:embed="rId7"/>
          <a:stretch>
            <a:fillRect/>
          </a:stretch>
        </p:blipFill>
        <p:spPr>
          <a:xfrm>
            <a:off x="4671336" y="2715749"/>
            <a:ext cx="4105963" cy="23546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1591</Words>
  <Application>Microsoft Office PowerPoint</Application>
  <PresentationFormat>On-screen Show (16:9)</PresentationFormat>
  <Paragraphs>150</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Noto Sans Symbols</vt:lpstr>
      <vt:lpstr>Verdana</vt:lpstr>
      <vt:lpstr>Office Theme</vt:lpstr>
      <vt:lpstr>Capstone Project-3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dc:title>
  <dc:creator>Kadu</dc:creator>
  <cp:lastModifiedBy>sarath haridas</cp:lastModifiedBy>
  <cp:revision>3</cp:revision>
  <dcterms:created xsi:type="dcterms:W3CDTF">2022-10-13T12:10:11Z</dcterms:created>
  <dcterms:modified xsi:type="dcterms:W3CDTF">2022-12-17T11:59:40Z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2022-04-20T00:00:00Z</vt:filetime>
  </property>
  <property fmtid="{D5CDD505-2E9C-101B-9397-08002B2CF9AE}" pid="3" name="Creator">
    <vt:lpwstr>Microsoft® Office PowerPoint® 2007</vt:lpwstr>
  </property>
  <property fmtid="{D5CDD505-2E9C-101B-9397-08002B2CF9AE}" pid="4" name="LastSaved">
    <vt:filetime>2022-10-13T00:00:00Z</vt:filetime>
  </property>
</Properties>
</file>