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5" r:id="rId13"/>
    <p:sldId id="276" r:id="rId14"/>
    <p:sldId id="272" r:id="rId15"/>
    <p:sldId id="277" r:id="rId16"/>
    <p:sldId id="273" r:id="rId17"/>
    <p:sldId id="278" r:id="rId18"/>
    <p:sldId id="274" r:id="rId19"/>
    <p:sldId id="283" r:id="rId20"/>
    <p:sldId id="284" r:id="rId21"/>
    <p:sldId id="268" r:id="rId22"/>
    <p:sldId id="269" r:id="rId23"/>
    <p:sldId id="282" r:id="rId24"/>
    <p:sldId id="271" r:id="rId25"/>
    <p:sldId id="280" r:id="rId26"/>
    <p:sldId id="279"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480A-AE37-0279-3E85-C342091870F5}"/>
              </a:ext>
            </a:extLst>
          </p:cNvPr>
          <p:cNvSpPr>
            <a:spLocks noGrp="1"/>
          </p:cNvSpPr>
          <p:nvPr>
            <p:ph type="ctrTitle"/>
          </p:nvPr>
        </p:nvSpPr>
        <p:spPr/>
        <p:txBody>
          <a:bodyPr/>
          <a:lstStyle/>
          <a:p>
            <a:r>
              <a:rPr lang="en-US" b="1" dirty="0">
                <a:latin typeface="Algerian" panose="04020705040A02060702" pitchFamily="82" charset="0"/>
              </a:rPr>
              <a:t>NSS KARAYOGAM MANAGEMENT SYSTEM</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5F978248-B706-BDC6-6BBD-337A2CBA1F35}"/>
              </a:ext>
            </a:extLst>
          </p:cNvPr>
          <p:cNvSpPr>
            <a:spLocks noGrp="1"/>
          </p:cNvSpPr>
          <p:nvPr>
            <p:ph type="subTitle" idx="1"/>
          </p:nvPr>
        </p:nvSpPr>
        <p:spPr/>
        <p:txBody>
          <a:bodyPr>
            <a:noAutofit/>
          </a:bodyPr>
          <a:lstStyle/>
          <a:p>
            <a:r>
              <a:rPr lang="en-US" sz="3200" b="1" dirty="0">
                <a:solidFill>
                  <a:schemeClr val="accent2"/>
                </a:solidFill>
                <a:latin typeface="Times New Roman" panose="02020603050405020304" pitchFamily="18" charset="0"/>
                <a:cs typeface="Times New Roman" panose="02020603050405020304" pitchFamily="18" charset="0"/>
              </a:rPr>
              <a:t>ABHIRAMI SATHEESH</a:t>
            </a:r>
          </a:p>
          <a:p>
            <a:r>
              <a:rPr lang="en-US" sz="3200" b="1" dirty="0">
                <a:solidFill>
                  <a:schemeClr val="accent2"/>
                </a:solidFill>
                <a:latin typeface="Times New Roman" panose="02020603050405020304" pitchFamily="18" charset="0"/>
                <a:cs typeface="Times New Roman" panose="02020603050405020304" pitchFamily="18" charset="0"/>
              </a:rPr>
              <a:t>M21002</a:t>
            </a:r>
          </a:p>
          <a:p>
            <a:r>
              <a:rPr lang="en-US" sz="3200" b="1" dirty="0">
                <a:solidFill>
                  <a:schemeClr val="accent2"/>
                </a:solidFill>
                <a:latin typeface="Times New Roman" panose="02020603050405020304" pitchFamily="18" charset="0"/>
                <a:cs typeface="Times New Roman" panose="02020603050405020304" pitchFamily="18" charset="0"/>
              </a:rPr>
              <a:t>S4B1</a:t>
            </a:r>
            <a:endParaRPr lang="en-IN" sz="32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62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F03D-52B8-7005-9460-7AB0F5ACDA09}"/>
              </a:ext>
            </a:extLst>
          </p:cNvPr>
          <p:cNvSpPr>
            <a:spLocks noGrp="1"/>
          </p:cNvSpPr>
          <p:nvPr>
            <p:ph type="title"/>
          </p:nvPr>
        </p:nvSpPr>
        <p:spPr/>
        <p:txBody>
          <a:bodyPr/>
          <a:lstStyle/>
          <a:p>
            <a:r>
              <a:rPr lang="en-US" b="1" dirty="0">
                <a:latin typeface="Algerian" panose="04020705040A02060702" pitchFamily="82" charset="0"/>
              </a:rPr>
              <a:t>GUEST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C1157B0-A417-23B3-A399-76C45C5D17AB}"/>
              </a:ext>
            </a:extLst>
          </p:cNvPr>
          <p:cNvSpPr>
            <a:spLocks noGrp="1"/>
          </p:cNvSpPr>
          <p:nvPr>
            <p:ph idx="1"/>
          </p:nvPr>
        </p:nvSpPr>
        <p:spPr>
          <a:xfrm>
            <a:off x="677334" y="1479177"/>
            <a:ext cx="8596668" cy="4562186"/>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In this module guest want to login to the system.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73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1F2A-999A-E8CD-249E-10A2C139CE2A}"/>
              </a:ext>
            </a:extLst>
          </p:cNvPr>
          <p:cNvSpPr>
            <a:spLocks noGrp="1"/>
          </p:cNvSpPr>
          <p:nvPr>
            <p:ph type="title"/>
          </p:nvPr>
        </p:nvSpPr>
        <p:spPr/>
        <p:txBody>
          <a:bodyPr/>
          <a:lstStyle/>
          <a:p>
            <a:r>
              <a:rPr lang="en-IN" sz="3600" b="1" dirty="0">
                <a:latin typeface="Algerian" panose="04020705040A02060702" pitchFamily="82" charset="0"/>
                <a:cs typeface="Times New Roman" panose="02020603050405020304" pitchFamily="18" charset="0"/>
              </a:rPr>
              <a:t>TECHNOLOGY</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77D49F-F9DA-21DE-6085-24144F5F2316}"/>
              </a:ext>
            </a:extLst>
          </p:cNvPr>
          <p:cNvSpPr>
            <a:spLocks noGrp="1"/>
          </p:cNvSpPr>
          <p:nvPr>
            <p:ph idx="1"/>
          </p:nvPr>
        </p:nvSpPr>
        <p:spPr>
          <a:xfrm>
            <a:off x="677334" y="1550895"/>
            <a:ext cx="8596668" cy="4490468"/>
          </a:xfrm>
        </p:spPr>
        <p:txBody>
          <a:bodyPr>
            <a:normAutofit/>
          </a:bodyPr>
          <a:lstStyle/>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Front End   : HTML, CSS, Java Script</a:t>
            </a:r>
          </a:p>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Language    : Python, version 3.11.3</a:t>
            </a:r>
          </a:p>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Back End    : Django, version 4.2.1</a:t>
            </a:r>
          </a:p>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Technology </a:t>
            </a:r>
            <a:r>
              <a:rPr lang="en-US" sz="2800">
                <a:latin typeface="Times New Roman" panose="02020603050405020304" pitchFamily="18" charset="0"/>
                <a:cs typeface="Times New Roman" panose="02020603050405020304" pitchFamily="18" charset="0"/>
              </a:rPr>
              <a:t>: Python </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Database     : SQLite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08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7409-4022-FFDD-FDB4-0440BD2E6119}"/>
              </a:ext>
            </a:extLst>
          </p:cNvPr>
          <p:cNvSpPr>
            <a:spLocks noGrp="1"/>
          </p:cNvSpPr>
          <p:nvPr>
            <p:ph type="title"/>
          </p:nvPr>
        </p:nvSpPr>
        <p:spPr/>
        <p:txBody>
          <a:bodyPr/>
          <a:lstStyle/>
          <a:p>
            <a:r>
              <a:rPr lang="en-US" b="1" dirty="0">
                <a:latin typeface="Algerian" panose="04020705040A02060702" pitchFamily="82" charset="0"/>
              </a:rPr>
              <a:t>DATA MODELS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2AC555F-3DEE-30A8-9A5D-8B850A051A08}"/>
              </a:ext>
            </a:extLst>
          </p:cNvPr>
          <p:cNvSpPr>
            <a:spLocks noGrp="1"/>
          </p:cNvSpPr>
          <p:nvPr>
            <p:ph idx="1"/>
          </p:nvPr>
        </p:nvSpPr>
        <p:spPr>
          <a:xfrm>
            <a:off x="677334" y="1550895"/>
            <a:ext cx="8596668" cy="4490468"/>
          </a:xfrm>
        </p:spPr>
        <p:txBody>
          <a:bodyPr>
            <a:normAutofit/>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 Case Diagram</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Sequence Diagram</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Activity Diagram</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9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F56D-A4C9-6220-F797-4E35265314D6}"/>
              </a:ext>
            </a:extLst>
          </p:cNvPr>
          <p:cNvSpPr>
            <a:spLocks noGrp="1"/>
          </p:cNvSpPr>
          <p:nvPr>
            <p:ph type="title"/>
          </p:nvPr>
        </p:nvSpPr>
        <p:spPr>
          <a:xfrm>
            <a:off x="2990228" y="2635624"/>
            <a:ext cx="8596668" cy="1320800"/>
          </a:xfrm>
        </p:spPr>
        <p:txBody>
          <a:bodyPr/>
          <a:lstStyle/>
          <a:p>
            <a:r>
              <a:rPr lang="en-US" sz="3600" dirty="0">
                <a:latin typeface="Algerian" panose="04020705040A02060702" pitchFamily="82" charset="0"/>
                <a:cs typeface="Times New Roman" panose="02020603050405020304" pitchFamily="18" charset="0"/>
              </a:rPr>
              <a:t>Use Case Diagram</a:t>
            </a:r>
            <a:br>
              <a:rPr lang="en-US" sz="36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80826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79A21F74-FD69-EF4E-B112-EEE42AB6408B}"/>
              </a:ext>
            </a:extLst>
          </p:cNvPr>
          <p:cNvCxnSpPr>
            <a:cxnSpLocks/>
          </p:cNvCxnSpPr>
          <p:nvPr/>
        </p:nvCxnSpPr>
        <p:spPr>
          <a:xfrm flipH="1" flipV="1">
            <a:off x="5647765" y="4312024"/>
            <a:ext cx="1515035" cy="68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5F7081A0-DF5D-BEC5-4C27-25CD611798D4}"/>
              </a:ext>
            </a:extLst>
          </p:cNvPr>
          <p:cNvPicPr>
            <a:picLocks noGrp="1" noChangeAspect="1"/>
          </p:cNvPicPr>
          <p:nvPr>
            <p:ph idx="1"/>
          </p:nvPr>
        </p:nvPicPr>
        <p:blipFill>
          <a:blip r:embed="rId2"/>
          <a:stretch>
            <a:fillRect/>
          </a:stretch>
        </p:blipFill>
        <p:spPr>
          <a:xfrm>
            <a:off x="2008094" y="304800"/>
            <a:ext cx="5800165" cy="6096000"/>
          </a:xfrm>
        </p:spPr>
      </p:pic>
    </p:spTree>
    <p:extLst>
      <p:ext uri="{BB962C8B-B14F-4D97-AF65-F5344CB8AC3E}">
        <p14:creationId xmlns:p14="http://schemas.microsoft.com/office/powerpoint/2010/main" val="186876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5A7B-F4A0-FB6A-4EC4-109E0739BA40}"/>
              </a:ext>
            </a:extLst>
          </p:cNvPr>
          <p:cNvSpPr>
            <a:spLocks noGrp="1"/>
          </p:cNvSpPr>
          <p:nvPr>
            <p:ph type="title"/>
          </p:nvPr>
        </p:nvSpPr>
        <p:spPr>
          <a:xfrm>
            <a:off x="3097804" y="2617695"/>
            <a:ext cx="8596668" cy="1320800"/>
          </a:xfrm>
        </p:spPr>
        <p:txBody>
          <a:bodyPr/>
          <a:lstStyle/>
          <a:p>
            <a:r>
              <a:rPr lang="en-US" sz="3600" dirty="0">
                <a:latin typeface="Algerian" panose="04020705040A02060702" pitchFamily="82" charset="0"/>
                <a:cs typeface="Times New Roman" panose="02020603050405020304" pitchFamily="18" charset="0"/>
              </a:rPr>
              <a:t>Sequence Diagram</a:t>
            </a:r>
            <a:br>
              <a:rPr lang="en-US" sz="36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12629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05B7F-D080-D697-E03F-FC3E99EDEE26}"/>
              </a:ext>
            </a:extLst>
          </p:cNvPr>
          <p:cNvPicPr>
            <a:picLocks noGrp="1" noChangeAspect="1"/>
          </p:cNvPicPr>
          <p:nvPr>
            <p:ph idx="1"/>
          </p:nvPr>
        </p:nvPicPr>
        <p:blipFill>
          <a:blip r:embed="rId2"/>
          <a:stretch>
            <a:fillRect/>
          </a:stretch>
        </p:blipFill>
        <p:spPr>
          <a:xfrm>
            <a:off x="1371601" y="299021"/>
            <a:ext cx="8857128" cy="6259957"/>
          </a:xfrm>
        </p:spPr>
      </p:pic>
    </p:spTree>
    <p:extLst>
      <p:ext uri="{BB962C8B-B14F-4D97-AF65-F5344CB8AC3E}">
        <p14:creationId xmlns:p14="http://schemas.microsoft.com/office/powerpoint/2010/main" val="241417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9969-6385-8414-6E1D-52E7FACC69B0}"/>
              </a:ext>
            </a:extLst>
          </p:cNvPr>
          <p:cNvSpPr>
            <a:spLocks noGrp="1"/>
          </p:cNvSpPr>
          <p:nvPr>
            <p:ph type="title"/>
          </p:nvPr>
        </p:nvSpPr>
        <p:spPr>
          <a:xfrm>
            <a:off x="3268134" y="2768600"/>
            <a:ext cx="8596668" cy="1320800"/>
          </a:xfrm>
        </p:spPr>
        <p:txBody>
          <a:bodyPr/>
          <a:lstStyle/>
          <a:p>
            <a:r>
              <a:rPr lang="en-US" sz="3600" dirty="0">
                <a:latin typeface="Algerian" panose="04020705040A02060702" pitchFamily="82" charset="0"/>
                <a:cs typeface="Times New Roman" panose="02020603050405020304" pitchFamily="18" charset="0"/>
              </a:rPr>
              <a:t>Activity Diagram</a:t>
            </a:r>
            <a:br>
              <a:rPr lang="en-IN" sz="36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21622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EDA175CE-9E2E-FACD-A9B4-3C982C92B12D}"/>
              </a:ext>
            </a:extLst>
          </p:cNvPr>
          <p:cNvPicPr>
            <a:picLocks noGrp="1" noChangeAspect="1"/>
          </p:cNvPicPr>
          <p:nvPr>
            <p:ph idx="1"/>
          </p:nvPr>
        </p:nvPicPr>
        <p:blipFill>
          <a:blip r:embed="rId2"/>
          <a:stretch>
            <a:fillRect/>
          </a:stretch>
        </p:blipFill>
        <p:spPr>
          <a:xfrm>
            <a:off x="1219200" y="276817"/>
            <a:ext cx="7691718" cy="6446711"/>
          </a:xfrm>
        </p:spPr>
      </p:pic>
    </p:spTree>
    <p:extLst>
      <p:ext uri="{BB962C8B-B14F-4D97-AF65-F5344CB8AC3E}">
        <p14:creationId xmlns:p14="http://schemas.microsoft.com/office/powerpoint/2010/main" val="205670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EF54-3613-252B-8A09-C994406884D5}"/>
              </a:ext>
            </a:extLst>
          </p:cNvPr>
          <p:cNvSpPr>
            <a:spLocks noGrp="1"/>
          </p:cNvSpPr>
          <p:nvPr>
            <p:ph type="title"/>
          </p:nvPr>
        </p:nvSpPr>
        <p:spPr>
          <a:xfrm>
            <a:off x="3429498" y="2698376"/>
            <a:ext cx="8596668" cy="1320800"/>
          </a:xfrm>
        </p:spPr>
        <p:txBody>
          <a:bodyPr>
            <a:normAutofit/>
          </a:bodyPr>
          <a:lstStyle/>
          <a:p>
            <a:r>
              <a:rPr lang="en-US" sz="4000" dirty="0">
                <a:latin typeface="Algerian" panose="04020705040A02060702" pitchFamily="82" charset="0"/>
              </a:rPr>
              <a:t>CLASS DIAGRAM</a:t>
            </a:r>
            <a:endParaRPr lang="en-IN" sz="4000" dirty="0">
              <a:latin typeface="Algerian" panose="04020705040A02060702" pitchFamily="82" charset="0"/>
            </a:endParaRPr>
          </a:p>
        </p:txBody>
      </p:sp>
    </p:spTree>
    <p:extLst>
      <p:ext uri="{BB962C8B-B14F-4D97-AF65-F5344CB8AC3E}">
        <p14:creationId xmlns:p14="http://schemas.microsoft.com/office/powerpoint/2010/main" val="29213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575-82D7-985E-DB19-AD9B5CA9E063}"/>
              </a:ext>
            </a:extLst>
          </p:cNvPr>
          <p:cNvSpPr>
            <a:spLocks noGrp="1"/>
          </p:cNvSpPr>
          <p:nvPr>
            <p:ph type="title"/>
          </p:nvPr>
        </p:nvSpPr>
        <p:spPr/>
        <p:txBody>
          <a:bodyPr/>
          <a:lstStyle/>
          <a:p>
            <a:r>
              <a:rPr lang="en-US" b="1" dirty="0">
                <a:latin typeface="Algerian" panose="04020705040A02060702" pitchFamily="82" charset="0"/>
                <a:cs typeface="Times New Roman" panose="02020603050405020304" pitchFamily="18" charset="0"/>
              </a:rPr>
              <a:t>CONTENTS</a:t>
            </a:r>
            <a:endParaRPr lang="en-IN" b="1"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62AD2B-45DD-756C-3507-6D0727B56BD0}"/>
              </a:ext>
            </a:extLst>
          </p:cNvPr>
          <p:cNvSpPr>
            <a:spLocks noGrp="1"/>
          </p:cNvSpPr>
          <p:nvPr>
            <p:ph idx="1"/>
          </p:nvPr>
        </p:nvSpPr>
        <p:spPr>
          <a:xfrm>
            <a:off x="677334" y="1676401"/>
            <a:ext cx="8596668" cy="4364962"/>
          </a:xfrm>
        </p:spPr>
        <p:txBody>
          <a:bodyPr>
            <a:normAutofit/>
          </a:bodyPr>
          <a:lstStyle/>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Technology</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Models</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Planning</a:t>
            </a:r>
          </a:p>
          <a:p>
            <a:pPr>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Scheduling</a:t>
            </a:r>
          </a:p>
        </p:txBody>
      </p:sp>
    </p:spTree>
    <p:extLst>
      <p:ext uri="{BB962C8B-B14F-4D97-AF65-F5344CB8AC3E}">
        <p14:creationId xmlns:p14="http://schemas.microsoft.com/office/powerpoint/2010/main" val="261544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BA838-7B29-57CB-8721-5FDBABAD986F}"/>
              </a:ext>
            </a:extLst>
          </p:cNvPr>
          <p:cNvPicPr>
            <a:picLocks noChangeAspect="1"/>
          </p:cNvPicPr>
          <p:nvPr/>
        </p:nvPicPr>
        <p:blipFill>
          <a:blip r:embed="rId2"/>
          <a:stretch>
            <a:fillRect/>
          </a:stretch>
        </p:blipFill>
        <p:spPr>
          <a:xfrm>
            <a:off x="1004047" y="146029"/>
            <a:ext cx="8104093" cy="6565941"/>
          </a:xfrm>
          <a:prstGeom prst="rect">
            <a:avLst/>
          </a:prstGeom>
        </p:spPr>
      </p:pic>
    </p:spTree>
    <p:extLst>
      <p:ext uri="{BB962C8B-B14F-4D97-AF65-F5344CB8AC3E}">
        <p14:creationId xmlns:p14="http://schemas.microsoft.com/office/powerpoint/2010/main" val="236082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44A0-6C6A-3A5D-647A-9681C170AE01}"/>
              </a:ext>
            </a:extLst>
          </p:cNvPr>
          <p:cNvSpPr>
            <a:spLocks noGrp="1"/>
          </p:cNvSpPr>
          <p:nvPr>
            <p:ph type="title"/>
          </p:nvPr>
        </p:nvSpPr>
        <p:spPr/>
        <p:txBody>
          <a:bodyPr/>
          <a:lstStyle/>
          <a:p>
            <a:r>
              <a:rPr lang="en-US" b="1" dirty="0">
                <a:latin typeface="Algerian" panose="04020705040A02060702" pitchFamily="82" charset="0"/>
              </a:rPr>
              <a:t>PLANNING</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D61CCD8-6262-1B4C-BA35-09CA75DB01AD}"/>
              </a:ext>
            </a:extLst>
          </p:cNvPr>
          <p:cNvSpPr>
            <a:spLocks noGrp="1"/>
          </p:cNvSpPr>
          <p:nvPr>
            <p:ph idx="1"/>
          </p:nvPr>
        </p:nvSpPr>
        <p:spPr>
          <a:xfrm>
            <a:off x="677334" y="1389529"/>
            <a:ext cx="8596668" cy="4651833"/>
          </a:xfrm>
        </p:spPr>
        <p:txBody>
          <a:bodyPr>
            <a:normAutofit lnSpcReduction="10000"/>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Topic :</a:t>
            </a:r>
            <a:r>
              <a:rPr lang="en-US" sz="2400" dirty="0">
                <a:latin typeface="Times New Roman" panose="02020603050405020304" pitchFamily="18" charset="0"/>
                <a:cs typeface="Times New Roman" panose="02020603050405020304" pitchFamily="18" charset="0"/>
              </a:rPr>
              <a:t> NSS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Management System</a:t>
            </a:r>
          </a:p>
          <a:p>
            <a:pPr marL="0" indent="0">
              <a:lnSpc>
                <a:spcPct val="150000"/>
              </a:lnSpc>
              <a:buNone/>
            </a:pPr>
            <a:r>
              <a:rPr lang="en-US" sz="2400" b="1" dirty="0">
                <a:latin typeface="Times New Roman" panose="02020603050405020304" pitchFamily="18" charset="0"/>
                <a:cs typeface="Times New Roman" panose="02020603050405020304" pitchFamily="18" charset="0"/>
              </a:rPr>
              <a:t>Exiting System :</a:t>
            </a:r>
          </a:p>
          <a:p>
            <a:pPr marL="0" indent="0">
              <a:lnSpc>
                <a:spcPct val="150000"/>
              </a:lnSpc>
              <a:buNone/>
            </a:pPr>
            <a:r>
              <a:rPr lang="en-US" sz="2400" dirty="0">
                <a:latin typeface="Times New Roman" panose="02020603050405020304" pitchFamily="18" charset="0"/>
                <a:cs typeface="Times New Roman" panose="02020603050405020304" pitchFamily="18" charset="0"/>
              </a:rPr>
              <a:t>	The existing system of NSS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is manual.</a:t>
            </a:r>
          </a:p>
          <a:p>
            <a:pPr marL="0" indent="0">
              <a:lnSpc>
                <a:spcPct val="150000"/>
              </a:lnSpc>
              <a:buNone/>
            </a:pPr>
            <a:r>
              <a:rPr lang="en-US" sz="2400" b="1" dirty="0">
                <a:latin typeface="Times New Roman" panose="02020603050405020304" pitchFamily="18" charset="0"/>
                <a:cs typeface="Times New Roman" panose="02020603050405020304" pitchFamily="18" charset="0"/>
              </a:rPr>
              <a:t>Disadvantage</a:t>
            </a:r>
          </a:p>
          <a:p>
            <a:pPr>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 consuming</a:t>
            </a:r>
          </a:p>
          <a:p>
            <a:pPr>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work</a:t>
            </a:r>
          </a:p>
          <a:p>
            <a:pPr>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man power</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02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EEE49-D1DB-E835-A0EB-2120D40ECE7F}"/>
              </a:ext>
            </a:extLst>
          </p:cNvPr>
          <p:cNvSpPr>
            <a:spLocks noGrp="1"/>
          </p:cNvSpPr>
          <p:nvPr>
            <p:ph idx="1"/>
          </p:nvPr>
        </p:nvSpPr>
        <p:spPr>
          <a:xfrm>
            <a:off x="609600" y="582707"/>
            <a:ext cx="8664402" cy="5988422"/>
          </a:xfrm>
        </p:spPr>
        <p:txBody>
          <a:bodyPr>
            <a:normAutofit lnSpcReduction="10000"/>
          </a:bodyPr>
          <a:lstStyle/>
          <a:p>
            <a:pPr marL="0" indent="0">
              <a:buNone/>
            </a:pPr>
            <a:r>
              <a:rPr lang="en-US" sz="2400" b="1" u="sng" dirty="0">
                <a:latin typeface="Times New Roman" panose="02020603050405020304" pitchFamily="18" charset="0"/>
                <a:cs typeface="Times New Roman" panose="02020603050405020304" pitchFamily="18" charset="0"/>
              </a:rPr>
              <a:t>Proposed System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All activities of NSS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Management System is converted into online. Activities such as meeting, program scheduling, add a new member, election, scheme adding, chitty, monthly and weekly fund collection and scholarship details. </a:t>
            </a:r>
          </a:p>
          <a:p>
            <a:pPr algn="just">
              <a:lnSpc>
                <a:spcPct val="150000"/>
              </a:lnSpc>
              <a:buFont typeface="Wingdings" panose="05000000000000000000" pitchFamily="2" charset="2"/>
              <a:buChar char="v"/>
            </a:pPr>
            <a:r>
              <a:rPr lang="en-US" sz="2400" b="1" dirty="0">
                <a:solidFill>
                  <a:srgbClr val="002060"/>
                </a:solidFill>
                <a:latin typeface="Times New Roman" panose="02020603050405020304" pitchFamily="18" charset="0"/>
                <a:cs typeface="Times New Roman" panose="02020603050405020304" pitchFamily="18" charset="0"/>
              </a:rPr>
              <a:t>Meeting Reports :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There are two types of meeting. Weekly meeting for women and monthly meeting for all members in the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The meeting reports contains, the present members in meeting, financial details and other decision made in the meeting. Other decisions such as program details, scholarship details, new agenda and chitty scheme.</a:t>
            </a:r>
          </a:p>
          <a:p>
            <a:pPr marL="0" indent="0">
              <a:buNone/>
            </a:pPr>
            <a:endParaRPr lang="en-IN" dirty="0"/>
          </a:p>
        </p:txBody>
      </p:sp>
    </p:spTree>
    <p:extLst>
      <p:ext uri="{BB962C8B-B14F-4D97-AF65-F5344CB8AC3E}">
        <p14:creationId xmlns:p14="http://schemas.microsoft.com/office/powerpoint/2010/main" val="409865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91D75-040B-80BF-038B-3C4169270303}"/>
              </a:ext>
            </a:extLst>
          </p:cNvPr>
          <p:cNvSpPr>
            <a:spLocks noGrp="1"/>
          </p:cNvSpPr>
          <p:nvPr>
            <p:ph idx="1"/>
          </p:nvPr>
        </p:nvSpPr>
        <p:spPr>
          <a:xfrm>
            <a:off x="654424" y="412377"/>
            <a:ext cx="8619578" cy="5628986"/>
          </a:xfrm>
        </p:spPr>
        <p:txBody>
          <a:bodyPr>
            <a:normAutofit/>
          </a:bodyPr>
          <a:lstStyle/>
          <a:p>
            <a:pPr algn="just">
              <a:lnSpc>
                <a:spcPct val="160000"/>
              </a:lnSpc>
              <a:buFont typeface="Wingdings" panose="05000000000000000000" pitchFamily="2" charset="2"/>
              <a:buChar char="v"/>
            </a:pPr>
            <a:r>
              <a:rPr lang="en-US" sz="2400" b="1" dirty="0">
                <a:solidFill>
                  <a:srgbClr val="002060"/>
                </a:solidFill>
                <a:latin typeface="Arial" panose="020B0604020202020204" pitchFamily="34" charset="0"/>
                <a:cs typeface="Arial" panose="020B0604020202020204" pitchFamily="34" charset="0"/>
              </a:rPr>
              <a:t>Add a new member :</a:t>
            </a:r>
          </a:p>
          <a:p>
            <a:pPr marL="0" indent="0" algn="just">
              <a:lnSpc>
                <a:spcPct val="160000"/>
              </a:lnSpc>
              <a:buNone/>
            </a:pPr>
            <a:r>
              <a:rPr lang="en-US" sz="2400" dirty="0">
                <a:latin typeface="Times New Roman" panose="02020603050405020304" pitchFamily="18" charset="0"/>
                <a:cs typeface="Times New Roman" panose="02020603050405020304" pitchFamily="18" charset="0"/>
              </a:rPr>
              <a:t>		The admin is added the new member into the system. And the member who has the account</a:t>
            </a:r>
            <a:r>
              <a:rPr lang="en-US" sz="2400">
                <a:latin typeface="Times New Roman" panose="02020603050405020304" pitchFamily="18" charset="0"/>
                <a:cs typeface="Times New Roman" panose="02020603050405020304" pitchFamily="18" charset="0"/>
              </a:rPr>
              <a:t>, he/</a:t>
            </a:r>
            <a:r>
              <a:rPr lang="en-US" sz="2400" dirty="0">
                <a:latin typeface="Times New Roman" panose="02020603050405020304" pitchFamily="18" charset="0"/>
                <a:cs typeface="Times New Roman" panose="02020603050405020304" pitchFamily="18" charset="0"/>
              </a:rPr>
              <a:t>she is add the other members into the system.</a:t>
            </a:r>
          </a:p>
          <a:p>
            <a:pPr algn="just">
              <a:lnSpc>
                <a:spcPct val="160000"/>
              </a:lnSpc>
              <a:buFont typeface="Wingdings" panose="05000000000000000000" pitchFamily="2" charset="2"/>
              <a:buChar char="v"/>
            </a:pPr>
            <a:r>
              <a:rPr lang="en-US" sz="2400" b="1" dirty="0">
                <a:solidFill>
                  <a:srgbClr val="002060"/>
                </a:solidFill>
                <a:latin typeface="Arial" panose="020B0604020202020204" pitchFamily="34" charset="0"/>
                <a:cs typeface="Arial" panose="020B0604020202020204" pitchFamily="34" charset="0"/>
              </a:rPr>
              <a:t>Program Scheduling :</a:t>
            </a:r>
          </a:p>
          <a:p>
            <a:pPr marL="0" indent="0" algn="just">
              <a:lnSpc>
                <a:spcPct val="160000"/>
              </a:lnSpc>
              <a:buNone/>
            </a:pPr>
            <a:r>
              <a:rPr lang="en-US" sz="2400" dirty="0">
                <a:latin typeface="Times New Roman" panose="02020603050405020304" pitchFamily="18" charset="0"/>
                <a:cs typeface="Times New Roman" panose="02020603050405020304" pitchFamily="18" charset="0"/>
              </a:rPr>
              <a:t>		Schedule the annual program for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members and its manage its financial details by financial head.</a:t>
            </a:r>
          </a:p>
          <a:p>
            <a:pPr marL="0" indent="0" algn="just">
              <a:lnSpc>
                <a:spcPct val="160000"/>
              </a:lnSpc>
              <a:buNone/>
            </a:pPr>
            <a:endParaRPr lang="en-US" sz="2000" b="1" dirty="0">
              <a:solidFill>
                <a:srgbClr val="002060"/>
              </a:solidFill>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v"/>
            </a:pPr>
            <a:endParaRPr lang="en-US" sz="1800" b="1" dirty="0">
              <a:solidFill>
                <a:srgbClr val="002060"/>
              </a:solidFill>
              <a:latin typeface="Times New Roman" panose="02020603050405020304" pitchFamily="18" charset="0"/>
              <a:cs typeface="Times New Roman" panose="02020603050405020304" pitchFamily="18" charset="0"/>
            </a:endParaRPr>
          </a:p>
          <a:p>
            <a:pPr marL="0" indent="0" algn="just">
              <a:lnSpc>
                <a:spcPct val="160000"/>
              </a:lnSpc>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2115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0D343-B02D-00BB-2ED4-1D0FBFAB7A58}"/>
              </a:ext>
            </a:extLst>
          </p:cNvPr>
          <p:cNvSpPr>
            <a:spLocks noGrp="1"/>
          </p:cNvSpPr>
          <p:nvPr>
            <p:ph idx="1"/>
          </p:nvPr>
        </p:nvSpPr>
        <p:spPr>
          <a:xfrm>
            <a:off x="600635" y="582707"/>
            <a:ext cx="8673367" cy="5458656"/>
          </a:xfrm>
        </p:spPr>
        <p:txBody>
          <a:bodyPr>
            <a:normAutofit/>
          </a:bodyPr>
          <a:lstStyle/>
          <a:p>
            <a:pPr algn="just">
              <a:lnSpc>
                <a:spcPct val="150000"/>
              </a:lnSpc>
              <a:buFont typeface="Wingdings" panose="05000000000000000000" pitchFamily="2" charset="2"/>
              <a:buChar char="v"/>
            </a:pPr>
            <a:r>
              <a:rPr lang="en-IN" sz="2400" b="1" dirty="0">
                <a:solidFill>
                  <a:srgbClr val="002060"/>
                </a:solidFill>
                <a:latin typeface="Arial" panose="020B0604020202020204" pitchFamily="34" charset="0"/>
                <a:cs typeface="Arial" panose="020B0604020202020204" pitchFamily="34" charset="0"/>
              </a:rPr>
              <a:t>Monthly and weekly fund collection </a:t>
            </a:r>
            <a:r>
              <a:rPr lang="en-IN" sz="2400" b="1" dirty="0">
                <a:solidFill>
                  <a:srgbClr val="002060"/>
                </a:solidFill>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Collect the monthly and weekly funds and enter the details of     the collected funds into the system by treasurer and make the report.</a:t>
            </a:r>
          </a:p>
          <a:p>
            <a:pPr algn="just">
              <a:lnSpc>
                <a:spcPct val="150000"/>
              </a:lnSpc>
              <a:buFont typeface="Wingdings" panose="05000000000000000000" pitchFamily="2" charset="2"/>
              <a:buChar char="v"/>
            </a:pPr>
            <a:r>
              <a:rPr lang="en-IN" sz="2400" b="1" dirty="0">
                <a:solidFill>
                  <a:srgbClr val="002060"/>
                </a:solidFill>
                <a:latin typeface="Arial" panose="020B0604020202020204" pitchFamily="34" charset="0"/>
                <a:cs typeface="Arial" panose="020B0604020202020204" pitchFamily="34" charset="0"/>
              </a:rPr>
              <a:t>Scholarship :</a:t>
            </a:r>
          </a:p>
          <a:p>
            <a:pPr marL="0" indent="0" algn="just">
              <a:buNone/>
            </a:pPr>
            <a:r>
              <a:rPr lang="en-IN" sz="2400" dirty="0">
                <a:latin typeface="Times New Roman" panose="02020603050405020304" pitchFamily="18" charset="0"/>
                <a:cs typeface="Times New Roman" panose="02020603050405020304" pitchFamily="18" charset="0"/>
              </a:rPr>
              <a:t>		Prepare a list of students for scholarship and keep the history also.</a:t>
            </a:r>
            <a:r>
              <a:rPr lang="en-IN" sz="2400" b="1"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2400" b="1" dirty="0">
                <a:solidFill>
                  <a:srgbClr val="002060"/>
                </a:solidFill>
                <a:latin typeface="Arial" panose="020B0604020202020204" pitchFamily="34" charset="0"/>
                <a:cs typeface="Arial" panose="020B0604020202020204" pitchFamily="34" charset="0"/>
              </a:rPr>
              <a:t>Scheme adding :</a:t>
            </a:r>
          </a:p>
          <a:p>
            <a:pPr marL="0" indent="0" algn="just">
              <a:buNone/>
            </a:pPr>
            <a:r>
              <a:rPr lang="en-IN" sz="2400" b="1" dirty="0">
                <a:solidFill>
                  <a:srgbClr val="002060"/>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Admin is add new chitty scheme.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81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F387A-2348-31AF-0D31-A97C18CF796C}"/>
              </a:ext>
            </a:extLst>
          </p:cNvPr>
          <p:cNvSpPr>
            <a:spLocks noGrp="1"/>
          </p:cNvSpPr>
          <p:nvPr>
            <p:ph idx="1"/>
          </p:nvPr>
        </p:nvSpPr>
        <p:spPr>
          <a:xfrm>
            <a:off x="519953" y="457201"/>
            <a:ext cx="8754049" cy="5584162"/>
          </a:xfrm>
        </p:spPr>
        <p:txBody>
          <a:bodyPr>
            <a:normAutofit/>
          </a:bodyPr>
          <a:lstStyle/>
          <a:p>
            <a:pPr>
              <a:buFont typeface="Wingdings" panose="05000000000000000000" pitchFamily="2" charset="2"/>
              <a:buChar char="v"/>
            </a:pPr>
            <a:r>
              <a:rPr lang="en-IN" sz="2400" b="1" dirty="0">
                <a:solidFill>
                  <a:srgbClr val="002060"/>
                </a:solidFill>
                <a:latin typeface="Arial" panose="020B0604020202020204" pitchFamily="34" charset="0"/>
                <a:cs typeface="Arial" panose="020B0604020202020204" pitchFamily="34" charset="0"/>
              </a:rPr>
              <a:t>Chitty :</a:t>
            </a:r>
          </a:p>
          <a:p>
            <a:pPr marL="0" indent="0" algn="just">
              <a:lnSpc>
                <a:spcPct val="150000"/>
              </a:lnSpc>
              <a:buNone/>
            </a:pPr>
            <a:r>
              <a:rPr lang="en-IN" sz="2400" b="1"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Treasurer or finance header </a:t>
            </a:r>
            <a:r>
              <a:rPr lang="en-IN" sz="2400" dirty="0">
                <a:solidFill>
                  <a:schemeClr val="tx1"/>
                </a:solidFill>
                <a:latin typeface="Times New Roman" panose="02020603050405020304" pitchFamily="18" charset="0"/>
                <a:cs typeface="Times New Roman" panose="02020603050405020304" pitchFamily="18" charset="0"/>
              </a:rPr>
              <a:t> in the finance module add new chitty and its details into the system.</a:t>
            </a:r>
          </a:p>
          <a:p>
            <a:pPr algn="just">
              <a:lnSpc>
                <a:spcPct val="160000"/>
              </a:lnSpc>
              <a:buFont typeface="Wingdings" panose="05000000000000000000" pitchFamily="2" charset="2"/>
              <a:buChar char="v"/>
            </a:pPr>
            <a:r>
              <a:rPr lang="en-US" sz="2400" b="1" dirty="0">
                <a:solidFill>
                  <a:srgbClr val="002060"/>
                </a:solidFill>
                <a:latin typeface="Arial" panose="020B0604020202020204" pitchFamily="34" charset="0"/>
                <a:cs typeface="Arial" panose="020B0604020202020204" pitchFamily="34" charset="0"/>
              </a:rPr>
              <a:t>Election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Election is done by vote all members in </a:t>
            </a:r>
            <a:r>
              <a:rPr lang="en-US" sz="2400" dirty="0" err="1">
                <a:latin typeface="Times New Roman" panose="02020603050405020304" pitchFamily="18" charset="0"/>
                <a:cs typeface="Times New Roman" panose="02020603050405020304" pitchFamily="18" charset="0"/>
              </a:rPr>
              <a:t>karayogam</a:t>
            </a:r>
            <a:r>
              <a:rPr lang="en-US" sz="2400" dirty="0">
                <a:latin typeface="Times New Roman" panose="02020603050405020304" pitchFamily="18" charset="0"/>
                <a:cs typeface="Times New Roman" panose="02020603050405020304" pitchFamily="18" charset="0"/>
              </a:rPr>
              <a:t> who has age greater than 18.</a:t>
            </a:r>
          </a:p>
          <a:p>
            <a:pPr algn="just">
              <a:lnSpc>
                <a:spcPct val="150000"/>
              </a:lnSpc>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6FFD-03F4-577B-D73E-1A76E0865FC7}"/>
              </a:ext>
            </a:extLst>
          </p:cNvPr>
          <p:cNvSpPr>
            <a:spLocks noGrp="1"/>
          </p:cNvSpPr>
          <p:nvPr>
            <p:ph type="title"/>
          </p:nvPr>
        </p:nvSpPr>
        <p:spPr/>
        <p:txBody>
          <a:bodyPr/>
          <a:lstStyle/>
          <a:p>
            <a:r>
              <a:rPr lang="en-IN" sz="3600" b="1" dirty="0">
                <a:latin typeface="Algerian" panose="04020705040A02060702" pitchFamily="82" charset="0"/>
                <a:cs typeface="Times New Roman" panose="02020603050405020304" pitchFamily="18" charset="0"/>
              </a:rPr>
              <a:t>SCHEDULING</a:t>
            </a:r>
            <a:br>
              <a:rPr lang="en-IN" sz="3600" dirty="0">
                <a:latin typeface="Times New Roman" panose="02020603050405020304" pitchFamily="18" charset="0"/>
                <a:cs typeface="Times New Roman" panose="02020603050405020304" pitchFamily="18" charset="0"/>
              </a:rPr>
            </a:br>
            <a:endParaRPr lang="en-IN" dirty="0"/>
          </a:p>
        </p:txBody>
      </p:sp>
      <p:graphicFrame>
        <p:nvGraphicFramePr>
          <p:cNvPr id="4" name="Table 4">
            <a:extLst>
              <a:ext uri="{FF2B5EF4-FFF2-40B4-BE49-F238E27FC236}">
                <a16:creationId xmlns:a16="http://schemas.microsoft.com/office/drawing/2014/main" id="{D8A25B2B-59DA-020A-6B7F-12E9830B2D64}"/>
              </a:ext>
            </a:extLst>
          </p:cNvPr>
          <p:cNvGraphicFramePr>
            <a:graphicFrameLocks noGrp="1"/>
          </p:cNvGraphicFramePr>
          <p:nvPr>
            <p:ph idx="1"/>
            <p:extLst>
              <p:ext uri="{D42A27DB-BD31-4B8C-83A1-F6EECF244321}">
                <p14:modId xmlns:p14="http://schemas.microsoft.com/office/powerpoint/2010/main" val="3463162266"/>
              </p:ext>
            </p:extLst>
          </p:nvPr>
        </p:nvGraphicFramePr>
        <p:xfrm>
          <a:off x="1183342" y="1676495"/>
          <a:ext cx="7404848" cy="2767012"/>
        </p:xfrm>
        <a:graphic>
          <a:graphicData uri="http://schemas.openxmlformats.org/drawingml/2006/table">
            <a:tbl>
              <a:tblPr firstRow="1" bandRow="1">
                <a:tableStyleId>{5C22544A-7EE6-4342-B048-85BDC9FD1C3A}</a:tableStyleId>
              </a:tblPr>
              <a:tblGrid>
                <a:gridCol w="1851212">
                  <a:extLst>
                    <a:ext uri="{9D8B030D-6E8A-4147-A177-3AD203B41FA5}">
                      <a16:colId xmlns:a16="http://schemas.microsoft.com/office/drawing/2014/main" val="2623792205"/>
                    </a:ext>
                  </a:extLst>
                </a:gridCol>
                <a:gridCol w="1851212">
                  <a:extLst>
                    <a:ext uri="{9D8B030D-6E8A-4147-A177-3AD203B41FA5}">
                      <a16:colId xmlns:a16="http://schemas.microsoft.com/office/drawing/2014/main" val="227786229"/>
                    </a:ext>
                  </a:extLst>
                </a:gridCol>
                <a:gridCol w="1851212">
                  <a:extLst>
                    <a:ext uri="{9D8B030D-6E8A-4147-A177-3AD203B41FA5}">
                      <a16:colId xmlns:a16="http://schemas.microsoft.com/office/drawing/2014/main" val="971964149"/>
                    </a:ext>
                  </a:extLst>
                </a:gridCol>
                <a:gridCol w="1851212">
                  <a:extLst>
                    <a:ext uri="{9D8B030D-6E8A-4147-A177-3AD203B41FA5}">
                      <a16:colId xmlns:a16="http://schemas.microsoft.com/office/drawing/2014/main" val="1532342506"/>
                    </a:ext>
                  </a:extLst>
                </a:gridCol>
              </a:tblGrid>
              <a:tr h="691753">
                <a:tc>
                  <a:txBody>
                    <a:bodyPr/>
                    <a:lstStyle/>
                    <a:p>
                      <a:r>
                        <a:rPr lang="en-US" dirty="0"/>
                        <a:t>        </a:t>
                      </a:r>
                    </a:p>
                    <a:p>
                      <a:r>
                        <a:rPr lang="en-US" dirty="0"/>
                        <a:t>        Task</a:t>
                      </a:r>
                      <a:endParaRPr lang="en-IN" dirty="0"/>
                    </a:p>
                  </a:txBody>
                  <a:tcPr/>
                </a:tc>
                <a:tc>
                  <a:txBody>
                    <a:bodyPr/>
                    <a:lstStyle/>
                    <a:p>
                      <a:endParaRPr lang="en-US" dirty="0"/>
                    </a:p>
                    <a:p>
                      <a:r>
                        <a:rPr lang="en-US" dirty="0"/>
                        <a:t>   Start date</a:t>
                      </a:r>
                      <a:endParaRPr lang="en-IN" dirty="0"/>
                    </a:p>
                  </a:txBody>
                  <a:tcPr/>
                </a:tc>
                <a:tc>
                  <a:txBody>
                    <a:bodyPr/>
                    <a:lstStyle/>
                    <a:p>
                      <a:endParaRPr lang="en-US" dirty="0"/>
                    </a:p>
                    <a:p>
                      <a:r>
                        <a:rPr lang="en-US" dirty="0"/>
                        <a:t>      Duration</a:t>
                      </a:r>
                      <a:endParaRPr lang="en-IN" dirty="0"/>
                    </a:p>
                  </a:txBody>
                  <a:tcPr/>
                </a:tc>
                <a:tc>
                  <a:txBody>
                    <a:bodyPr/>
                    <a:lstStyle/>
                    <a:p>
                      <a:endParaRPr lang="en-US" dirty="0"/>
                    </a:p>
                    <a:p>
                      <a:r>
                        <a:rPr lang="en-US" dirty="0"/>
                        <a:t>    End date</a:t>
                      </a:r>
                      <a:endParaRPr lang="en-IN" dirty="0"/>
                    </a:p>
                  </a:txBody>
                  <a:tcPr/>
                </a:tc>
                <a:extLst>
                  <a:ext uri="{0D108BD9-81ED-4DB2-BD59-A6C34878D82A}">
                    <a16:rowId xmlns:a16="http://schemas.microsoft.com/office/drawing/2014/main" val="3483135204"/>
                  </a:ext>
                </a:extLst>
              </a:tr>
              <a:tr h="691753">
                <a:tc>
                  <a:txBody>
                    <a:bodyPr/>
                    <a:lstStyle/>
                    <a:p>
                      <a:r>
                        <a:rPr lang="en-US" sz="2000" dirty="0">
                          <a:latin typeface="Times New Roman" panose="02020603050405020304" pitchFamily="18" charset="0"/>
                          <a:cs typeface="Times New Roman" panose="02020603050405020304" pitchFamily="18" charset="0"/>
                        </a:rPr>
                        <a:t>System study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10-02-2023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30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10-03-2023</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28497"/>
                  </a:ext>
                </a:extLst>
              </a:tr>
              <a:tr h="691753">
                <a:tc>
                  <a:txBody>
                    <a:bodyPr/>
                    <a:lstStyle/>
                    <a:p>
                      <a:r>
                        <a:rPr lang="en-US" sz="2000" dirty="0">
                          <a:latin typeface="Times New Roman" panose="02020603050405020304" pitchFamily="18" charset="0"/>
                          <a:cs typeface="Times New Roman" panose="02020603050405020304" pitchFamily="18" charset="0"/>
                        </a:rPr>
                        <a:t>Initial report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10-03-2023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13-03-2023</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236551"/>
                  </a:ext>
                </a:extLst>
              </a:tr>
              <a:tr h="691753">
                <a:tc>
                  <a:txBody>
                    <a:bodyPr/>
                    <a:lstStyle/>
                    <a:p>
                      <a:r>
                        <a:rPr lang="en-US" sz="2000" dirty="0">
                          <a:latin typeface="Times New Roman" panose="02020603050405020304" pitchFamily="18" charset="0"/>
                          <a:cs typeface="Times New Roman" panose="02020603050405020304" pitchFamily="18" charset="0"/>
                        </a:rPr>
                        <a:t>Diagram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24-04-2023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6</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30-03-2023</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994184"/>
                  </a:ext>
                </a:extLst>
              </a:tr>
            </a:tbl>
          </a:graphicData>
        </a:graphic>
      </p:graphicFrame>
    </p:spTree>
    <p:extLst>
      <p:ext uri="{BB962C8B-B14F-4D97-AF65-F5344CB8AC3E}">
        <p14:creationId xmlns:p14="http://schemas.microsoft.com/office/powerpoint/2010/main" val="21192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F121-A432-45E1-65D6-98B2EB4FEFE7}"/>
              </a:ext>
            </a:extLst>
          </p:cNvPr>
          <p:cNvSpPr>
            <a:spLocks noGrp="1"/>
          </p:cNvSpPr>
          <p:nvPr>
            <p:ph type="title"/>
          </p:nvPr>
        </p:nvSpPr>
        <p:spPr>
          <a:xfrm>
            <a:off x="3133664" y="2768600"/>
            <a:ext cx="8596668" cy="1320800"/>
          </a:xfrm>
        </p:spPr>
        <p:txBody>
          <a:bodyPr>
            <a:normAutofit/>
          </a:bodyPr>
          <a:lstStyle/>
          <a:p>
            <a:r>
              <a:rPr lang="en-IN" sz="6000" b="1" dirty="0">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92331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3E47-7AE3-AA2B-66BF-B7ED16645370}"/>
              </a:ext>
            </a:extLst>
          </p:cNvPr>
          <p:cNvSpPr>
            <a:spLocks noGrp="1"/>
          </p:cNvSpPr>
          <p:nvPr>
            <p:ph type="title"/>
          </p:nvPr>
        </p:nvSpPr>
        <p:spPr/>
        <p:txBody>
          <a:bodyPr/>
          <a:lstStyle/>
          <a:p>
            <a:r>
              <a:rPr lang="en-IN" b="1" dirty="0">
                <a:latin typeface="Algerian" panose="04020705040A02060702" pitchFamily="82" charset="0"/>
                <a:cs typeface="Times New Roman" panose="02020603050405020304" pitchFamily="18" charset="0"/>
              </a:rPr>
              <a:t>INTRODUCTION</a:t>
            </a:r>
            <a:br>
              <a:rPr lang="en-IN" sz="3600" b="1" dirty="0">
                <a:latin typeface="Algerian" panose="04020705040A02060702" pitchFamily="82" charset="0"/>
                <a:cs typeface="Times New Roman" panose="02020603050405020304" pitchFamily="18" charset="0"/>
              </a:rPr>
            </a:b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84BFE9D1-171A-746B-BB10-21566AE657AB}"/>
              </a:ext>
            </a:extLst>
          </p:cNvPr>
          <p:cNvSpPr>
            <a:spLocks noGrp="1"/>
          </p:cNvSpPr>
          <p:nvPr>
            <p:ph idx="1"/>
          </p:nvPr>
        </p:nvSpPr>
        <p:spPr>
          <a:xfrm>
            <a:off x="788894" y="1694329"/>
            <a:ext cx="8485108" cy="4347033"/>
          </a:xfrm>
        </p:spPr>
        <p:txBody>
          <a:bodyPr>
            <a:normAutofit/>
          </a:bodyPr>
          <a:lstStyle/>
          <a:p>
            <a:pPr marL="0" indent="0" algn="just">
              <a:lnSpc>
                <a:spcPct val="150000"/>
              </a:lnSpc>
              <a:buNone/>
            </a:pPr>
            <a:r>
              <a:rPr lang="en-US" sz="2400" b="0" i="0" dirty="0">
                <a:solidFill>
                  <a:srgbClr val="202122"/>
                </a:solidFill>
                <a:effectLst/>
                <a:latin typeface="Times New Roman" panose="02020603050405020304" pitchFamily="18" charset="0"/>
                <a:cs typeface="Times New Roman" panose="02020603050405020304" pitchFamily="18" charset="0"/>
              </a:rPr>
              <a:t>		The </a:t>
            </a:r>
            <a:r>
              <a:rPr lang="en-US" sz="2400" b="1" i="0" dirty="0">
                <a:solidFill>
                  <a:srgbClr val="202122"/>
                </a:solidFill>
                <a:effectLst/>
                <a:latin typeface="Times New Roman" panose="02020603050405020304" pitchFamily="18" charset="0"/>
                <a:cs typeface="Times New Roman" panose="02020603050405020304" pitchFamily="18" charset="0"/>
              </a:rPr>
              <a:t>Nair Service Society</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NSS</a:t>
            </a:r>
            <a:r>
              <a:rPr lang="en-US" sz="2400" b="0" i="0" dirty="0">
                <a:solidFill>
                  <a:srgbClr val="202122"/>
                </a:solidFill>
                <a:effectLst/>
                <a:latin typeface="Times New Roman" panose="02020603050405020304" pitchFamily="18" charset="0"/>
                <a:cs typeface="Times New Roman" panose="02020603050405020304" pitchFamily="18" charset="0"/>
              </a:rPr>
              <a:t>) is an organization created for the social advancement and welfare of the</a:t>
            </a:r>
            <a:r>
              <a:rPr lang="en-US" sz="2400" b="0" i="0" dirty="0">
                <a:solidFill>
                  <a:schemeClr val="tx1"/>
                </a:solidFill>
                <a:effectLst/>
                <a:latin typeface="Times New Roman" panose="02020603050405020304" pitchFamily="18" charset="0"/>
                <a:cs typeface="Times New Roman" panose="02020603050405020304" pitchFamily="18" charset="0"/>
              </a:rPr>
              <a:t> Nair </a:t>
            </a:r>
            <a:r>
              <a:rPr lang="en-US" sz="2400" b="0" i="0" dirty="0">
                <a:solidFill>
                  <a:srgbClr val="202122"/>
                </a:solidFill>
                <a:effectLst/>
                <a:latin typeface="Times New Roman" panose="02020603050405020304" pitchFamily="18" charset="0"/>
                <a:cs typeface="Times New Roman" panose="02020603050405020304" pitchFamily="18" charset="0"/>
              </a:rPr>
              <a:t>community that is found primarily in the state of</a:t>
            </a:r>
            <a:r>
              <a:rPr lang="en-US" sz="2400" b="0" i="0" dirty="0">
                <a:solidFill>
                  <a:schemeClr val="tx1"/>
                </a:solidFill>
                <a:effectLst/>
                <a:latin typeface="Times New Roman" panose="02020603050405020304" pitchFamily="18" charset="0"/>
                <a:cs typeface="Times New Roman" panose="02020603050405020304" pitchFamily="18" charset="0"/>
              </a:rPr>
              <a:t> Kerala </a:t>
            </a:r>
            <a:r>
              <a:rPr lang="en-US" sz="2400" b="0" i="0" dirty="0">
                <a:solidFill>
                  <a:srgbClr val="202122"/>
                </a:solidFill>
                <a:effectLst/>
                <a:latin typeface="Times New Roman" panose="02020603050405020304" pitchFamily="18" charset="0"/>
                <a:cs typeface="Times New Roman" panose="02020603050405020304" pitchFamily="18" charset="0"/>
              </a:rPr>
              <a:t>in Southern part of India. It was established under the leadership of</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Ma</a:t>
            </a:r>
            <a:r>
              <a:rPr lang="en-US" sz="2400" dirty="0" err="1">
                <a:solidFill>
                  <a:schemeClr val="tx1"/>
                </a:solidFill>
                <a:latin typeface="Times New Roman" panose="02020603050405020304" pitchFamily="18" charset="0"/>
                <a:cs typeface="Times New Roman" panose="02020603050405020304" pitchFamily="18" charset="0"/>
              </a:rPr>
              <a:t>nnathu</a:t>
            </a:r>
            <a:r>
              <a:rPr lang="en-US" sz="2400">
                <a:solidFill>
                  <a:schemeClr val="tx1"/>
                </a:solidFill>
                <a:latin typeface="Times New Roman" panose="02020603050405020304" pitchFamily="18" charset="0"/>
                <a:cs typeface="Times New Roman" panose="02020603050405020304" pitchFamily="18" charset="0"/>
              </a:rPr>
              <a:t> Padmanabhan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rgbClr val="202122"/>
                </a:solidFill>
                <a:effectLst/>
                <a:latin typeface="Times New Roman" panose="02020603050405020304" pitchFamily="18" charset="0"/>
                <a:cs typeface="Times New Roman" panose="02020603050405020304" pitchFamily="18" charset="0"/>
              </a:rPr>
              <a:t>The NSS is a three-tier organization with </a:t>
            </a:r>
            <a:r>
              <a:rPr lang="en-US" sz="2400" b="0" i="0" dirty="0" err="1">
                <a:solidFill>
                  <a:srgbClr val="202122"/>
                </a:solidFill>
                <a:effectLst/>
                <a:latin typeface="Times New Roman" panose="02020603050405020304" pitchFamily="18" charset="0"/>
                <a:cs typeface="Times New Roman" panose="02020603050405020304" pitchFamily="18" charset="0"/>
              </a:rPr>
              <a:t>Karayogams</a:t>
            </a:r>
            <a:r>
              <a:rPr lang="en-US" sz="2400" b="0" i="0" dirty="0">
                <a:solidFill>
                  <a:srgbClr val="202122"/>
                </a:solidFill>
                <a:effectLst/>
                <a:latin typeface="Times New Roman" panose="02020603050405020304" pitchFamily="18" charset="0"/>
                <a:cs typeface="Times New Roman" panose="02020603050405020304" pitchFamily="18" charset="0"/>
              </a:rPr>
              <a:t> at the base level, Taluk Unions at the intermediate level and a central headquarters operating from </a:t>
            </a:r>
            <a:r>
              <a:rPr lang="en-US" sz="2400" b="0" i="0" dirty="0" err="1">
                <a:solidFill>
                  <a:srgbClr val="202122"/>
                </a:solidFill>
                <a:effectLst/>
                <a:latin typeface="Times New Roman" panose="02020603050405020304" pitchFamily="18" charset="0"/>
                <a:cs typeface="Times New Roman" panose="02020603050405020304" pitchFamily="18" charset="0"/>
              </a:rPr>
              <a:t>Perunna,Changanassery</a:t>
            </a:r>
            <a:r>
              <a:rPr lang="en-US" sz="2400" b="0" i="0" dirty="0">
                <a:solidFill>
                  <a:srgbClr val="202122"/>
                </a:solidFill>
                <a:effectLst/>
                <a:latin typeface="Times New Roman" panose="02020603050405020304" pitchFamily="18" charset="0"/>
                <a:cs typeface="Times New Roman" panose="02020603050405020304" pitchFamily="18" charset="0"/>
              </a:rPr>
              <a:t> in Kerala.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82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08D4-9BC6-E673-802C-54EE94318B2E}"/>
              </a:ext>
            </a:extLst>
          </p:cNvPr>
          <p:cNvSpPr>
            <a:spLocks noGrp="1"/>
          </p:cNvSpPr>
          <p:nvPr>
            <p:ph type="title"/>
          </p:nvPr>
        </p:nvSpPr>
        <p:spPr/>
        <p:txBody>
          <a:bodyPr/>
          <a:lstStyle/>
          <a:p>
            <a:r>
              <a:rPr lang="en-IN" sz="3600" b="1" dirty="0">
                <a:latin typeface="Algerian" panose="04020705040A02060702" pitchFamily="82" charset="0"/>
                <a:cs typeface="Times New Roman" panose="02020603050405020304" pitchFamily="18" charset="0"/>
              </a:rPr>
              <a:t>ABSTRACT</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8065465-18D4-7E68-9FD7-FDB22AE4EEC1}"/>
              </a:ext>
            </a:extLst>
          </p:cNvPr>
          <p:cNvSpPr>
            <a:spLocks noGrp="1"/>
          </p:cNvSpPr>
          <p:nvPr>
            <p:ph idx="1"/>
          </p:nvPr>
        </p:nvSpPr>
        <p:spPr>
          <a:xfrm>
            <a:off x="564776" y="1398495"/>
            <a:ext cx="8709226" cy="4642868"/>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The system is only for a particular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The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is based on Taluk. In each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there is a president, secretary, treasurer and members. In each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has its own programs and financial details. Now the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authorities store their financial details, members details, program scheduling details and other details as records.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91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B8C6-EECB-DDF6-B567-0AA4FCB2A6F0}"/>
              </a:ext>
            </a:extLst>
          </p:cNvPr>
          <p:cNvSpPr>
            <a:spLocks noGrp="1"/>
          </p:cNvSpPr>
          <p:nvPr>
            <p:ph idx="1"/>
          </p:nvPr>
        </p:nvSpPr>
        <p:spPr>
          <a:xfrm>
            <a:off x="744070" y="1075765"/>
            <a:ext cx="8529931" cy="4965597"/>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That means it is handwritten. The aim of the project is reduced the time and work. That is the activities of NSS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is convert into online system. The main advantage of online system is store the financial details, program scheduling, members details as online and it is safe. Also it reduce the time and handworks.</a:t>
            </a:r>
            <a:endParaRPr lang="en-IN" sz="2800" dirty="0"/>
          </a:p>
        </p:txBody>
      </p:sp>
    </p:spTree>
    <p:extLst>
      <p:ext uri="{BB962C8B-B14F-4D97-AF65-F5344CB8AC3E}">
        <p14:creationId xmlns:p14="http://schemas.microsoft.com/office/powerpoint/2010/main" val="277995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145CA-6E90-8BEF-E50D-CB8CE9F30653}"/>
              </a:ext>
            </a:extLst>
          </p:cNvPr>
          <p:cNvSpPr>
            <a:spLocks noGrp="1"/>
          </p:cNvSpPr>
          <p:nvPr>
            <p:ph idx="1"/>
          </p:nvPr>
        </p:nvSpPr>
        <p:spPr>
          <a:xfrm>
            <a:off x="681318" y="708213"/>
            <a:ext cx="8592684" cy="533315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There are 4 uses in this system :</a:t>
            </a:r>
          </a:p>
          <a:p>
            <a:pPr marL="571500" indent="-571500">
              <a:buFont typeface="+mj-lt"/>
              <a:buAutoNum type="romanLcPeriod"/>
            </a:pPr>
            <a:r>
              <a:rPr lang="en-IN" sz="2800" dirty="0">
                <a:latin typeface="Times New Roman" panose="02020603050405020304" pitchFamily="18" charset="0"/>
                <a:cs typeface="Times New Roman" panose="02020603050405020304" pitchFamily="18" charset="0"/>
              </a:rPr>
              <a:t>Admin</a:t>
            </a:r>
          </a:p>
          <a:p>
            <a:pPr marL="571500" indent="-571500">
              <a:buFont typeface="+mj-lt"/>
              <a:buAutoNum type="romanLcPeriod"/>
            </a:pPr>
            <a:r>
              <a:rPr lang="en-IN" sz="2800" dirty="0">
                <a:latin typeface="Times New Roman" panose="02020603050405020304" pitchFamily="18" charset="0"/>
                <a:cs typeface="Times New Roman" panose="02020603050405020304" pitchFamily="18" charset="0"/>
              </a:rPr>
              <a:t>Members</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Treasurer</a:t>
            </a:r>
            <a:endParaRPr lang="en-IN" sz="28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IN" sz="2800" dirty="0">
                <a:latin typeface="Times New Roman" panose="02020603050405020304" pitchFamily="18" charset="0"/>
                <a:cs typeface="Times New Roman" panose="02020603050405020304" pitchFamily="18" charset="0"/>
              </a:rPr>
              <a:t>Guest</a:t>
            </a:r>
          </a:p>
        </p:txBody>
      </p:sp>
    </p:spTree>
    <p:extLst>
      <p:ext uri="{BB962C8B-B14F-4D97-AF65-F5344CB8AC3E}">
        <p14:creationId xmlns:p14="http://schemas.microsoft.com/office/powerpoint/2010/main" val="239233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018E-A751-2561-D326-4D562826DFB1}"/>
              </a:ext>
            </a:extLst>
          </p:cNvPr>
          <p:cNvSpPr>
            <a:spLocks noGrp="1"/>
          </p:cNvSpPr>
          <p:nvPr>
            <p:ph type="title"/>
          </p:nvPr>
        </p:nvSpPr>
        <p:spPr/>
        <p:txBody>
          <a:bodyPr/>
          <a:lstStyle/>
          <a:p>
            <a:r>
              <a:rPr lang="en-US" b="1" dirty="0">
                <a:latin typeface="Algerian" panose="04020705040A02060702" pitchFamily="82" charset="0"/>
              </a:rPr>
              <a:t>ADMIN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AEEF583-F288-C51A-0EE7-0D8CA679481F}"/>
              </a:ext>
            </a:extLst>
          </p:cNvPr>
          <p:cNvSpPr>
            <a:spLocks noGrp="1"/>
          </p:cNvSpPr>
          <p:nvPr>
            <p:ph idx="1"/>
          </p:nvPr>
        </p:nvSpPr>
        <p:spPr>
          <a:xfrm>
            <a:off x="546847" y="1461247"/>
            <a:ext cx="8727155" cy="4580115"/>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The first user of NSS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management is </a:t>
            </a:r>
            <a:r>
              <a:rPr lang="en-US" sz="2800" dirty="0">
                <a:solidFill>
                  <a:schemeClr val="accent5">
                    <a:lumMod val="75000"/>
                  </a:schemeClr>
                </a:solidFill>
                <a:latin typeface="Times New Roman" panose="02020603050405020304" pitchFamily="18" charset="0"/>
                <a:cs typeface="Times New Roman" panose="02020603050405020304" pitchFamily="18" charset="0"/>
              </a:rPr>
              <a:t>Administrator. </a:t>
            </a:r>
            <a:r>
              <a:rPr lang="en-US" sz="2800" dirty="0">
                <a:solidFill>
                  <a:schemeClr val="tx1"/>
                </a:solidFill>
                <a:latin typeface="Times New Roman" panose="02020603050405020304" pitchFamily="18" charset="0"/>
                <a:cs typeface="Times New Roman" panose="02020603050405020304" pitchFamily="18" charset="0"/>
              </a:rPr>
              <a:t>The admin is responsible for scheduling the program, add new members, add place and locations and add other scheme.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27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A6AC-8BEE-C629-174F-A34A2FB2BEB2}"/>
              </a:ext>
            </a:extLst>
          </p:cNvPr>
          <p:cNvSpPr>
            <a:spLocks noGrp="1"/>
          </p:cNvSpPr>
          <p:nvPr>
            <p:ph type="title"/>
          </p:nvPr>
        </p:nvSpPr>
        <p:spPr/>
        <p:txBody>
          <a:bodyPr/>
          <a:lstStyle/>
          <a:p>
            <a:r>
              <a:rPr lang="en-US" b="1" dirty="0">
                <a:latin typeface="Algerian" panose="04020705040A02060702" pitchFamily="82" charset="0"/>
              </a:rPr>
              <a:t>MEMBERS</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2495BA1-F69D-6B5E-2772-E2910886F390}"/>
              </a:ext>
            </a:extLst>
          </p:cNvPr>
          <p:cNvSpPr>
            <a:spLocks noGrp="1"/>
          </p:cNvSpPr>
          <p:nvPr>
            <p:ph idx="1"/>
          </p:nvPr>
        </p:nvSpPr>
        <p:spPr>
          <a:xfrm>
            <a:off x="677334" y="1515035"/>
            <a:ext cx="8596668" cy="4526327"/>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In each members has their own user name and password to login the system. They can view their profile ,edit the profile, change password, view information and activities. Also add the other members in the house.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29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2C9B-83CC-B3C5-F6E9-0EBBB336DFB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Treasurer</a:t>
            </a:r>
            <a:br>
              <a:rPr lang="en-IN" sz="3600" dirty="0">
                <a:latin typeface="Times New Roman" panose="02020603050405020304" pitchFamily="18" charset="0"/>
                <a:cs typeface="Times New Roman" panose="02020603050405020304" pitchFamily="18" charset="0"/>
              </a:rPr>
            </a:b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5D9CE5A-6667-15B2-46E2-6345AC583620}"/>
              </a:ext>
            </a:extLst>
          </p:cNvPr>
          <p:cNvSpPr>
            <a:spLocks noGrp="1"/>
          </p:cNvSpPr>
          <p:nvPr>
            <p:ph idx="1"/>
          </p:nvPr>
        </p:nvSpPr>
        <p:spPr>
          <a:xfrm>
            <a:off x="677334" y="1550895"/>
            <a:ext cx="8596668" cy="4490468"/>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		Finance is module in NSS </a:t>
            </a:r>
            <a:r>
              <a:rPr lang="en-US" sz="2800" dirty="0" err="1">
                <a:latin typeface="Times New Roman" panose="02020603050405020304" pitchFamily="18" charset="0"/>
                <a:cs typeface="Times New Roman" panose="02020603050405020304" pitchFamily="18" charset="0"/>
              </a:rPr>
              <a:t>Karayogam</a:t>
            </a:r>
            <a:r>
              <a:rPr lang="en-US" sz="2800" dirty="0">
                <a:latin typeface="Times New Roman" panose="02020603050405020304" pitchFamily="18" charset="0"/>
                <a:cs typeface="Times New Roman" panose="02020603050405020304" pitchFamily="18" charset="0"/>
              </a:rPr>
              <a:t> Management System. In this module , it manage all finance details and there is also a treasurer to manage the finance.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477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710</TotalTime>
  <Words>748</Words>
  <Application>Microsoft Office PowerPoint</Application>
  <PresentationFormat>Widescreen</PresentationFormat>
  <Paragraphs>94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Times New Roman</vt:lpstr>
      <vt:lpstr>Trebuchet MS</vt:lpstr>
      <vt:lpstr>Wingdings</vt:lpstr>
      <vt:lpstr>Wingdings 3</vt:lpstr>
      <vt:lpstr>Facet</vt:lpstr>
      <vt:lpstr>NSS KARAYOGAM MANAGEMENT SYSTEM</vt:lpstr>
      <vt:lpstr>CONTENTS</vt:lpstr>
      <vt:lpstr>INTRODUCTION </vt:lpstr>
      <vt:lpstr>ABSTRACT </vt:lpstr>
      <vt:lpstr>PowerPoint Presentation</vt:lpstr>
      <vt:lpstr>PowerPoint Presentation</vt:lpstr>
      <vt:lpstr>ADMIN</vt:lpstr>
      <vt:lpstr>MEMBERS</vt:lpstr>
      <vt:lpstr>Treasurer </vt:lpstr>
      <vt:lpstr>GUEST</vt:lpstr>
      <vt:lpstr>TECHNOLOGY </vt:lpstr>
      <vt:lpstr>DATA MODELS</vt:lpstr>
      <vt:lpstr>Use Case Diagram </vt:lpstr>
      <vt:lpstr>PowerPoint Presentation</vt:lpstr>
      <vt:lpstr>Sequence Diagram </vt:lpstr>
      <vt:lpstr>PowerPoint Presentation</vt:lpstr>
      <vt:lpstr>Activity Diagram </vt:lpstr>
      <vt:lpstr>PowerPoint Presentation</vt:lpstr>
      <vt:lpstr>CLASS DIAGRAM</vt:lpstr>
      <vt:lpstr>PowerPoint Presentation</vt:lpstr>
      <vt:lpstr>PLANNING</vt:lpstr>
      <vt:lpstr>PowerPoint Presentation</vt:lpstr>
      <vt:lpstr>PowerPoint Presentation</vt:lpstr>
      <vt:lpstr>PowerPoint Presentation</vt:lpstr>
      <vt:lpstr>PowerPoint Presentation</vt:lpstr>
      <vt:lpstr>SCHEDULING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NSS KARAYOGAM MANAGEMENT SYSTEM</dc:title>
  <dc:creator>Abhijith Satheesh</dc:creator>
  <cp:lastModifiedBy>Abhijith Satheesh</cp:lastModifiedBy>
  <cp:revision>131</cp:revision>
  <dcterms:created xsi:type="dcterms:W3CDTF">2023-05-28T10:48:51Z</dcterms:created>
  <dcterms:modified xsi:type="dcterms:W3CDTF">2023-06-15T11:45:23Z</dcterms:modified>
</cp:coreProperties>
</file>