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71" r:id="rId6"/>
    <p:sldId id="268" r:id="rId7"/>
    <p:sldId id="272" r:id="rId8"/>
    <p:sldId id="269" r:id="rId9"/>
    <p:sldId id="273" r:id="rId10"/>
    <p:sldId id="270" r:id="rId11"/>
    <p:sldId id="266" r:id="rId12"/>
    <p:sldId id="260" r:id="rId13"/>
    <p:sldId id="267" r:id="rId14"/>
    <p:sldId id="261" r:id="rId15"/>
    <p:sldId id="262" r:id="rId16"/>
    <p:sldId id="263"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1752600"/>
            <a:ext cx="6248400" cy="1754326"/>
          </a:xfrm>
          <a:prstGeom prst="rect">
            <a:avLst/>
          </a:prstGeom>
          <a:noFill/>
        </p:spPr>
        <p:txBody>
          <a:bodyPr wrap="square" rtlCol="0">
            <a:spAutoFit/>
          </a:bodyPr>
          <a:lstStyle/>
          <a:p>
            <a:r>
              <a:rPr lang="en-IN" sz="3600" dirty="0" smtClean="0">
                <a:latin typeface="Arial" pitchFamily="34" charset="0"/>
                <a:cs typeface="Arial" pitchFamily="34" charset="0"/>
              </a:rPr>
              <a:t>Messaging System </a:t>
            </a:r>
          </a:p>
          <a:p>
            <a:r>
              <a:rPr lang="en-IN" sz="3600" dirty="0" smtClean="0">
                <a:latin typeface="Arial" pitchFamily="34" charset="0"/>
                <a:cs typeface="Arial" pitchFamily="34" charset="0"/>
              </a:rPr>
              <a:t>	In</a:t>
            </a:r>
          </a:p>
          <a:p>
            <a:r>
              <a:rPr lang="en-IN" sz="3600" dirty="0" smtClean="0">
                <a:latin typeface="Arial" pitchFamily="34" charset="0"/>
                <a:cs typeface="Arial" pitchFamily="34" charset="0"/>
              </a:rPr>
              <a:t>Online Ordering.</a:t>
            </a:r>
            <a:endParaRPr lang="en-IN" sz="3600" dirty="0">
              <a:latin typeface="Arial" pitchFamily="34" charset="0"/>
              <a:cs typeface="Arial" pitchFamily="34" charset="0"/>
            </a:endParaRPr>
          </a:p>
        </p:txBody>
      </p:sp>
      <p:sp>
        <p:nvSpPr>
          <p:cNvPr id="7" name="TextBox 6"/>
          <p:cNvSpPr txBox="1"/>
          <p:nvPr/>
        </p:nvSpPr>
        <p:spPr>
          <a:xfrm>
            <a:off x="4495800" y="5105400"/>
            <a:ext cx="3352800" cy="954107"/>
          </a:xfrm>
          <a:prstGeom prst="rect">
            <a:avLst/>
          </a:prstGeom>
          <a:noFill/>
        </p:spPr>
        <p:txBody>
          <a:bodyPr wrap="square" rtlCol="0">
            <a:spAutoFit/>
          </a:bodyPr>
          <a:lstStyle/>
          <a:p>
            <a:r>
              <a:rPr lang="en-IN" sz="2800" dirty="0" err="1" smtClean="0">
                <a:latin typeface="+mj-lt"/>
              </a:rPr>
              <a:t>Manoj</a:t>
            </a:r>
            <a:r>
              <a:rPr lang="en-IN" sz="2800" dirty="0" smtClean="0">
                <a:latin typeface="+mj-lt"/>
              </a:rPr>
              <a:t> Kumar </a:t>
            </a:r>
            <a:r>
              <a:rPr lang="en-IN" sz="2800" dirty="0" err="1" smtClean="0">
                <a:latin typeface="+mj-lt"/>
              </a:rPr>
              <a:t>Gorla</a:t>
            </a:r>
            <a:endParaRPr lang="en-IN" sz="2800" dirty="0" smtClean="0">
              <a:latin typeface="+mj-lt"/>
            </a:endParaRPr>
          </a:p>
          <a:p>
            <a:r>
              <a:rPr lang="en-IN" sz="2800" dirty="0" smtClean="0">
                <a:latin typeface="+mj-lt"/>
              </a:rPr>
              <a:t>2016HW86252</a:t>
            </a:r>
            <a:endParaRPr lang="en-IN" sz="2800" dirty="0">
              <a:latin typeface="+mj-lt"/>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essage Queues - Tutorialspoint"/>
          <p:cNvPicPr>
            <a:picLocks noChangeAspect="1" noChangeArrowheads="1"/>
          </p:cNvPicPr>
          <p:nvPr/>
        </p:nvPicPr>
        <p:blipFill>
          <a:blip r:embed="rId2"/>
          <a:srcRect/>
          <a:stretch>
            <a:fillRect/>
          </a:stretch>
        </p:blipFill>
        <p:spPr bwMode="auto">
          <a:xfrm>
            <a:off x="803653" y="1371600"/>
            <a:ext cx="6511547" cy="3657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1371600"/>
            <a:ext cx="4495800" cy="1477328"/>
          </a:xfrm>
          <a:prstGeom prst="rect">
            <a:avLst/>
          </a:prstGeom>
          <a:noFill/>
        </p:spPr>
        <p:txBody>
          <a:bodyPr wrap="square" rtlCol="0">
            <a:spAutoFit/>
          </a:bodyPr>
          <a:lstStyle/>
          <a:p>
            <a:r>
              <a:rPr lang="en-IN" dirty="0" smtClean="0"/>
              <a:t>Once the request receives in the shop it will processed based on the priority using messaging system  it will assign in the Queue and the data will be store in data base.</a:t>
            </a:r>
            <a:endParaRPr lang="en-IN" dirty="0"/>
          </a:p>
        </p:txBody>
      </p:sp>
      <p:sp>
        <p:nvSpPr>
          <p:cNvPr id="4" name="Flowchart: Process 3"/>
          <p:cNvSpPr/>
          <p:nvPr/>
        </p:nvSpPr>
        <p:spPr>
          <a:xfrm>
            <a:off x="1752600" y="4191000"/>
            <a:ext cx="1371600" cy="1676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Process 4"/>
          <p:cNvSpPr/>
          <p:nvPr/>
        </p:nvSpPr>
        <p:spPr>
          <a:xfrm>
            <a:off x="3657600" y="4191000"/>
            <a:ext cx="1371600" cy="1676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Process 5"/>
          <p:cNvSpPr/>
          <p:nvPr/>
        </p:nvSpPr>
        <p:spPr>
          <a:xfrm>
            <a:off x="5715000" y="4191000"/>
            <a:ext cx="1371600" cy="1676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752600" y="3733800"/>
            <a:ext cx="1371600" cy="369332"/>
          </a:xfrm>
          <a:prstGeom prst="rect">
            <a:avLst/>
          </a:prstGeom>
          <a:noFill/>
        </p:spPr>
        <p:txBody>
          <a:bodyPr wrap="square" rtlCol="0">
            <a:spAutoFit/>
          </a:bodyPr>
          <a:lstStyle/>
          <a:p>
            <a:r>
              <a:rPr lang="en-IN" dirty="0" smtClean="0"/>
              <a:t>Shop - 1</a:t>
            </a:r>
            <a:endParaRPr lang="en-IN" dirty="0"/>
          </a:p>
        </p:txBody>
      </p:sp>
      <p:sp>
        <p:nvSpPr>
          <p:cNvPr id="8" name="TextBox 7"/>
          <p:cNvSpPr txBox="1"/>
          <p:nvPr/>
        </p:nvSpPr>
        <p:spPr>
          <a:xfrm>
            <a:off x="3581400" y="3733800"/>
            <a:ext cx="1600200" cy="369332"/>
          </a:xfrm>
          <a:prstGeom prst="rect">
            <a:avLst/>
          </a:prstGeom>
          <a:noFill/>
        </p:spPr>
        <p:txBody>
          <a:bodyPr wrap="square" rtlCol="0">
            <a:spAutoFit/>
          </a:bodyPr>
          <a:lstStyle/>
          <a:p>
            <a:r>
              <a:rPr lang="en-IN" dirty="0" smtClean="0"/>
              <a:t>Shop - 2</a:t>
            </a:r>
            <a:endParaRPr lang="en-IN" dirty="0"/>
          </a:p>
        </p:txBody>
      </p:sp>
      <p:sp>
        <p:nvSpPr>
          <p:cNvPr id="9" name="TextBox 8"/>
          <p:cNvSpPr txBox="1"/>
          <p:nvPr/>
        </p:nvSpPr>
        <p:spPr>
          <a:xfrm>
            <a:off x="5715000" y="3733800"/>
            <a:ext cx="1524000" cy="381000"/>
          </a:xfrm>
          <a:prstGeom prst="rect">
            <a:avLst/>
          </a:prstGeom>
          <a:noFill/>
        </p:spPr>
        <p:txBody>
          <a:bodyPr wrap="square" rtlCol="0">
            <a:spAutoFit/>
          </a:bodyPr>
          <a:lstStyle/>
          <a:p>
            <a:r>
              <a:rPr lang="en-IN" dirty="0" smtClean="0"/>
              <a:t>Shop - 3</a:t>
            </a:r>
            <a:endParaRPr lang="en-IN" dirty="0"/>
          </a:p>
        </p:txBody>
      </p:sp>
      <p:sp>
        <p:nvSpPr>
          <p:cNvPr id="10" name="TextBox 9"/>
          <p:cNvSpPr txBox="1"/>
          <p:nvPr/>
        </p:nvSpPr>
        <p:spPr>
          <a:xfrm>
            <a:off x="1905000" y="4724400"/>
            <a:ext cx="1066800" cy="369332"/>
          </a:xfrm>
          <a:prstGeom prst="rect">
            <a:avLst/>
          </a:prstGeom>
          <a:noFill/>
        </p:spPr>
        <p:txBody>
          <a:bodyPr wrap="square" rtlCol="0">
            <a:spAutoFit/>
          </a:bodyPr>
          <a:lstStyle/>
          <a:p>
            <a:r>
              <a:rPr lang="en-IN" dirty="0" smtClean="0"/>
              <a:t>Ser - 1</a:t>
            </a:r>
            <a:endParaRPr lang="en-IN" dirty="0"/>
          </a:p>
        </p:txBody>
      </p:sp>
      <p:sp>
        <p:nvSpPr>
          <p:cNvPr id="11" name="TextBox 10"/>
          <p:cNvSpPr txBox="1"/>
          <p:nvPr/>
        </p:nvSpPr>
        <p:spPr>
          <a:xfrm>
            <a:off x="3962400" y="4800600"/>
            <a:ext cx="990600" cy="369332"/>
          </a:xfrm>
          <a:prstGeom prst="rect">
            <a:avLst/>
          </a:prstGeom>
          <a:noFill/>
        </p:spPr>
        <p:txBody>
          <a:bodyPr wrap="square" rtlCol="0">
            <a:spAutoFit/>
          </a:bodyPr>
          <a:lstStyle/>
          <a:p>
            <a:r>
              <a:rPr lang="en-IN" dirty="0" smtClean="0"/>
              <a:t>Ser – 2 </a:t>
            </a:r>
            <a:endParaRPr lang="en-IN" dirty="0"/>
          </a:p>
        </p:txBody>
      </p:sp>
      <p:sp>
        <p:nvSpPr>
          <p:cNvPr id="12" name="TextBox 11"/>
          <p:cNvSpPr txBox="1"/>
          <p:nvPr/>
        </p:nvSpPr>
        <p:spPr>
          <a:xfrm>
            <a:off x="5867400" y="4876800"/>
            <a:ext cx="1066800" cy="369332"/>
          </a:xfrm>
          <a:prstGeom prst="rect">
            <a:avLst/>
          </a:prstGeom>
          <a:noFill/>
        </p:spPr>
        <p:txBody>
          <a:bodyPr wrap="square" rtlCol="0">
            <a:spAutoFit/>
          </a:bodyPr>
          <a:lstStyle/>
          <a:p>
            <a:r>
              <a:rPr lang="en-IN" dirty="0" smtClean="0"/>
              <a:t>Ser - 3</a:t>
            </a:r>
            <a:endParaRPr lang="en-IN" dirty="0"/>
          </a:p>
        </p:txBody>
      </p:sp>
      <p:sp>
        <p:nvSpPr>
          <p:cNvPr id="13" name="Can 12"/>
          <p:cNvSpPr/>
          <p:nvPr/>
        </p:nvSpPr>
        <p:spPr>
          <a:xfrm>
            <a:off x="7924800" y="4876800"/>
            <a:ext cx="990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8077200" y="5410200"/>
            <a:ext cx="685800" cy="646331"/>
          </a:xfrm>
          <a:prstGeom prst="rect">
            <a:avLst/>
          </a:prstGeom>
          <a:noFill/>
        </p:spPr>
        <p:txBody>
          <a:bodyPr wrap="square" rtlCol="0">
            <a:spAutoFit/>
          </a:bodyPr>
          <a:lstStyle/>
          <a:p>
            <a:r>
              <a:rPr lang="en-IN" dirty="0" smtClean="0"/>
              <a:t>Data base</a:t>
            </a:r>
            <a:endParaRPr lang="en-IN" dirty="0"/>
          </a:p>
        </p:txBody>
      </p:sp>
      <p:cxnSp>
        <p:nvCxnSpPr>
          <p:cNvPr id="16" name="Straight Arrow Connector 15"/>
          <p:cNvCxnSpPr>
            <a:stCxn id="6" idx="3"/>
            <a:endCxn id="13" idx="2"/>
          </p:cNvCxnSpPr>
          <p:nvPr/>
        </p:nvCxnSpPr>
        <p:spPr>
          <a:xfrm>
            <a:off x="7086600" y="5029200"/>
            <a:ext cx="838200" cy="571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029200" y="5791200"/>
            <a:ext cx="28956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438400" y="6172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667000" y="6019800"/>
            <a:ext cx="52578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066800"/>
            <a:ext cx="6781800" cy="646331"/>
          </a:xfrm>
          <a:prstGeom prst="rect">
            <a:avLst/>
          </a:prstGeom>
          <a:noFill/>
        </p:spPr>
        <p:txBody>
          <a:bodyPr wrap="square" rtlCol="0">
            <a:spAutoFit/>
          </a:bodyPr>
          <a:lstStyle/>
          <a:p>
            <a:r>
              <a:rPr lang="en-IN" dirty="0" smtClean="0"/>
              <a:t>Once the order receives  then ,the Load balancer  will assign the orders to the server with the help of filters</a:t>
            </a:r>
            <a:endParaRPr lang="en-IN" dirty="0"/>
          </a:p>
        </p:txBody>
      </p:sp>
      <p:graphicFrame>
        <p:nvGraphicFramePr>
          <p:cNvPr id="4" name="Table 3"/>
          <p:cNvGraphicFramePr>
            <a:graphicFrameLocks noGrp="1"/>
          </p:cNvGraphicFramePr>
          <p:nvPr/>
        </p:nvGraphicFramePr>
        <p:xfrm>
          <a:off x="533400" y="3657600"/>
          <a:ext cx="8229600" cy="2225040"/>
        </p:xfrm>
        <a:graphic>
          <a:graphicData uri="http://schemas.openxmlformats.org/drawingml/2006/table">
            <a:tbl>
              <a:tblPr firstRow="1" bandRow="1">
                <a:tableStyleId>{5C22544A-7EE6-4342-B048-85BDC9FD1C3A}</a:tableStyleId>
              </a:tblPr>
              <a:tblGrid>
                <a:gridCol w="1295400"/>
                <a:gridCol w="2819400"/>
                <a:gridCol w="2057400"/>
                <a:gridCol w="2057400"/>
              </a:tblGrid>
              <a:tr h="370840">
                <a:tc>
                  <a:txBody>
                    <a:bodyPr/>
                    <a:lstStyle/>
                    <a:p>
                      <a:r>
                        <a:rPr lang="en-IN" dirty="0" smtClean="0"/>
                        <a:t>ID</a:t>
                      </a:r>
                      <a:endParaRPr lang="en-IN" dirty="0"/>
                    </a:p>
                  </a:txBody>
                  <a:tcPr/>
                </a:tc>
                <a:tc>
                  <a:txBody>
                    <a:bodyPr/>
                    <a:lstStyle/>
                    <a:p>
                      <a:r>
                        <a:rPr lang="en-IN" dirty="0" smtClean="0"/>
                        <a:t>List</a:t>
                      </a:r>
                      <a:endParaRPr lang="en-IN" dirty="0"/>
                    </a:p>
                  </a:txBody>
                  <a:tcPr/>
                </a:tc>
                <a:tc>
                  <a:txBody>
                    <a:bodyPr/>
                    <a:lstStyle/>
                    <a:p>
                      <a:r>
                        <a:rPr lang="en-IN" dirty="0" smtClean="0"/>
                        <a:t>Delivered</a:t>
                      </a:r>
                      <a:endParaRPr lang="en-IN" dirty="0"/>
                    </a:p>
                  </a:txBody>
                  <a:tcPr/>
                </a:tc>
                <a:tc>
                  <a:txBody>
                    <a:bodyPr/>
                    <a:lstStyle/>
                    <a:p>
                      <a:r>
                        <a:rPr lang="en-IN" dirty="0" smtClean="0"/>
                        <a:t>Server-ID</a:t>
                      </a:r>
                      <a:endParaRPr lang="en-IN" dirty="0"/>
                    </a:p>
                  </a:txBody>
                  <a:tcPr/>
                </a:tc>
              </a:tr>
              <a:tr h="370840">
                <a:tc>
                  <a:txBody>
                    <a:bodyPr/>
                    <a:lstStyle/>
                    <a:p>
                      <a:r>
                        <a:rPr lang="en-IN" dirty="0" smtClean="0"/>
                        <a:t>1</a:t>
                      </a:r>
                      <a:endParaRPr lang="en-IN" dirty="0"/>
                    </a:p>
                  </a:txBody>
                  <a:tcPr/>
                </a:tc>
                <a:tc>
                  <a:txBody>
                    <a:bodyPr/>
                    <a:lstStyle/>
                    <a:p>
                      <a:r>
                        <a:rPr kumimoji="0" lang="en-IN" b="0" i="0" kern="1200" dirty="0" err="1" smtClean="0">
                          <a:solidFill>
                            <a:schemeClr val="dk1"/>
                          </a:solidFill>
                          <a:latin typeface="+mn-lt"/>
                          <a:ea typeface="+mn-ea"/>
                          <a:cs typeface="+mn-cs"/>
                        </a:rPr>
                        <a:t>cooldrinks</a:t>
                      </a:r>
                      <a:endParaRPr lang="en-IN" dirty="0"/>
                    </a:p>
                  </a:txBody>
                  <a:tcPr/>
                </a:tc>
                <a:tc>
                  <a:txBody>
                    <a:bodyPr/>
                    <a:lstStyle/>
                    <a:p>
                      <a:r>
                        <a:rPr lang="en-IN" dirty="0" smtClean="0"/>
                        <a:t>Yes</a:t>
                      </a:r>
                      <a:endParaRPr lang="en-IN" dirty="0"/>
                    </a:p>
                  </a:txBody>
                  <a:tcPr/>
                </a:tc>
                <a:tc>
                  <a:txBody>
                    <a:bodyPr/>
                    <a:lstStyle/>
                    <a:p>
                      <a:r>
                        <a:rPr lang="en-IN" dirty="0" smtClean="0"/>
                        <a:t>Ser-1</a:t>
                      </a:r>
                      <a:endParaRPr lang="en-IN" dirty="0"/>
                    </a:p>
                  </a:txBody>
                  <a:tcPr/>
                </a:tc>
              </a:tr>
              <a:tr h="370840">
                <a:tc>
                  <a:txBody>
                    <a:bodyPr/>
                    <a:lstStyle/>
                    <a:p>
                      <a:r>
                        <a:rPr lang="en-IN" dirty="0" smtClean="0"/>
                        <a:t>2</a:t>
                      </a:r>
                      <a:endParaRPr lang="en-IN" dirty="0"/>
                    </a:p>
                  </a:txBody>
                  <a:tcPr/>
                </a:tc>
                <a:tc>
                  <a:txBody>
                    <a:bodyPr/>
                    <a:lstStyle/>
                    <a:p>
                      <a:r>
                        <a:rPr kumimoji="0" lang="en-IN" b="0" i="0" kern="1200" dirty="0" smtClean="0">
                          <a:solidFill>
                            <a:schemeClr val="dk1"/>
                          </a:solidFill>
                          <a:latin typeface="+mn-lt"/>
                          <a:ea typeface="+mn-ea"/>
                          <a:cs typeface="+mn-cs"/>
                        </a:rPr>
                        <a:t>Groceries </a:t>
                      </a:r>
                      <a:endParaRPr lang="en-IN" dirty="0"/>
                    </a:p>
                  </a:txBody>
                  <a:tcPr/>
                </a:tc>
                <a:tc>
                  <a:txBody>
                    <a:bodyPr/>
                    <a:lstStyle/>
                    <a:p>
                      <a:r>
                        <a:rPr lang="en-IN" dirty="0" smtClean="0"/>
                        <a:t>NO</a:t>
                      </a:r>
                      <a:endParaRPr lang="en-IN" dirty="0"/>
                    </a:p>
                  </a:txBody>
                  <a:tcPr/>
                </a:tc>
                <a:tc>
                  <a:txBody>
                    <a:bodyPr/>
                    <a:lstStyle/>
                    <a:p>
                      <a:r>
                        <a:rPr lang="en-IN" dirty="0" smtClean="0"/>
                        <a:t>Ser-2</a:t>
                      </a:r>
                      <a:endParaRPr lang="en-IN" dirty="0"/>
                    </a:p>
                  </a:txBody>
                  <a:tcPr/>
                </a:tc>
              </a:tr>
              <a:tr h="370840">
                <a:tc>
                  <a:txBody>
                    <a:bodyPr/>
                    <a:lstStyle/>
                    <a:p>
                      <a:r>
                        <a:rPr lang="en-IN" dirty="0" smtClean="0"/>
                        <a:t>3</a:t>
                      </a:r>
                      <a:endParaRPr lang="en-IN" dirty="0"/>
                    </a:p>
                  </a:txBody>
                  <a:tcPr/>
                </a:tc>
                <a:tc>
                  <a:txBody>
                    <a:bodyPr/>
                    <a:lstStyle/>
                    <a:p>
                      <a:r>
                        <a:rPr lang="en-IN" dirty="0" smtClean="0"/>
                        <a:t>mobile</a:t>
                      </a:r>
                      <a:endParaRPr lang="en-IN" dirty="0"/>
                    </a:p>
                  </a:txBody>
                  <a:tcPr/>
                </a:tc>
                <a:tc>
                  <a:txBody>
                    <a:bodyPr/>
                    <a:lstStyle/>
                    <a:p>
                      <a:r>
                        <a:rPr lang="en-IN" dirty="0" smtClean="0"/>
                        <a:t>Yes</a:t>
                      </a:r>
                      <a:endParaRPr lang="en-IN" dirty="0"/>
                    </a:p>
                  </a:txBody>
                  <a:tcPr/>
                </a:tc>
                <a:tc>
                  <a:txBody>
                    <a:bodyPr/>
                    <a:lstStyle/>
                    <a:p>
                      <a:r>
                        <a:rPr lang="en-IN" dirty="0" smtClean="0"/>
                        <a:t>Ser-3</a:t>
                      </a:r>
                      <a:endParaRPr lang="en-IN" dirty="0"/>
                    </a:p>
                  </a:txBody>
                  <a:tcPr/>
                </a:tc>
              </a:tr>
              <a:tr h="370840">
                <a:tc>
                  <a:txBody>
                    <a:bodyPr/>
                    <a:lstStyle/>
                    <a:p>
                      <a:r>
                        <a:rPr lang="en-IN" dirty="0" smtClean="0"/>
                        <a:t>4</a:t>
                      </a:r>
                      <a:endParaRPr lang="en-IN" dirty="0"/>
                    </a:p>
                  </a:txBody>
                  <a:tcPr/>
                </a:tc>
                <a:tc>
                  <a:txBody>
                    <a:bodyPr/>
                    <a:lstStyle/>
                    <a:p>
                      <a:r>
                        <a:rPr lang="en-IN" dirty="0" smtClean="0"/>
                        <a:t>wallet</a:t>
                      </a:r>
                      <a:endParaRPr lang="en-IN" dirty="0"/>
                    </a:p>
                  </a:txBody>
                  <a:tcPr/>
                </a:tc>
                <a:tc>
                  <a:txBody>
                    <a:bodyPr/>
                    <a:lstStyle/>
                    <a:p>
                      <a:r>
                        <a:rPr lang="en-IN" dirty="0" smtClean="0"/>
                        <a:t>NO</a:t>
                      </a:r>
                      <a:endParaRPr lang="en-IN" dirty="0"/>
                    </a:p>
                  </a:txBody>
                  <a:tcPr/>
                </a:tc>
                <a:tc>
                  <a:txBody>
                    <a:bodyPr/>
                    <a:lstStyle/>
                    <a:p>
                      <a:r>
                        <a:rPr lang="en-IN" dirty="0" smtClean="0"/>
                        <a:t>Ser-1</a:t>
                      </a:r>
                      <a:endParaRPr lang="en-IN" dirty="0"/>
                    </a:p>
                  </a:txBody>
                  <a:tcPr/>
                </a:tc>
              </a:tr>
              <a:tr h="370840">
                <a:tc>
                  <a:txBody>
                    <a:bodyPr/>
                    <a:lstStyle/>
                    <a:p>
                      <a:r>
                        <a:rPr lang="en-IN" dirty="0" smtClean="0"/>
                        <a:t>5</a:t>
                      </a:r>
                      <a:endParaRPr lang="en-IN" dirty="0"/>
                    </a:p>
                  </a:txBody>
                  <a:tcPr/>
                </a:tc>
                <a:tc>
                  <a:txBody>
                    <a:bodyPr/>
                    <a:lstStyle/>
                    <a:p>
                      <a:r>
                        <a:rPr lang="en-IN" dirty="0" smtClean="0"/>
                        <a:t>cloths</a:t>
                      </a:r>
                      <a:endParaRPr lang="en-IN" dirty="0"/>
                    </a:p>
                  </a:txBody>
                  <a:tcPr/>
                </a:tc>
                <a:tc>
                  <a:txBody>
                    <a:bodyPr/>
                    <a:lstStyle/>
                    <a:p>
                      <a:r>
                        <a:rPr lang="en-IN" dirty="0" smtClean="0"/>
                        <a:t>yes</a:t>
                      </a:r>
                      <a:endParaRPr lang="en-IN" dirty="0"/>
                    </a:p>
                  </a:txBody>
                  <a:tcPr/>
                </a:tc>
                <a:tc>
                  <a:txBody>
                    <a:bodyPr/>
                    <a:lstStyle/>
                    <a:p>
                      <a:r>
                        <a:rPr lang="en-IN" dirty="0" smtClean="0"/>
                        <a:t>Ser-2</a:t>
                      </a:r>
                      <a:endParaRPr lang="en-IN" dirty="0"/>
                    </a:p>
                  </a:txBody>
                  <a:tcPr/>
                </a:tc>
              </a:tr>
            </a:tbl>
          </a:graphicData>
        </a:graphic>
      </p:graphicFrame>
      <p:sp>
        <p:nvSpPr>
          <p:cNvPr id="5" name="TextBox 4"/>
          <p:cNvSpPr txBox="1"/>
          <p:nvPr/>
        </p:nvSpPr>
        <p:spPr>
          <a:xfrm>
            <a:off x="1143000" y="5943600"/>
            <a:ext cx="6477000" cy="646331"/>
          </a:xfrm>
          <a:prstGeom prst="rect">
            <a:avLst/>
          </a:prstGeom>
          <a:noFill/>
        </p:spPr>
        <p:txBody>
          <a:bodyPr wrap="square" rtlCol="0">
            <a:spAutoFit/>
          </a:bodyPr>
          <a:lstStyle/>
          <a:p>
            <a:pPr>
              <a:buFont typeface="Arial" pitchFamily="34" charset="0"/>
              <a:buChar char="•"/>
            </a:pPr>
            <a:r>
              <a:rPr lang="en-IN" dirty="0" smtClean="0"/>
              <a:t>Multiple Customers</a:t>
            </a:r>
          </a:p>
          <a:p>
            <a:pPr>
              <a:buFont typeface="Arial" pitchFamily="34" charset="0"/>
              <a:buChar char="•"/>
            </a:pPr>
            <a:r>
              <a:rPr lang="en-IN" dirty="0" smtClean="0"/>
              <a:t>Multiple  Suppliers</a:t>
            </a:r>
          </a:p>
        </p:txBody>
      </p:sp>
      <p:pic>
        <p:nvPicPr>
          <p:cNvPr id="7170" name="Picture 2" descr="https://www.enterpriseintegrationpatterns.com/img/MessageFilter.gif"/>
          <p:cNvPicPr>
            <a:picLocks noChangeAspect="1" noChangeArrowheads="1"/>
          </p:cNvPicPr>
          <p:nvPr/>
        </p:nvPicPr>
        <p:blipFill>
          <a:blip r:embed="rId2"/>
          <a:srcRect/>
          <a:stretch>
            <a:fillRect/>
          </a:stretch>
        </p:blipFill>
        <p:spPr bwMode="auto">
          <a:xfrm>
            <a:off x="1219200" y="1828800"/>
            <a:ext cx="5486400" cy="101917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Connector 2"/>
          <p:cNvSpPr/>
          <p:nvPr/>
        </p:nvSpPr>
        <p:spPr>
          <a:xfrm>
            <a:off x="3657600" y="2590800"/>
            <a:ext cx="1981200" cy="1600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6553200" y="1981200"/>
            <a:ext cx="2209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Orders</a:t>
            </a:r>
            <a:endParaRPr lang="en-IN" dirty="0"/>
          </a:p>
        </p:txBody>
      </p:sp>
      <p:sp>
        <p:nvSpPr>
          <p:cNvPr id="5" name="Rectangle 4"/>
          <p:cNvSpPr/>
          <p:nvPr/>
        </p:nvSpPr>
        <p:spPr>
          <a:xfrm>
            <a:off x="838200" y="19050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 - 1</a:t>
            </a:r>
            <a:endParaRPr lang="en-IN" dirty="0"/>
          </a:p>
        </p:txBody>
      </p:sp>
      <p:sp>
        <p:nvSpPr>
          <p:cNvPr id="6" name="Flowchart: Process 5"/>
          <p:cNvSpPr/>
          <p:nvPr/>
        </p:nvSpPr>
        <p:spPr>
          <a:xfrm>
            <a:off x="838200" y="3124200"/>
            <a:ext cx="19812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 - 2</a:t>
            </a:r>
            <a:endParaRPr lang="en-IN" dirty="0"/>
          </a:p>
        </p:txBody>
      </p:sp>
      <p:sp>
        <p:nvSpPr>
          <p:cNvPr id="7" name="Flowchart: Process 6"/>
          <p:cNvSpPr/>
          <p:nvPr/>
        </p:nvSpPr>
        <p:spPr>
          <a:xfrm>
            <a:off x="914400" y="4495800"/>
            <a:ext cx="1905000" cy="1143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 – 3 </a:t>
            </a:r>
            <a:endParaRPr lang="en-IN" dirty="0"/>
          </a:p>
        </p:txBody>
      </p:sp>
      <p:cxnSp>
        <p:nvCxnSpPr>
          <p:cNvPr id="9" name="Straight Connector 8"/>
          <p:cNvCxnSpPr>
            <a:stCxn id="3" idx="2"/>
            <a:endCxn id="3" idx="6"/>
          </p:cNvCxnSpPr>
          <p:nvPr/>
        </p:nvCxnSpPr>
        <p:spPr>
          <a:xfrm rot="10800000" flipH="1">
            <a:off x="3657600" y="3390900"/>
            <a:ext cx="1981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62400" y="2971800"/>
            <a:ext cx="1371600" cy="369332"/>
          </a:xfrm>
          <a:prstGeom prst="rect">
            <a:avLst/>
          </a:prstGeom>
          <a:noFill/>
        </p:spPr>
        <p:txBody>
          <a:bodyPr wrap="square" rtlCol="0">
            <a:spAutoFit/>
          </a:bodyPr>
          <a:lstStyle/>
          <a:p>
            <a:r>
              <a:rPr lang="en-IN" dirty="0" err="1" smtClean="0"/>
              <a:t>Notifier</a:t>
            </a:r>
            <a:endParaRPr lang="en-IN" dirty="0"/>
          </a:p>
        </p:txBody>
      </p:sp>
      <p:sp>
        <p:nvSpPr>
          <p:cNvPr id="11" name="TextBox 10"/>
          <p:cNvSpPr txBox="1"/>
          <p:nvPr/>
        </p:nvSpPr>
        <p:spPr>
          <a:xfrm>
            <a:off x="4038600" y="3429000"/>
            <a:ext cx="1371600" cy="646331"/>
          </a:xfrm>
          <a:prstGeom prst="rect">
            <a:avLst/>
          </a:prstGeom>
          <a:noFill/>
        </p:spPr>
        <p:txBody>
          <a:bodyPr wrap="square" rtlCol="0">
            <a:spAutoFit/>
          </a:bodyPr>
          <a:lstStyle/>
          <a:p>
            <a:r>
              <a:rPr lang="en-IN" dirty="0" smtClean="0"/>
              <a:t>Load balancer</a:t>
            </a:r>
            <a:endParaRPr lang="en-IN" dirty="0"/>
          </a:p>
        </p:txBody>
      </p:sp>
      <p:cxnSp>
        <p:nvCxnSpPr>
          <p:cNvPr id="13" name="Straight Arrow Connector 12"/>
          <p:cNvCxnSpPr>
            <a:stCxn id="5" idx="3"/>
          </p:cNvCxnSpPr>
          <p:nvPr/>
        </p:nvCxnSpPr>
        <p:spPr>
          <a:xfrm>
            <a:off x="2743200" y="2400300"/>
            <a:ext cx="1066800" cy="495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3" idx="2"/>
          </p:cNvCxnSpPr>
          <p:nvPr/>
        </p:nvCxnSpPr>
        <p:spPr>
          <a:xfrm flipV="1">
            <a:off x="2895600" y="3390900"/>
            <a:ext cx="762000" cy="190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flipV="1">
            <a:off x="2819400" y="4038600"/>
            <a:ext cx="1143000" cy="1028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 idx="6"/>
            <a:endCxn id="4" idx="1"/>
          </p:cNvCxnSpPr>
          <p:nvPr/>
        </p:nvCxnSpPr>
        <p:spPr>
          <a:xfrm flipV="1">
            <a:off x="5638800" y="3352800"/>
            <a:ext cx="914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1000" y="2362200"/>
            <a:ext cx="437940" cy="369332"/>
          </a:xfrm>
          <a:prstGeom prst="rect">
            <a:avLst/>
          </a:prstGeom>
          <a:noFill/>
        </p:spPr>
        <p:txBody>
          <a:bodyPr wrap="none" rtlCol="0">
            <a:spAutoFit/>
          </a:bodyPr>
          <a:lstStyle/>
          <a:p>
            <a:r>
              <a:rPr lang="en-IN" dirty="0" smtClean="0"/>
              <a:t>1,4</a:t>
            </a:r>
            <a:endParaRPr lang="en-IN" dirty="0"/>
          </a:p>
        </p:txBody>
      </p:sp>
      <p:sp>
        <p:nvSpPr>
          <p:cNvPr id="24" name="TextBox 23"/>
          <p:cNvSpPr txBox="1"/>
          <p:nvPr/>
        </p:nvSpPr>
        <p:spPr>
          <a:xfrm>
            <a:off x="228600" y="3581400"/>
            <a:ext cx="465192" cy="369332"/>
          </a:xfrm>
          <a:prstGeom prst="rect">
            <a:avLst/>
          </a:prstGeom>
          <a:noFill/>
        </p:spPr>
        <p:txBody>
          <a:bodyPr wrap="none" rtlCol="0">
            <a:spAutoFit/>
          </a:bodyPr>
          <a:lstStyle/>
          <a:p>
            <a:r>
              <a:rPr lang="en-IN" dirty="0" smtClean="0"/>
              <a:t>2,5</a:t>
            </a:r>
            <a:endParaRPr lang="en-IN" dirty="0"/>
          </a:p>
        </p:txBody>
      </p:sp>
      <p:sp>
        <p:nvSpPr>
          <p:cNvPr id="25" name="TextBox 24"/>
          <p:cNvSpPr txBox="1"/>
          <p:nvPr/>
        </p:nvSpPr>
        <p:spPr>
          <a:xfrm>
            <a:off x="381000" y="5105400"/>
            <a:ext cx="290464" cy="369332"/>
          </a:xfrm>
          <a:prstGeom prst="rect">
            <a:avLst/>
          </a:prstGeom>
          <a:noFill/>
        </p:spPr>
        <p:txBody>
          <a:bodyPr wrap="none" rtlCol="0">
            <a:spAutoFit/>
          </a:bodyPr>
          <a:lstStyle/>
          <a:p>
            <a:r>
              <a:rPr lang="en-IN" dirty="0" smtClean="0"/>
              <a:t>3</a:t>
            </a:r>
            <a:endParaRPr lang="en-IN" dirty="0"/>
          </a:p>
        </p:txBody>
      </p:sp>
      <p:sp>
        <p:nvSpPr>
          <p:cNvPr id="26" name="Can 25"/>
          <p:cNvSpPr/>
          <p:nvPr/>
        </p:nvSpPr>
        <p:spPr>
          <a:xfrm>
            <a:off x="6705600" y="5029200"/>
            <a:ext cx="1752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Base</a:t>
            </a:r>
            <a:endParaRPr lang="en-IN" dirty="0"/>
          </a:p>
        </p:txBody>
      </p:sp>
      <p:cxnSp>
        <p:nvCxnSpPr>
          <p:cNvPr id="28" name="Straight Arrow Connector 27"/>
          <p:cNvCxnSpPr/>
          <p:nvPr/>
        </p:nvCxnSpPr>
        <p:spPr>
          <a:xfrm rot="5400000">
            <a:off x="7162800" y="4876800"/>
            <a:ext cx="3048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905000"/>
            <a:ext cx="7407477" cy="1200329"/>
          </a:xfrm>
          <a:prstGeom prst="rect">
            <a:avLst/>
          </a:prstGeom>
          <a:noFill/>
        </p:spPr>
        <p:txBody>
          <a:bodyPr wrap="none" rtlCol="0">
            <a:spAutoFit/>
          </a:bodyPr>
          <a:lstStyle/>
          <a:p>
            <a:r>
              <a:rPr lang="en-IN" b="1" dirty="0" err="1" smtClean="0"/>
              <a:t>Notifer</a:t>
            </a:r>
            <a:r>
              <a:rPr lang="en-IN" dirty="0" smtClean="0"/>
              <a:t> :  It will check the heart beat of the server  before assigning the </a:t>
            </a:r>
          </a:p>
          <a:p>
            <a:r>
              <a:rPr lang="en-IN" dirty="0" smtClean="0"/>
              <a:t>	order to the server. If  it didn’t receives any response from server</a:t>
            </a:r>
          </a:p>
          <a:p>
            <a:r>
              <a:rPr lang="en-IN" dirty="0" smtClean="0"/>
              <a:t>	then it will assign the task/order to another server.</a:t>
            </a:r>
          </a:p>
          <a:p>
            <a:r>
              <a:rPr lang="en-IN" dirty="0" smtClean="0"/>
              <a:t>	</a:t>
            </a:r>
            <a:r>
              <a:rPr lang="en-IN" dirty="0" err="1" smtClean="0"/>
              <a:t>Notifier</a:t>
            </a:r>
            <a:r>
              <a:rPr lang="en-IN" dirty="0" smtClean="0"/>
              <a:t> will check heart beat for every 10 -15 sec interval.</a:t>
            </a:r>
            <a:endParaRPr lang="en-IN" dirty="0"/>
          </a:p>
        </p:txBody>
      </p:sp>
      <p:sp>
        <p:nvSpPr>
          <p:cNvPr id="3" name="TextBox 2"/>
          <p:cNvSpPr txBox="1"/>
          <p:nvPr/>
        </p:nvSpPr>
        <p:spPr>
          <a:xfrm>
            <a:off x="990600" y="3581400"/>
            <a:ext cx="6172200" cy="2308324"/>
          </a:xfrm>
          <a:prstGeom prst="rect">
            <a:avLst/>
          </a:prstGeom>
          <a:noFill/>
        </p:spPr>
        <p:txBody>
          <a:bodyPr wrap="square" rtlCol="0">
            <a:spAutoFit/>
          </a:bodyPr>
          <a:lstStyle/>
          <a:p>
            <a:r>
              <a:rPr lang="en-IN" b="1" dirty="0" smtClean="0"/>
              <a:t>Load balancer </a:t>
            </a:r>
            <a:r>
              <a:rPr lang="en-IN" dirty="0" smtClean="0"/>
              <a:t>: balancing refers to efficiently distributing incoming network traffic across a group of backend servers, also known as a server farm or server pool. ... In this manner, a </a:t>
            </a:r>
            <a:r>
              <a:rPr lang="en-IN" b="1" dirty="0" smtClean="0"/>
              <a:t>load balancer</a:t>
            </a:r>
            <a:r>
              <a:rPr lang="en-IN" dirty="0" smtClean="0"/>
              <a:t> performs the following functions: Distributes client requests or network </a:t>
            </a:r>
            <a:r>
              <a:rPr lang="en-IN" b="1" dirty="0" smtClean="0"/>
              <a:t>load</a:t>
            </a:r>
            <a:r>
              <a:rPr lang="en-IN" dirty="0" smtClean="0"/>
              <a:t> efficiently across multiple servers.</a:t>
            </a:r>
          </a:p>
          <a:p>
            <a:pPr>
              <a:buFont typeface="Arial" pitchFamily="34" charset="0"/>
              <a:buChar char="•"/>
            </a:pPr>
            <a:r>
              <a:rPr lang="en-IN" dirty="0" smtClean="0"/>
              <a:t>In that way, The Load balancer will maintain the balance in server and also will not allow  duplicate orders to server.</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286470"/>
            <a:ext cx="6324600" cy="1569660"/>
          </a:xfrm>
          <a:prstGeom prst="rect">
            <a:avLst/>
          </a:prstGeom>
          <a:noFill/>
        </p:spPr>
        <p:txBody>
          <a:bodyPr wrap="square" rtlCol="0">
            <a:spAutoFit/>
          </a:bodyPr>
          <a:lstStyle/>
          <a:p>
            <a:r>
              <a:rPr lang="en-IN" sz="2400" dirty="0" smtClean="0"/>
              <a:t>EX: If server  3 - get failed/Crashed then with the help of Load balancer we can assign the Server  3 orders to either server 1 or server 2</a:t>
            </a:r>
          </a:p>
          <a:p>
            <a:r>
              <a:rPr lang="en-IN" sz="2400" dirty="0" smtClean="0"/>
              <a:t>At the end of the queue based on Priority.</a:t>
            </a:r>
            <a:endParaRPr lang="en-IN" sz="2400" dirty="0"/>
          </a:p>
        </p:txBody>
      </p:sp>
      <p:sp>
        <p:nvSpPr>
          <p:cNvPr id="4" name="TextBox 3"/>
          <p:cNvSpPr txBox="1"/>
          <p:nvPr/>
        </p:nvSpPr>
        <p:spPr>
          <a:xfrm>
            <a:off x="1371600" y="3581400"/>
            <a:ext cx="5105400" cy="2246769"/>
          </a:xfrm>
          <a:prstGeom prst="rect">
            <a:avLst/>
          </a:prstGeom>
          <a:noFill/>
        </p:spPr>
        <p:txBody>
          <a:bodyPr wrap="square" rtlCol="0">
            <a:spAutoFit/>
          </a:bodyPr>
          <a:lstStyle/>
          <a:p>
            <a:r>
              <a:rPr lang="en-IN" sz="2800" dirty="0" smtClean="0"/>
              <a:t>With the help of  </a:t>
            </a:r>
            <a:r>
              <a:rPr lang="en-IN" sz="2800" dirty="0" err="1" smtClean="0"/>
              <a:t>notifer</a:t>
            </a:r>
            <a:r>
              <a:rPr lang="en-IN" sz="2800" dirty="0" smtClean="0"/>
              <a:t>, Load balancer and hear beat  we can encapsulate all the complex into single task and  the work will be done.</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447800"/>
            <a:ext cx="4105996" cy="923330"/>
          </a:xfrm>
          <a:prstGeom prst="rect">
            <a:avLst/>
          </a:prstGeom>
          <a:noFill/>
        </p:spPr>
        <p:txBody>
          <a:bodyPr wrap="none" rtlCol="0">
            <a:spAutoFit/>
          </a:bodyPr>
          <a:lstStyle/>
          <a:p>
            <a:r>
              <a:rPr lang="en-IN" dirty="0" smtClean="0"/>
              <a:t>The best example for Message </a:t>
            </a:r>
            <a:r>
              <a:rPr lang="en-IN" dirty="0" err="1" smtClean="0"/>
              <a:t>queus</a:t>
            </a:r>
            <a:r>
              <a:rPr lang="en-IN" dirty="0" smtClean="0"/>
              <a:t> is </a:t>
            </a:r>
          </a:p>
          <a:p>
            <a:r>
              <a:rPr lang="en-IN" b="1" dirty="0" err="1" smtClean="0"/>
              <a:t>Rabbitmq</a:t>
            </a:r>
            <a:r>
              <a:rPr lang="en-IN" b="1" dirty="0" smtClean="0"/>
              <a:t> </a:t>
            </a:r>
          </a:p>
          <a:p>
            <a:endParaRPr lang="en-IN" dirty="0"/>
          </a:p>
        </p:txBody>
      </p:sp>
      <p:sp>
        <p:nvSpPr>
          <p:cNvPr id="3" name="TextBox 2"/>
          <p:cNvSpPr txBox="1"/>
          <p:nvPr/>
        </p:nvSpPr>
        <p:spPr>
          <a:xfrm>
            <a:off x="1524000" y="2514600"/>
            <a:ext cx="6324600" cy="1477328"/>
          </a:xfrm>
          <a:prstGeom prst="rect">
            <a:avLst/>
          </a:prstGeom>
          <a:noFill/>
        </p:spPr>
        <p:txBody>
          <a:bodyPr wrap="square" rtlCol="0">
            <a:spAutoFit/>
          </a:bodyPr>
          <a:lstStyle/>
          <a:p>
            <a:r>
              <a:rPr lang="en-IN" dirty="0" err="1" smtClean="0"/>
              <a:t>RabbitMQ</a:t>
            </a:r>
            <a:r>
              <a:rPr lang="en-IN" dirty="0" smtClean="0"/>
              <a:t> is an open source message broker software. It accepts messages from producers, and delivers them to consumers. It acts like a middleman which can be used to reduce loads and delivery times taken by web application servers.</a:t>
            </a:r>
            <a:endParaRPr lang="en-IN" dirty="0"/>
          </a:p>
        </p:txBody>
      </p:sp>
      <p:pic>
        <p:nvPicPr>
          <p:cNvPr id="3078" name="Picture 6" descr="RabbitMQ in Microservices - DZone Microservices"/>
          <p:cNvPicPr>
            <a:picLocks noChangeAspect="1" noChangeArrowheads="1"/>
          </p:cNvPicPr>
          <p:nvPr/>
        </p:nvPicPr>
        <p:blipFill>
          <a:blip r:embed="rId2"/>
          <a:srcRect/>
          <a:stretch>
            <a:fillRect/>
          </a:stretch>
        </p:blipFill>
        <p:spPr bwMode="auto">
          <a:xfrm>
            <a:off x="914400" y="4038600"/>
            <a:ext cx="7239000" cy="2133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How to Say 'Thank You' in Business [+ 8 Example Notes] | Proposif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How to Say 'Thank You' in Business [+ 8 Example Notes] | Proposif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4" name="AutoShape 6" descr="How to Say 'Thank You' in Business [+ 8 Example Notes] | Proposif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6" name="Picture 8" descr="How to Say 'Thank You' in Business [+ 8 Example Notes] | Proposify"/>
          <p:cNvPicPr>
            <a:picLocks noChangeAspect="1" noChangeArrowheads="1"/>
          </p:cNvPicPr>
          <p:nvPr/>
        </p:nvPicPr>
        <p:blipFill>
          <a:blip r:embed="rId2"/>
          <a:srcRect/>
          <a:stretch>
            <a:fillRect/>
          </a:stretch>
        </p:blipFill>
        <p:spPr bwMode="auto">
          <a:xfrm>
            <a:off x="533400" y="1524000"/>
            <a:ext cx="7315200" cy="3429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905000"/>
            <a:ext cx="4953000" cy="584775"/>
          </a:xfrm>
          <a:prstGeom prst="rect">
            <a:avLst/>
          </a:prstGeom>
          <a:noFill/>
        </p:spPr>
        <p:txBody>
          <a:bodyPr wrap="square" rtlCol="0">
            <a:spAutoFit/>
          </a:bodyPr>
          <a:lstStyle/>
          <a:p>
            <a:r>
              <a:rPr lang="en-IN" sz="3200" dirty="0" smtClean="0"/>
              <a:t>What is Messaging Queue</a:t>
            </a:r>
          </a:p>
        </p:txBody>
      </p:sp>
      <p:sp>
        <p:nvSpPr>
          <p:cNvPr id="3" name="TextBox 2"/>
          <p:cNvSpPr txBox="1"/>
          <p:nvPr/>
        </p:nvSpPr>
        <p:spPr>
          <a:xfrm>
            <a:off x="914400" y="2819400"/>
            <a:ext cx="7315200" cy="2585323"/>
          </a:xfrm>
          <a:prstGeom prst="rect">
            <a:avLst/>
          </a:prstGeom>
          <a:noFill/>
        </p:spPr>
        <p:txBody>
          <a:bodyPr wrap="square" rtlCol="0">
            <a:spAutoFit/>
          </a:bodyPr>
          <a:lstStyle/>
          <a:p>
            <a:r>
              <a:rPr lang="en-IN" sz="3600" dirty="0" smtClean="0"/>
              <a:t>Asynchronous service to service communication used in Server less</a:t>
            </a:r>
          </a:p>
          <a:p>
            <a:r>
              <a:rPr lang="en-IN" sz="3600" dirty="0" smtClean="0"/>
              <a:t>And Micro services to Architectures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371600"/>
            <a:ext cx="6781800" cy="1354217"/>
          </a:xfrm>
          <a:prstGeom prst="rect">
            <a:avLst/>
          </a:prstGeom>
          <a:noFill/>
        </p:spPr>
        <p:txBody>
          <a:bodyPr wrap="square" rtlCol="0">
            <a:spAutoFit/>
          </a:bodyPr>
          <a:lstStyle/>
          <a:p>
            <a:r>
              <a:rPr lang="en-IN" sz="3200" dirty="0" smtClean="0"/>
              <a:t>It can be done in either online ordering or offline going to shop.</a:t>
            </a:r>
            <a:endParaRPr lang="en-IN" dirty="0" smtClean="0"/>
          </a:p>
          <a:p>
            <a:endParaRPr lang="en-IN" dirty="0"/>
          </a:p>
        </p:txBody>
      </p:sp>
      <p:sp>
        <p:nvSpPr>
          <p:cNvPr id="3" name="TextBox 2"/>
          <p:cNvSpPr txBox="1"/>
          <p:nvPr/>
        </p:nvSpPr>
        <p:spPr>
          <a:xfrm>
            <a:off x="2590800" y="2743200"/>
            <a:ext cx="4038600" cy="646331"/>
          </a:xfrm>
          <a:prstGeom prst="rect">
            <a:avLst/>
          </a:prstGeom>
          <a:noFill/>
        </p:spPr>
        <p:txBody>
          <a:bodyPr wrap="square" rtlCol="0">
            <a:spAutoFit/>
          </a:bodyPr>
          <a:lstStyle/>
          <a:p>
            <a:r>
              <a:rPr lang="en-IN" dirty="0" smtClean="0"/>
              <a:t>	</a:t>
            </a:r>
            <a:r>
              <a:rPr lang="en-IN" sz="3600" dirty="0" smtClean="0"/>
              <a:t>Shop</a:t>
            </a:r>
            <a:endParaRPr lang="en-IN" sz="3600" dirty="0"/>
          </a:p>
        </p:txBody>
      </p:sp>
      <p:cxnSp>
        <p:nvCxnSpPr>
          <p:cNvPr id="10" name="Straight Arrow Connector 9"/>
          <p:cNvCxnSpPr/>
          <p:nvPr/>
        </p:nvCxnSpPr>
        <p:spPr>
          <a:xfrm rot="5400000">
            <a:off x="2057400" y="4038600"/>
            <a:ext cx="1828800" cy="914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4305300" y="4076700"/>
            <a:ext cx="17526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19200" y="5410200"/>
            <a:ext cx="2362200" cy="369332"/>
          </a:xfrm>
          <a:prstGeom prst="rect">
            <a:avLst/>
          </a:prstGeom>
          <a:noFill/>
        </p:spPr>
        <p:txBody>
          <a:bodyPr wrap="square" rtlCol="0">
            <a:spAutoFit/>
          </a:bodyPr>
          <a:lstStyle/>
          <a:p>
            <a:r>
              <a:rPr lang="en-IN" dirty="0" smtClean="0"/>
              <a:t> 	Online</a:t>
            </a:r>
            <a:endParaRPr lang="en-IN" dirty="0"/>
          </a:p>
        </p:txBody>
      </p:sp>
      <p:sp>
        <p:nvSpPr>
          <p:cNvPr id="14" name="TextBox 13"/>
          <p:cNvSpPr txBox="1"/>
          <p:nvPr/>
        </p:nvSpPr>
        <p:spPr>
          <a:xfrm>
            <a:off x="4267200" y="5410200"/>
            <a:ext cx="2590800" cy="369332"/>
          </a:xfrm>
          <a:prstGeom prst="rect">
            <a:avLst/>
          </a:prstGeom>
          <a:noFill/>
        </p:spPr>
        <p:txBody>
          <a:bodyPr wrap="square" rtlCol="0">
            <a:spAutoFit/>
          </a:bodyPr>
          <a:lstStyle/>
          <a:p>
            <a:r>
              <a:rPr lang="en-IN" dirty="0" smtClean="0"/>
              <a:t>	Offline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paration 1"/>
          <p:cNvSpPr/>
          <p:nvPr/>
        </p:nvSpPr>
        <p:spPr>
          <a:xfrm>
            <a:off x="3505200" y="2362200"/>
            <a:ext cx="2438400" cy="17526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191000" y="2895600"/>
            <a:ext cx="1066800" cy="523220"/>
          </a:xfrm>
          <a:prstGeom prst="rect">
            <a:avLst/>
          </a:prstGeom>
          <a:noFill/>
        </p:spPr>
        <p:txBody>
          <a:bodyPr wrap="square" rtlCol="0">
            <a:spAutoFit/>
          </a:bodyPr>
          <a:lstStyle/>
          <a:p>
            <a:r>
              <a:rPr lang="en-IN" sz="2800" dirty="0" smtClean="0">
                <a:solidFill>
                  <a:srgbClr val="FF0000"/>
                </a:solidFill>
              </a:rPr>
              <a:t>Shop</a:t>
            </a:r>
            <a:endParaRPr lang="en-IN" sz="2800" dirty="0">
              <a:solidFill>
                <a:srgbClr val="FF0000"/>
              </a:solidFill>
            </a:endParaRPr>
          </a:p>
        </p:txBody>
      </p:sp>
      <p:sp>
        <p:nvSpPr>
          <p:cNvPr id="4" name="Flowchart: Process 3"/>
          <p:cNvSpPr/>
          <p:nvPr/>
        </p:nvSpPr>
        <p:spPr>
          <a:xfrm>
            <a:off x="304800" y="2438400"/>
            <a:ext cx="1371600" cy="1600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Process 4"/>
          <p:cNvSpPr/>
          <p:nvPr/>
        </p:nvSpPr>
        <p:spPr>
          <a:xfrm>
            <a:off x="7315200" y="2286000"/>
            <a:ext cx="1600200" cy="1981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p:nvPr/>
        </p:nvCxnSpPr>
        <p:spPr>
          <a:xfrm>
            <a:off x="1905000" y="3733800"/>
            <a:ext cx="1600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05000" y="2743200"/>
            <a:ext cx="1600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67400" y="2819400"/>
            <a:ext cx="1371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67400" y="3657600"/>
            <a:ext cx="1295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2819400"/>
            <a:ext cx="685800" cy="923330"/>
          </a:xfrm>
          <a:prstGeom prst="rect">
            <a:avLst/>
          </a:prstGeom>
          <a:noFill/>
        </p:spPr>
        <p:txBody>
          <a:bodyPr wrap="square" rtlCol="0">
            <a:spAutoFit/>
          </a:bodyPr>
          <a:lstStyle/>
          <a:p>
            <a:r>
              <a:rPr lang="en-IN" dirty="0" smtClean="0"/>
              <a:t>Customer -1</a:t>
            </a:r>
            <a:endParaRPr lang="en-IN" dirty="0"/>
          </a:p>
        </p:txBody>
      </p:sp>
      <p:sp>
        <p:nvSpPr>
          <p:cNvPr id="24" name="TextBox 23"/>
          <p:cNvSpPr txBox="1"/>
          <p:nvPr/>
        </p:nvSpPr>
        <p:spPr>
          <a:xfrm>
            <a:off x="7543800" y="2895600"/>
            <a:ext cx="1219200" cy="646331"/>
          </a:xfrm>
          <a:prstGeom prst="rect">
            <a:avLst/>
          </a:prstGeom>
          <a:noFill/>
        </p:spPr>
        <p:txBody>
          <a:bodyPr wrap="square" rtlCol="0">
            <a:spAutoFit/>
          </a:bodyPr>
          <a:lstStyle/>
          <a:p>
            <a:r>
              <a:rPr lang="en-IN" dirty="0" smtClean="0"/>
              <a:t>Customer-2</a:t>
            </a:r>
            <a:endParaRPr lang="en-IN" dirty="0"/>
          </a:p>
        </p:txBody>
      </p:sp>
      <p:sp>
        <p:nvSpPr>
          <p:cNvPr id="26" name="TextBox 25"/>
          <p:cNvSpPr txBox="1"/>
          <p:nvPr/>
        </p:nvSpPr>
        <p:spPr>
          <a:xfrm>
            <a:off x="1981200" y="2286000"/>
            <a:ext cx="1600200" cy="381000"/>
          </a:xfrm>
          <a:prstGeom prst="rect">
            <a:avLst/>
          </a:prstGeom>
          <a:noFill/>
        </p:spPr>
        <p:txBody>
          <a:bodyPr wrap="square" rtlCol="0">
            <a:spAutoFit/>
          </a:bodyPr>
          <a:lstStyle/>
          <a:p>
            <a:r>
              <a:rPr lang="en-IN" dirty="0" smtClean="0"/>
              <a:t>send</a:t>
            </a:r>
            <a:endParaRPr lang="en-IN" dirty="0"/>
          </a:p>
        </p:txBody>
      </p:sp>
      <p:sp>
        <p:nvSpPr>
          <p:cNvPr id="27" name="TextBox 26"/>
          <p:cNvSpPr txBox="1"/>
          <p:nvPr/>
        </p:nvSpPr>
        <p:spPr>
          <a:xfrm>
            <a:off x="2057400" y="3276600"/>
            <a:ext cx="1371600" cy="369332"/>
          </a:xfrm>
          <a:prstGeom prst="rect">
            <a:avLst/>
          </a:prstGeom>
          <a:noFill/>
        </p:spPr>
        <p:txBody>
          <a:bodyPr wrap="square" rtlCol="0">
            <a:spAutoFit/>
          </a:bodyPr>
          <a:lstStyle/>
          <a:p>
            <a:r>
              <a:rPr lang="en-IN" dirty="0" smtClean="0"/>
              <a:t>Receive</a:t>
            </a:r>
            <a:endParaRPr lang="en-IN" dirty="0"/>
          </a:p>
        </p:txBody>
      </p:sp>
      <p:sp>
        <p:nvSpPr>
          <p:cNvPr id="30" name="TextBox 29"/>
          <p:cNvSpPr txBox="1"/>
          <p:nvPr/>
        </p:nvSpPr>
        <p:spPr>
          <a:xfrm>
            <a:off x="5943600" y="2514600"/>
            <a:ext cx="1219200" cy="369332"/>
          </a:xfrm>
          <a:prstGeom prst="rect">
            <a:avLst/>
          </a:prstGeom>
          <a:noFill/>
        </p:spPr>
        <p:txBody>
          <a:bodyPr wrap="square" rtlCol="0">
            <a:spAutoFit/>
          </a:bodyPr>
          <a:lstStyle/>
          <a:p>
            <a:r>
              <a:rPr lang="en-IN" dirty="0" smtClean="0"/>
              <a:t>send</a:t>
            </a:r>
            <a:endParaRPr lang="en-IN" dirty="0"/>
          </a:p>
        </p:txBody>
      </p:sp>
      <p:sp>
        <p:nvSpPr>
          <p:cNvPr id="31" name="TextBox 30"/>
          <p:cNvSpPr txBox="1"/>
          <p:nvPr/>
        </p:nvSpPr>
        <p:spPr>
          <a:xfrm>
            <a:off x="5943600" y="3200400"/>
            <a:ext cx="1143000" cy="369332"/>
          </a:xfrm>
          <a:prstGeom prst="rect">
            <a:avLst/>
          </a:prstGeom>
          <a:noFill/>
        </p:spPr>
        <p:txBody>
          <a:bodyPr wrap="square" rtlCol="0">
            <a:spAutoFit/>
          </a:bodyPr>
          <a:lstStyle/>
          <a:p>
            <a:r>
              <a:rPr lang="en-IN" dirty="0" smtClean="0"/>
              <a:t>Receive</a:t>
            </a:r>
            <a:endParaRPr lang="en-IN" dirty="0"/>
          </a:p>
        </p:txBody>
      </p:sp>
      <p:sp>
        <p:nvSpPr>
          <p:cNvPr id="32" name="Flowchart: Process 31"/>
          <p:cNvSpPr/>
          <p:nvPr/>
        </p:nvSpPr>
        <p:spPr>
          <a:xfrm>
            <a:off x="3733800" y="762000"/>
            <a:ext cx="19812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3886200" y="990600"/>
            <a:ext cx="1676400" cy="369332"/>
          </a:xfrm>
          <a:prstGeom prst="rect">
            <a:avLst/>
          </a:prstGeom>
          <a:noFill/>
        </p:spPr>
        <p:txBody>
          <a:bodyPr wrap="square" rtlCol="0">
            <a:spAutoFit/>
          </a:bodyPr>
          <a:lstStyle/>
          <a:p>
            <a:r>
              <a:rPr lang="en-IN" dirty="0" smtClean="0"/>
              <a:t>Customer-3</a:t>
            </a:r>
            <a:endParaRPr lang="en-IN" dirty="0"/>
          </a:p>
        </p:txBody>
      </p:sp>
      <p:cxnSp>
        <p:nvCxnSpPr>
          <p:cNvPr id="35" name="Straight Arrow Connector 34"/>
          <p:cNvCxnSpPr/>
          <p:nvPr/>
        </p:nvCxnSpPr>
        <p:spPr>
          <a:xfrm rot="5400000">
            <a:off x="3924300" y="1866900"/>
            <a:ext cx="609600" cy="76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4838700" y="1866900"/>
            <a:ext cx="5334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3276600" y="5410200"/>
            <a:ext cx="3048000"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3733800" y="5715000"/>
            <a:ext cx="2057400" cy="369332"/>
          </a:xfrm>
          <a:prstGeom prst="rect">
            <a:avLst/>
          </a:prstGeom>
          <a:noFill/>
        </p:spPr>
        <p:txBody>
          <a:bodyPr wrap="square" rtlCol="0">
            <a:spAutoFit/>
          </a:bodyPr>
          <a:lstStyle/>
          <a:p>
            <a:r>
              <a:rPr lang="en-IN" dirty="0" smtClean="0"/>
              <a:t>Customer -4</a:t>
            </a:r>
            <a:endParaRPr lang="en-IN" dirty="0"/>
          </a:p>
        </p:txBody>
      </p:sp>
      <p:cxnSp>
        <p:nvCxnSpPr>
          <p:cNvPr id="44" name="Straight Arrow Connector 43"/>
          <p:cNvCxnSpPr/>
          <p:nvPr/>
        </p:nvCxnSpPr>
        <p:spPr>
          <a:xfrm rot="5400000">
            <a:off x="3810000" y="4648200"/>
            <a:ext cx="914400"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H="1">
            <a:off x="4495800" y="4572000"/>
            <a:ext cx="838200"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enterpriseintegrationpatterns.com/img/Chap1Solution.gif"/>
          <p:cNvPicPr>
            <a:picLocks noChangeAspect="1" noChangeArrowheads="1"/>
          </p:cNvPicPr>
          <p:nvPr/>
        </p:nvPicPr>
        <p:blipFill>
          <a:blip r:embed="rId2"/>
          <a:srcRect/>
          <a:stretch>
            <a:fillRect/>
          </a:stretch>
        </p:blipFill>
        <p:spPr bwMode="auto">
          <a:xfrm>
            <a:off x="381000" y="685800"/>
            <a:ext cx="8272148" cy="2590800"/>
          </a:xfrm>
          <a:prstGeom prst="rect">
            <a:avLst/>
          </a:prstGeom>
          <a:noFill/>
        </p:spPr>
      </p:pic>
      <p:pic>
        <p:nvPicPr>
          <p:cNvPr id="1028" name="Picture 4" descr="https://www.enterpriseintegrationpatterns.com/img/WgrusActivity.gif"/>
          <p:cNvPicPr>
            <a:picLocks noChangeAspect="1" noChangeArrowheads="1"/>
          </p:cNvPicPr>
          <p:nvPr/>
        </p:nvPicPr>
        <p:blipFill>
          <a:blip r:embed="rId3"/>
          <a:srcRect/>
          <a:stretch>
            <a:fillRect/>
          </a:stretch>
        </p:blipFill>
        <p:spPr bwMode="auto">
          <a:xfrm>
            <a:off x="1219200" y="3276600"/>
            <a:ext cx="3657600" cy="3581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enterpriseintegrationpatterns.com/img/WgrusProcessingOrders.gif"/>
          <p:cNvPicPr>
            <a:picLocks noChangeAspect="1" noChangeArrowheads="1"/>
          </p:cNvPicPr>
          <p:nvPr/>
        </p:nvPicPr>
        <p:blipFill>
          <a:blip r:embed="rId2"/>
          <a:srcRect/>
          <a:stretch>
            <a:fillRect/>
          </a:stretch>
        </p:blipFill>
        <p:spPr bwMode="auto">
          <a:xfrm>
            <a:off x="304800" y="1447800"/>
            <a:ext cx="8610599" cy="2209800"/>
          </a:xfrm>
          <a:prstGeom prst="rect">
            <a:avLst/>
          </a:prstGeom>
          <a:noFill/>
        </p:spPr>
      </p:pic>
      <p:sp>
        <p:nvSpPr>
          <p:cNvPr id="4" name="TextBox 3"/>
          <p:cNvSpPr txBox="1"/>
          <p:nvPr/>
        </p:nvSpPr>
        <p:spPr>
          <a:xfrm>
            <a:off x="533400" y="4038600"/>
            <a:ext cx="7543800" cy="923330"/>
          </a:xfrm>
          <a:prstGeom prst="rect">
            <a:avLst/>
          </a:prstGeom>
          <a:noFill/>
        </p:spPr>
        <p:txBody>
          <a:bodyPr wrap="square" rtlCol="0">
            <a:spAutoFit/>
          </a:bodyPr>
          <a:lstStyle/>
          <a:p>
            <a:r>
              <a:rPr lang="en-IN" dirty="0" smtClean="0"/>
              <a:t>Once Customer orders  in online before the order is sending to the shop .</a:t>
            </a:r>
          </a:p>
          <a:p>
            <a:r>
              <a:rPr lang="en-IN" dirty="0" smtClean="0"/>
              <a:t>The message will be processed,  Filtered ,segregated and finally it will send the order to the shop.</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724400"/>
            <a:ext cx="8382000" cy="1200329"/>
          </a:xfrm>
          <a:prstGeom prst="rect">
            <a:avLst/>
          </a:prstGeom>
          <a:noFill/>
        </p:spPr>
        <p:txBody>
          <a:bodyPr wrap="square" rtlCol="0">
            <a:spAutoFit/>
          </a:bodyPr>
          <a:lstStyle/>
          <a:p>
            <a:r>
              <a:rPr lang="en-IN" dirty="0" smtClean="0"/>
              <a:t>we use a </a:t>
            </a:r>
            <a:r>
              <a:rPr lang="en-IN" b="1" dirty="0" smtClean="0"/>
              <a:t>Publish-Subscribe </a:t>
            </a:r>
            <a:r>
              <a:rPr lang="en-IN" dirty="0" smtClean="0"/>
              <a:t>Channel to implement the fork action and an Aggregator to implement the join action. A Publish-Subscribe Channel sends a message to all active consumers while an Aggregator receives multiple incoming messages and combines them into a single</a:t>
            </a:r>
            <a:endParaRPr lang="en-IN" dirty="0"/>
          </a:p>
        </p:txBody>
      </p:sp>
      <p:sp>
        <p:nvSpPr>
          <p:cNvPr id="3" name="TextBox 2"/>
          <p:cNvSpPr txBox="1"/>
          <p:nvPr/>
        </p:nvSpPr>
        <p:spPr>
          <a:xfrm>
            <a:off x="838200" y="1295400"/>
            <a:ext cx="6553200" cy="369332"/>
          </a:xfrm>
          <a:prstGeom prst="rect">
            <a:avLst/>
          </a:prstGeom>
          <a:noFill/>
        </p:spPr>
        <p:txBody>
          <a:bodyPr wrap="square" rtlCol="0">
            <a:spAutoFit/>
          </a:bodyPr>
          <a:lstStyle/>
          <a:p>
            <a:r>
              <a:rPr lang="en-IN" dirty="0" smtClean="0"/>
              <a:t>By using filters we will segregate the order</a:t>
            </a:r>
            <a:endParaRPr lang="en-IN" dirty="0"/>
          </a:p>
        </p:txBody>
      </p:sp>
      <p:pic>
        <p:nvPicPr>
          <p:cNvPr id="28674" name="Picture 2" descr="https://www.enterpriseintegrationpatterns.com/img/FilterRabbit.png"/>
          <p:cNvPicPr>
            <a:picLocks noChangeAspect="1" noChangeArrowheads="1"/>
          </p:cNvPicPr>
          <p:nvPr/>
        </p:nvPicPr>
        <p:blipFill>
          <a:blip r:embed="rId2"/>
          <a:srcRect/>
          <a:stretch>
            <a:fillRect/>
          </a:stretch>
        </p:blipFill>
        <p:spPr bwMode="auto">
          <a:xfrm>
            <a:off x="838200" y="1676400"/>
            <a:ext cx="6553200" cy="221932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1295400"/>
            <a:ext cx="7543800" cy="1200329"/>
          </a:xfrm>
          <a:prstGeom prst="rect">
            <a:avLst/>
          </a:prstGeom>
          <a:noFill/>
        </p:spPr>
        <p:txBody>
          <a:bodyPr wrap="square" rtlCol="0">
            <a:spAutoFit/>
          </a:bodyPr>
          <a:lstStyle/>
          <a:p>
            <a:r>
              <a:rPr lang="en-IN" dirty="0" smtClean="0"/>
              <a:t>the intent of messages on the </a:t>
            </a:r>
            <a:r>
              <a:rPr lang="en-IN" b="1" dirty="0" smtClean="0"/>
              <a:t>Point-to-Point </a:t>
            </a:r>
            <a:r>
              <a:rPr lang="en-IN" dirty="0" smtClean="0"/>
              <a:t>Channels between the </a:t>
            </a:r>
            <a:r>
              <a:rPr lang="en-IN" b="1" dirty="0" smtClean="0"/>
              <a:t>Content-Based Router</a:t>
            </a:r>
            <a:r>
              <a:rPr lang="en-IN" dirty="0" smtClean="0"/>
              <a:t> and </a:t>
            </a:r>
            <a:r>
              <a:rPr lang="en-IN" b="1" dirty="0" smtClean="0"/>
              <a:t>the inventory systems </a:t>
            </a:r>
            <a:r>
              <a:rPr lang="en-IN" dirty="0" smtClean="0"/>
              <a:t>is different from the previous channel. These channels contain </a:t>
            </a:r>
            <a:r>
              <a:rPr lang="en-IN" b="1" dirty="0" smtClean="0"/>
              <a:t>Command Messages</a:t>
            </a:r>
            <a:r>
              <a:rPr lang="en-IN" dirty="0" smtClean="0"/>
              <a:t>, messages that instruct the system to execute the </a:t>
            </a:r>
            <a:r>
              <a:rPr lang="en-IN" b="1" dirty="0" smtClean="0"/>
              <a:t>specified command</a:t>
            </a:r>
            <a:r>
              <a:rPr lang="en-IN" dirty="0" smtClean="0"/>
              <a:t>.</a:t>
            </a:r>
            <a:endParaRPr lang="en-IN" dirty="0"/>
          </a:p>
        </p:txBody>
      </p:sp>
      <p:pic>
        <p:nvPicPr>
          <p:cNvPr id="10242" name="Picture 2" descr="https://www.enterpriseintegrationpatterns.com/img/PointToPointSolution.gif"/>
          <p:cNvPicPr>
            <a:picLocks noChangeAspect="1" noChangeArrowheads="1"/>
          </p:cNvPicPr>
          <p:nvPr/>
        </p:nvPicPr>
        <p:blipFill>
          <a:blip r:embed="rId2"/>
          <a:srcRect/>
          <a:stretch>
            <a:fillRect/>
          </a:stretch>
        </p:blipFill>
        <p:spPr bwMode="auto">
          <a:xfrm>
            <a:off x="1143000" y="3048000"/>
            <a:ext cx="6400800" cy="1828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295400"/>
            <a:ext cx="6400800" cy="369332"/>
          </a:xfrm>
          <a:prstGeom prst="rect">
            <a:avLst/>
          </a:prstGeom>
          <a:noFill/>
        </p:spPr>
        <p:txBody>
          <a:bodyPr wrap="square" rtlCol="0">
            <a:spAutoFit/>
          </a:bodyPr>
          <a:lstStyle/>
          <a:p>
            <a:r>
              <a:rPr lang="en-IN" b="1" dirty="0" smtClean="0"/>
              <a:t>Aggregator</a:t>
            </a:r>
            <a:endParaRPr lang="en-IN" dirty="0"/>
          </a:p>
        </p:txBody>
      </p:sp>
      <p:pic>
        <p:nvPicPr>
          <p:cNvPr id="31746" name="Picture 2" descr="https://www.enterpriseintegrationpatterns.com/img/Aggregator.gif"/>
          <p:cNvPicPr>
            <a:picLocks noChangeAspect="1" noChangeArrowheads="1"/>
          </p:cNvPicPr>
          <p:nvPr/>
        </p:nvPicPr>
        <p:blipFill>
          <a:blip r:embed="rId2"/>
          <a:srcRect/>
          <a:stretch>
            <a:fillRect/>
          </a:stretch>
        </p:blipFill>
        <p:spPr bwMode="auto">
          <a:xfrm>
            <a:off x="1066800" y="1752600"/>
            <a:ext cx="6019800" cy="1276350"/>
          </a:xfrm>
          <a:prstGeom prst="rect">
            <a:avLst/>
          </a:prstGeom>
          <a:noFill/>
        </p:spPr>
      </p:pic>
      <p:sp>
        <p:nvSpPr>
          <p:cNvPr id="4" name="TextBox 3"/>
          <p:cNvSpPr txBox="1"/>
          <p:nvPr/>
        </p:nvSpPr>
        <p:spPr>
          <a:xfrm>
            <a:off x="533400" y="5257800"/>
            <a:ext cx="8001000" cy="1200329"/>
          </a:xfrm>
          <a:prstGeom prst="rect">
            <a:avLst/>
          </a:prstGeom>
          <a:noFill/>
        </p:spPr>
        <p:txBody>
          <a:bodyPr wrap="square" rtlCol="0">
            <a:spAutoFit/>
          </a:bodyPr>
          <a:lstStyle/>
          <a:p>
            <a:r>
              <a:rPr lang="en-IN" dirty="0" smtClean="0"/>
              <a:t>the </a:t>
            </a:r>
            <a:r>
              <a:rPr lang="en-IN" b="1" dirty="0" smtClean="0"/>
              <a:t>Content-Based Router </a:t>
            </a:r>
            <a:r>
              <a:rPr lang="en-IN" dirty="0" smtClean="0"/>
              <a:t>forwards the message to the</a:t>
            </a:r>
            <a:r>
              <a:rPr lang="en-IN" b="1" dirty="0" smtClean="0"/>
              <a:t> VALIDATED_ORDER</a:t>
            </a:r>
            <a:r>
              <a:rPr lang="en-IN" dirty="0" smtClean="0"/>
              <a:t> channel. If the customer is not in good standing or we have no inventory on hand, it forwards the message to the</a:t>
            </a:r>
            <a:r>
              <a:rPr lang="en-IN" b="1" dirty="0" smtClean="0"/>
              <a:t> INVALID_ORDER</a:t>
            </a:r>
            <a:r>
              <a:rPr lang="en-IN" dirty="0" smtClean="0"/>
              <a:t> process.</a:t>
            </a:r>
            <a:endParaRPr lang="en-IN" dirty="0"/>
          </a:p>
        </p:txBody>
      </p:sp>
      <p:sp>
        <p:nvSpPr>
          <p:cNvPr id="5" name="TextBox 4"/>
          <p:cNvSpPr txBox="1"/>
          <p:nvPr/>
        </p:nvSpPr>
        <p:spPr>
          <a:xfrm>
            <a:off x="838200" y="3352800"/>
            <a:ext cx="7772400" cy="1754326"/>
          </a:xfrm>
          <a:prstGeom prst="rect">
            <a:avLst/>
          </a:prstGeom>
          <a:noFill/>
        </p:spPr>
        <p:txBody>
          <a:bodyPr wrap="square" rtlCol="0">
            <a:spAutoFit/>
          </a:bodyPr>
          <a:lstStyle/>
          <a:p>
            <a:r>
              <a:rPr lang="en-IN" dirty="0" smtClean="0"/>
              <a:t>The </a:t>
            </a:r>
            <a:r>
              <a:rPr lang="en-IN" i="1" dirty="0" smtClean="0"/>
              <a:t>Aggregator</a:t>
            </a:r>
            <a:r>
              <a:rPr lang="en-IN" dirty="0" smtClean="0"/>
              <a:t> is a special </a:t>
            </a:r>
            <a:r>
              <a:rPr lang="en-IN" i="1" dirty="0" smtClean="0"/>
              <a:t>Filter</a:t>
            </a:r>
            <a:r>
              <a:rPr lang="en-IN" dirty="0" smtClean="0"/>
              <a:t> that receives a stream of messages and identifies messages that are correlated. Once a complete set of messages has been received (more on how to decide when a set is 'complete' below), the </a:t>
            </a:r>
            <a:r>
              <a:rPr lang="en-IN" i="1" dirty="0" smtClean="0"/>
              <a:t>Aggregator</a:t>
            </a:r>
            <a:r>
              <a:rPr lang="en-IN" dirty="0" smtClean="0"/>
              <a:t> collects information from each correlated message and publishes a single, aggregated message to the output channel for further processing.</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213</TotalTime>
  <Words>391</Words>
  <Application>Microsoft Office PowerPoint</Application>
  <PresentationFormat>On-screen Show (4:3)</PresentationFormat>
  <Paragraphs>86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51</cp:revision>
  <dcterms:created xsi:type="dcterms:W3CDTF">2006-08-16T00:00:00Z</dcterms:created>
  <dcterms:modified xsi:type="dcterms:W3CDTF">2020-06-27T09:42:43Z</dcterms:modified>
</cp:coreProperties>
</file>