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1" r:id="rId4"/>
    <p:sldId id="257" r:id="rId5"/>
    <p:sldId id="258"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408"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0"/>
            <a:ext cx="9144000" cy="6858000"/>
          </a:xfrm>
          <a:prstGeom prst="rect">
            <a:avLst/>
          </a:prstGeom>
          <a:noFill/>
          <a:ln w="9525">
            <a:noFill/>
          </a:ln>
        </p:spPr>
      </p:pic>
      <p:sp>
        <p:nvSpPr>
          <p:cNvPr id="2051" name="Rectangle 3"/>
          <p:cNvSpPr>
            <a:spLocks noGrp="1" noChangeArrowheads="1"/>
          </p:cNvSpPr>
          <p:nvPr>
            <p:ph type="ctrTitle"/>
          </p:nvPr>
        </p:nvSpPr>
        <p:spPr>
          <a:xfrm>
            <a:off x="468313" y="3717925"/>
            <a:ext cx="8207375"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4940300"/>
            <a:ext cx="8212138" cy="981075"/>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266DAC2F-7B2F-4010-A59E-338101F321C6}" type="datetimeFigureOut">
              <a:rPr lang="en-US" smtClean="0"/>
            </a:fld>
            <a:endParaRPr lang="en-US"/>
          </a:p>
        </p:txBody>
      </p:sp>
      <p:sp>
        <p:nvSpPr>
          <p:cNvPr id="10" name="Rectangle 6"/>
          <p:cNvSpPr>
            <a:spLocks noGrp="1" noChangeArrowheads="1"/>
          </p:cNvSpPr>
          <p:nvPr>
            <p:ph type="ftr" sz="quarter" idx="3"/>
          </p:nvPr>
        </p:nvSpPr>
        <p:spPr bwMode="auto">
          <a:xfrm>
            <a:off x="3124200" y="6245225"/>
            <a:ext cx="2895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6553200" y="6245225"/>
            <a:ext cx="21336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7C4BA541-4689-428C-B283-E2B5ED63F560}"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66DAC2F-7B2F-4010-A59E-338101F321C6}"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C4BA541-4689-428C-B283-E2B5ED63F560}"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90500"/>
            <a:ext cx="20574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90500"/>
            <a:ext cx="60198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66DAC2F-7B2F-4010-A59E-338101F321C6}"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C4BA541-4689-428C-B283-E2B5ED63F560}"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266DAC2F-7B2F-4010-A59E-338101F321C6}"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C4BA541-4689-428C-B283-E2B5ED63F560}"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266DAC2F-7B2F-4010-A59E-338101F321C6}"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7C4BA541-4689-428C-B283-E2B5ED63F560}"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174750"/>
            <a:ext cx="40386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266DAC2F-7B2F-4010-A59E-338101F321C6}"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C4BA541-4689-428C-B283-E2B5ED63F560}"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266DAC2F-7B2F-4010-A59E-338101F321C6}"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7C4BA541-4689-428C-B283-E2B5ED63F560}"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266DAC2F-7B2F-4010-A59E-338101F321C6}"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7C4BA541-4689-428C-B283-E2B5ED63F560}"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266DAC2F-7B2F-4010-A59E-338101F321C6}"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7C4BA541-4689-428C-B283-E2B5ED63F560}"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266DAC2F-7B2F-4010-A59E-338101F321C6}"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C4BA541-4689-428C-B283-E2B5ED63F560}"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266DAC2F-7B2F-4010-A59E-338101F321C6}"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7C4BA541-4689-428C-B283-E2B5ED63F560}"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10"/>
          <p:cNvPicPr>
            <a:picLocks noChangeAspect="1"/>
          </p:cNvPicPr>
          <p:nvPr/>
        </p:nvPicPr>
        <p:blipFill>
          <a:blip r:embed="rId12"/>
          <a:stretch>
            <a:fillRect/>
          </a:stretch>
        </p:blipFill>
        <p:spPr>
          <a:xfrm>
            <a:off x="0" y="0"/>
            <a:ext cx="9144000" cy="6858000"/>
          </a:xfrm>
          <a:prstGeom prst="rect">
            <a:avLst/>
          </a:prstGeom>
          <a:noFill/>
          <a:ln w="9525">
            <a:noFill/>
          </a:ln>
        </p:spPr>
      </p:pic>
      <p:sp>
        <p:nvSpPr>
          <p:cNvPr id="1027" name="Rectangle 3"/>
          <p:cNvSpPr>
            <a:spLocks noGrp="1"/>
          </p:cNvSpPr>
          <p:nvPr>
            <p:ph type="title"/>
          </p:nvPr>
        </p:nvSpPr>
        <p:spPr>
          <a:xfrm>
            <a:off x="457200" y="190500"/>
            <a:ext cx="82296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1174750"/>
            <a:ext cx="82296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266DAC2F-7B2F-4010-A59E-338101F321C6}" type="datetimeFigureOut">
              <a:rPr lang="en-US" smtClean="0"/>
            </a:fld>
            <a:endParaRPr lang="en-US"/>
          </a:p>
        </p:txBody>
      </p:sp>
      <p:sp>
        <p:nvSpPr>
          <p:cNvPr id="1030" name="Rectangle 6"/>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7C4BA541-4689-428C-B283-E2B5ED63F56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61950"/>
            <a:ext cx="7772400" cy="1388745"/>
          </a:xfrm>
        </p:spPr>
        <p:txBody>
          <a:bodyPr>
            <a:normAutofit fontScale="90000"/>
          </a:bodyPr>
          <a:lstStyle/>
          <a:p>
            <a:pPr algn="ctr"/>
            <a:r>
              <a:rPr>
                <a:solidFill>
                  <a:schemeClr val="bg1"/>
                </a:solidFill>
                <a:sym typeface="+mn-ea"/>
              </a:rPr>
              <a:t>LightG</a:t>
            </a:r>
            <a:r>
              <a:rPr lang="en-IN">
                <a:solidFill>
                  <a:schemeClr val="bg1"/>
                </a:solidFill>
                <a:sym typeface="+mn-ea"/>
              </a:rPr>
              <a:t>radiant</a:t>
            </a:r>
            <a:r>
              <a:rPr lang="en-US" dirty="0" smtClean="0">
                <a:solidFill>
                  <a:schemeClr val="bg1"/>
                </a:solidFill>
              </a:rPr>
              <a:t> BOOSTING REGRESSOR</a:t>
            </a:r>
            <a:br>
              <a:rPr lang="en-US" dirty="0" smtClean="0">
                <a:solidFill>
                  <a:schemeClr val="bg1"/>
                </a:solidFill>
              </a:rPr>
            </a:br>
            <a:r>
              <a:rPr lang="en-US" dirty="0" smtClean="0">
                <a:solidFill>
                  <a:schemeClr val="bg1"/>
                </a:solidFill>
              </a:rPr>
              <a:t>or LIGHT GBM</a:t>
            </a:r>
            <a:endParaRPr lang="en-US" dirty="0" smtClean="0">
              <a:solidFill>
                <a:schemeClr val="bg1"/>
              </a:solidFill>
            </a:endParaRPr>
          </a:p>
        </p:txBody>
      </p:sp>
      <p:sp>
        <p:nvSpPr>
          <p:cNvPr id="3" name="Subtitle 2"/>
          <p:cNvSpPr>
            <a:spLocks noGrp="1"/>
          </p:cNvSpPr>
          <p:nvPr>
            <p:ph type="subTitle" idx="1"/>
          </p:nvPr>
        </p:nvSpPr>
        <p:spPr>
          <a:xfrm>
            <a:off x="469900" y="2327910"/>
            <a:ext cx="8212455" cy="3307715"/>
          </a:xfrm>
        </p:spPr>
        <p:txBody>
          <a:bodyPr>
            <a:normAutofit lnSpcReduction="20000"/>
          </a:bodyPr>
          <a:lstStyle/>
          <a:p>
            <a:pPr algn="ctr"/>
            <a:r>
              <a:rPr lang="en-US" dirty="0" smtClean="0">
                <a:solidFill>
                  <a:schemeClr val="bg1"/>
                </a:solidFill>
              </a:rPr>
              <a:t>Light GBM </a:t>
            </a:r>
            <a:r>
              <a:rPr lang="en-US" dirty="0">
                <a:solidFill>
                  <a:schemeClr val="bg1"/>
                </a:solidFill>
              </a:rPr>
              <a:t>uses a novel technique of Gradient-based One-Side Sampling (GOSS) to filter out the data instances for finding a split value while XGBoost uses pre-sorted algorithm &amp; </a:t>
            </a:r>
            <a:r>
              <a:rPr lang="en-US" dirty="0">
                <a:solidFill>
                  <a:srgbClr val="FFFFFF"/>
                </a:solidFill>
              </a:rPr>
              <a:t>Histogram</a:t>
            </a:r>
            <a:r>
              <a:rPr lang="en-US" dirty="0">
                <a:solidFill>
                  <a:schemeClr val="bg1"/>
                </a:solidFill>
              </a:rPr>
              <a:t>-based algorithm for computing the best split. </a:t>
            </a:r>
            <a:endParaRPr lang="en-US" dirty="0">
              <a:solidFill>
                <a:schemeClr val="bg1"/>
              </a:solidFill>
            </a:endParaRPr>
          </a:p>
          <a:p>
            <a:pPr algn="ctr"/>
            <a:r>
              <a:rPr lang="en-US" dirty="0">
                <a:solidFill>
                  <a:schemeClr val="bg1"/>
                </a:solidFill>
              </a:rPr>
              <a:t>Here instances are observations/samples.</a:t>
            </a: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Content Placeholder 1"/>
          <p:cNvSpPr>
            <a:spLocks noGrp="1"/>
          </p:cNvSpPr>
          <p:nvPr>
            <p:ph idx="1"/>
          </p:nvPr>
        </p:nvSpPr>
        <p:spPr/>
        <p:txBody>
          <a:bodyPr/>
          <a:p>
            <a:endParaRPr lang="en-US"/>
          </a:p>
        </p:txBody>
      </p:sp>
      <p:sp>
        <p:nvSpPr>
          <p:cNvPr id="3" name="Title 2"/>
          <p:cNvSpPr>
            <a:spLocks noGrp="1"/>
          </p:cNvSpPr>
          <p:nvPr>
            <p:ph type="title"/>
          </p:nvPr>
        </p:nvSpPr>
        <p:spPr/>
        <p:txBody>
          <a:bodyPr/>
          <a:p>
            <a:endParaRPr lang="en-US"/>
          </a:p>
        </p:txBody>
      </p:sp>
      <p:pic>
        <p:nvPicPr>
          <p:cNvPr id="4" name="Picture 3"/>
          <p:cNvPicPr/>
          <p:nvPr/>
        </p:nvPicPr>
        <p:blipFill>
          <a:blip r:embed="rId1"/>
          <a:stretch>
            <a:fillRect/>
          </a:stretch>
        </p:blipFill>
        <p:spPr>
          <a:xfrm>
            <a:off x="228600" y="309245"/>
            <a:ext cx="8763000" cy="56629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err="1"/>
              <a:t>LightGBM</a:t>
            </a:r>
            <a:r>
              <a:rPr lang="en-US" dirty="0"/>
              <a:t> will by default consider model as a regression model. learning_rate: This determines the impact of each tree on the final outcome. GBM works by starting with an initial estimate which is updated using the output of each tree. The learning parameter controls the magnitude of this change in the estimates.</a:t>
            </a:r>
            <a:endParaRPr lang="en-US" dirty="0"/>
          </a:p>
        </p:txBody>
      </p:sp>
      <p:sp>
        <p:nvSpPr>
          <p:cNvPr id="3" name="Title 2"/>
          <p:cNvSpPr>
            <a:spLocks noGrp="1"/>
          </p:cNvSpPr>
          <p:nvPr>
            <p:ph type="title"/>
          </p:nvPr>
        </p:nvSpPr>
        <p:spPr/>
        <p:txBody>
          <a:bodyPr/>
          <a:lstStyle/>
          <a:p>
            <a:r>
              <a:rPr lang="en-US" dirty="0" smtClean="0"/>
              <a:t>LG BOOSTER</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50670"/>
            <a:ext cx="8229600" cy="977900"/>
          </a:xfrm>
        </p:spPr>
        <p:txBody>
          <a:bodyPr/>
          <a:lstStyle/>
          <a:p>
            <a:r>
              <a:rPr lang="en-US" sz="2400" dirty="0" smtClean="0"/>
              <a:t>Light GBM </a:t>
            </a:r>
            <a:r>
              <a:rPr lang="en-US" sz="2400" dirty="0"/>
              <a:t>is generally faster and more memory-efficient, making it suitable for large datasets. </a:t>
            </a:r>
            <a:endParaRPr lang="en-US" sz="2400" dirty="0"/>
          </a:p>
        </p:txBody>
      </p:sp>
      <p:sp>
        <p:nvSpPr>
          <p:cNvPr id="3" name="Title 2"/>
          <p:cNvSpPr>
            <a:spLocks noGrp="1"/>
          </p:cNvSpPr>
          <p:nvPr>
            <p:ph type="title"/>
          </p:nvPr>
        </p:nvSpPr>
        <p:spPr>
          <a:xfrm>
            <a:off x="400685" y="503555"/>
            <a:ext cx="8286115" cy="746760"/>
          </a:xfrm>
        </p:spPr>
        <p:txBody>
          <a:bodyPr/>
          <a:lstStyle/>
          <a:p>
            <a:r>
              <a:rPr lang="en-US" sz="2400" b="1" dirty="0" smtClean="0">
                <a:latin typeface="+mn-lt"/>
                <a:cs typeface="+mn-lt"/>
              </a:rPr>
              <a:t>LG BOOSTER</a:t>
            </a:r>
            <a:endParaRPr lang="en-US" sz="2400" b="1" dirty="0">
              <a:latin typeface="+mn-lt"/>
              <a:cs typeface="+mn-lt"/>
            </a:endParaRPr>
          </a:p>
        </p:txBody>
      </p:sp>
      <p:sp>
        <p:nvSpPr>
          <p:cNvPr id="4" name="Text Box 3"/>
          <p:cNvSpPr txBox="1"/>
          <p:nvPr/>
        </p:nvSpPr>
        <p:spPr>
          <a:xfrm>
            <a:off x="400685" y="2804160"/>
            <a:ext cx="6457315" cy="586105"/>
          </a:xfrm>
          <a:prstGeom prst="rect">
            <a:avLst/>
          </a:prstGeom>
          <a:noFill/>
        </p:spPr>
        <p:txBody>
          <a:bodyPr wrap="square" rtlCol="0" anchor="t">
            <a:noAutofit/>
          </a:bodyPr>
          <a:p>
            <a:pPr marL="0" indent="0">
              <a:buNone/>
            </a:pPr>
            <a:r>
              <a:rPr lang="en-US" sz="2400" b="1" dirty="0" smtClean="0">
                <a:sym typeface="+mn-ea"/>
              </a:rPr>
              <a:t>ADVANTAGES </a:t>
            </a:r>
            <a:endParaRPr lang="en-US" sz="2400" b="1" dirty="0" smtClean="0">
              <a:sym typeface="+mn-ea"/>
            </a:endParaRPr>
          </a:p>
        </p:txBody>
      </p:sp>
      <p:sp>
        <p:nvSpPr>
          <p:cNvPr id="5" name="Text Box 4"/>
          <p:cNvSpPr txBox="1"/>
          <p:nvPr/>
        </p:nvSpPr>
        <p:spPr>
          <a:xfrm>
            <a:off x="522605" y="3502660"/>
            <a:ext cx="7221220" cy="2110740"/>
          </a:xfrm>
          <a:prstGeom prst="rect">
            <a:avLst/>
          </a:prstGeom>
          <a:noFill/>
        </p:spPr>
        <p:txBody>
          <a:bodyPr wrap="square" rtlCol="0" anchor="t">
            <a:noAutofit/>
          </a:bodyPr>
          <a:p>
            <a:r>
              <a:rPr lang="en-US" dirty="0">
                <a:sym typeface="+mn-ea"/>
              </a:rPr>
              <a:t>Better accuracy than any other boosting algorithm: </a:t>
            </a:r>
            <a:endParaRPr lang="en-US" dirty="0">
              <a:sym typeface="+mn-ea"/>
            </a:endParaRPr>
          </a:p>
          <a:p>
            <a:r>
              <a:rPr lang="en-US" dirty="0">
                <a:sym typeface="+mn-ea"/>
              </a:rPr>
              <a:t>It produces much more complex trees by following leaf wise split approach rather than a level-wise approach which is the main factor in achieving higher accuracy.</a:t>
            </a:r>
            <a:endParaRPr lang="en-US"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10000"/>
          </a:bodyPr>
          <a:lstStyle/>
          <a:p>
            <a:pPr marL="0" indent="0">
              <a:buNone/>
            </a:pPr>
            <a:r>
              <a:rPr lang="en-US" dirty="0" smtClean="0"/>
              <a:t>     model </a:t>
            </a:r>
            <a:r>
              <a:rPr lang="en-US" dirty="0"/>
              <a:t>= </a:t>
            </a:r>
            <a:r>
              <a:rPr lang="en-US" dirty="0" err="1"/>
              <a:t>LGBMRegressor</a:t>
            </a:r>
            <a:r>
              <a:rPr lang="en-US" dirty="0"/>
              <a:t>()</a:t>
            </a:r>
            <a:endParaRPr lang="en-US" dirty="0"/>
          </a:p>
          <a:p>
            <a:pPr marL="0" indent="0">
              <a:buNone/>
            </a:pPr>
            <a:r>
              <a:rPr lang="en-US" dirty="0" smtClean="0"/>
              <a:t>     cv </a:t>
            </a:r>
            <a:r>
              <a:rPr lang="en-US" dirty="0"/>
              <a:t>= </a:t>
            </a:r>
            <a:r>
              <a:rPr lang="en-US" dirty="0" err="1"/>
              <a:t>RepeatedKFold</a:t>
            </a:r>
            <a:r>
              <a:rPr lang="en-US" dirty="0"/>
              <a:t>(</a:t>
            </a:r>
            <a:r>
              <a:rPr lang="en-US" dirty="0" err="1"/>
              <a:t>n_splits</a:t>
            </a:r>
            <a:r>
              <a:rPr lang="en-US" dirty="0"/>
              <a:t>=10, </a:t>
            </a:r>
            <a:r>
              <a:rPr lang="en-US" dirty="0" err="1"/>
              <a:t>n_repeats</a:t>
            </a:r>
            <a:r>
              <a:rPr lang="en-US" dirty="0"/>
              <a:t>=3, random_state=1)</a:t>
            </a:r>
            <a:endParaRPr lang="en-US" dirty="0"/>
          </a:p>
          <a:p>
            <a:pPr marL="0" indent="0">
              <a:buNone/>
            </a:pPr>
            <a:r>
              <a:rPr lang="en-US" dirty="0" smtClean="0"/>
              <a:t>      </a:t>
            </a:r>
            <a:r>
              <a:rPr lang="en-US" dirty="0" err="1" smtClean="0"/>
              <a:t>n_scores</a:t>
            </a:r>
            <a:r>
              <a:rPr lang="en-US" dirty="0" smtClean="0"/>
              <a:t> </a:t>
            </a:r>
            <a:r>
              <a:rPr lang="en-US" dirty="0"/>
              <a:t>= </a:t>
            </a:r>
            <a:r>
              <a:rPr lang="en-US" dirty="0" err="1" smtClean="0"/>
              <a:t>cross_val_score</a:t>
            </a:r>
            <a:r>
              <a:rPr lang="en-US" dirty="0" smtClean="0"/>
              <a:t>(model, X, y, scoring</a:t>
            </a:r>
            <a:r>
              <a:rPr lang="en-US" dirty="0"/>
              <a:t>='</a:t>
            </a:r>
            <a:r>
              <a:rPr lang="en-US" dirty="0" err="1"/>
              <a:t>neg_mean_absolute_error</a:t>
            </a:r>
            <a:r>
              <a:rPr lang="en-US" dirty="0"/>
              <a:t>', cv=cv, </a:t>
            </a:r>
            <a:r>
              <a:rPr lang="en-US" dirty="0" err="1"/>
              <a:t>n_jobs</a:t>
            </a:r>
            <a:r>
              <a:rPr lang="en-US" dirty="0"/>
              <a:t>=-1, </a:t>
            </a:r>
            <a:r>
              <a:rPr lang="en-US" dirty="0" err="1"/>
              <a:t>error_score</a:t>
            </a:r>
            <a:r>
              <a:rPr lang="en-US" dirty="0"/>
              <a:t>='raise')</a:t>
            </a:r>
            <a:endParaRPr lang="en-US" dirty="0"/>
          </a:p>
          <a:p>
            <a:pPr marL="0" indent="0">
              <a:buNone/>
            </a:pPr>
            <a:r>
              <a:rPr lang="en-US" dirty="0"/>
              <a:t>print('MAE: %.3f (%.3f)' % (mean(</a:t>
            </a:r>
            <a:r>
              <a:rPr lang="en-US" dirty="0" err="1"/>
              <a:t>n_scores</a:t>
            </a:r>
            <a:r>
              <a:rPr lang="en-US" dirty="0"/>
              <a:t>), </a:t>
            </a:r>
            <a:r>
              <a:rPr lang="en-US" dirty="0" err="1"/>
              <a:t>std</a:t>
            </a:r>
            <a:r>
              <a:rPr lang="en-US" dirty="0"/>
              <a:t>(</a:t>
            </a:r>
            <a:r>
              <a:rPr lang="en-US" dirty="0" err="1"/>
              <a:t>n_scores</a:t>
            </a:r>
            <a:r>
              <a:rPr lang="en-US" dirty="0"/>
              <a:t>)))</a:t>
            </a:r>
            <a:endParaRPr lang="en-US" dirty="0"/>
          </a:p>
          <a:p>
            <a:pPr marL="0" indent="0">
              <a:buNone/>
            </a:pPr>
            <a:r>
              <a:rPr lang="en-US" dirty="0"/>
              <a:t># fit the model on the whole dataset</a:t>
            </a:r>
            <a:endParaRPr lang="en-US" dirty="0"/>
          </a:p>
          <a:p>
            <a:pPr marL="0" indent="0">
              <a:buNone/>
            </a:pPr>
            <a:r>
              <a:rPr lang="en-US" dirty="0"/>
              <a:t>model = </a:t>
            </a:r>
            <a:r>
              <a:rPr lang="en-US" dirty="0" err="1"/>
              <a:t>LGBMRegressor</a:t>
            </a:r>
            <a:r>
              <a:rPr lang="en-US" dirty="0"/>
              <a:t>()</a:t>
            </a:r>
            <a:endParaRPr lang="en-US" dirty="0"/>
          </a:p>
          <a:p>
            <a:pPr marL="0" indent="0">
              <a:buNone/>
            </a:pPr>
            <a:r>
              <a:rPr lang="en-US" dirty="0" err="1"/>
              <a:t>model.fit</a:t>
            </a:r>
            <a:r>
              <a:rPr lang="en-US" dirty="0"/>
              <a:t>(X, y)</a:t>
            </a:r>
            <a:endParaRPr lang="en-US" dirty="0"/>
          </a:p>
          <a:p>
            <a:endParaRPr lang="en-US" dirty="0" smtClean="0"/>
          </a:p>
          <a:p>
            <a:endParaRPr lang="en-US" dirty="0"/>
          </a:p>
        </p:txBody>
      </p:sp>
      <p:sp>
        <p:nvSpPr>
          <p:cNvPr id="3" name="Title 2"/>
          <p:cNvSpPr>
            <a:spLocks noGrp="1"/>
          </p:cNvSpPr>
          <p:nvPr>
            <p:ph type="title"/>
          </p:nvPr>
        </p:nvSpPr>
        <p:spPr>
          <a:xfrm>
            <a:off x="457200" y="190500"/>
            <a:ext cx="8229600" cy="529590"/>
          </a:xfrm>
        </p:spPr>
        <p:txBody>
          <a:bodyPr/>
          <a:lstStyle/>
          <a:p>
            <a:r>
              <a:rPr lang="en-US" dirty="0" smtClean="0">
                <a:sym typeface="+mn-ea"/>
              </a:rPr>
              <a:t>Example code:</a:t>
            </a:r>
            <a:endParaRPr lang="en-US"/>
          </a:p>
        </p:txBody>
      </p:sp>
    </p:spTree>
  </p:cSld>
  <p:clrMapOvr>
    <a:masterClrMapping/>
  </p:clrMapOvr>
</p:sld>
</file>

<file path=ppt/theme/theme1.xml><?xml version="1.0" encoding="utf-8"?>
<a:theme xmlns:a="http://schemas.openxmlformats.org/drawingml/2006/main" name="Green Color">
  <a:themeElements>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fontScheme name="Green Color">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reen Color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reen Color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reen Color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reen Color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reen Color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reen Color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reen Color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reen Color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reen Color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reen Color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reen Color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reen Color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reen Color 13">
        <a:dk1>
          <a:srgbClr val="000000"/>
        </a:dk1>
        <a:lt1>
          <a:srgbClr val="FFFFFF"/>
        </a:lt1>
        <a:dk2>
          <a:srgbClr val="000000"/>
        </a:dk2>
        <a:lt2>
          <a:srgbClr val="969696"/>
        </a:lt2>
        <a:accent1>
          <a:srgbClr val="009900"/>
        </a:accent1>
        <a:accent2>
          <a:srgbClr val="99CC00"/>
        </a:accent2>
        <a:accent3>
          <a:srgbClr val="FFFFFF"/>
        </a:accent3>
        <a:accent4>
          <a:srgbClr val="000000"/>
        </a:accent4>
        <a:accent5>
          <a:srgbClr val="AACAAA"/>
        </a:accent5>
        <a:accent6>
          <a:srgbClr val="8AB900"/>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1329</Words>
  <Application>WPS Slides</Application>
  <PresentationFormat>On-screen Show (4:3)</PresentationFormat>
  <Paragraphs>30</Paragraphs>
  <Slides>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vt:i4>
      </vt:variant>
    </vt:vector>
  </HeadingPairs>
  <TitlesOfParts>
    <vt:vector size="14" baseType="lpstr">
      <vt:lpstr>Arial</vt:lpstr>
      <vt:lpstr>SimSun</vt:lpstr>
      <vt:lpstr>Wingdings</vt:lpstr>
      <vt:lpstr>Symbol</vt:lpstr>
      <vt:lpstr>Candara</vt:lpstr>
      <vt:lpstr>Microsoft YaHei</vt:lpstr>
      <vt:lpstr>Arial Unicode MS</vt:lpstr>
      <vt:lpstr>Calibri</vt:lpstr>
      <vt:lpstr>Green Color</vt:lpstr>
      <vt:lpstr>LG BOOSTING REGRESSOR or LIGHT GBM</vt:lpstr>
      <vt:lpstr>PowerPoint 演示文稿</vt:lpstr>
      <vt:lpstr>LG BOOSTER</vt:lpstr>
      <vt:lpstr>LG BOOSTER</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LG BOOSTING REGRESSOR or LIGHT GBM</dc:title>
  <dc:creator>sony</dc:creator>
  <cp:lastModifiedBy>Programme Coding</cp:lastModifiedBy>
  <cp:revision>11</cp:revision>
  <dcterms:created xsi:type="dcterms:W3CDTF">2023-08-29T06:22:00Z</dcterms:created>
  <dcterms:modified xsi:type="dcterms:W3CDTF">2025-05-02T01:29:17Z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D11CAC4B4F7A4C71BA23BA2366C39154_13</vt:lpwstr>
  </property>
  <property fmtid="{D5CDD505-2E9C-101B-9397-08002B2CF9AE}" pid="3" name="KSOProductBuildVer">
    <vt:lpwstr>1033-12.2.0.20795</vt:lpwstr>
  </property>
</Properties>
</file>