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Advent Pro SemiBold"/>
      <p:regular r:id="rId23"/>
      <p:bold r:id="rId24"/>
      <p:italic r:id="rId25"/>
      <p:boldItalic r:id="rId26"/>
    </p:embeddedFont>
    <p:embeddedFont>
      <p:font typeface="Fira Sans Extra Condensed Medium"/>
      <p:regular r:id="rId27"/>
      <p:bold r:id="rId28"/>
      <p:italic r:id="rId29"/>
      <p:boldItalic r:id="rId30"/>
    </p:embeddedFont>
    <p:embeddedFont>
      <p:font typeface="Fira Sans Condensed Medium"/>
      <p:regular r:id="rId31"/>
      <p:bold r:id="rId32"/>
      <p:italic r:id="rId33"/>
      <p:boldItalic r:id="rId34"/>
    </p:embeddedFont>
    <p:embeddedFont>
      <p:font typeface="Maven Pro"/>
      <p:regular r:id="rId35"/>
      <p:bold r:id="rId36"/>
    </p:embeddedFont>
    <p:embeddedFont>
      <p:font typeface="Share Tech"/>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dventProSemiBold-bold.fntdata"/><Relationship Id="rId23" Type="http://schemas.openxmlformats.org/officeDocument/2006/relationships/font" Target="fonts/AdventPro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dventProSemiBold-boldItalic.fntdata"/><Relationship Id="rId25" Type="http://schemas.openxmlformats.org/officeDocument/2006/relationships/font" Target="fonts/AdventProSemiBold-italic.fntdata"/><Relationship Id="rId28" Type="http://schemas.openxmlformats.org/officeDocument/2006/relationships/font" Target="fonts/FiraSansExtraCondensedMedium-bold.fntdata"/><Relationship Id="rId27" Type="http://schemas.openxmlformats.org/officeDocument/2006/relationships/font" Target="fonts/FiraSansExtraCondensed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CondensedMedium-regular.fntdata"/><Relationship Id="rId30" Type="http://schemas.openxmlformats.org/officeDocument/2006/relationships/font" Target="fonts/FiraSansExtraCondensedMedium-boldItalic.fntdata"/><Relationship Id="rId11" Type="http://schemas.openxmlformats.org/officeDocument/2006/relationships/slide" Target="slides/slide7.xml"/><Relationship Id="rId33" Type="http://schemas.openxmlformats.org/officeDocument/2006/relationships/font" Target="fonts/FiraSansCondensedMedium-italic.fntdata"/><Relationship Id="rId10" Type="http://schemas.openxmlformats.org/officeDocument/2006/relationships/slide" Target="slides/slide6.xml"/><Relationship Id="rId32" Type="http://schemas.openxmlformats.org/officeDocument/2006/relationships/font" Target="fonts/FiraSansCondensedMedium-bold.fntdata"/><Relationship Id="rId13" Type="http://schemas.openxmlformats.org/officeDocument/2006/relationships/slide" Target="slides/slide9.xml"/><Relationship Id="rId35" Type="http://schemas.openxmlformats.org/officeDocument/2006/relationships/font" Target="fonts/MavenPro-regular.fntdata"/><Relationship Id="rId12" Type="http://schemas.openxmlformats.org/officeDocument/2006/relationships/slide" Target="slides/slide8.xml"/><Relationship Id="rId34" Type="http://schemas.openxmlformats.org/officeDocument/2006/relationships/font" Target="fonts/FiraSansCondensedMedium-boldItalic.fntdata"/><Relationship Id="rId15" Type="http://schemas.openxmlformats.org/officeDocument/2006/relationships/slide" Target="slides/slide11.xml"/><Relationship Id="rId37" Type="http://schemas.openxmlformats.org/officeDocument/2006/relationships/font" Target="fonts/ShareTech-regular.fntdata"/><Relationship Id="rId14" Type="http://schemas.openxmlformats.org/officeDocument/2006/relationships/slide" Target="slides/slide10.xml"/><Relationship Id="rId36" Type="http://schemas.openxmlformats.org/officeDocument/2006/relationships/font" Target="fonts/MavenPro-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2678f6ca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2678f6ca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2678e1ecfe_1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2678e1ecfe_1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2678e1ecfe_1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2678e1ecfe_1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2678e1ecfe_1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2678e1ecfe_1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2678e1ecfe_1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2678e1ecfe_1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2678e1ecfe_1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2678e1ecfe_1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267d22b61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267d22b61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2678f6cadf_0_1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2678f6cadf_0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2678e1ecfe_1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2678e1ecfe_1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2678f6cadf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2678f6cadf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2678e1ecf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2678e1ecf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2678e1ecfe_1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2678e1ecfe_1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2678e1ecfe_1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2678e1ecfe_1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2678e1ecfe_1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2678e1ecfe_1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2678e1ecfe_1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2678e1ecfe_1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2678e1ecfe_1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2678e1ecfe_1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2678e1ecfe_1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2678e1ecfe_1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hyperlink" Target="https://github.com/SarathAdhi/DA2-DL-GoodReads-Rating-Predi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158650" y="3238775"/>
            <a:ext cx="4826700" cy="143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DEEP LEARNING</a:t>
            </a:r>
            <a:endParaRPr sz="3000"/>
          </a:p>
          <a:p>
            <a:pPr indent="0" lvl="0" marL="0" rtl="0" algn="ctr">
              <a:spcBef>
                <a:spcPts val="0"/>
              </a:spcBef>
              <a:spcAft>
                <a:spcPts val="0"/>
              </a:spcAft>
              <a:buNone/>
            </a:pPr>
            <a:r>
              <a:rPr lang="en" sz="3000"/>
              <a:t>DIGITAL ASSIGNMENT- 2</a:t>
            </a:r>
            <a:endParaRPr sz="3000"/>
          </a:p>
        </p:txBody>
      </p:sp>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GOODREADS BOOKS RATING PREDICTION</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780548" y="337714"/>
            <a:ext cx="133252" cy="1952377"/>
            <a:chOff x="6780548" y="337714"/>
            <a:chExt cx="133252" cy="1952377"/>
          </a:xfrm>
        </p:grpSpPr>
        <p:sp>
          <p:nvSpPr>
            <p:cNvPr id="439" name="Google Shape;439;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1608717" y="1280046"/>
            <a:ext cx="199237" cy="2828935"/>
            <a:chOff x="1608717" y="1280046"/>
            <a:chExt cx="199237" cy="2828935"/>
          </a:xfrm>
        </p:grpSpPr>
        <p:sp>
          <p:nvSpPr>
            <p:cNvPr id="442" name="Google Shape;442;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23"/>
          <p:cNvGrpSpPr/>
          <p:nvPr/>
        </p:nvGrpSpPr>
        <p:grpSpPr>
          <a:xfrm>
            <a:off x="8008096" y="2108910"/>
            <a:ext cx="199001" cy="2139769"/>
            <a:chOff x="8008096" y="2108910"/>
            <a:chExt cx="199001" cy="2139769"/>
          </a:xfrm>
        </p:grpSpPr>
        <p:sp>
          <p:nvSpPr>
            <p:cNvPr id="448" name="Google Shape;448;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2"/>
          <p:cNvSpPr txBox="1"/>
          <p:nvPr>
            <p:ph idx="7" type="ctrTitle"/>
          </p:nvPr>
        </p:nvSpPr>
        <p:spPr>
          <a:xfrm>
            <a:off x="593550" y="14540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SIMPLE RNN</a:t>
            </a:r>
            <a:endParaRPr/>
          </a:p>
        </p:txBody>
      </p:sp>
      <p:sp>
        <p:nvSpPr>
          <p:cNvPr id="516" name="Google Shape;516;p32"/>
          <p:cNvSpPr txBox="1"/>
          <p:nvPr/>
        </p:nvSpPr>
        <p:spPr>
          <a:xfrm>
            <a:off x="593550" y="835325"/>
            <a:ext cx="7956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p:txBody>
      </p:sp>
      <p:pic>
        <p:nvPicPr>
          <p:cNvPr id="517" name="Google Shape;517;p32"/>
          <p:cNvPicPr preferRelativeResize="0"/>
          <p:nvPr/>
        </p:nvPicPr>
        <p:blipFill>
          <a:blip r:embed="rId3">
            <a:alphaModFix/>
          </a:blip>
          <a:stretch>
            <a:fillRect/>
          </a:stretch>
        </p:blipFill>
        <p:spPr>
          <a:xfrm>
            <a:off x="593550" y="835325"/>
            <a:ext cx="6134125" cy="417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3"/>
          <p:cNvSpPr txBox="1"/>
          <p:nvPr>
            <p:ph idx="7" type="ctrTitle"/>
          </p:nvPr>
        </p:nvSpPr>
        <p:spPr>
          <a:xfrm>
            <a:off x="593550" y="14540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BIDIRECTIONAL </a:t>
            </a:r>
            <a:r>
              <a:rPr lang="en"/>
              <a:t>LSTM</a:t>
            </a:r>
            <a:endParaRPr/>
          </a:p>
        </p:txBody>
      </p:sp>
      <p:sp>
        <p:nvSpPr>
          <p:cNvPr id="523" name="Google Shape;523;p33"/>
          <p:cNvSpPr txBox="1"/>
          <p:nvPr/>
        </p:nvSpPr>
        <p:spPr>
          <a:xfrm>
            <a:off x="593550" y="835325"/>
            <a:ext cx="7956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p:txBody>
      </p:sp>
      <p:pic>
        <p:nvPicPr>
          <p:cNvPr id="524" name="Google Shape;524;p33"/>
          <p:cNvPicPr preferRelativeResize="0"/>
          <p:nvPr/>
        </p:nvPicPr>
        <p:blipFill>
          <a:blip r:embed="rId3">
            <a:alphaModFix/>
          </a:blip>
          <a:stretch>
            <a:fillRect/>
          </a:stretch>
        </p:blipFill>
        <p:spPr>
          <a:xfrm>
            <a:off x="593550" y="835325"/>
            <a:ext cx="6118074" cy="419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4"/>
          <p:cNvSpPr txBox="1"/>
          <p:nvPr>
            <p:ph idx="7" type="ctrTitle"/>
          </p:nvPr>
        </p:nvSpPr>
        <p:spPr>
          <a:xfrm>
            <a:off x="593550" y="14540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RESULTS(LSTM)</a:t>
            </a:r>
            <a:endParaRPr/>
          </a:p>
        </p:txBody>
      </p:sp>
      <p:sp>
        <p:nvSpPr>
          <p:cNvPr id="530" name="Google Shape;530;p34"/>
          <p:cNvSpPr txBox="1"/>
          <p:nvPr/>
        </p:nvSpPr>
        <p:spPr>
          <a:xfrm>
            <a:off x="593550" y="268275"/>
            <a:ext cx="7956900" cy="186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rPr lang="en" sz="1600">
                <a:solidFill>
                  <a:schemeClr val="lt1"/>
                </a:solidFill>
                <a:latin typeface="Maven Pro"/>
                <a:ea typeface="Maven Pro"/>
                <a:cs typeface="Maven Pro"/>
                <a:sym typeface="Maven Pro"/>
              </a:rPr>
              <a:t>In</a:t>
            </a:r>
            <a:r>
              <a:rPr lang="en" sz="1600">
                <a:solidFill>
                  <a:schemeClr val="lt1"/>
                </a:solidFill>
                <a:latin typeface="Maven Pro"/>
                <a:ea typeface="Maven Pro"/>
                <a:cs typeface="Maven Pro"/>
                <a:sym typeface="Maven Pro"/>
              </a:rPr>
              <a:t> LSTM the training accuracy has increased linearly with the number of epochs. The validation accuracy had increased upto 0.5 and remained stable after 2 epochs. The training loss is gradually decreasing with increasing epochs but the validation loss which was initially decreasing began to rise after 5 epochs. </a:t>
            </a:r>
            <a:endParaRPr sz="16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p:txBody>
      </p:sp>
      <p:pic>
        <p:nvPicPr>
          <p:cNvPr id="531" name="Google Shape;531;p34"/>
          <p:cNvPicPr preferRelativeResize="0"/>
          <p:nvPr/>
        </p:nvPicPr>
        <p:blipFill>
          <a:blip r:embed="rId3">
            <a:alphaModFix/>
          </a:blip>
          <a:stretch>
            <a:fillRect/>
          </a:stretch>
        </p:blipFill>
        <p:spPr>
          <a:xfrm>
            <a:off x="593550" y="2102130"/>
            <a:ext cx="8398050" cy="27627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5"/>
          <p:cNvSpPr txBox="1"/>
          <p:nvPr>
            <p:ph idx="7" type="ctrTitle"/>
          </p:nvPr>
        </p:nvSpPr>
        <p:spPr>
          <a:xfrm>
            <a:off x="593550" y="14540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RESULTS(SIMPLE RNN)</a:t>
            </a:r>
            <a:endParaRPr/>
          </a:p>
        </p:txBody>
      </p:sp>
      <p:sp>
        <p:nvSpPr>
          <p:cNvPr id="537" name="Google Shape;537;p35"/>
          <p:cNvSpPr txBox="1"/>
          <p:nvPr/>
        </p:nvSpPr>
        <p:spPr>
          <a:xfrm>
            <a:off x="593550" y="257550"/>
            <a:ext cx="7956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rPr lang="en" sz="1500">
                <a:solidFill>
                  <a:schemeClr val="lt1"/>
                </a:solidFill>
                <a:latin typeface="Maven Pro"/>
                <a:ea typeface="Maven Pro"/>
                <a:cs typeface="Maven Pro"/>
                <a:sym typeface="Maven Pro"/>
              </a:rPr>
              <a:t>In Simple RNN, the accuracy was much lesser when compared to LSTM, but with increasing epochs, even the </a:t>
            </a:r>
            <a:r>
              <a:rPr lang="en" sz="1500">
                <a:solidFill>
                  <a:schemeClr val="lt1"/>
                </a:solidFill>
                <a:latin typeface="Maven Pro"/>
                <a:ea typeface="Maven Pro"/>
                <a:cs typeface="Maven Pro"/>
                <a:sym typeface="Maven Pro"/>
              </a:rPr>
              <a:t>training</a:t>
            </a:r>
            <a:r>
              <a:rPr lang="en" sz="1500">
                <a:solidFill>
                  <a:schemeClr val="lt1"/>
                </a:solidFill>
                <a:latin typeface="Maven Pro"/>
                <a:ea typeface="Maven Pro"/>
                <a:cs typeface="Maven Pro"/>
                <a:sym typeface="Maven Pro"/>
              </a:rPr>
              <a:t> accuracy started to increase while the validation accuracy is fluctuating. The training loss also significantly reduced with the increasing epochs but the validation loss remained stable at 1.48.</a:t>
            </a:r>
            <a:endParaRPr sz="1500">
              <a:solidFill>
                <a:schemeClr val="lt1"/>
              </a:solidFill>
              <a:latin typeface="Maven Pro"/>
              <a:ea typeface="Maven Pro"/>
              <a:cs typeface="Maven Pro"/>
              <a:sym typeface="Maven Pro"/>
            </a:endParaRPr>
          </a:p>
        </p:txBody>
      </p:sp>
      <p:pic>
        <p:nvPicPr>
          <p:cNvPr id="538" name="Google Shape;538;p35"/>
          <p:cNvPicPr preferRelativeResize="0"/>
          <p:nvPr/>
        </p:nvPicPr>
        <p:blipFill>
          <a:blip r:embed="rId3">
            <a:alphaModFix/>
          </a:blip>
          <a:stretch>
            <a:fillRect/>
          </a:stretch>
        </p:blipFill>
        <p:spPr>
          <a:xfrm>
            <a:off x="401275" y="2018961"/>
            <a:ext cx="8550450" cy="29059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6"/>
          <p:cNvSpPr txBox="1"/>
          <p:nvPr>
            <p:ph idx="7" type="ctrTitle"/>
          </p:nvPr>
        </p:nvSpPr>
        <p:spPr>
          <a:xfrm>
            <a:off x="353200" y="257525"/>
            <a:ext cx="6462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RESULTS(BIDIRECTIONAL RNN)</a:t>
            </a:r>
            <a:endParaRPr/>
          </a:p>
        </p:txBody>
      </p:sp>
      <p:sp>
        <p:nvSpPr>
          <p:cNvPr id="544" name="Google Shape;544;p36"/>
          <p:cNvSpPr txBox="1"/>
          <p:nvPr/>
        </p:nvSpPr>
        <p:spPr>
          <a:xfrm>
            <a:off x="481400" y="354625"/>
            <a:ext cx="79569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rPr lang="en" sz="1500">
                <a:solidFill>
                  <a:schemeClr val="lt1"/>
                </a:solidFill>
                <a:latin typeface="Maven Pro"/>
                <a:ea typeface="Maven Pro"/>
                <a:cs typeface="Maven Pro"/>
                <a:sym typeface="Maven Pro"/>
              </a:rPr>
              <a:t>In Bidirectional RNN, the training accuracy peaked at 0.7 at the end of the 5th epoch while the validation accuracy remained constant at 0.5. Even the training loss was lesser when compared to LSTM and the validation loss increased after 2 epochs upto 1.3. It can be concluded that Bidirectional RNN has the best performance in terms of accuracy and loss when compared with the previous two models.</a:t>
            </a:r>
            <a:endParaRPr sz="1500">
              <a:solidFill>
                <a:schemeClr val="lt1"/>
              </a:solidFill>
              <a:latin typeface="Maven Pro"/>
              <a:ea typeface="Maven Pro"/>
              <a:cs typeface="Maven Pro"/>
              <a:sym typeface="Maven Pro"/>
            </a:endParaRPr>
          </a:p>
        </p:txBody>
      </p:sp>
      <p:pic>
        <p:nvPicPr>
          <p:cNvPr id="545" name="Google Shape;545;p36"/>
          <p:cNvPicPr preferRelativeResize="0"/>
          <p:nvPr/>
        </p:nvPicPr>
        <p:blipFill>
          <a:blip r:embed="rId3">
            <a:alphaModFix/>
          </a:blip>
          <a:stretch>
            <a:fillRect/>
          </a:stretch>
        </p:blipFill>
        <p:spPr>
          <a:xfrm>
            <a:off x="405025" y="2202934"/>
            <a:ext cx="8333950" cy="26677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7"/>
          <p:cNvSpPr txBox="1"/>
          <p:nvPr>
            <p:ph idx="7" type="ctrTitle"/>
          </p:nvPr>
        </p:nvSpPr>
        <p:spPr>
          <a:xfrm>
            <a:off x="353200" y="257525"/>
            <a:ext cx="6462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PREDICTIONS</a:t>
            </a:r>
            <a:endParaRPr/>
          </a:p>
        </p:txBody>
      </p:sp>
      <p:sp>
        <p:nvSpPr>
          <p:cNvPr id="551" name="Google Shape;551;p37"/>
          <p:cNvSpPr txBox="1"/>
          <p:nvPr/>
        </p:nvSpPr>
        <p:spPr>
          <a:xfrm>
            <a:off x="481400" y="899425"/>
            <a:ext cx="7956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aven Pro"/>
                <a:ea typeface="Maven Pro"/>
                <a:cs typeface="Maven Pro"/>
                <a:sym typeface="Maven Pro"/>
              </a:rPr>
              <a:t>The predicted ratings are acquired by calling the model object's predict method on the test sequence input data. The rating column holds the estimated ratings for each review, while the review text column has the review text from the test df dataFrame.</a:t>
            </a:r>
            <a:endParaRPr sz="1500">
              <a:solidFill>
                <a:schemeClr val="lt1"/>
              </a:solidFill>
              <a:latin typeface="Maven Pro"/>
              <a:ea typeface="Maven Pro"/>
              <a:cs typeface="Maven Pro"/>
              <a:sym typeface="Maven Pro"/>
            </a:endParaRPr>
          </a:p>
        </p:txBody>
      </p:sp>
      <p:pic>
        <p:nvPicPr>
          <p:cNvPr id="552" name="Google Shape;552;p37"/>
          <p:cNvPicPr preferRelativeResize="0"/>
          <p:nvPr/>
        </p:nvPicPr>
        <p:blipFill rotWithShape="1">
          <a:blip r:embed="rId3">
            <a:alphaModFix/>
          </a:blip>
          <a:srcRect b="-2375" l="0" r="-14090" t="0"/>
          <a:stretch/>
        </p:blipFill>
        <p:spPr>
          <a:xfrm>
            <a:off x="481400" y="1840725"/>
            <a:ext cx="6333800" cy="3203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8"/>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1600"/>
              </a:spcBef>
              <a:spcAft>
                <a:spcPts val="1600"/>
              </a:spcAft>
              <a:buNone/>
            </a:pPr>
            <a:r>
              <a:t/>
            </a:r>
            <a:endParaRPr/>
          </a:p>
        </p:txBody>
      </p:sp>
      <p:sp>
        <p:nvSpPr>
          <p:cNvPr id="558" name="Google Shape;558;p3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LEADERBOARD</a:t>
            </a:r>
            <a:endParaRPr/>
          </a:p>
        </p:txBody>
      </p:sp>
      <p:pic>
        <p:nvPicPr>
          <p:cNvPr id="559" name="Google Shape;559;p38"/>
          <p:cNvPicPr preferRelativeResize="0"/>
          <p:nvPr/>
        </p:nvPicPr>
        <p:blipFill>
          <a:blip r:embed="rId3">
            <a:alphaModFix/>
          </a:blip>
          <a:stretch>
            <a:fillRect/>
          </a:stretch>
        </p:blipFill>
        <p:spPr>
          <a:xfrm>
            <a:off x="775275" y="989475"/>
            <a:ext cx="4204549" cy="3786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9"/>
          <p:cNvSpPr txBox="1"/>
          <p:nvPr>
            <p:ph idx="1" type="body"/>
          </p:nvPr>
        </p:nvSpPr>
        <p:spPr>
          <a:xfrm>
            <a:off x="597375" y="1063525"/>
            <a:ext cx="8156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65" name="Google Shape;565;p3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LEADERBOARD</a:t>
            </a:r>
            <a:endParaRPr/>
          </a:p>
        </p:txBody>
      </p:sp>
      <p:pic>
        <p:nvPicPr>
          <p:cNvPr id="566" name="Google Shape;566;p39"/>
          <p:cNvPicPr preferRelativeResize="0"/>
          <p:nvPr/>
        </p:nvPicPr>
        <p:blipFill>
          <a:blip r:embed="rId3">
            <a:alphaModFix/>
          </a:blip>
          <a:stretch>
            <a:fillRect/>
          </a:stretch>
        </p:blipFill>
        <p:spPr>
          <a:xfrm>
            <a:off x="597375" y="2538850"/>
            <a:ext cx="8156699" cy="995100"/>
          </a:xfrm>
          <a:prstGeom prst="rect">
            <a:avLst/>
          </a:prstGeom>
          <a:noFill/>
          <a:ln>
            <a:noFill/>
          </a:ln>
        </p:spPr>
      </p:pic>
      <p:pic>
        <p:nvPicPr>
          <p:cNvPr id="567" name="Google Shape;567;p39"/>
          <p:cNvPicPr preferRelativeResize="0"/>
          <p:nvPr/>
        </p:nvPicPr>
        <p:blipFill>
          <a:blip r:embed="rId4">
            <a:alphaModFix/>
          </a:blip>
          <a:stretch>
            <a:fillRect/>
          </a:stretch>
        </p:blipFill>
        <p:spPr>
          <a:xfrm>
            <a:off x="618825" y="1051100"/>
            <a:ext cx="8132306" cy="1372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71" name="Shape 571"/>
        <p:cNvGrpSpPr/>
        <p:nvPr/>
      </p:nvGrpSpPr>
      <p:grpSpPr>
        <a:xfrm>
          <a:off x="0" y="0"/>
          <a:ext cx="0" cy="0"/>
          <a:chOff x="0" y="0"/>
          <a:chExt cx="0" cy="0"/>
        </a:xfrm>
      </p:grpSpPr>
      <p:sp>
        <p:nvSpPr>
          <p:cNvPr id="572" name="Google Shape;572;p40"/>
          <p:cNvSpPr txBox="1"/>
          <p:nvPr/>
        </p:nvSpPr>
        <p:spPr>
          <a:xfrm>
            <a:off x="1079125" y="1835825"/>
            <a:ext cx="7231800" cy="13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Share Tech"/>
                <a:ea typeface="Share Tech"/>
                <a:cs typeface="Share Tech"/>
                <a:sym typeface="Share Tech"/>
              </a:rPr>
              <a:t>           </a:t>
            </a:r>
            <a:r>
              <a:rPr lang="en" sz="5300">
                <a:solidFill>
                  <a:schemeClr val="lt1"/>
                </a:solidFill>
                <a:latin typeface="Share Tech"/>
                <a:ea typeface="Share Tech"/>
                <a:cs typeface="Share Tech"/>
                <a:sym typeface="Share Tech"/>
              </a:rPr>
              <a:t>      </a:t>
            </a:r>
            <a:r>
              <a:rPr lang="en" sz="6600">
                <a:solidFill>
                  <a:schemeClr val="lt1"/>
                </a:solidFill>
                <a:latin typeface="Share Tech"/>
                <a:ea typeface="Share Tech"/>
                <a:cs typeface="Share Tech"/>
                <a:sym typeface="Share Tech"/>
              </a:rPr>
              <a:t>THANK YOU</a:t>
            </a:r>
            <a:endParaRPr sz="6600">
              <a:solidFill>
                <a:schemeClr val="lt1"/>
              </a:solidFill>
              <a:latin typeface="Share Tech"/>
              <a:ea typeface="Share Tech"/>
              <a:cs typeface="Share Tech"/>
              <a:sym typeface="Share Tech"/>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4"/>
          <p:cNvSpPr txBox="1"/>
          <p:nvPr>
            <p:ph type="ctrTitle"/>
          </p:nvPr>
        </p:nvSpPr>
        <p:spPr>
          <a:xfrm>
            <a:off x="618825" y="411675"/>
            <a:ext cx="78669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MEMBERS</a:t>
            </a:r>
            <a:endParaRPr/>
          </a:p>
        </p:txBody>
      </p:sp>
      <p:sp>
        <p:nvSpPr>
          <p:cNvPr id="455" name="Google Shape;455;p24"/>
          <p:cNvSpPr txBox="1"/>
          <p:nvPr/>
        </p:nvSpPr>
        <p:spPr>
          <a:xfrm>
            <a:off x="1492600" y="1126300"/>
            <a:ext cx="6415200" cy="143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Maven Pro"/>
                <a:ea typeface="Maven Pro"/>
                <a:cs typeface="Maven Pro"/>
                <a:sym typeface="Maven Pro"/>
              </a:rPr>
              <a:t>SAI TEJA BANDARU (20BRS1129)</a:t>
            </a:r>
            <a:endParaRPr sz="2900">
              <a:solidFill>
                <a:schemeClr val="lt1"/>
              </a:solidFill>
              <a:latin typeface="Maven Pro"/>
              <a:ea typeface="Maven Pro"/>
              <a:cs typeface="Maven Pro"/>
              <a:sym typeface="Maven Pro"/>
            </a:endParaRPr>
          </a:p>
          <a:p>
            <a:pPr indent="0" lvl="0" marL="0" rtl="0" algn="ctr">
              <a:spcBef>
                <a:spcPts val="0"/>
              </a:spcBef>
              <a:spcAft>
                <a:spcPts val="0"/>
              </a:spcAft>
              <a:buNone/>
            </a:pPr>
            <a:r>
              <a:rPr lang="en" sz="2900">
                <a:solidFill>
                  <a:schemeClr val="lt1"/>
                </a:solidFill>
                <a:latin typeface="Maven Pro"/>
                <a:ea typeface="Maven Pro"/>
                <a:cs typeface="Maven Pro"/>
                <a:sym typeface="Maven Pro"/>
              </a:rPr>
              <a:t>SARATH ADHITHYA S (20BRS1194)</a:t>
            </a:r>
            <a:endParaRPr sz="2900">
              <a:solidFill>
                <a:schemeClr val="lt1"/>
              </a:solidFill>
              <a:latin typeface="Maven Pro"/>
              <a:ea typeface="Maven Pro"/>
              <a:cs typeface="Maven Pro"/>
              <a:sym typeface="Maven Pro"/>
            </a:endParaRPr>
          </a:p>
          <a:p>
            <a:pPr indent="0" lvl="0" marL="0" rtl="0" algn="ctr">
              <a:spcBef>
                <a:spcPts val="0"/>
              </a:spcBef>
              <a:spcAft>
                <a:spcPts val="0"/>
              </a:spcAft>
              <a:buNone/>
            </a:pPr>
            <a:r>
              <a:t/>
            </a:r>
            <a:endParaRPr sz="2300">
              <a:solidFill>
                <a:schemeClr val="lt1"/>
              </a:solidFill>
              <a:latin typeface="Maven Pro"/>
              <a:ea typeface="Maven Pro"/>
              <a:cs typeface="Maven Pro"/>
              <a:sym typeface="Maven Pro"/>
            </a:endParaRPr>
          </a:p>
        </p:txBody>
      </p:sp>
      <p:sp>
        <p:nvSpPr>
          <p:cNvPr id="456" name="Google Shape;456;p24"/>
          <p:cNvSpPr txBox="1"/>
          <p:nvPr/>
        </p:nvSpPr>
        <p:spPr>
          <a:xfrm>
            <a:off x="998700" y="3536300"/>
            <a:ext cx="8145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u="sng">
                <a:solidFill>
                  <a:schemeClr val="hlink"/>
                </a:solidFill>
                <a:hlinkClick r:id="rId3"/>
              </a:rPr>
              <a:t>https://github.com/SarathAdhi/DA2-DL-GoodReads-Rating-Prediction</a:t>
            </a:r>
            <a:endParaRPr sz="1900">
              <a:solidFill>
                <a:schemeClr val="lt1"/>
              </a:solidFill>
            </a:endParaRPr>
          </a:p>
        </p:txBody>
      </p:sp>
      <p:sp>
        <p:nvSpPr>
          <p:cNvPr id="457" name="Google Shape;457;p24"/>
          <p:cNvSpPr txBox="1"/>
          <p:nvPr>
            <p:ph type="ctrTitle"/>
          </p:nvPr>
        </p:nvSpPr>
        <p:spPr>
          <a:xfrm>
            <a:off x="638550" y="2958500"/>
            <a:ext cx="78669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GITHUB LINK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5"/>
          <p:cNvSpPr txBox="1"/>
          <p:nvPr>
            <p:ph idx="7" type="ctrTitle"/>
          </p:nvPr>
        </p:nvSpPr>
        <p:spPr>
          <a:xfrm>
            <a:off x="593550" y="14540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463" name="Google Shape;463;p25"/>
          <p:cNvSpPr txBox="1"/>
          <p:nvPr/>
        </p:nvSpPr>
        <p:spPr>
          <a:xfrm>
            <a:off x="593550" y="835325"/>
            <a:ext cx="7956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p:txBody>
      </p:sp>
      <p:pic>
        <p:nvPicPr>
          <p:cNvPr id="464" name="Google Shape;464;p25"/>
          <p:cNvPicPr preferRelativeResize="0"/>
          <p:nvPr/>
        </p:nvPicPr>
        <p:blipFill>
          <a:blip r:embed="rId3">
            <a:alphaModFix/>
          </a:blip>
          <a:stretch>
            <a:fillRect/>
          </a:stretch>
        </p:blipFill>
        <p:spPr>
          <a:xfrm>
            <a:off x="152400" y="2209550"/>
            <a:ext cx="8839200" cy="2030627"/>
          </a:xfrm>
          <a:prstGeom prst="rect">
            <a:avLst/>
          </a:prstGeom>
          <a:noFill/>
          <a:ln>
            <a:noFill/>
          </a:ln>
        </p:spPr>
      </p:pic>
      <p:pic>
        <p:nvPicPr>
          <p:cNvPr id="465" name="Google Shape;465;p25"/>
          <p:cNvPicPr preferRelativeResize="0"/>
          <p:nvPr/>
        </p:nvPicPr>
        <p:blipFill>
          <a:blip r:embed="rId4">
            <a:alphaModFix/>
          </a:blip>
          <a:stretch>
            <a:fillRect/>
          </a:stretch>
        </p:blipFill>
        <p:spPr>
          <a:xfrm>
            <a:off x="152400" y="4043877"/>
            <a:ext cx="8839200" cy="712839"/>
          </a:xfrm>
          <a:prstGeom prst="rect">
            <a:avLst/>
          </a:prstGeom>
          <a:noFill/>
          <a:ln>
            <a:noFill/>
          </a:ln>
        </p:spPr>
      </p:pic>
      <p:sp>
        <p:nvSpPr>
          <p:cNvPr id="466" name="Google Shape;466;p25"/>
          <p:cNvSpPr txBox="1"/>
          <p:nvPr/>
        </p:nvSpPr>
        <p:spPr>
          <a:xfrm>
            <a:off x="336500" y="835325"/>
            <a:ext cx="8145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The opendatasets Python library is used to download the "Goodreads-books-reviews" competition dataset on Kaggle.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The od.download() function initiates the download of the dataset and saves it to the current working directory. By default, it extracts the contents of the downloaded zip file automatically.</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6"/>
          <p:cNvSpPr txBox="1"/>
          <p:nvPr>
            <p:ph idx="7" type="ctrTitle"/>
          </p:nvPr>
        </p:nvSpPr>
        <p:spPr>
          <a:xfrm>
            <a:off x="336500" y="12935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472" name="Google Shape;472;p26"/>
          <p:cNvSpPr txBox="1"/>
          <p:nvPr/>
        </p:nvSpPr>
        <p:spPr>
          <a:xfrm>
            <a:off x="593550" y="835325"/>
            <a:ext cx="7956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p:txBody>
      </p:sp>
      <p:pic>
        <p:nvPicPr>
          <p:cNvPr id="473" name="Google Shape;473;p26"/>
          <p:cNvPicPr preferRelativeResize="0"/>
          <p:nvPr/>
        </p:nvPicPr>
        <p:blipFill>
          <a:blip r:embed="rId3">
            <a:alphaModFix/>
          </a:blip>
          <a:stretch>
            <a:fillRect/>
          </a:stretch>
        </p:blipFill>
        <p:spPr>
          <a:xfrm>
            <a:off x="593550" y="2745745"/>
            <a:ext cx="3433651" cy="2273229"/>
          </a:xfrm>
          <a:prstGeom prst="rect">
            <a:avLst/>
          </a:prstGeom>
          <a:noFill/>
          <a:ln>
            <a:noFill/>
          </a:ln>
        </p:spPr>
      </p:pic>
      <p:sp>
        <p:nvSpPr>
          <p:cNvPr id="474" name="Google Shape;474;p26"/>
          <p:cNvSpPr txBox="1"/>
          <p:nvPr/>
        </p:nvSpPr>
        <p:spPr>
          <a:xfrm>
            <a:off x="336500" y="707150"/>
            <a:ext cx="8145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The text preprocessing procedures include: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to lower(): Every text will be converted to lowercase.</a:t>
            </a:r>
            <a:endParaRPr>
              <a:solidFill>
                <a:schemeClr val="lt1"/>
              </a:solidFill>
            </a:endParaRPr>
          </a:p>
          <a:p>
            <a:pPr indent="0" lvl="0" marL="0" rtl="0" algn="l">
              <a:spcBef>
                <a:spcPts val="0"/>
              </a:spcBef>
              <a:spcAft>
                <a:spcPts val="0"/>
              </a:spcAft>
              <a:buNone/>
            </a:pPr>
            <a:r>
              <a:rPr lang="en">
                <a:solidFill>
                  <a:schemeClr val="lt1"/>
                </a:solidFill>
              </a:rPr>
              <a:t>remove_url(): All URLs that were present in the text were deleted.</a:t>
            </a:r>
            <a:endParaRPr>
              <a:solidFill>
                <a:schemeClr val="lt1"/>
              </a:solidFill>
            </a:endParaRPr>
          </a:p>
          <a:p>
            <a:pPr indent="0" lvl="0" marL="0" rtl="0" algn="l">
              <a:spcBef>
                <a:spcPts val="0"/>
              </a:spcBef>
              <a:spcAft>
                <a:spcPts val="0"/>
              </a:spcAft>
              <a:buNone/>
            </a:pPr>
            <a:r>
              <a:rPr lang="en">
                <a:solidFill>
                  <a:schemeClr val="lt1"/>
                </a:solidFill>
              </a:rPr>
              <a:t>remove quotes(): Eliminates any quotes from the content.</a:t>
            </a:r>
            <a:endParaRPr>
              <a:solidFill>
                <a:schemeClr val="lt1"/>
              </a:solidFill>
            </a:endParaRPr>
          </a:p>
          <a:p>
            <a:pPr indent="0" lvl="0" marL="0" rtl="0" algn="l">
              <a:spcBef>
                <a:spcPts val="0"/>
              </a:spcBef>
              <a:spcAft>
                <a:spcPts val="0"/>
              </a:spcAft>
              <a:buNone/>
            </a:pPr>
            <a:r>
              <a:rPr lang="en">
                <a:solidFill>
                  <a:schemeClr val="lt1"/>
                </a:solidFill>
              </a:rPr>
              <a:t>non_alphabetic(): Eliminate any non-alphabetic characters from the text.</a:t>
            </a:r>
            <a:endParaRPr>
              <a:solidFill>
                <a:schemeClr val="lt1"/>
              </a:solidFill>
            </a:endParaRPr>
          </a:p>
          <a:p>
            <a:pPr indent="0" lvl="0" marL="0" rtl="0" algn="l">
              <a:spcBef>
                <a:spcPts val="0"/>
              </a:spcBef>
              <a:spcAft>
                <a:spcPts val="0"/>
              </a:spcAft>
              <a:buNone/>
            </a:pPr>
            <a:r>
              <a:rPr lang="en">
                <a:solidFill>
                  <a:schemeClr val="lt1"/>
                </a:solidFill>
              </a:rPr>
              <a:t>remove_punctuation(): Removes all punctuation from the text.</a:t>
            </a:r>
            <a:endParaRPr>
              <a:solidFill>
                <a:schemeClr val="lt1"/>
              </a:solidFill>
            </a:endParaRPr>
          </a:p>
          <a:p>
            <a:pPr indent="0" lvl="0" marL="0" rtl="0" algn="l">
              <a:spcBef>
                <a:spcPts val="0"/>
              </a:spcBef>
              <a:spcAft>
                <a:spcPts val="0"/>
              </a:spcAft>
              <a:buNone/>
            </a:pPr>
            <a:r>
              <a:rPr lang="en">
                <a:solidFill>
                  <a:schemeClr val="lt1"/>
                </a:solidFill>
              </a:rPr>
              <a:t>remove_stopwords(): Removes any stopwords that were present in the text.</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7"/>
          <p:cNvSpPr txBox="1"/>
          <p:nvPr>
            <p:ph idx="7" type="ctrTitle"/>
          </p:nvPr>
        </p:nvSpPr>
        <p:spPr>
          <a:xfrm>
            <a:off x="513425" y="14540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480" name="Google Shape;480;p27"/>
          <p:cNvSpPr txBox="1"/>
          <p:nvPr/>
        </p:nvSpPr>
        <p:spPr>
          <a:xfrm>
            <a:off x="593550" y="610094"/>
            <a:ext cx="79569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sz="1800">
                <a:solidFill>
                  <a:schemeClr val="lt1"/>
                </a:solidFill>
              </a:rPr>
              <a:t>Lemmatization: Reducing a word to its simplest or dictionary form is a process called lemmatization.The WordNetLemmatizer is used by the lemmatization function to apply the lemmatization function to each word after splitting the input text into its component words.</a:t>
            </a:r>
            <a:endParaRPr sz="18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p>
        </p:txBody>
      </p:sp>
      <p:pic>
        <p:nvPicPr>
          <p:cNvPr id="481" name="Google Shape;481;p27"/>
          <p:cNvPicPr preferRelativeResize="0"/>
          <p:nvPr/>
        </p:nvPicPr>
        <p:blipFill>
          <a:blip r:embed="rId3">
            <a:alphaModFix/>
          </a:blip>
          <a:stretch>
            <a:fillRect/>
          </a:stretch>
        </p:blipFill>
        <p:spPr>
          <a:xfrm>
            <a:off x="593550" y="2334075"/>
            <a:ext cx="7439499" cy="255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8"/>
          <p:cNvSpPr txBox="1"/>
          <p:nvPr>
            <p:ph idx="7" type="ctrTitle"/>
          </p:nvPr>
        </p:nvSpPr>
        <p:spPr>
          <a:xfrm>
            <a:off x="593550" y="14540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487" name="Google Shape;487;p28"/>
          <p:cNvSpPr txBox="1"/>
          <p:nvPr/>
        </p:nvSpPr>
        <p:spPr>
          <a:xfrm>
            <a:off x="593550" y="835325"/>
            <a:ext cx="7956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Tokenization</a:t>
            </a:r>
            <a:r>
              <a:rPr lang="en">
                <a:solidFill>
                  <a:schemeClr val="lt1"/>
                </a:solidFill>
              </a:rPr>
              <a:t>: The Keras Tokenizer class is a strong text preparation tool that turns word sequences (text) into numerical sequences that may be used to train neural networks. It helps in drawing out relevant information from unstructured text data.</a:t>
            </a:r>
            <a:endParaRPr>
              <a:solidFill>
                <a:schemeClr val="lt1"/>
              </a:solidFill>
            </a:endParaRPr>
          </a:p>
        </p:txBody>
      </p:sp>
      <p:pic>
        <p:nvPicPr>
          <p:cNvPr id="488" name="Google Shape;488;p28"/>
          <p:cNvPicPr preferRelativeResize="0"/>
          <p:nvPr/>
        </p:nvPicPr>
        <p:blipFill rotWithShape="1">
          <a:blip r:embed="rId3">
            <a:alphaModFix/>
          </a:blip>
          <a:srcRect b="0" l="2400" r="-2399" t="0"/>
          <a:stretch/>
        </p:blipFill>
        <p:spPr>
          <a:xfrm>
            <a:off x="848000" y="1712525"/>
            <a:ext cx="7448001" cy="1615000"/>
          </a:xfrm>
          <a:prstGeom prst="rect">
            <a:avLst/>
          </a:prstGeom>
          <a:noFill/>
          <a:ln>
            <a:noFill/>
          </a:ln>
        </p:spPr>
      </p:pic>
      <p:pic>
        <p:nvPicPr>
          <p:cNvPr id="489" name="Google Shape;489;p28"/>
          <p:cNvPicPr preferRelativeResize="0"/>
          <p:nvPr/>
        </p:nvPicPr>
        <p:blipFill>
          <a:blip r:embed="rId4">
            <a:alphaModFix/>
          </a:blip>
          <a:stretch>
            <a:fillRect/>
          </a:stretch>
        </p:blipFill>
        <p:spPr>
          <a:xfrm>
            <a:off x="870600" y="3325950"/>
            <a:ext cx="7170950" cy="170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9"/>
          <p:cNvSpPr txBox="1"/>
          <p:nvPr>
            <p:ph idx="7" type="ctrTitle"/>
          </p:nvPr>
        </p:nvSpPr>
        <p:spPr>
          <a:xfrm>
            <a:off x="593550" y="14540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SPLITTING DATASET</a:t>
            </a:r>
            <a:endParaRPr/>
          </a:p>
        </p:txBody>
      </p:sp>
      <p:sp>
        <p:nvSpPr>
          <p:cNvPr id="495" name="Google Shape;495;p29"/>
          <p:cNvSpPr txBox="1"/>
          <p:nvPr/>
        </p:nvSpPr>
        <p:spPr>
          <a:xfrm>
            <a:off x="593550" y="835325"/>
            <a:ext cx="7956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The data is split into training and validation sets using the train test split function from the sklearn.model selection package.</a:t>
            </a:r>
            <a:endParaRPr sz="1800">
              <a:solidFill>
                <a:schemeClr val="lt1"/>
              </a:solidFill>
            </a:endParaRPr>
          </a:p>
          <a:p>
            <a:pPr indent="0" lvl="0" marL="0" rtl="0" algn="l">
              <a:spcBef>
                <a:spcPts val="0"/>
              </a:spcBef>
              <a:spcAft>
                <a:spcPts val="0"/>
              </a:spcAft>
              <a:buNone/>
            </a:pPr>
            <a:r>
              <a:rPr lang="en" sz="1800">
                <a:solidFill>
                  <a:schemeClr val="lt1"/>
                </a:solidFill>
              </a:rPr>
              <a:t>We may use the validation set to fine-tune the machine learning model's hyperparameters and assess how well it performs on new data by dividing the data into training and validation sets.</a:t>
            </a:r>
            <a:endParaRPr sz="1800">
              <a:solidFill>
                <a:schemeClr val="lt1"/>
              </a:solidFill>
            </a:endParaRPr>
          </a:p>
        </p:txBody>
      </p:sp>
      <p:pic>
        <p:nvPicPr>
          <p:cNvPr id="496" name="Google Shape;496;p29"/>
          <p:cNvPicPr preferRelativeResize="0"/>
          <p:nvPr/>
        </p:nvPicPr>
        <p:blipFill>
          <a:blip r:embed="rId3">
            <a:alphaModFix/>
          </a:blip>
          <a:stretch>
            <a:fillRect/>
          </a:stretch>
        </p:blipFill>
        <p:spPr>
          <a:xfrm>
            <a:off x="152400" y="2886350"/>
            <a:ext cx="8839200" cy="18424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0"/>
          <p:cNvSpPr txBox="1"/>
          <p:nvPr>
            <p:ph idx="7" type="ctrTitle"/>
          </p:nvPr>
        </p:nvSpPr>
        <p:spPr>
          <a:xfrm>
            <a:off x="337175" y="25752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COMPARISION OF MODELS</a:t>
            </a:r>
            <a:endParaRPr/>
          </a:p>
        </p:txBody>
      </p:sp>
      <p:sp>
        <p:nvSpPr>
          <p:cNvPr id="502" name="Google Shape;502;p30"/>
          <p:cNvSpPr txBox="1"/>
          <p:nvPr/>
        </p:nvSpPr>
        <p:spPr>
          <a:xfrm>
            <a:off x="593550" y="835325"/>
            <a:ext cx="7956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p:txBody>
      </p:sp>
      <p:sp>
        <p:nvSpPr>
          <p:cNvPr id="503" name="Google Shape;503;p30"/>
          <p:cNvSpPr txBox="1"/>
          <p:nvPr/>
        </p:nvSpPr>
        <p:spPr>
          <a:xfrm>
            <a:off x="140750" y="2077700"/>
            <a:ext cx="8473800" cy="4546200"/>
          </a:xfrm>
          <a:prstGeom prst="rect">
            <a:avLst/>
          </a:prstGeom>
          <a:noFill/>
          <a:ln>
            <a:noFill/>
          </a:ln>
        </p:spPr>
        <p:txBody>
          <a:bodyPr anchorCtr="0" anchor="b"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500">
                <a:solidFill>
                  <a:srgbClr val="FFFFFF"/>
                </a:solidFill>
              </a:rPr>
              <a:t>LSTM</a:t>
            </a:r>
            <a:r>
              <a:rPr lang="en" sz="1600">
                <a:solidFill>
                  <a:srgbClr val="FFFFFF"/>
                </a:solidFill>
              </a:rPr>
              <a:t> </a:t>
            </a:r>
            <a:r>
              <a:rPr lang="en">
                <a:solidFill>
                  <a:srgbClr val="FFFFFF"/>
                </a:solidFill>
              </a:rPr>
              <a:t>: Long Short-Term Memory, often known as LSTM, is a form of recurrent neural network (RNN) architecture created to solve the vanishing gradient issue that affects conventional RNNs. An LSTM network's basic component is a memory cell with long-term information storage capabilities. LSTMs are especially helpful for processing sequential data, such as text and speech, where the context and dependencies between the sequence's components are crucial for deciphering the meaning of the input.</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sz="1500">
                <a:solidFill>
                  <a:srgbClr val="FFFFFF"/>
                </a:solidFill>
              </a:rPr>
              <a:t>SIMPLE RNN:</a:t>
            </a:r>
            <a:r>
              <a:rPr lang="en">
                <a:solidFill>
                  <a:srgbClr val="FFFFFF"/>
                </a:solidFill>
              </a:rPr>
              <a:t> A simple RNN is a kind of neural network made to handle sequential data by retaining a hidden state that records details of the sequences that have already been processed. The current input element and the previous hidden state are fed into the network as inputs at each time step, and it outputs a new hidden state along with an output. They can be used for text classification and sentiment analysis tasks and are useful for processing short sequences. </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sz="1500">
                <a:solidFill>
                  <a:srgbClr val="FFFFFF"/>
                </a:solidFill>
              </a:rPr>
              <a:t>BIDIRECTIONAL LSTM</a:t>
            </a:r>
            <a:r>
              <a:rPr lang="en">
                <a:solidFill>
                  <a:srgbClr val="FFFFFF"/>
                </a:solidFill>
              </a:rPr>
              <a:t>: The bidirectional LSTM employs two independent LSTMs, one of which processes the input sequence in a forward manner and the other in a backward way. The output from each time step is then concatenated to include the dependencies in both directions. The bidirectional LSTM captures long-term dependencies in the data more effectively than a simple LSTM by processing the input sequence in both directions.</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457200" rtl="0" algn="l">
              <a:spcBef>
                <a:spcPts val="0"/>
              </a:spcBef>
              <a:spcAft>
                <a:spcPts val="0"/>
              </a:spcAft>
              <a:buNone/>
            </a:pPr>
            <a:r>
              <a:t/>
            </a:r>
            <a:endParaRPr sz="2200">
              <a:solidFill>
                <a:srgbClr val="FFFFFF"/>
              </a:solidFill>
              <a:latin typeface="Share Tech"/>
              <a:ea typeface="Share Tech"/>
              <a:cs typeface="Share Tech"/>
              <a:sym typeface="Share Tech"/>
            </a:endParaRPr>
          </a:p>
          <a:p>
            <a:pPr indent="0" lvl="0" marL="457200" rtl="0" algn="l">
              <a:spcBef>
                <a:spcPts val="0"/>
              </a:spcBef>
              <a:spcAft>
                <a:spcPts val="0"/>
              </a:spcAft>
              <a:buNone/>
            </a:pPr>
            <a:r>
              <a:t/>
            </a:r>
            <a:endParaRPr sz="2200">
              <a:solidFill>
                <a:srgbClr val="FFFFFF"/>
              </a:solidFill>
              <a:latin typeface="Share Tech"/>
              <a:ea typeface="Share Tech"/>
              <a:cs typeface="Share Tech"/>
              <a:sym typeface="Share Tech"/>
            </a:endParaRPr>
          </a:p>
          <a:p>
            <a:pPr indent="0" lvl="0" marL="457200" rtl="0" algn="l">
              <a:spcBef>
                <a:spcPts val="0"/>
              </a:spcBef>
              <a:spcAft>
                <a:spcPts val="0"/>
              </a:spcAft>
              <a:buNone/>
            </a:pPr>
            <a:r>
              <a:t/>
            </a:r>
            <a:endParaRPr sz="2200">
              <a:solidFill>
                <a:srgbClr val="FFFFFF"/>
              </a:solidFill>
              <a:latin typeface="Share Tech"/>
              <a:ea typeface="Share Tech"/>
              <a:cs typeface="Share Tech"/>
              <a:sym typeface="Share Tech"/>
            </a:endParaRPr>
          </a:p>
          <a:p>
            <a:pPr indent="0" lvl="0" marL="457200" rtl="0" algn="l">
              <a:spcBef>
                <a:spcPts val="0"/>
              </a:spcBef>
              <a:spcAft>
                <a:spcPts val="0"/>
              </a:spcAft>
              <a:buNone/>
            </a:pPr>
            <a:r>
              <a:t/>
            </a:r>
            <a:endParaRPr sz="2200">
              <a:solidFill>
                <a:srgbClr val="FFFFFF"/>
              </a:solidFill>
              <a:latin typeface="Share Tech"/>
              <a:ea typeface="Share Tech"/>
              <a:cs typeface="Share Tech"/>
              <a:sym typeface="Share Tech"/>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1"/>
          <p:cNvSpPr txBox="1"/>
          <p:nvPr>
            <p:ph idx="7" type="ctrTitle"/>
          </p:nvPr>
        </p:nvSpPr>
        <p:spPr>
          <a:xfrm>
            <a:off x="593550" y="14540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LSTM</a:t>
            </a:r>
            <a:endParaRPr/>
          </a:p>
        </p:txBody>
      </p:sp>
      <p:sp>
        <p:nvSpPr>
          <p:cNvPr id="509" name="Google Shape;509;p31"/>
          <p:cNvSpPr txBox="1"/>
          <p:nvPr/>
        </p:nvSpPr>
        <p:spPr>
          <a:xfrm>
            <a:off x="593550" y="643075"/>
            <a:ext cx="7956900" cy="2786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Maven Pro"/>
              <a:buChar char="●"/>
            </a:pPr>
            <a:r>
              <a:rPr lang="en" sz="1300">
                <a:solidFill>
                  <a:schemeClr val="lt1"/>
                </a:solidFill>
                <a:latin typeface="Maven Pro"/>
                <a:ea typeface="Maven Pro"/>
                <a:cs typeface="Maven Pro"/>
                <a:sym typeface="Maven Pro"/>
              </a:rPr>
              <a:t>The first layer of the model is an Embedding layer that takes as input the vocab_size and input_length of the sequence as parameters.  Each word in the input sequence is given an embedding representation by the layer.</a:t>
            </a:r>
            <a:endParaRPr sz="1300">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sz="1300">
              <a:solidFill>
                <a:schemeClr val="lt1"/>
              </a:solidFill>
              <a:latin typeface="Maven Pro"/>
              <a:ea typeface="Maven Pro"/>
              <a:cs typeface="Maven Pro"/>
              <a:sym typeface="Maven Pro"/>
            </a:endParaRPr>
          </a:p>
          <a:p>
            <a:pPr indent="-311150" lvl="0" marL="457200" rtl="0" algn="l">
              <a:spcBef>
                <a:spcPts val="0"/>
              </a:spcBef>
              <a:spcAft>
                <a:spcPts val="0"/>
              </a:spcAft>
              <a:buClr>
                <a:schemeClr val="lt1"/>
              </a:buClr>
              <a:buSzPts val="1300"/>
              <a:buFont typeface="Maven Pro"/>
              <a:buChar char="●"/>
            </a:pPr>
            <a:r>
              <a:rPr lang="en" sz="1300">
                <a:solidFill>
                  <a:schemeClr val="lt1"/>
                </a:solidFill>
                <a:latin typeface="Maven Pro"/>
                <a:ea typeface="Maven Pro"/>
                <a:cs typeface="Maven Pro"/>
                <a:sym typeface="Maven Pro"/>
              </a:rPr>
              <a:t>The SpatialDropout1D layer adds regularisation by randomly removing all of the 1D feature maps from the input during training with a probability of 0.2.</a:t>
            </a:r>
            <a:endParaRPr sz="1300">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sz="1300">
              <a:solidFill>
                <a:schemeClr val="lt1"/>
              </a:solidFill>
              <a:latin typeface="Maven Pro"/>
              <a:ea typeface="Maven Pro"/>
              <a:cs typeface="Maven Pro"/>
              <a:sym typeface="Maven Pro"/>
            </a:endParaRPr>
          </a:p>
          <a:p>
            <a:pPr indent="-311150" lvl="0" marL="457200" rtl="0" algn="l">
              <a:spcBef>
                <a:spcPts val="0"/>
              </a:spcBef>
              <a:spcAft>
                <a:spcPts val="0"/>
              </a:spcAft>
              <a:buClr>
                <a:schemeClr val="lt1"/>
              </a:buClr>
              <a:buSzPts val="1300"/>
              <a:buFont typeface="Maven Pro"/>
              <a:buChar char="●"/>
            </a:pPr>
            <a:r>
              <a:rPr lang="en" sz="1300">
                <a:solidFill>
                  <a:schemeClr val="lt1"/>
                </a:solidFill>
                <a:latin typeface="Maven Pro"/>
                <a:ea typeface="Maven Pro"/>
                <a:cs typeface="Maven Pro"/>
                <a:sym typeface="Maven Pro"/>
              </a:rPr>
              <a:t>The LSTM layer, a recurrent layer with 100 units, applies the LSTM operation to the series of embeddings discovered by the preceding layer.</a:t>
            </a:r>
            <a:endParaRPr sz="1300">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sz="1300">
              <a:solidFill>
                <a:schemeClr val="lt1"/>
              </a:solidFill>
              <a:latin typeface="Maven Pro"/>
              <a:ea typeface="Maven Pro"/>
              <a:cs typeface="Maven Pro"/>
              <a:sym typeface="Maven Pro"/>
            </a:endParaRPr>
          </a:p>
          <a:p>
            <a:pPr indent="-311150" lvl="0" marL="457200" rtl="0" algn="l">
              <a:spcBef>
                <a:spcPts val="0"/>
              </a:spcBef>
              <a:spcAft>
                <a:spcPts val="0"/>
              </a:spcAft>
              <a:buClr>
                <a:schemeClr val="lt1"/>
              </a:buClr>
              <a:buSzPts val="1300"/>
              <a:buFont typeface="Maven Pro"/>
              <a:buChar char="●"/>
            </a:pPr>
            <a:r>
              <a:rPr lang="en" sz="1300">
                <a:solidFill>
                  <a:schemeClr val="lt1"/>
                </a:solidFill>
                <a:latin typeface="Maven Pro"/>
                <a:ea typeface="Maven Pro"/>
                <a:cs typeface="Maven Pro"/>
                <a:sym typeface="Maven Pro"/>
              </a:rPr>
              <a:t>The softmax activation function is used in the sixth and final dense layer, which has six units (one for each class), to create a probability distribution over the classes.</a:t>
            </a:r>
            <a:endParaRPr sz="1300">
              <a:solidFill>
                <a:schemeClr val="lt1"/>
              </a:solidFill>
              <a:latin typeface="Maven Pro"/>
              <a:ea typeface="Maven Pro"/>
              <a:cs typeface="Maven Pro"/>
              <a:sym typeface="Maven Pro"/>
            </a:endParaRPr>
          </a:p>
          <a:p>
            <a:pPr indent="0" lvl="0" marL="0" rtl="0" algn="l">
              <a:spcBef>
                <a:spcPts val="0"/>
              </a:spcBef>
              <a:spcAft>
                <a:spcPts val="0"/>
              </a:spcAft>
              <a:buNone/>
            </a:pPr>
            <a:r>
              <a:rPr lang="en" sz="1300">
                <a:solidFill>
                  <a:schemeClr val="lt1"/>
                </a:solidFill>
                <a:latin typeface="Maven Pro"/>
                <a:ea typeface="Maven Pro"/>
                <a:cs typeface="Maven Pro"/>
                <a:sym typeface="Maven Pro"/>
              </a:rPr>
              <a:t> </a:t>
            </a:r>
            <a:endParaRPr sz="1300">
              <a:solidFill>
                <a:schemeClr val="lt1"/>
              </a:solidFill>
              <a:latin typeface="Maven Pro"/>
              <a:ea typeface="Maven Pro"/>
              <a:cs typeface="Maven Pro"/>
              <a:sym typeface="Maven Pro"/>
            </a:endParaRPr>
          </a:p>
        </p:txBody>
      </p:sp>
      <p:pic>
        <p:nvPicPr>
          <p:cNvPr id="510" name="Google Shape;510;p31"/>
          <p:cNvPicPr preferRelativeResize="0"/>
          <p:nvPr/>
        </p:nvPicPr>
        <p:blipFill>
          <a:blip r:embed="rId3">
            <a:alphaModFix/>
          </a:blip>
          <a:stretch>
            <a:fillRect/>
          </a:stretch>
        </p:blipFill>
        <p:spPr>
          <a:xfrm>
            <a:off x="481375" y="3284332"/>
            <a:ext cx="7743075" cy="15968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