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9" r:id="rId5"/>
    <p:sldId id="267" r:id="rId6"/>
    <p:sldId id="270" r:id="rId7"/>
    <p:sldId id="271" r:id="rId8"/>
    <p:sldId id="269" r:id="rId9"/>
    <p:sldId id="272" r:id="rId10"/>
    <p:sldId id="273" r:id="rId11"/>
    <p:sldId id="274" r:id="rId12"/>
    <p:sldId id="275" r:id="rId13"/>
    <p:sldId id="292" r:id="rId14"/>
    <p:sldId id="294" r:id="rId15"/>
    <p:sldId id="293" r:id="rId16"/>
    <p:sldId id="276" r:id="rId17"/>
    <p:sldId id="277" r:id="rId18"/>
    <p:sldId id="278" r:id="rId19"/>
    <p:sldId id="258" r:id="rId20"/>
    <p:sldId id="259" r:id="rId21"/>
    <p:sldId id="260" r:id="rId22"/>
    <p:sldId id="261" r:id="rId23"/>
    <p:sldId id="262" r:id="rId24"/>
    <p:sldId id="264" r:id="rId25"/>
    <p:sldId id="263" r:id="rId26"/>
    <p:sldId id="265" r:id="rId27"/>
    <p:sldId id="295" r:id="rId28"/>
    <p:sldId id="266" r:id="rId29"/>
    <p:sldId id="296" r:id="rId30"/>
    <p:sldId id="297" r:id="rId31"/>
    <p:sldId id="333" r:id="rId32"/>
    <p:sldId id="334"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159" autoAdjust="0"/>
    <p:restoredTop sz="94660"/>
  </p:normalViewPr>
  <p:slideViewPr>
    <p:cSldViewPr>
      <p:cViewPr varScale="1">
        <p:scale>
          <a:sx n="68" d="100"/>
          <a:sy n="68" d="100"/>
        </p:scale>
        <p:origin x="-149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lstStyle>
          <a:p>
            <a:fld id="{8C8EFE31-9635-4EE3-8FB9-DD65831F441C}" type="datetimeFigureOut">
              <a:rPr lang="en-US" smtClean="0"/>
            </a:fld>
            <a:endParaRPr lang="en-IN"/>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lstStyle>
          <a:p>
            <a:endParaRPr lang="en-IN"/>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lstStyle>
          <a:p>
            <a:fld id="{5D4E6C54-9A26-4821-8442-95F479CC97B1}"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8EFE31-9635-4EE3-8FB9-DD65831F441C}" type="datetimeFigureOut">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E6C54-9A26-4821-8442-95F479CC97B1}"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8C8EFE31-9635-4EE3-8FB9-DD65831F441C}" type="datetimeFigureOut">
              <a:rPr lang="en-US" smtClean="0"/>
            </a:fld>
            <a:endParaRPr lang="en-IN"/>
          </a:p>
        </p:txBody>
      </p:sp>
      <p:sp>
        <p:nvSpPr>
          <p:cNvPr id="5" name="Footer Placeholder 4"/>
          <p:cNvSpPr>
            <a:spLocks noGrp="1"/>
          </p:cNvSpPr>
          <p:nvPr>
            <p:ph type="ftr" sz="quarter" idx="11"/>
          </p:nvPr>
        </p:nvSpPr>
        <p:spPr>
          <a:xfrm>
            <a:off x="457200" y="6556248"/>
            <a:ext cx="3657600" cy="228600"/>
          </a:xfrm>
        </p:spPr>
        <p:txBody>
          <a:bodyPr/>
          <a:lstStyle/>
          <a:p>
            <a:endParaRPr lang="en-IN"/>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lstStyle>
          <a:p>
            <a:fld id="{5D4E6C54-9A26-4821-8442-95F479CC97B1}"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C8EFE31-9635-4EE3-8FB9-DD65831F441C}" type="datetimeFigureOut">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E6C54-9A26-4821-8442-95F479CC97B1}"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8EFE31-9635-4EE3-8FB9-DD65831F441C}" type="datetimeFigureOut">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E6C54-9A26-4821-8442-95F479CC97B1}"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lstStyle>
          <a:p>
            <a:fld id="{8C8EFE31-9635-4EE3-8FB9-DD65831F441C}" type="datetimeFigureOut">
              <a:rPr lang="en-US" smtClean="0"/>
            </a:fld>
            <a:endParaRPr lang="en-IN"/>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lstStyle>
          <a:p>
            <a:endParaRPr lang="en-IN"/>
          </a:p>
        </p:txBody>
      </p:sp>
      <p:sp>
        <p:nvSpPr>
          <p:cNvPr id="6" name="Slide Number Placeholder 5"/>
          <p:cNvSpPr>
            <a:spLocks noGrp="1"/>
          </p:cNvSpPr>
          <p:nvPr>
            <p:ph type="sldNum" sz="quarter" idx="12"/>
          </p:nvPr>
        </p:nvSpPr>
        <p:spPr>
          <a:xfrm>
            <a:off x="6733952" y="6555112"/>
            <a:ext cx="588336" cy="228600"/>
          </a:xfrm>
        </p:spPr>
        <p:txBody>
          <a:bodyPr/>
          <a:lstStyle/>
          <a:p>
            <a:fld id="{5D4E6C54-9A26-4821-8442-95F479CC97B1}"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C8EFE31-9635-4EE3-8FB9-DD65831F441C}" type="datetimeFigureOut">
              <a:rPr lang="en-US"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4E6C54-9A26-4821-8442-95F479CC97B1}"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C8EFE31-9635-4EE3-8FB9-DD65831F441C}" type="datetimeFigureOut">
              <a:rPr lang="en-US"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4E6C54-9A26-4821-8442-95F479CC97B1}"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C8EFE31-9635-4EE3-8FB9-DD65831F441C}" type="datetimeFigureOut">
              <a:rPr lang="en-US"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4E6C54-9A26-4821-8442-95F479CC97B1}"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8C8EFE31-9635-4EE3-8FB9-DD65831F441C}" type="datetimeFigureOut">
              <a:rPr lang="en-US" smtClean="0"/>
            </a:fld>
            <a:endParaRPr lang="en-IN"/>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IN"/>
          </a:p>
        </p:txBody>
      </p:sp>
      <p:sp>
        <p:nvSpPr>
          <p:cNvPr id="4" name="Slide Number Placeholder 3"/>
          <p:cNvSpPr>
            <a:spLocks noGrp="1"/>
          </p:cNvSpPr>
          <p:nvPr>
            <p:ph type="sldNum" sz="quarter" idx="12"/>
          </p:nvPr>
        </p:nvSpPr>
        <p:spPr/>
        <p:txBody>
          <a:bodyPr/>
          <a:lstStyle/>
          <a:p>
            <a:fld id="{5D4E6C54-9A26-4821-8442-95F479CC97B1}"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C8EFE31-9635-4EE3-8FB9-DD65831F441C}" type="datetimeFigureOut">
              <a:rPr lang="en-US"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4E6C54-9A26-4821-8442-95F479CC97B1}"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lstStyle>
          <a:p>
            <a:pPr marL="0" marR="0" lvl="0" indent="0" algn="l" defTabSz="0" rtl="0" eaLnBrk="1" fontAlgn="auto" latinLnBrk="0" hangingPunct="1">
              <a:lnSpc>
                <a:spcPct val="100000"/>
              </a:lnSpc>
              <a:spcBef>
                <a:spcPts val="0"/>
              </a:spcBef>
              <a:spcAft>
                <a:spcPts val="0"/>
              </a:spcAft>
              <a:buClr>
                <a:schemeClr val="tx2"/>
              </a:buClr>
              <a:buSzPct val="73000"/>
              <a:buFontTx/>
              <a:buNone/>
              <a:defRPr/>
            </a:pPr>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8C8EFE31-9635-4EE3-8FB9-DD65831F441C}" type="datetimeFigureOut">
              <a:rPr lang="en-US"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4E6C54-9A26-4821-8442-95F479CC97B1}" type="slidenum">
              <a:rPr lang="en-IN" smtClean="0"/>
            </a:fld>
            <a:endParaRPr lang="en-IN"/>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lstStyle>
          <a:p>
            <a:fld id="{8C8EFE31-9635-4EE3-8FB9-DD65831F441C}" type="datetimeFigureOut">
              <a:rPr lang="en-US" smtClean="0"/>
            </a:fld>
            <a:endParaRPr lang="en-IN"/>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lstStyle>
          <a:p>
            <a:endParaRPr lang="en-IN"/>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lstStyle>
          <a:p>
            <a:fld id="{5D4E6C54-9A26-4821-8442-95F479CC97B1}"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p:titleStyle>
    <p:bodyStyle>
      <a:lvl1pPr marL="274320" indent="-274320" algn="l" rtl="0" eaLnBrk="1" latinLnBrk="0" hangingPunct="1">
        <a:spcBef>
          <a:spcPts val="600"/>
        </a:spcBef>
        <a:buClr>
          <a:schemeClr val="tx2"/>
        </a:buClr>
        <a:buSzPct val="73000"/>
        <a:buFont typeface="Wingdings 2" panose="05020102010507070707"/>
        <a:buChar char=""/>
        <a:defRPr kumimoji="0" sz="2600" kern="1200" baseline="0">
          <a:solidFill>
            <a:schemeClr val="tx1"/>
          </a:solidFill>
          <a:latin typeface="+mn-lt"/>
          <a:ea typeface="+mn-ea"/>
          <a:cs typeface="+mn-cs"/>
        </a:defRPr>
      </a:lvl1pPr>
      <a:lvl2pPr marL="521335" indent="-228600" algn="l" rtl="0" eaLnBrk="1" latinLnBrk="0" hangingPunct="1">
        <a:spcBef>
          <a:spcPts val="500"/>
        </a:spcBef>
        <a:buClr>
          <a:schemeClr val="accent4"/>
        </a:buClr>
        <a:buSzPct val="80000"/>
        <a:buFont typeface="Wingdings 2" panose="05020102010507070707"/>
        <a:buChar char=""/>
        <a:defRPr kumimoji="0" sz="2300" kern="1200">
          <a:solidFill>
            <a:schemeClr val="tx1">
              <a:tint val="85000"/>
            </a:schemeClr>
          </a:solidFill>
          <a:latin typeface="+mn-lt"/>
          <a:ea typeface="+mn-ea"/>
          <a:cs typeface="+mn-cs"/>
        </a:defRPr>
      </a:lvl2pPr>
      <a:lvl3pPr marL="758825" indent="-228600" algn="l" rtl="0" eaLnBrk="1" latinLnBrk="0" hangingPunct="1">
        <a:spcBef>
          <a:spcPts val="400"/>
        </a:spcBef>
        <a:buClr>
          <a:schemeClr val="accent4"/>
        </a:buClr>
        <a:buSzPct val="60000"/>
        <a:buFont typeface="Wingdings" panose="05000000000000000000"/>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panose="05020102010507070707"/>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panose="05000000000000000000"/>
        <a:buChar char=""/>
        <a:defRPr kumimoji="0" sz="1800" kern="1200">
          <a:solidFill>
            <a:schemeClr val="tx1"/>
          </a:solidFill>
          <a:latin typeface="+mn-lt"/>
          <a:ea typeface="+mn-ea"/>
          <a:cs typeface="+mn-cs"/>
        </a:defRPr>
      </a:lvl5pPr>
      <a:lvl6pPr marL="1471930" indent="-182880" algn="l" rtl="0" eaLnBrk="1" latinLnBrk="0" hangingPunct="1">
        <a:spcBef>
          <a:spcPts val="400"/>
        </a:spcBef>
        <a:buClr>
          <a:schemeClr val="accent4"/>
        </a:buClr>
        <a:buSzPct val="80000"/>
        <a:buFont typeface="Wingdings 2" panose="05020102010507070707"/>
        <a:buChar char=""/>
        <a:defRPr kumimoji="0" sz="1800" kern="1200">
          <a:solidFill>
            <a:schemeClr val="tx1">
              <a:tint val="85000"/>
            </a:schemeClr>
          </a:solidFill>
          <a:latin typeface="+mn-lt"/>
          <a:ea typeface="+mn-ea"/>
          <a:cs typeface="+mn-cs"/>
        </a:defRPr>
      </a:lvl6pPr>
      <a:lvl7pPr marL="1673225" indent="-182880" algn="l" rtl="0" eaLnBrk="1" latinLnBrk="0" hangingPunct="1">
        <a:spcBef>
          <a:spcPct val="20000"/>
        </a:spcBef>
        <a:buClr>
          <a:schemeClr val="accent4"/>
        </a:buClr>
        <a:buSzPct val="80000"/>
        <a:buFont typeface="Wingdings 2" panose="05020102010507070707"/>
        <a:buChar char=""/>
        <a:defRPr kumimoji="0" sz="1600" kern="1200" baseline="0">
          <a:solidFill>
            <a:schemeClr val="tx1"/>
          </a:solidFill>
          <a:latin typeface="+mn-lt"/>
          <a:ea typeface="+mn-ea"/>
          <a:cs typeface="+mn-cs"/>
        </a:defRPr>
      </a:lvl7pPr>
      <a:lvl8pPr marL="1847215"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panose="05000000000000000000"/>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geeksforgeeks.org/classes-objects-java/"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tutorialspoint.com/java/java_nonaccess_modifiers.htm" TargetMode="External"/><Relationship Id="rId1" Type="http://schemas.openxmlformats.org/officeDocument/2006/relationships/hyperlink" Target="https://www.tutorialspoint.com/java/java_access_modifiers.htm"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CORE JAVA 8- day 1</a:t>
            </a:r>
            <a:endParaRPr lang="en-IN" dirty="0"/>
          </a:p>
        </p:txBody>
      </p:sp>
      <p:sp>
        <p:nvSpPr>
          <p:cNvPr id="3" name="Subtitle 2"/>
          <p:cNvSpPr>
            <a:spLocks noGrp="1"/>
          </p:cNvSpPr>
          <p:nvPr>
            <p:ph type="subTitle" idx="1"/>
          </p:nvPr>
        </p:nvSpPr>
        <p:spPr/>
        <p:txBody>
          <a:bodyPr/>
          <a:lstStyle/>
          <a:p>
            <a:r>
              <a:rPr lang="en-IN" dirty="0" err="1" smtClean="0"/>
              <a:t>Saratha</a:t>
            </a:r>
            <a:r>
              <a:rPr lang="en-IN" dirty="0" smtClean="0"/>
              <a:t> </a:t>
            </a:r>
            <a:r>
              <a:rPr lang="en-IN" dirty="0" err="1" smtClean="0"/>
              <a:t>Natarajan</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7B9899"/>
                </a:solidFill>
              </a:rPr>
              <a:t>Multithreading</a:t>
            </a:r>
            <a:endParaRPr lang="en-IN" dirty="0"/>
          </a:p>
        </p:txBody>
      </p:sp>
      <p:sp>
        <p:nvSpPr>
          <p:cNvPr id="3" name="Content Placeholder 2"/>
          <p:cNvSpPr>
            <a:spLocks noGrp="1"/>
          </p:cNvSpPr>
          <p:nvPr>
            <p:ph idx="1"/>
          </p:nvPr>
        </p:nvSpPr>
        <p:spPr/>
        <p:txBody>
          <a:bodyPr/>
          <a:lstStyle/>
          <a:p>
            <a:r>
              <a:rPr lang="en-US" dirty="0" smtClean="0"/>
              <a:t>Enables a program to perform several tasks simultaneously.</a:t>
            </a:r>
            <a:endParaRPr lang="en-US" dirty="0" smtClean="0"/>
          </a:p>
          <a:p>
            <a:pPr>
              <a:buNone/>
            </a:pP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solidFill>
                  <a:srgbClr val="7B9899"/>
                </a:solidFill>
              </a:rPr>
              <a:t>Java is Platform Independent</a:t>
            </a:r>
            <a:endParaRPr lang="en-IN" dirty="0"/>
          </a:p>
        </p:txBody>
      </p:sp>
      <p:sp>
        <p:nvSpPr>
          <p:cNvPr id="3" name="Content Placeholder 2"/>
          <p:cNvSpPr>
            <a:spLocks noGrp="1"/>
          </p:cNvSpPr>
          <p:nvPr>
            <p:ph idx="1"/>
          </p:nvPr>
        </p:nvSpPr>
        <p:spPr/>
        <p:txBody>
          <a:bodyPr/>
          <a:lstStyle/>
          <a:p>
            <a:pPr>
              <a:spcBef>
                <a:spcPts val="1200"/>
              </a:spcBef>
              <a:spcAft>
                <a:spcPts val="1200"/>
              </a:spcAft>
            </a:pPr>
            <a:r>
              <a:rPr lang="en-US" sz="2400" dirty="0" smtClean="0"/>
              <a:t>An application developed on Java can run in any machine. </a:t>
            </a:r>
            <a:endParaRPr lang="en-US" sz="2400" dirty="0" smtClean="0"/>
          </a:p>
          <a:p>
            <a:pPr>
              <a:spcBef>
                <a:spcPts val="1200"/>
              </a:spcBef>
              <a:spcAft>
                <a:spcPts val="1200"/>
              </a:spcAft>
            </a:pPr>
            <a:r>
              <a:rPr lang="en-US" sz="2400" dirty="0" smtClean="0"/>
              <a:t>When Java is compiled, it is not compiled into platform specific machine or platform independent byte code. </a:t>
            </a:r>
            <a:endParaRPr lang="en-US" sz="2400" dirty="0" smtClean="0"/>
          </a:p>
          <a:p>
            <a:pPr>
              <a:spcBef>
                <a:spcPts val="1200"/>
              </a:spcBef>
              <a:spcAft>
                <a:spcPts val="1200"/>
              </a:spcAft>
            </a:pPr>
            <a:r>
              <a:rPr lang="en-US" sz="2400" dirty="0" smtClean="0"/>
              <a:t>The byte code is distributed over the web and interpreted by Java Virtual Machine (JVM) on whichever platform it is run.</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v5qK3.png"/>
          <p:cNvPicPr>
            <a:picLocks noGrp="1" noChangeAspect="1"/>
          </p:cNvPicPr>
          <p:nvPr>
            <p:ph idx="1"/>
          </p:nvPr>
        </p:nvPicPr>
        <p:blipFill>
          <a:blip r:embed="rId1"/>
          <a:stretch>
            <a:fillRect/>
          </a:stretch>
        </p:blipFill>
        <p:spPr>
          <a:xfrm>
            <a:off x="1352550" y="2037556"/>
            <a:ext cx="5448300" cy="3990975"/>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execution </a:t>
            </a:r>
            <a:endParaRPr lang="en-IN" dirty="0"/>
          </a:p>
        </p:txBody>
      </p:sp>
      <p:pic>
        <p:nvPicPr>
          <p:cNvPr id="4" name="Content Placeholder 3" descr="images.png"/>
          <p:cNvPicPr>
            <a:picLocks noGrp="1" noChangeAspect="1"/>
          </p:cNvPicPr>
          <p:nvPr>
            <p:ph idx="1"/>
          </p:nvPr>
        </p:nvPicPr>
        <p:blipFill>
          <a:blip r:embed="rId1"/>
          <a:stretch>
            <a:fillRect/>
          </a:stretch>
        </p:blipFill>
        <p:spPr>
          <a:xfrm>
            <a:off x="1266961" y="2000240"/>
            <a:ext cx="5733931" cy="4148412"/>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9" name="Content Placeholder 8" descr="platform-independence-in-java.jpg"/>
          <p:cNvPicPr>
            <a:picLocks noGrp="1" noChangeAspect="1"/>
          </p:cNvPicPr>
          <p:nvPr>
            <p:ph idx="1"/>
          </p:nvPr>
        </p:nvPicPr>
        <p:blipFill>
          <a:blip r:embed="rId1"/>
          <a:stretch>
            <a:fillRect/>
          </a:stretch>
        </p:blipFill>
        <p:spPr>
          <a:xfrm>
            <a:off x="457200" y="1811583"/>
            <a:ext cx="7239000" cy="4442921"/>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7B9899"/>
                </a:solidFill>
              </a:rPr>
              <a:t>Installing and Using Java</a:t>
            </a:r>
            <a:endParaRPr lang="en-IN" dirty="0"/>
          </a:p>
        </p:txBody>
      </p:sp>
      <p:sp>
        <p:nvSpPr>
          <p:cNvPr id="3" name="Content Placeholder 2"/>
          <p:cNvSpPr>
            <a:spLocks noGrp="1"/>
          </p:cNvSpPr>
          <p:nvPr>
            <p:ph idx="1"/>
          </p:nvPr>
        </p:nvSpPr>
        <p:spPr/>
        <p:txBody>
          <a:bodyPr/>
          <a:lstStyle/>
          <a:p>
            <a:r>
              <a:rPr lang="en-US" dirty="0" smtClean="0"/>
              <a:t>First install Java  JDK version 8</a:t>
            </a:r>
            <a:endParaRPr lang="en-US" dirty="0" smtClean="0"/>
          </a:p>
          <a:p>
            <a:pPr>
              <a:buNone/>
            </a:pPr>
            <a:endParaRPr lang="en-US" dirty="0" smtClean="0"/>
          </a:p>
          <a:p>
            <a:r>
              <a:rPr lang="en-US" dirty="0" smtClean="0"/>
              <a:t>This can be downloaded from the official website of Java</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solidFill>
                  <a:srgbClr val="7B9899"/>
                </a:solidFill>
              </a:rPr>
              <a:t>Compilation and Execution of Java Program</a:t>
            </a:r>
            <a:endParaRPr lang="en-IN" dirty="0"/>
          </a:p>
        </p:txBody>
      </p:sp>
      <p:sp>
        <p:nvSpPr>
          <p:cNvPr id="3" name="Content Placeholder 2"/>
          <p:cNvSpPr>
            <a:spLocks noGrp="1"/>
          </p:cNvSpPr>
          <p:nvPr>
            <p:ph idx="1"/>
          </p:nvPr>
        </p:nvSpPr>
        <p:spPr/>
        <p:txBody>
          <a:bodyPr/>
          <a:lstStyle/>
          <a:p>
            <a:pPr>
              <a:defRPr/>
            </a:pPr>
            <a:r>
              <a:rPr lang="en-US" dirty="0" smtClean="0"/>
              <a:t>To create a java code an editor such as notepad, text pad or an IDE like eclipse can be used.</a:t>
            </a:r>
            <a:endParaRPr lang="en-US" dirty="0" smtClean="0"/>
          </a:p>
          <a:p>
            <a:pPr>
              <a:defRPr/>
            </a:pPr>
            <a:r>
              <a:rPr lang="en-US" dirty="0" smtClean="0"/>
              <a:t>Sample Java Program:</a:t>
            </a:r>
            <a:endParaRPr lang="en-US" dirty="0" smtClean="0"/>
          </a:p>
          <a:p>
            <a:pPr marL="640080" lvl="1" indent="-247015">
              <a:buNone/>
              <a:defRPr/>
            </a:pPr>
            <a:r>
              <a:rPr lang="en-US" dirty="0" smtClean="0">
                <a:solidFill>
                  <a:srgbClr val="0066FF"/>
                </a:solidFill>
                <a:latin typeface="Calibri" panose="020F0502020204030204" charset="0"/>
              </a:rPr>
              <a:t>	public class </a:t>
            </a:r>
            <a:r>
              <a:rPr lang="en-US" dirty="0" err="1" smtClean="0">
                <a:solidFill>
                  <a:srgbClr val="0066FF"/>
                </a:solidFill>
                <a:latin typeface="Calibri" panose="020F0502020204030204" charset="0"/>
              </a:rPr>
              <a:t>WelcomeApp</a:t>
            </a:r>
            <a:r>
              <a:rPr lang="en-US" dirty="0" smtClean="0">
                <a:solidFill>
                  <a:srgbClr val="0066FF"/>
                </a:solidFill>
                <a:latin typeface="Calibri" panose="020F0502020204030204" charset="0"/>
              </a:rPr>
              <a:t> {</a:t>
            </a:r>
            <a:endParaRPr lang="en-US" dirty="0" smtClean="0">
              <a:solidFill>
                <a:srgbClr val="0066FF"/>
              </a:solidFill>
              <a:latin typeface="Calibri" panose="020F0502020204030204" charset="0"/>
            </a:endParaRPr>
          </a:p>
          <a:p>
            <a:pPr marL="640080" lvl="1" indent="-247015">
              <a:buNone/>
              <a:defRPr/>
            </a:pPr>
            <a:r>
              <a:rPr lang="en-US" dirty="0" smtClean="0">
                <a:solidFill>
                  <a:srgbClr val="0066FF"/>
                </a:solidFill>
                <a:latin typeface="Calibri" panose="020F0502020204030204" charset="0"/>
              </a:rPr>
              <a:t>		public  static void main(String[] </a:t>
            </a:r>
            <a:r>
              <a:rPr lang="en-US" dirty="0" err="1" smtClean="0">
                <a:solidFill>
                  <a:srgbClr val="0066FF"/>
                </a:solidFill>
                <a:latin typeface="Calibri" panose="020F0502020204030204" charset="0"/>
              </a:rPr>
              <a:t>args</a:t>
            </a:r>
            <a:r>
              <a:rPr lang="en-US" dirty="0" smtClean="0">
                <a:solidFill>
                  <a:srgbClr val="0066FF"/>
                </a:solidFill>
                <a:latin typeface="Calibri" panose="020F0502020204030204" charset="0"/>
              </a:rPr>
              <a:t>){</a:t>
            </a:r>
            <a:endParaRPr lang="en-US" dirty="0" smtClean="0">
              <a:solidFill>
                <a:srgbClr val="0066FF"/>
              </a:solidFill>
              <a:latin typeface="Calibri" panose="020F0502020204030204" charset="0"/>
            </a:endParaRPr>
          </a:p>
          <a:p>
            <a:pPr marL="640080" lvl="1" indent="-247015">
              <a:buNone/>
              <a:defRPr/>
            </a:pPr>
            <a:r>
              <a:rPr lang="en-US" dirty="0" smtClean="0">
                <a:solidFill>
                  <a:srgbClr val="0066FF"/>
                </a:solidFill>
                <a:latin typeface="Calibri" panose="020F0502020204030204" charset="0"/>
              </a:rPr>
              <a:t>			</a:t>
            </a:r>
            <a:r>
              <a:rPr lang="en-US" dirty="0" err="1" smtClean="0">
                <a:solidFill>
                  <a:srgbClr val="0066FF"/>
                </a:solidFill>
                <a:latin typeface="Calibri" panose="020F0502020204030204" charset="0"/>
              </a:rPr>
              <a:t>System.out.println</a:t>
            </a:r>
            <a:r>
              <a:rPr lang="en-US" dirty="0" smtClean="0">
                <a:solidFill>
                  <a:srgbClr val="0066FF"/>
                </a:solidFill>
                <a:latin typeface="Calibri" panose="020F0502020204030204" charset="0"/>
              </a:rPr>
              <a:t>(“Welcome to Java”);</a:t>
            </a:r>
            <a:endParaRPr lang="en-US" dirty="0" smtClean="0">
              <a:solidFill>
                <a:srgbClr val="0066FF"/>
              </a:solidFill>
              <a:latin typeface="Calibri" panose="020F0502020204030204" charset="0"/>
            </a:endParaRPr>
          </a:p>
          <a:p>
            <a:pPr marL="640080" lvl="1" indent="-247015">
              <a:buNone/>
              <a:defRPr/>
            </a:pPr>
            <a:r>
              <a:rPr lang="en-US" dirty="0" smtClean="0">
                <a:solidFill>
                  <a:srgbClr val="0066FF"/>
                </a:solidFill>
                <a:latin typeface="Calibri" panose="020F0502020204030204" charset="0"/>
              </a:rPr>
              <a:t>			}//End of main</a:t>
            </a:r>
            <a:endParaRPr lang="en-US" dirty="0" smtClean="0">
              <a:solidFill>
                <a:srgbClr val="0066FF"/>
              </a:solidFill>
              <a:latin typeface="Calibri" panose="020F0502020204030204" charset="0"/>
            </a:endParaRPr>
          </a:p>
          <a:p>
            <a:pPr marL="640080" lvl="1" indent="-247015">
              <a:buNone/>
              <a:defRPr/>
            </a:pPr>
            <a:r>
              <a:rPr lang="en-US" dirty="0" smtClean="0">
                <a:solidFill>
                  <a:srgbClr val="0066FF"/>
                </a:solidFill>
                <a:latin typeface="Calibri" panose="020F0502020204030204" charset="0"/>
              </a:rPr>
              <a:t>	 }//End of </a:t>
            </a:r>
            <a:r>
              <a:rPr lang="en-US" dirty="0" err="1" smtClean="0">
                <a:solidFill>
                  <a:srgbClr val="0066FF"/>
                </a:solidFill>
                <a:latin typeface="Calibri" panose="020F0502020204030204" charset="0"/>
              </a:rPr>
              <a:t>WelcomeApp</a:t>
            </a:r>
            <a:r>
              <a:rPr lang="en-US" dirty="0" smtClean="0">
                <a:solidFill>
                  <a:srgbClr val="0066FF"/>
                </a:solidFill>
                <a:latin typeface="Calibri" panose="020F0502020204030204" charset="0"/>
              </a:rPr>
              <a:t> Class</a:t>
            </a:r>
            <a:endParaRPr lang="en-US" dirty="0" smtClean="0">
              <a:solidFill>
                <a:srgbClr val="0066FF"/>
              </a:solidFill>
              <a:latin typeface="Calibri" panose="020F0502020204030204" charset="0"/>
            </a:endParaRPr>
          </a:p>
          <a:p>
            <a:pPr marL="640080" lvl="1" indent="-247015">
              <a:buNone/>
              <a:defRPr/>
            </a:pPr>
            <a:endParaRPr lang="en-US" dirty="0" smtClean="0">
              <a:solidFill>
                <a:srgbClr val="0070C0"/>
              </a:solidFill>
              <a:latin typeface="Calibri" panose="020F0502020204030204" charset="0"/>
            </a:endParaRPr>
          </a:p>
          <a:p>
            <a:pPr marL="640080" lvl="1" indent="-247015">
              <a:buNone/>
              <a:defRPr/>
            </a:pPr>
            <a:r>
              <a:rPr lang="en-US" dirty="0" smtClean="0"/>
              <a:t>Output : </a:t>
            </a:r>
            <a:r>
              <a:rPr lang="en-US" dirty="0" smtClean="0">
                <a:solidFill>
                  <a:srgbClr val="0066FF"/>
                </a:solidFill>
                <a:latin typeface="Calibri" panose="020F0502020204030204" charset="0"/>
              </a:rPr>
              <a:t>Welcome to Java</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PROGRAM EXPLAINED</a:t>
            </a:r>
            <a:endParaRPr lang="en-IN" dirty="0"/>
          </a:p>
        </p:txBody>
      </p:sp>
      <p:sp>
        <p:nvSpPr>
          <p:cNvPr id="3" name="Content Placeholder 2"/>
          <p:cNvSpPr>
            <a:spLocks noGrp="1"/>
          </p:cNvSpPr>
          <p:nvPr>
            <p:ph idx="1"/>
          </p:nvPr>
        </p:nvSpPr>
        <p:spPr/>
        <p:txBody>
          <a:bodyPr>
            <a:normAutofit lnSpcReduction="10000"/>
          </a:bodyPr>
          <a:lstStyle/>
          <a:p>
            <a:pPr>
              <a:defRPr/>
            </a:pPr>
            <a:r>
              <a:rPr lang="en-US" dirty="0" smtClean="0"/>
              <a:t>In the above program the class </a:t>
            </a:r>
            <a:r>
              <a:rPr lang="en-US" dirty="0" err="1" smtClean="0"/>
              <a:t>WelcomeApp</a:t>
            </a:r>
            <a:r>
              <a:rPr lang="en-US" dirty="0" smtClean="0"/>
              <a:t> has public access and hence declared public.</a:t>
            </a:r>
            <a:endParaRPr lang="en-US" dirty="0" smtClean="0"/>
          </a:p>
          <a:p>
            <a:pPr>
              <a:defRPr/>
            </a:pPr>
            <a:r>
              <a:rPr lang="en-US" dirty="0" smtClean="0"/>
              <a:t>‘class’ is the keyword used to create a class.</a:t>
            </a:r>
            <a:endParaRPr lang="en-US" dirty="0" smtClean="0"/>
          </a:p>
          <a:p>
            <a:pPr>
              <a:defRPr/>
            </a:pPr>
            <a:r>
              <a:rPr lang="en-US" dirty="0" smtClean="0"/>
              <a:t>For running stand alone programs ‘main’ method is needed which has a signature similar to the one defined in the above program.</a:t>
            </a:r>
            <a:endParaRPr lang="en-US" dirty="0" smtClean="0"/>
          </a:p>
          <a:p>
            <a:pPr>
              <a:defRPr/>
            </a:pPr>
            <a:r>
              <a:rPr lang="en-US" dirty="0" smtClean="0"/>
              <a:t>‘Main’ method takes an array of strings as an argument. The name of the array can be anything.</a:t>
            </a:r>
            <a:endParaRPr lang="en-US" dirty="0" smtClean="0"/>
          </a:p>
          <a:p>
            <a:pPr>
              <a:defRPr/>
            </a:pPr>
            <a:r>
              <a:rPr lang="en-US" dirty="0" smtClean="0"/>
              <a:t>To display the output, pass the string as an argument to the method </a:t>
            </a:r>
            <a:r>
              <a:rPr lang="en-US" dirty="0" err="1" smtClean="0"/>
              <a:t>system.out.println</a:t>
            </a:r>
            <a:endParaRPr lang="en-US" dirty="0" smtClean="0"/>
          </a:p>
          <a:p>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smtClean="0"/>
            </a:br>
            <a:r>
              <a:rPr lang="en-IN" dirty="0" smtClean="0"/>
              <a:t>TODAY’S TOPIC - Declarations and Access Control </a:t>
            </a:r>
            <a:endParaRPr lang="en-IN" dirty="0"/>
          </a:p>
        </p:txBody>
      </p:sp>
      <p:sp>
        <p:nvSpPr>
          <p:cNvPr id="3" name="Content Placeholder 2"/>
          <p:cNvSpPr>
            <a:spLocks noGrp="1"/>
          </p:cNvSpPr>
          <p:nvPr>
            <p:ph idx="1"/>
          </p:nvPr>
        </p:nvSpPr>
        <p:spPr/>
        <p:txBody>
          <a:bodyPr>
            <a:normAutofit/>
          </a:bodyPr>
          <a:lstStyle/>
          <a:p>
            <a:r>
              <a:rPr lang="en-IN" sz="3600" dirty="0" smtClean="0"/>
              <a:t>Declarations</a:t>
            </a:r>
            <a:endParaRPr lang="en-IN" sz="3600" dirty="0" smtClean="0"/>
          </a:p>
          <a:p>
            <a:pPr lvl="1"/>
            <a:r>
              <a:rPr lang="en-IN" sz="3600" dirty="0" smtClean="0"/>
              <a:t>Creating a variable is also referred to as declaring a variable</a:t>
            </a:r>
            <a:endParaRPr lang="en-IN" sz="3600" dirty="0" smtClean="0"/>
          </a:p>
          <a:p>
            <a:pPr lvl="1"/>
            <a:r>
              <a:rPr lang="en-IN" sz="3600" dirty="0" smtClean="0"/>
              <a:t>You must specify its type and name.</a:t>
            </a:r>
            <a:endParaRPr lang="en-IN" sz="3600" dirty="0" smtClean="0"/>
          </a:p>
          <a:p>
            <a:pPr lvl="1"/>
            <a:endParaRPr lang="en-IN" sz="3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smtClean="0"/>
            </a:br>
            <a:r>
              <a:rPr lang="en-IN" dirty="0" smtClean="0"/>
              <a:t>Identifiers &amp; JavaBeans </a:t>
            </a:r>
            <a:endParaRPr lang="en-IN" dirty="0"/>
          </a:p>
        </p:txBody>
      </p:sp>
      <p:sp>
        <p:nvSpPr>
          <p:cNvPr id="3" name="Content Placeholder 2"/>
          <p:cNvSpPr>
            <a:spLocks noGrp="1"/>
          </p:cNvSpPr>
          <p:nvPr>
            <p:ph idx="1"/>
          </p:nvPr>
        </p:nvSpPr>
        <p:spPr/>
        <p:txBody>
          <a:bodyPr>
            <a:normAutofit fontScale="92500" lnSpcReduction="10000"/>
          </a:bodyPr>
          <a:lstStyle/>
          <a:p>
            <a:pPr fontAlgn="base"/>
            <a:r>
              <a:rPr lang="en-IN" dirty="0" smtClean="0"/>
              <a:t>Legal Identifier</a:t>
            </a:r>
            <a:endParaRPr lang="en-IN" dirty="0" smtClean="0"/>
          </a:p>
          <a:p>
            <a:pPr lvl="1" fontAlgn="base"/>
            <a:r>
              <a:rPr lang="en-IN" dirty="0" smtClean="0"/>
              <a:t>Legal Java identifier should begin with a letter, a connecting character such as the underscore (_) or a currency character ($). An identifier shouldn't begin with a number!</a:t>
            </a:r>
            <a:endParaRPr lang="en-IN" dirty="0" smtClean="0"/>
          </a:p>
          <a:p>
            <a:pPr lvl="1" fontAlgn="base"/>
            <a:r>
              <a:rPr lang="en-IN" dirty="0" smtClean="0"/>
              <a:t>After the first character, an identifier can have any combination of letters, number, currency characters or connecting characters.</a:t>
            </a:r>
            <a:endParaRPr lang="en-IN" dirty="0" smtClean="0"/>
          </a:p>
          <a:p>
            <a:pPr lvl="1" fontAlgn="base"/>
            <a:r>
              <a:rPr lang="en-IN" dirty="0" smtClean="0"/>
              <a:t>An identifier can contain any number of characters.</a:t>
            </a:r>
            <a:endParaRPr lang="en-IN" dirty="0" smtClean="0"/>
          </a:p>
          <a:p>
            <a:pPr lvl="1" fontAlgn="base"/>
            <a:r>
              <a:rPr lang="en-IN" dirty="0" smtClean="0"/>
              <a:t>The Java keywords cannot be used as identifiers.</a:t>
            </a:r>
            <a:endParaRPr lang="en-IN" dirty="0" smtClean="0"/>
          </a:p>
          <a:p>
            <a:pPr lvl="1" fontAlgn="base"/>
            <a:r>
              <a:rPr lang="en-IN" dirty="0" smtClean="0"/>
              <a:t>Identifiers are case-sensitive in Java.</a:t>
            </a:r>
            <a:endParaRPr lang="en-IN" dirty="0" smtClean="0"/>
          </a:p>
          <a:p>
            <a:pPr lvl="1">
              <a:buNone/>
            </a:pPr>
            <a:br>
              <a:rPr lang="en-IN" dirty="0" smtClean="0"/>
            </a:br>
            <a:r>
              <a:rPr lang="en-IN" dirty="0" smtClean="0"/>
              <a:t> </a:t>
            </a:r>
            <a:br>
              <a:rPr lang="en-IN" dirty="0" smtClean="0"/>
            </a:br>
            <a:br>
              <a:rPr lang="en-IN" dirty="0" smtClean="0"/>
            </a:b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lstStyle/>
          <a:p>
            <a:endParaRPr lang="en-IN" dirty="0" smtClean="0"/>
          </a:p>
          <a:p>
            <a:r>
              <a:rPr lang="en-IN" dirty="0" smtClean="0"/>
              <a:t>Today’s Topic </a:t>
            </a:r>
            <a:r>
              <a:rPr lang="en-IN" dirty="0" smtClean="0"/>
              <a:t>–</a:t>
            </a:r>
            <a:endParaRPr lang="en-IN" dirty="0" smtClean="0"/>
          </a:p>
          <a:p>
            <a:pPr lvl="3"/>
            <a:r>
              <a:rPr lang="en-IN" dirty="0" smtClean="0"/>
              <a:t> Introduction,</a:t>
            </a:r>
            <a:endParaRPr lang="en-IN" dirty="0" smtClean="0"/>
          </a:p>
          <a:p>
            <a:pPr lvl="3"/>
            <a:r>
              <a:rPr lang="en-IN" dirty="0" smtClean="0"/>
              <a:t> Java Type System and Control Structures</a:t>
            </a:r>
            <a:endParaRPr lang="en-IN"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Identifiers(Examples)</a:t>
            </a:r>
            <a:endParaRPr lang="en-IN" dirty="0"/>
          </a:p>
        </p:txBody>
      </p:sp>
      <p:sp>
        <p:nvSpPr>
          <p:cNvPr id="8" name="Content Placeholder 7"/>
          <p:cNvSpPr>
            <a:spLocks noGrp="1"/>
          </p:cNvSpPr>
          <p:nvPr>
            <p:ph sz="half" idx="1"/>
          </p:nvPr>
        </p:nvSpPr>
        <p:spPr/>
        <p:txBody>
          <a:bodyPr>
            <a:normAutofit fontScale="85000" lnSpcReduction="20000"/>
          </a:bodyPr>
          <a:lstStyle/>
          <a:p>
            <a:r>
              <a:rPr lang="en-IN" dirty="0" smtClean="0"/>
              <a:t> Valid Identifiers</a:t>
            </a:r>
            <a:endParaRPr lang="en-IN" dirty="0" smtClean="0"/>
          </a:p>
          <a:p>
            <a:pPr lvl="1"/>
            <a:r>
              <a:rPr lang="en-IN" dirty="0" err="1" smtClean="0"/>
              <a:t>MyVariable</a:t>
            </a:r>
            <a:r>
              <a:rPr lang="en-IN" dirty="0" smtClean="0"/>
              <a:t> </a:t>
            </a:r>
            <a:endParaRPr lang="en-IN" dirty="0" smtClean="0"/>
          </a:p>
          <a:p>
            <a:pPr lvl="1"/>
            <a:r>
              <a:rPr lang="en-IN" dirty="0" smtClean="0"/>
              <a:t>MYVARIABLE </a:t>
            </a:r>
            <a:endParaRPr lang="en-IN" dirty="0" smtClean="0"/>
          </a:p>
          <a:p>
            <a:pPr lvl="1"/>
            <a:r>
              <a:rPr lang="en-IN" dirty="0" err="1" smtClean="0"/>
              <a:t>myvariable</a:t>
            </a:r>
            <a:r>
              <a:rPr lang="en-IN" dirty="0" smtClean="0"/>
              <a:t> </a:t>
            </a:r>
            <a:endParaRPr lang="en-IN" dirty="0" smtClean="0"/>
          </a:p>
          <a:p>
            <a:pPr lvl="1"/>
            <a:r>
              <a:rPr lang="en-IN" dirty="0" smtClean="0"/>
              <a:t>X</a:t>
            </a:r>
            <a:endParaRPr lang="en-IN" dirty="0" smtClean="0"/>
          </a:p>
          <a:p>
            <a:pPr lvl="1"/>
            <a:r>
              <a:rPr lang="en-IN" dirty="0" smtClean="0"/>
              <a:t> </a:t>
            </a:r>
            <a:r>
              <a:rPr lang="en-IN" dirty="0" err="1" smtClean="0"/>
              <a:t>i</a:t>
            </a:r>
            <a:r>
              <a:rPr lang="en-IN" dirty="0" smtClean="0"/>
              <a:t> </a:t>
            </a:r>
            <a:endParaRPr lang="en-IN" dirty="0" smtClean="0"/>
          </a:p>
          <a:p>
            <a:pPr lvl="1"/>
            <a:r>
              <a:rPr lang="en-IN" dirty="0" smtClean="0"/>
              <a:t>X1</a:t>
            </a:r>
            <a:endParaRPr lang="en-IN" dirty="0" smtClean="0"/>
          </a:p>
          <a:p>
            <a:pPr lvl="1"/>
            <a:r>
              <a:rPr lang="en-IN" dirty="0" smtClean="0"/>
              <a:t> i1</a:t>
            </a:r>
            <a:endParaRPr lang="en-IN" dirty="0" smtClean="0"/>
          </a:p>
          <a:p>
            <a:pPr lvl="1"/>
            <a:r>
              <a:rPr lang="en-IN" dirty="0" smtClean="0"/>
              <a:t> _</a:t>
            </a:r>
            <a:r>
              <a:rPr lang="en-IN" dirty="0" err="1" smtClean="0"/>
              <a:t>myvariable</a:t>
            </a:r>
            <a:r>
              <a:rPr lang="en-IN" dirty="0" smtClean="0"/>
              <a:t> </a:t>
            </a:r>
            <a:endParaRPr lang="en-IN" dirty="0" smtClean="0"/>
          </a:p>
          <a:p>
            <a:pPr lvl="1"/>
            <a:r>
              <a:rPr lang="en-IN" dirty="0" smtClean="0"/>
              <a:t>$</a:t>
            </a:r>
            <a:r>
              <a:rPr lang="en-IN" dirty="0" err="1" smtClean="0"/>
              <a:t>myvariable</a:t>
            </a:r>
            <a:r>
              <a:rPr lang="en-IN" dirty="0" smtClean="0"/>
              <a:t> </a:t>
            </a:r>
            <a:endParaRPr lang="en-IN" dirty="0" smtClean="0"/>
          </a:p>
          <a:p>
            <a:pPr lvl="1"/>
            <a:r>
              <a:rPr lang="en-IN" dirty="0" err="1" smtClean="0"/>
              <a:t>sum_of_array</a:t>
            </a:r>
            <a:r>
              <a:rPr lang="en-IN" dirty="0" smtClean="0"/>
              <a:t> </a:t>
            </a:r>
            <a:endParaRPr lang="en-IN" dirty="0" smtClean="0"/>
          </a:p>
          <a:p>
            <a:pPr lvl="1"/>
            <a:r>
              <a:rPr lang="en-IN" dirty="0" smtClean="0"/>
              <a:t>abc123 </a:t>
            </a:r>
            <a:br>
              <a:rPr lang="en-IN" dirty="0" smtClean="0"/>
            </a:br>
            <a:endParaRPr lang="en-IN" dirty="0"/>
          </a:p>
        </p:txBody>
      </p:sp>
      <p:sp>
        <p:nvSpPr>
          <p:cNvPr id="9" name="Content Placeholder 8"/>
          <p:cNvSpPr>
            <a:spLocks noGrp="1"/>
          </p:cNvSpPr>
          <p:nvPr>
            <p:ph sz="half" idx="2"/>
          </p:nvPr>
        </p:nvSpPr>
        <p:spPr/>
        <p:txBody>
          <a:bodyPr>
            <a:normAutofit fontScale="85000" lnSpcReduction="20000"/>
          </a:bodyPr>
          <a:lstStyle/>
          <a:p>
            <a:r>
              <a:rPr lang="en-IN" dirty="0" smtClean="0"/>
              <a:t>Invalid Identifiers</a:t>
            </a:r>
            <a:endParaRPr lang="en-IN" dirty="0" smtClean="0"/>
          </a:p>
          <a:p>
            <a:pPr lvl="1"/>
            <a:r>
              <a:rPr lang="en-IN" dirty="0" smtClean="0"/>
              <a:t>My Variable // contains a space</a:t>
            </a:r>
            <a:endParaRPr lang="en-IN" dirty="0" smtClean="0"/>
          </a:p>
          <a:p>
            <a:pPr lvl="1"/>
            <a:r>
              <a:rPr lang="en-IN" dirty="0" smtClean="0"/>
              <a:t> 123geeks // Begins with a digit</a:t>
            </a:r>
            <a:endParaRPr lang="en-IN" dirty="0" smtClean="0"/>
          </a:p>
          <a:p>
            <a:pPr lvl="1"/>
            <a:r>
              <a:rPr lang="en-IN" dirty="0" smtClean="0"/>
              <a:t> </a:t>
            </a:r>
            <a:r>
              <a:rPr lang="en-IN" dirty="0" err="1" smtClean="0"/>
              <a:t>a+c</a:t>
            </a:r>
            <a:r>
              <a:rPr lang="en-IN" dirty="0" smtClean="0"/>
              <a:t> // plus sign is not an alphanumeric character</a:t>
            </a:r>
            <a:endParaRPr lang="en-IN" dirty="0" smtClean="0"/>
          </a:p>
          <a:p>
            <a:pPr lvl="1"/>
            <a:r>
              <a:rPr lang="en-IN" dirty="0" smtClean="0"/>
              <a:t> variable-2 // hyphen is not an alphanumeric character </a:t>
            </a:r>
            <a:endParaRPr lang="en-IN" dirty="0" smtClean="0"/>
          </a:p>
          <a:p>
            <a:pPr lvl="1"/>
            <a:r>
              <a:rPr lang="en-IN" dirty="0" err="1" smtClean="0"/>
              <a:t>sum_&amp;_difference</a:t>
            </a:r>
            <a:r>
              <a:rPr lang="en-IN" dirty="0" smtClean="0"/>
              <a:t> // ampersand is not an alphanumeric character </a:t>
            </a:r>
            <a:br>
              <a:rPr lang="en-IN" dirty="0" smtClean="0"/>
            </a:b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smtClean="0"/>
            </a:br>
            <a:r>
              <a:rPr lang="en-IN" dirty="0" smtClean="0"/>
              <a:t>JavaBeans </a:t>
            </a:r>
            <a:endParaRPr lang="en-IN" dirty="0"/>
          </a:p>
        </p:txBody>
      </p:sp>
      <p:sp>
        <p:nvSpPr>
          <p:cNvPr id="5" name="Content Placeholder 4"/>
          <p:cNvSpPr>
            <a:spLocks noGrp="1"/>
          </p:cNvSpPr>
          <p:nvPr>
            <p:ph idx="1"/>
          </p:nvPr>
        </p:nvSpPr>
        <p:spPr/>
        <p:txBody>
          <a:bodyPr/>
          <a:lstStyle/>
          <a:p>
            <a:r>
              <a:rPr lang="en-IN" dirty="0" smtClean="0"/>
              <a:t>Beans are Java classes that contain properties</a:t>
            </a:r>
            <a:endParaRPr lang="en-IN" dirty="0" smtClean="0"/>
          </a:p>
          <a:p>
            <a:r>
              <a:rPr lang="en-IN" dirty="0" smtClean="0"/>
              <a:t>are classes</a:t>
            </a:r>
            <a:r>
              <a:rPr lang="en-IN" u="sng" dirty="0" smtClean="0">
                <a:hlinkClick r:id="rId1"/>
              </a:rPr>
              <a:t> </a:t>
            </a:r>
            <a:r>
              <a:rPr lang="en-IN" dirty="0" smtClean="0"/>
              <a:t>that encapsulates many objects into a single object (the bean)</a:t>
            </a:r>
            <a:endParaRPr lang="en-IN" dirty="0" smtClean="0"/>
          </a:p>
          <a:p>
            <a:r>
              <a:rPr lang="en-IN" dirty="0" smtClean="0"/>
              <a:t>Other terms we say as “Re-usable components” </a:t>
            </a:r>
            <a:endParaRPr lang="en-IN" dirty="0" smtClean="0"/>
          </a:p>
          <a:p>
            <a:r>
              <a:rPr lang="en-IN" dirty="0" smtClean="0"/>
              <a:t>contains several elements like Constructors, Getter/Setter Methods and much more</a:t>
            </a:r>
            <a:endParaRPr lang="en-IN" dirty="0" smtClean="0"/>
          </a:p>
          <a:p>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Javabeans</a:t>
            </a:r>
            <a:r>
              <a:rPr lang="en-IN" dirty="0" smtClean="0"/>
              <a:t>(...)</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JavaBeans has several conventions that should be followed:</a:t>
            </a:r>
            <a:endParaRPr lang="en-IN" dirty="0" smtClean="0"/>
          </a:p>
          <a:p>
            <a:pPr lvl="1"/>
            <a:r>
              <a:rPr lang="en-IN" dirty="0" smtClean="0"/>
              <a:t>All the properties in java bean must be private with public getter &amp; setter methods</a:t>
            </a:r>
            <a:endParaRPr lang="en-IN" dirty="0" smtClean="0"/>
          </a:p>
          <a:p>
            <a:pPr lvl="1"/>
            <a:r>
              <a:rPr lang="en-IN" dirty="0" smtClean="0"/>
              <a:t>Beans should have a default constructor (no arguments)</a:t>
            </a:r>
            <a:endParaRPr lang="en-IN" dirty="0" smtClean="0"/>
          </a:p>
          <a:p>
            <a:pPr lvl="1"/>
            <a:r>
              <a:rPr lang="en-IN" dirty="0" smtClean="0"/>
              <a:t>Beans should provide getter and setter methods</a:t>
            </a:r>
            <a:endParaRPr lang="en-IN" dirty="0" smtClean="0"/>
          </a:p>
          <a:p>
            <a:pPr lvl="1"/>
            <a:r>
              <a:rPr lang="en-IN" dirty="0" smtClean="0"/>
              <a:t>A </a:t>
            </a:r>
            <a:r>
              <a:rPr lang="en-IN" i="1" dirty="0" smtClean="0"/>
              <a:t>getter method</a:t>
            </a:r>
            <a:r>
              <a:rPr lang="en-IN" dirty="0" smtClean="0"/>
              <a:t> is used to read the value of a readable property</a:t>
            </a:r>
            <a:endParaRPr lang="en-IN" dirty="0" smtClean="0"/>
          </a:p>
          <a:p>
            <a:pPr lvl="1"/>
            <a:r>
              <a:rPr lang="en-IN" dirty="0" smtClean="0"/>
              <a:t>To update the value, a </a:t>
            </a:r>
            <a:r>
              <a:rPr lang="en-IN" i="1" dirty="0" smtClean="0"/>
              <a:t>setter method</a:t>
            </a:r>
            <a:r>
              <a:rPr lang="en-IN" dirty="0" smtClean="0"/>
              <a:t> should be called</a:t>
            </a:r>
            <a:endParaRPr lang="en-IN" dirty="0" smtClean="0"/>
          </a:p>
          <a:p>
            <a:pPr lvl="1"/>
            <a:r>
              <a:rPr lang="en-IN" dirty="0" smtClean="0"/>
              <a:t>Beans should implement </a:t>
            </a:r>
            <a:r>
              <a:rPr lang="en-IN" i="1" dirty="0" err="1" smtClean="0"/>
              <a:t>java.io.serializable</a:t>
            </a:r>
            <a:r>
              <a:rPr lang="en-IN" dirty="0" smtClean="0"/>
              <a:t>, as it allows to save, store and restore the state of a </a:t>
            </a:r>
            <a:r>
              <a:rPr lang="en-IN" dirty="0" err="1" smtClean="0"/>
              <a:t>JavaBean</a:t>
            </a:r>
            <a:r>
              <a:rPr lang="en-IN" dirty="0" smtClean="0"/>
              <a:t> you are working on.</a:t>
            </a:r>
            <a:br>
              <a:rPr lang="en-IN" dirty="0" smtClean="0"/>
            </a:br>
            <a:r>
              <a:rPr lang="en-IN" dirty="0" smtClean="0"/>
              <a:t> </a:t>
            </a:r>
            <a:br>
              <a:rPr lang="en-IN" dirty="0" smtClean="0"/>
            </a:b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Javabeans</a:t>
            </a:r>
            <a:r>
              <a:rPr lang="en-IN" dirty="0" smtClean="0"/>
              <a:t>(...)</a:t>
            </a:r>
            <a:endParaRPr lang="en-IN" dirty="0"/>
          </a:p>
        </p:txBody>
      </p:sp>
      <p:sp>
        <p:nvSpPr>
          <p:cNvPr id="4" name="Content Placeholder 3"/>
          <p:cNvSpPr>
            <a:spLocks noGrp="1"/>
          </p:cNvSpPr>
          <p:nvPr>
            <p:ph sz="half" idx="1"/>
          </p:nvPr>
        </p:nvSpPr>
        <p:spPr/>
        <p:txBody>
          <a:bodyPr>
            <a:normAutofit fontScale="92500" lnSpcReduction="20000"/>
          </a:bodyPr>
          <a:lstStyle/>
          <a:p>
            <a:pPr fontAlgn="base"/>
            <a:r>
              <a:rPr lang="en-IN" b="1" dirty="0" smtClean="0"/>
              <a:t>Syntax for getter methods:</a:t>
            </a:r>
            <a:endParaRPr lang="en-IN" dirty="0" smtClean="0"/>
          </a:p>
          <a:p>
            <a:pPr lvl="1" fontAlgn="base"/>
            <a:r>
              <a:rPr lang="en-IN" dirty="0" smtClean="0"/>
              <a:t>It should be public in nature.</a:t>
            </a:r>
            <a:endParaRPr lang="en-IN" dirty="0" smtClean="0"/>
          </a:p>
          <a:p>
            <a:pPr lvl="1" fontAlgn="base"/>
            <a:r>
              <a:rPr lang="en-IN" dirty="0" smtClean="0"/>
              <a:t>The return-type should not be void i.e. according to our requirement we have to give return-type.</a:t>
            </a:r>
            <a:endParaRPr lang="en-IN" dirty="0" smtClean="0"/>
          </a:p>
          <a:p>
            <a:pPr lvl="1" fontAlgn="base"/>
            <a:r>
              <a:rPr lang="en-IN" dirty="0" smtClean="0"/>
              <a:t>The getter method should be prefixed with get.</a:t>
            </a:r>
            <a:endParaRPr lang="en-IN" dirty="0" smtClean="0"/>
          </a:p>
          <a:p>
            <a:pPr lvl="1" fontAlgn="base"/>
            <a:r>
              <a:rPr lang="en-IN" dirty="0" smtClean="0"/>
              <a:t>It should not take any argument. </a:t>
            </a:r>
            <a:br>
              <a:rPr lang="en-IN" dirty="0" smtClean="0"/>
            </a:br>
            <a:endParaRPr lang="en-IN" dirty="0"/>
          </a:p>
        </p:txBody>
      </p:sp>
      <p:sp>
        <p:nvSpPr>
          <p:cNvPr id="5" name="Content Placeholder 4"/>
          <p:cNvSpPr>
            <a:spLocks noGrp="1"/>
          </p:cNvSpPr>
          <p:nvPr>
            <p:ph sz="half" idx="2"/>
          </p:nvPr>
        </p:nvSpPr>
        <p:spPr/>
        <p:txBody>
          <a:bodyPr>
            <a:normAutofit fontScale="92500" lnSpcReduction="20000"/>
          </a:bodyPr>
          <a:lstStyle/>
          <a:p>
            <a:pPr fontAlgn="base"/>
            <a:r>
              <a:rPr lang="en-IN" b="1" dirty="0" smtClean="0"/>
              <a:t>Syntax for setter methods:</a:t>
            </a:r>
            <a:endParaRPr lang="en-IN" dirty="0" smtClean="0"/>
          </a:p>
          <a:p>
            <a:pPr lvl="1" fontAlgn="base"/>
            <a:r>
              <a:rPr lang="en-IN" dirty="0" smtClean="0"/>
              <a:t>It should be public in nature.</a:t>
            </a:r>
            <a:endParaRPr lang="en-IN" dirty="0" smtClean="0"/>
          </a:p>
          <a:p>
            <a:pPr lvl="1" fontAlgn="base"/>
            <a:r>
              <a:rPr lang="en-IN" dirty="0" smtClean="0"/>
              <a:t>The return-type should be void.</a:t>
            </a:r>
            <a:endParaRPr lang="en-IN" dirty="0" smtClean="0"/>
          </a:p>
          <a:p>
            <a:pPr lvl="1" fontAlgn="base"/>
            <a:r>
              <a:rPr lang="en-IN" dirty="0" smtClean="0"/>
              <a:t>The setter method should be prefixed with set.</a:t>
            </a:r>
            <a:endParaRPr lang="en-IN" dirty="0" smtClean="0"/>
          </a:p>
          <a:p>
            <a:pPr lvl="1" fontAlgn="base"/>
            <a:r>
              <a:rPr lang="en-IN" dirty="0" smtClean="0"/>
              <a:t>It should take some argument i.e. it should not be no-</a:t>
            </a:r>
            <a:r>
              <a:rPr lang="en-IN" dirty="0" err="1" smtClean="0"/>
              <a:t>arg</a:t>
            </a:r>
            <a:r>
              <a:rPr lang="en-IN" dirty="0" smtClean="0"/>
              <a:t> method.</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err="1" smtClean="0"/>
              <a:t>Javabeans</a:t>
            </a:r>
            <a:r>
              <a:rPr lang="en-IN" dirty="0" smtClean="0"/>
              <a:t>(recap)</a:t>
            </a:r>
            <a:endParaRPr lang="en-IN" dirty="0"/>
          </a:p>
        </p:txBody>
      </p:sp>
      <p:sp>
        <p:nvSpPr>
          <p:cNvPr id="5" name="Content Placeholder 4"/>
          <p:cNvSpPr>
            <a:spLocks noGrp="1"/>
          </p:cNvSpPr>
          <p:nvPr>
            <p:ph idx="1"/>
          </p:nvPr>
        </p:nvSpPr>
        <p:spPr/>
        <p:txBody>
          <a:bodyPr>
            <a:normAutofit fontScale="92500" lnSpcReduction="20000"/>
          </a:bodyPr>
          <a:lstStyle/>
          <a:p>
            <a:r>
              <a:rPr lang="en-IN" dirty="0" smtClean="0"/>
              <a:t>Must have</a:t>
            </a:r>
            <a:endParaRPr lang="en-IN" dirty="0" smtClean="0"/>
          </a:p>
          <a:p>
            <a:pPr lvl="1"/>
            <a:r>
              <a:rPr lang="en-IN" dirty="0" smtClean="0"/>
              <a:t>Variables in private</a:t>
            </a:r>
            <a:endParaRPr lang="en-IN" dirty="0" smtClean="0"/>
          </a:p>
          <a:p>
            <a:pPr lvl="1"/>
            <a:r>
              <a:rPr lang="en-IN" dirty="0" smtClean="0"/>
              <a:t>Constructor(optional)</a:t>
            </a:r>
            <a:endParaRPr lang="en-IN" dirty="0" smtClean="0"/>
          </a:p>
          <a:p>
            <a:pPr lvl="1"/>
            <a:r>
              <a:rPr lang="en-IN" dirty="0" smtClean="0"/>
              <a:t>Getter methods</a:t>
            </a:r>
            <a:endParaRPr lang="en-IN" dirty="0" smtClean="0"/>
          </a:p>
          <a:p>
            <a:pPr lvl="1"/>
            <a:r>
              <a:rPr lang="en-IN" dirty="0" smtClean="0"/>
              <a:t>Setter methods</a:t>
            </a:r>
            <a:endParaRPr lang="en-IN" dirty="0" smtClean="0"/>
          </a:p>
          <a:p>
            <a:r>
              <a:rPr lang="en-IN" dirty="0" smtClean="0"/>
              <a:t>Example:-</a:t>
            </a:r>
            <a:endParaRPr lang="en-IN" dirty="0" smtClean="0"/>
          </a:p>
          <a:p>
            <a:pPr fontAlgn="base">
              <a:buNone/>
            </a:pPr>
            <a:r>
              <a:rPr lang="en-IN" dirty="0" smtClean="0"/>
              <a:t> public class Student implements </a:t>
            </a:r>
            <a:r>
              <a:rPr lang="en-IN" dirty="0" err="1" smtClean="0"/>
              <a:t>java.io.Serializable</a:t>
            </a:r>
            <a:endParaRPr lang="en-IN" dirty="0" smtClean="0"/>
          </a:p>
          <a:p>
            <a:pPr fontAlgn="base">
              <a:buNone/>
            </a:pPr>
            <a:r>
              <a:rPr lang="en-IN" dirty="0" smtClean="0"/>
              <a:t>	{</a:t>
            </a:r>
            <a:endParaRPr lang="en-IN" dirty="0" smtClean="0"/>
          </a:p>
          <a:p>
            <a:pPr fontAlgn="base">
              <a:buNone/>
            </a:pPr>
            <a:r>
              <a:rPr lang="en-IN" dirty="0" smtClean="0"/>
              <a:t>		private </a:t>
            </a:r>
            <a:r>
              <a:rPr lang="en-IN" dirty="0" err="1" smtClean="0"/>
              <a:t>int</a:t>
            </a:r>
            <a:r>
              <a:rPr lang="en-IN" dirty="0" smtClean="0"/>
              <a:t> id;</a:t>
            </a:r>
            <a:endParaRPr lang="en-IN" dirty="0" smtClean="0"/>
          </a:p>
          <a:p>
            <a:pPr fontAlgn="base">
              <a:buNone/>
            </a:pPr>
            <a:r>
              <a:rPr lang="en-IN" dirty="0" smtClean="0"/>
              <a:t>		private String name;</a:t>
            </a:r>
            <a:endParaRPr lang="en-IN" dirty="0" smtClean="0"/>
          </a:p>
          <a:p>
            <a:pPr fontAlgn="base">
              <a:buNone/>
            </a:pPr>
            <a:r>
              <a:rPr lang="en-IN" dirty="0" smtClean="0"/>
              <a:t>		public Student(){</a:t>
            </a:r>
            <a:endParaRPr lang="en-IN" dirty="0" smtClean="0"/>
          </a:p>
          <a:p>
            <a:pPr fontAlgn="base">
              <a:buNone/>
            </a:pPr>
            <a:r>
              <a:rPr lang="en-IN" dirty="0" smtClean="0"/>
              <a:t>         }</a:t>
            </a: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Javabeans</a:t>
            </a:r>
            <a:r>
              <a:rPr lang="en-IN" dirty="0" smtClean="0"/>
              <a:t>(...)</a:t>
            </a:r>
            <a:endParaRPr lang="en-IN" dirty="0"/>
          </a:p>
        </p:txBody>
      </p:sp>
      <p:sp>
        <p:nvSpPr>
          <p:cNvPr id="3" name="Content Placeholder 2"/>
          <p:cNvSpPr>
            <a:spLocks noGrp="1"/>
          </p:cNvSpPr>
          <p:nvPr>
            <p:ph idx="1"/>
          </p:nvPr>
        </p:nvSpPr>
        <p:spPr/>
        <p:txBody>
          <a:bodyPr>
            <a:normAutofit fontScale="85000" lnSpcReduction="20000"/>
          </a:bodyPr>
          <a:lstStyle/>
          <a:p>
            <a:pPr fontAlgn="base">
              <a:buNone/>
            </a:pPr>
            <a:r>
              <a:rPr lang="en-IN" dirty="0" smtClean="0"/>
              <a:t>public void </a:t>
            </a:r>
            <a:r>
              <a:rPr lang="en-IN" dirty="0" err="1" smtClean="0"/>
              <a:t>setId</a:t>
            </a:r>
            <a:r>
              <a:rPr lang="en-IN" dirty="0" smtClean="0"/>
              <a:t>(</a:t>
            </a:r>
            <a:r>
              <a:rPr lang="en-IN" dirty="0" err="1" smtClean="0"/>
              <a:t>int</a:t>
            </a:r>
            <a:r>
              <a:rPr lang="en-IN" dirty="0" smtClean="0"/>
              <a:t> id)    {</a:t>
            </a:r>
            <a:endParaRPr lang="en-IN" dirty="0" smtClean="0"/>
          </a:p>
          <a:p>
            <a:pPr fontAlgn="base">
              <a:buNone/>
            </a:pPr>
            <a:r>
              <a:rPr lang="en-IN" dirty="0" smtClean="0"/>
              <a:t>	   this.id = id; </a:t>
            </a:r>
            <a:endParaRPr lang="en-IN" dirty="0" smtClean="0"/>
          </a:p>
          <a:p>
            <a:pPr fontAlgn="base">
              <a:buNone/>
            </a:pPr>
            <a:r>
              <a:rPr lang="en-IN" dirty="0" smtClean="0"/>
              <a:t>  	   }</a:t>
            </a:r>
            <a:endParaRPr lang="en-IN" dirty="0" smtClean="0"/>
          </a:p>
          <a:p>
            <a:pPr fontAlgn="base">
              <a:buNone/>
            </a:pPr>
            <a:r>
              <a:rPr lang="en-IN" dirty="0" smtClean="0"/>
              <a:t>public </a:t>
            </a:r>
            <a:r>
              <a:rPr lang="en-IN" dirty="0" err="1" smtClean="0"/>
              <a:t>int</a:t>
            </a:r>
            <a:r>
              <a:rPr lang="en-IN" dirty="0" smtClean="0"/>
              <a:t> </a:t>
            </a:r>
            <a:r>
              <a:rPr lang="en-IN" dirty="0" err="1" smtClean="0"/>
              <a:t>getId</a:t>
            </a:r>
            <a:r>
              <a:rPr lang="en-IN" dirty="0" smtClean="0"/>
              <a:t>()    {</a:t>
            </a:r>
            <a:endParaRPr lang="en-IN" dirty="0" smtClean="0"/>
          </a:p>
          <a:p>
            <a:pPr fontAlgn="base">
              <a:buNone/>
            </a:pPr>
            <a:r>
              <a:rPr lang="en-IN" dirty="0" smtClean="0"/>
              <a:t>      return id;</a:t>
            </a:r>
            <a:endParaRPr lang="en-IN" dirty="0" smtClean="0"/>
          </a:p>
          <a:p>
            <a:pPr fontAlgn="base">
              <a:buNone/>
            </a:pPr>
            <a:r>
              <a:rPr lang="en-IN" dirty="0" smtClean="0"/>
              <a:t>	 }</a:t>
            </a:r>
            <a:endParaRPr lang="en-IN" dirty="0" smtClean="0"/>
          </a:p>
          <a:p>
            <a:pPr fontAlgn="base">
              <a:buNone/>
            </a:pPr>
            <a:r>
              <a:rPr lang="en-IN" dirty="0" smtClean="0"/>
              <a:t>public void </a:t>
            </a:r>
            <a:r>
              <a:rPr lang="en-IN" dirty="0" err="1" smtClean="0"/>
              <a:t>setName</a:t>
            </a:r>
            <a:r>
              <a:rPr lang="en-IN" dirty="0" smtClean="0"/>
              <a:t>(String name) {</a:t>
            </a:r>
            <a:endParaRPr lang="en-IN" dirty="0" smtClean="0"/>
          </a:p>
          <a:p>
            <a:pPr fontAlgn="base">
              <a:buNone/>
            </a:pPr>
            <a:r>
              <a:rPr lang="en-IN" dirty="0" smtClean="0"/>
              <a:t>	   this.name = name;</a:t>
            </a:r>
            <a:endParaRPr lang="en-IN" dirty="0" smtClean="0"/>
          </a:p>
          <a:p>
            <a:pPr fontAlgn="base">
              <a:buNone/>
            </a:pPr>
            <a:r>
              <a:rPr lang="en-IN" dirty="0" smtClean="0"/>
              <a:t>     }</a:t>
            </a:r>
            <a:endParaRPr lang="en-IN" dirty="0" smtClean="0"/>
          </a:p>
          <a:p>
            <a:pPr fontAlgn="base">
              <a:buNone/>
            </a:pPr>
            <a:r>
              <a:rPr lang="en-IN" dirty="0" smtClean="0"/>
              <a:t>public String </a:t>
            </a:r>
            <a:r>
              <a:rPr lang="en-IN" dirty="0" err="1" smtClean="0"/>
              <a:t>getName</a:t>
            </a:r>
            <a:r>
              <a:rPr lang="en-IN" dirty="0" smtClean="0"/>
              <a:t>() {</a:t>
            </a:r>
            <a:endParaRPr lang="en-IN" dirty="0" smtClean="0"/>
          </a:p>
          <a:p>
            <a:pPr fontAlgn="base">
              <a:buNone/>
            </a:pPr>
            <a:r>
              <a:rPr lang="en-IN" dirty="0" smtClean="0"/>
              <a:t>		return name;</a:t>
            </a:r>
            <a:endParaRPr lang="en-IN" dirty="0" smtClean="0"/>
          </a:p>
          <a:p>
            <a:pPr fontAlgn="base">
              <a:buNone/>
            </a:pPr>
            <a:r>
              <a:rPr lang="en-IN" dirty="0" smtClean="0"/>
              <a:t>	 }</a:t>
            </a:r>
            <a:endParaRPr lang="en-IN" dirty="0" smtClean="0"/>
          </a:p>
          <a:p>
            <a:pPr fontAlgn="base">
              <a:buNone/>
            </a:pPr>
            <a:r>
              <a:rPr lang="en-IN" dirty="0" smtClean="0"/>
              <a:t>}</a:t>
            </a: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Beans(...)</a:t>
            </a:r>
            <a:endParaRPr lang="en-IN" dirty="0"/>
          </a:p>
        </p:txBody>
      </p:sp>
      <p:sp>
        <p:nvSpPr>
          <p:cNvPr id="3" name="Content Placeholder 2"/>
          <p:cNvSpPr>
            <a:spLocks noGrp="1"/>
          </p:cNvSpPr>
          <p:nvPr>
            <p:ph idx="1"/>
          </p:nvPr>
        </p:nvSpPr>
        <p:spPr/>
        <p:txBody>
          <a:bodyPr/>
          <a:lstStyle/>
          <a:p>
            <a:r>
              <a:rPr lang="en-IN" dirty="0" smtClean="0"/>
              <a:t>Student </a:t>
            </a:r>
            <a:r>
              <a:rPr lang="en-IN" dirty="0" err="1" smtClean="0"/>
              <a:t>stu</a:t>
            </a:r>
            <a:r>
              <a:rPr lang="en-IN" dirty="0" smtClean="0"/>
              <a:t> = new Student();</a:t>
            </a:r>
            <a:endParaRPr lang="en-IN" dirty="0" smtClean="0"/>
          </a:p>
          <a:p>
            <a:pPr lvl="1"/>
            <a:r>
              <a:rPr lang="en-IN" dirty="0" err="1" smtClean="0"/>
              <a:t>Stu.setId</a:t>
            </a:r>
            <a:r>
              <a:rPr lang="en-IN" dirty="0" smtClean="0"/>
              <a:t>(11);</a:t>
            </a:r>
            <a:endParaRPr lang="en-IN" dirty="0" smtClean="0"/>
          </a:p>
          <a:p>
            <a:pPr lvl="1"/>
            <a:r>
              <a:rPr lang="en-IN" dirty="0" err="1" smtClean="0"/>
              <a:t>Stu.setName</a:t>
            </a:r>
            <a:r>
              <a:rPr lang="en-IN" dirty="0" smtClean="0"/>
              <a:t>(“</a:t>
            </a:r>
            <a:r>
              <a:rPr lang="en-IN" dirty="0" err="1" smtClean="0"/>
              <a:t>Rahul</a:t>
            </a:r>
            <a:r>
              <a:rPr lang="en-IN" dirty="0" smtClean="0"/>
              <a:t>”);</a:t>
            </a: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Assessment - 1</a:t>
            </a:r>
            <a:endParaRPr lang="en-IN" dirty="0"/>
          </a:p>
        </p:txBody>
      </p:sp>
      <p:sp>
        <p:nvSpPr>
          <p:cNvPr id="3" name="Content Placeholder 2"/>
          <p:cNvSpPr>
            <a:spLocks noGrp="1"/>
          </p:cNvSpPr>
          <p:nvPr>
            <p:ph type="subTitle" idx="1"/>
          </p:nvPr>
        </p:nvSpPr>
        <p:spPr/>
        <p:txBody>
          <a:bodyPr/>
          <a:lstStyle/>
          <a:p>
            <a:pPr>
              <a:buNone/>
            </a:pPr>
            <a:r>
              <a:rPr lang="en-IN" dirty="0" smtClean="0"/>
              <a:t>https://docs.google.com/forms/d/e/1FAIpQLSer600269TTnviIdJk3uIaGKmyweiu2VMyuOZIu97Dz1JZddw/viewform</a:t>
            </a:r>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types</a:t>
            </a:r>
            <a:endParaRPr lang="en-IN" dirty="0"/>
          </a:p>
        </p:txBody>
      </p:sp>
      <p:sp>
        <p:nvSpPr>
          <p:cNvPr id="3" name="Content Placeholder 2"/>
          <p:cNvSpPr>
            <a:spLocks noGrp="1"/>
          </p:cNvSpPr>
          <p:nvPr>
            <p:ph idx="1"/>
          </p:nvPr>
        </p:nvSpPr>
        <p:spPr/>
        <p:txBody>
          <a:bodyPr/>
          <a:lstStyle/>
          <a:p>
            <a:pPr marL="0" indent="0">
              <a:lnSpc>
                <a:spcPct val="150000"/>
              </a:lnSpc>
              <a:buNone/>
              <a:defRPr/>
            </a:pPr>
            <a:r>
              <a:rPr lang="en-US" sz="2800" dirty="0" smtClean="0"/>
              <a:t>There are two data types available in Java:</a:t>
            </a:r>
            <a:endParaRPr lang="en-US" sz="2800" dirty="0" smtClean="0"/>
          </a:p>
          <a:p>
            <a:pPr>
              <a:lnSpc>
                <a:spcPct val="150000"/>
              </a:lnSpc>
              <a:buFont typeface="Wingdings 2" panose="05020102010507070707"/>
              <a:buChar char=""/>
              <a:defRPr/>
            </a:pPr>
            <a:r>
              <a:rPr lang="en-US" sz="2800" dirty="0" smtClean="0"/>
              <a:t>Primitive Data Types</a:t>
            </a:r>
            <a:endParaRPr lang="en-US" sz="2800" dirty="0" smtClean="0"/>
          </a:p>
          <a:p>
            <a:pPr>
              <a:lnSpc>
                <a:spcPct val="150000"/>
              </a:lnSpc>
              <a:buFont typeface="Wingdings 2" panose="05020102010507070707"/>
              <a:buChar char=""/>
              <a:defRPr/>
            </a:pPr>
            <a:r>
              <a:rPr lang="en-US" sz="2800" dirty="0" smtClean="0"/>
              <a:t>Reference/Object Data Types</a:t>
            </a:r>
            <a:endParaRPr lang="en-US" sz="2800" dirty="0" smtClean="0"/>
          </a:p>
          <a:p>
            <a:pPr>
              <a:lnSpc>
                <a:spcPct val="150000"/>
              </a:lnSpc>
              <a:buNone/>
              <a:defRPr/>
            </a:pPr>
            <a:endParaRPr lang="en-US" sz="2800" dirty="0" smtClean="0"/>
          </a:p>
          <a:p>
            <a:pPr>
              <a:lnSpc>
                <a:spcPct val="150000"/>
              </a:lnSpc>
              <a:buFont typeface="Wingdings 2" panose="05020102010507070707"/>
              <a:buChar char=""/>
              <a:defRPr/>
            </a:pPr>
            <a:endParaRPr lang="en-US" sz="2800" dirty="0" smtClean="0"/>
          </a:p>
          <a:p>
            <a:pPr>
              <a:buNone/>
            </a:pP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a:p>
        </p:txBody>
      </p:sp>
      <p:sp>
        <p:nvSpPr>
          <p:cNvPr id="5" name="Content Placeholder 4"/>
          <p:cNvSpPr>
            <a:spLocks noGrp="1"/>
          </p:cNvSpPr>
          <p:nvPr>
            <p:ph sz="half" idx="1"/>
          </p:nvPr>
        </p:nvSpPr>
        <p:spPr/>
        <p:txBody>
          <a:bodyPr>
            <a:normAutofit fontScale="55000" lnSpcReduction="20000"/>
          </a:bodyPr>
          <a:lstStyle/>
          <a:p>
            <a:pPr>
              <a:lnSpc>
                <a:spcPct val="150000"/>
              </a:lnSpc>
              <a:buNone/>
              <a:defRPr/>
            </a:pPr>
            <a:r>
              <a:rPr lang="en-US" dirty="0" smtClean="0"/>
              <a:t>Variable declaration:-</a:t>
            </a:r>
            <a:endParaRPr lang="en-US" dirty="0" smtClean="0"/>
          </a:p>
          <a:p>
            <a:pPr>
              <a:lnSpc>
                <a:spcPct val="150000"/>
              </a:lnSpc>
              <a:buNone/>
              <a:defRPr/>
            </a:pPr>
            <a:r>
              <a:rPr lang="en-US" dirty="0" smtClean="0"/>
              <a:t>Just declare a variable</a:t>
            </a:r>
            <a:endParaRPr lang="en-US" dirty="0" smtClean="0"/>
          </a:p>
          <a:p>
            <a:pPr>
              <a:lnSpc>
                <a:spcPct val="150000"/>
              </a:lnSpc>
              <a:buNone/>
              <a:defRPr/>
            </a:pPr>
            <a:endParaRPr lang="en-US" dirty="0" smtClean="0"/>
          </a:p>
          <a:p>
            <a:pPr>
              <a:lnSpc>
                <a:spcPct val="150000"/>
              </a:lnSpc>
              <a:buNone/>
              <a:defRPr/>
            </a:pPr>
            <a:r>
              <a:rPr lang="en-US" dirty="0" smtClean="0"/>
              <a:t>Syntax</a:t>
            </a:r>
            <a:endParaRPr lang="en-US" dirty="0" smtClean="0"/>
          </a:p>
          <a:p>
            <a:pPr>
              <a:lnSpc>
                <a:spcPct val="150000"/>
              </a:lnSpc>
              <a:buFont typeface="Wingdings 2" panose="05020102010507070707"/>
              <a:buChar char=""/>
              <a:defRPr/>
            </a:pPr>
            <a:r>
              <a:rPr lang="en-US" dirty="0" err="1" smtClean="0"/>
              <a:t>Datatype</a:t>
            </a:r>
            <a:r>
              <a:rPr lang="en-US" dirty="0" smtClean="0"/>
              <a:t> </a:t>
            </a:r>
            <a:r>
              <a:rPr lang="en-US" dirty="0" err="1" smtClean="0"/>
              <a:t>variableName</a:t>
            </a:r>
            <a:r>
              <a:rPr lang="en-US" dirty="0" smtClean="0"/>
              <a:t>;</a:t>
            </a:r>
            <a:endParaRPr lang="en-US" dirty="0" smtClean="0"/>
          </a:p>
          <a:p>
            <a:pPr>
              <a:lnSpc>
                <a:spcPct val="150000"/>
              </a:lnSpc>
              <a:buFont typeface="Wingdings 2" panose="05020102010507070707"/>
              <a:buChar char=""/>
              <a:defRPr/>
            </a:pPr>
            <a:r>
              <a:rPr lang="en-US" dirty="0" smtClean="0"/>
              <a:t>Ex:- </a:t>
            </a:r>
            <a:r>
              <a:rPr lang="en-US" dirty="0" err="1" smtClean="0"/>
              <a:t>int</a:t>
            </a:r>
            <a:r>
              <a:rPr lang="en-US" dirty="0" smtClean="0"/>
              <a:t> num1;</a:t>
            </a:r>
            <a:endParaRPr lang="en-US" dirty="0" smtClean="0"/>
          </a:p>
          <a:p>
            <a:pPr>
              <a:lnSpc>
                <a:spcPct val="150000"/>
              </a:lnSpc>
              <a:buFont typeface="Wingdings 2" panose="05020102010507070707"/>
              <a:buChar char=""/>
              <a:defRPr/>
            </a:pPr>
            <a:r>
              <a:rPr lang="en-US" dirty="0" err="1" smtClean="0"/>
              <a:t>Int</a:t>
            </a:r>
            <a:r>
              <a:rPr lang="en-US" dirty="0" smtClean="0"/>
              <a:t> –</a:t>
            </a:r>
            <a:r>
              <a:rPr lang="en-US" dirty="0" err="1" smtClean="0"/>
              <a:t>datatype</a:t>
            </a:r>
            <a:r>
              <a:rPr lang="en-US" dirty="0" smtClean="0"/>
              <a:t> , num1 – variable name</a:t>
            </a:r>
            <a:endParaRPr lang="en-US" dirty="0" smtClean="0"/>
          </a:p>
          <a:p>
            <a:endParaRPr lang="en-IN" dirty="0" smtClean="0"/>
          </a:p>
          <a:p>
            <a:r>
              <a:rPr lang="en-IN" dirty="0" smtClean="0"/>
              <a:t>Multiple variables can be declared</a:t>
            </a:r>
            <a:endParaRPr lang="en-IN" dirty="0"/>
          </a:p>
        </p:txBody>
      </p:sp>
      <p:sp>
        <p:nvSpPr>
          <p:cNvPr id="6" name="Content Placeholder 5"/>
          <p:cNvSpPr>
            <a:spLocks noGrp="1"/>
          </p:cNvSpPr>
          <p:nvPr>
            <p:ph sz="half" idx="2"/>
          </p:nvPr>
        </p:nvSpPr>
        <p:spPr/>
        <p:txBody>
          <a:bodyPr>
            <a:normAutofit fontScale="55000" lnSpcReduction="20000"/>
          </a:bodyPr>
          <a:lstStyle/>
          <a:p>
            <a:pPr>
              <a:lnSpc>
                <a:spcPct val="150000"/>
              </a:lnSpc>
              <a:buNone/>
              <a:defRPr/>
            </a:pPr>
            <a:r>
              <a:rPr lang="en-US" dirty="0" smtClean="0"/>
              <a:t>Variable </a:t>
            </a:r>
            <a:r>
              <a:rPr lang="en-US" dirty="0" err="1" smtClean="0"/>
              <a:t>initalisation</a:t>
            </a:r>
            <a:r>
              <a:rPr lang="en-US" dirty="0" smtClean="0"/>
              <a:t>:-</a:t>
            </a:r>
            <a:endParaRPr lang="en-US" dirty="0" smtClean="0"/>
          </a:p>
          <a:p>
            <a:pPr>
              <a:lnSpc>
                <a:spcPct val="150000"/>
              </a:lnSpc>
              <a:buNone/>
              <a:defRPr/>
            </a:pPr>
            <a:r>
              <a:rPr lang="en-US" dirty="0" smtClean="0"/>
              <a:t>Assign / </a:t>
            </a:r>
            <a:r>
              <a:rPr lang="en-US" dirty="0" err="1" smtClean="0"/>
              <a:t>initialise</a:t>
            </a:r>
            <a:r>
              <a:rPr lang="en-US" dirty="0" smtClean="0"/>
              <a:t> a variable with default value</a:t>
            </a:r>
            <a:endParaRPr lang="en-US" dirty="0" smtClean="0"/>
          </a:p>
          <a:p>
            <a:pPr>
              <a:lnSpc>
                <a:spcPct val="150000"/>
              </a:lnSpc>
              <a:buNone/>
              <a:defRPr/>
            </a:pPr>
            <a:r>
              <a:rPr lang="en-US" dirty="0" smtClean="0"/>
              <a:t>Syntax</a:t>
            </a:r>
            <a:endParaRPr lang="en-US" dirty="0" smtClean="0"/>
          </a:p>
          <a:p>
            <a:pPr>
              <a:lnSpc>
                <a:spcPct val="150000"/>
              </a:lnSpc>
              <a:buFont typeface="Wingdings 2" panose="05020102010507070707"/>
              <a:buChar char=""/>
              <a:defRPr/>
            </a:pPr>
            <a:r>
              <a:rPr lang="en-US" dirty="0" err="1" smtClean="0"/>
              <a:t>Datatype</a:t>
            </a:r>
            <a:r>
              <a:rPr lang="en-US" dirty="0" smtClean="0"/>
              <a:t> </a:t>
            </a:r>
            <a:r>
              <a:rPr lang="en-US" dirty="0" err="1" smtClean="0"/>
              <a:t>variableName</a:t>
            </a:r>
            <a:r>
              <a:rPr lang="en-US" dirty="0" smtClean="0"/>
              <a:t> = </a:t>
            </a:r>
            <a:r>
              <a:rPr lang="en-US" dirty="0" err="1" smtClean="0"/>
              <a:t>someValue</a:t>
            </a:r>
            <a:r>
              <a:rPr lang="en-US" dirty="0" smtClean="0"/>
              <a:t>;</a:t>
            </a:r>
            <a:endParaRPr lang="en-US" dirty="0" smtClean="0"/>
          </a:p>
          <a:p>
            <a:pPr>
              <a:lnSpc>
                <a:spcPct val="150000"/>
              </a:lnSpc>
              <a:buFont typeface="Wingdings 2" panose="05020102010507070707"/>
              <a:buChar char=""/>
              <a:defRPr/>
            </a:pPr>
            <a:r>
              <a:rPr lang="en-US" dirty="0" smtClean="0"/>
              <a:t>Ex:- </a:t>
            </a:r>
            <a:r>
              <a:rPr lang="en-US" dirty="0" err="1" smtClean="0"/>
              <a:t>int</a:t>
            </a:r>
            <a:r>
              <a:rPr lang="en-US" dirty="0" smtClean="0"/>
              <a:t> num1 = 10, num2 = 20;</a:t>
            </a:r>
            <a:endParaRPr lang="en-US" dirty="0" smtClean="0"/>
          </a:p>
          <a:p>
            <a:pPr>
              <a:lnSpc>
                <a:spcPct val="150000"/>
              </a:lnSpc>
              <a:buFont typeface="Wingdings 2" panose="05020102010507070707"/>
              <a:buChar char=""/>
              <a:defRPr/>
            </a:pPr>
            <a:r>
              <a:rPr lang="en-US" dirty="0" err="1" smtClean="0"/>
              <a:t>Int</a:t>
            </a:r>
            <a:r>
              <a:rPr lang="en-US" dirty="0" smtClean="0"/>
              <a:t> –</a:t>
            </a:r>
            <a:r>
              <a:rPr lang="en-US" dirty="0" err="1" smtClean="0"/>
              <a:t>datatype</a:t>
            </a:r>
            <a:r>
              <a:rPr lang="en-US" dirty="0" smtClean="0"/>
              <a:t> , num1 – variable name, 10, 20 – values</a:t>
            </a:r>
            <a:endParaRPr lang="en-US" dirty="0" smtClean="0"/>
          </a:p>
          <a:p>
            <a:pPr>
              <a:lnSpc>
                <a:spcPct val="150000"/>
              </a:lnSpc>
              <a:buNone/>
              <a:defRPr/>
            </a:pPr>
            <a:r>
              <a:rPr lang="en-IN" dirty="0" smtClean="0"/>
              <a:t>Multiple variables can be assigned/</a:t>
            </a:r>
            <a:r>
              <a:rPr lang="en-IN" dirty="0" err="1" smtClean="0"/>
              <a:t>initialis</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Java Pre Assessment – Programming</a:t>
            </a:r>
            <a:endParaRPr lang="en-IN" dirty="0"/>
          </a:p>
        </p:txBody>
      </p:sp>
      <p:sp>
        <p:nvSpPr>
          <p:cNvPr id="3" name="Subtitle 2"/>
          <p:cNvSpPr>
            <a:spLocks noGrp="1"/>
          </p:cNvSpPr>
          <p:nvPr>
            <p:ph type="subTitle" idx="1"/>
          </p:nvPr>
        </p:nvSpPr>
        <p:spPr/>
        <p:txBody>
          <a:bodyPr>
            <a:normAutofit/>
          </a:bodyPr>
          <a:lstStyle/>
          <a:p>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datatypes"/>
          <p:cNvPicPr>
            <a:picLocks noChangeAspect="1"/>
          </p:cNvPicPr>
          <p:nvPr>
            <p:ph idx="1"/>
          </p:nvPr>
        </p:nvPicPr>
        <p:blipFill>
          <a:blip r:embed="rId1"/>
          <a:stretch>
            <a:fillRect/>
          </a:stretch>
        </p:blipFill>
        <p:spPr>
          <a:xfrm>
            <a:off x="457200" y="1929765"/>
            <a:ext cx="7239000" cy="420560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primitive"/>
          <p:cNvPicPr>
            <a:picLocks noChangeAspect="1"/>
          </p:cNvPicPr>
          <p:nvPr>
            <p:ph idx="1"/>
          </p:nvPr>
        </p:nvPicPr>
        <p:blipFill>
          <a:blip r:embed="rId1"/>
          <a:stretch>
            <a:fillRect/>
          </a:stretch>
        </p:blipFill>
        <p:spPr>
          <a:xfrm>
            <a:off x="1343660" y="1609725"/>
            <a:ext cx="6002020" cy="484632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smtClean="0"/>
            </a:br>
            <a:r>
              <a:rPr lang="en-IN" dirty="0" smtClean="0"/>
              <a:t>Sun's Java Code Conventions </a:t>
            </a:r>
            <a:endParaRPr lang="en-IN" dirty="0"/>
          </a:p>
        </p:txBody>
      </p:sp>
      <p:sp>
        <p:nvSpPr>
          <p:cNvPr id="3" name="Content Placeholder 2"/>
          <p:cNvSpPr>
            <a:spLocks noGrp="1"/>
          </p:cNvSpPr>
          <p:nvPr>
            <p:ph idx="1"/>
          </p:nvPr>
        </p:nvSpPr>
        <p:spPr/>
        <p:txBody>
          <a:bodyPr>
            <a:normAutofit fontScale="77500" lnSpcReduction="20000"/>
          </a:bodyPr>
          <a:lstStyle/>
          <a:p>
            <a:r>
              <a:rPr lang="en-IN" b="1" dirty="0" smtClean="0"/>
              <a:t>line length</a:t>
            </a:r>
            <a:r>
              <a:rPr lang="en-IN" dirty="0" smtClean="0"/>
              <a:t> - Lines should not be longer than 80 characters.</a:t>
            </a:r>
            <a:endParaRPr lang="en-IN" dirty="0" smtClean="0"/>
          </a:p>
          <a:p>
            <a:r>
              <a:rPr lang="en-IN" b="1" dirty="0" smtClean="0"/>
              <a:t>indentation</a:t>
            </a:r>
            <a:r>
              <a:rPr lang="en-IN" dirty="0" smtClean="0"/>
              <a:t> - Each indentation unit must be 4 spaces.</a:t>
            </a:r>
            <a:endParaRPr lang="en-IN" dirty="0" smtClean="0"/>
          </a:p>
          <a:p>
            <a:r>
              <a:rPr lang="en-IN" b="1" dirty="0" smtClean="0"/>
              <a:t>wrapping lines</a:t>
            </a:r>
            <a:r>
              <a:rPr lang="en-IN" dirty="0" smtClean="0"/>
              <a:t> - Break after a comma, before an operator, align new line with beginning of expression at same level of previous line. A wrapped line should begin by indenting twice to differentiate between a wrapped line and a scope change.</a:t>
            </a:r>
            <a:endParaRPr lang="en-IN" dirty="0" smtClean="0"/>
          </a:p>
          <a:p>
            <a:r>
              <a:rPr lang="en-IN" b="1" dirty="0" smtClean="0"/>
              <a:t>implementation comments vs. </a:t>
            </a:r>
            <a:r>
              <a:rPr lang="en-IN" b="1" dirty="0" err="1" smtClean="0"/>
              <a:t>javadocs</a:t>
            </a:r>
            <a:r>
              <a:rPr lang="en-IN" dirty="0" smtClean="0"/>
              <a:t> - Implementation comments (/*,//) are means for comments relating to the internal design of a class. </a:t>
            </a:r>
            <a:r>
              <a:rPr lang="en-IN" dirty="0" err="1" smtClean="0"/>
              <a:t>Javadocs</a:t>
            </a:r>
            <a:r>
              <a:rPr lang="en-IN" dirty="0" smtClean="0"/>
              <a:t> (/**) are meant to describe how to use a class from an implementation-free perspective.</a:t>
            </a:r>
            <a:endParaRPr lang="en-IN" dirty="0" smtClean="0"/>
          </a:p>
          <a:p>
            <a:r>
              <a:rPr lang="en-IN" b="1" dirty="0" smtClean="0"/>
              <a:t>combining variable declarations of like type</a:t>
            </a:r>
            <a:r>
              <a:rPr lang="en-IN" dirty="0" smtClean="0"/>
              <a:t> - Declare each variable on it's own line.</a:t>
            </a:r>
            <a:br>
              <a:rPr lang="en-IN" dirty="0" smtClean="0"/>
            </a:br>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smtClean="0"/>
            </a:br>
            <a:r>
              <a:rPr lang="en-IN" dirty="0" smtClean="0"/>
              <a:t>Sun's Java Code Conventions (...)</a:t>
            </a:r>
            <a:endParaRPr lang="en-IN" dirty="0"/>
          </a:p>
        </p:txBody>
      </p:sp>
      <p:sp>
        <p:nvSpPr>
          <p:cNvPr id="3" name="Content Placeholder 2"/>
          <p:cNvSpPr>
            <a:spLocks noGrp="1"/>
          </p:cNvSpPr>
          <p:nvPr>
            <p:ph idx="1"/>
          </p:nvPr>
        </p:nvSpPr>
        <p:spPr/>
        <p:txBody>
          <a:bodyPr>
            <a:normAutofit fontScale="77500" lnSpcReduction="20000"/>
          </a:bodyPr>
          <a:lstStyle/>
          <a:p>
            <a:r>
              <a:rPr lang="en-IN" b="1" dirty="0" smtClean="0"/>
              <a:t>initialization</a:t>
            </a:r>
            <a:r>
              <a:rPr lang="en-IN" dirty="0" smtClean="0"/>
              <a:t> - Always initialize local variables where they are declared.</a:t>
            </a:r>
            <a:endParaRPr lang="en-IN" dirty="0" smtClean="0"/>
          </a:p>
          <a:p>
            <a:r>
              <a:rPr lang="en-IN" b="1" dirty="0" smtClean="0"/>
              <a:t>declaration placement</a:t>
            </a:r>
            <a:r>
              <a:rPr lang="en-IN" dirty="0" smtClean="0"/>
              <a:t> - Always place variable declarations at the beginning of the block in which they will be used.</a:t>
            </a:r>
            <a:endParaRPr lang="en-IN" dirty="0" smtClean="0"/>
          </a:p>
          <a:p>
            <a:r>
              <a:rPr lang="en-IN" b="1" dirty="0" smtClean="0"/>
              <a:t>single-line if-statements</a:t>
            </a:r>
            <a:r>
              <a:rPr lang="en-IN" dirty="0" smtClean="0"/>
              <a:t> - Always use braces after an if statement.</a:t>
            </a:r>
            <a:endParaRPr lang="en-IN" dirty="0" smtClean="0"/>
          </a:p>
          <a:p>
            <a:r>
              <a:rPr lang="en-IN" b="1" dirty="0" smtClean="0"/>
              <a:t>blank lines</a:t>
            </a:r>
            <a:r>
              <a:rPr lang="en-IN" dirty="0" smtClean="0"/>
              <a:t> - Always insert two blank lines between code sections and between class and interface definitions. Insert a single line between local variables in a method and its first statement, before a block or single-line comment, or between logical sections inside a method, and between method declarations.</a:t>
            </a:r>
            <a:endParaRPr lang="en-IN" dirty="0" smtClean="0"/>
          </a:p>
          <a:p>
            <a:r>
              <a:rPr lang="en-IN" b="1" dirty="0" smtClean="0"/>
              <a:t>flow control statements</a:t>
            </a:r>
            <a:r>
              <a:rPr lang="en-IN" dirty="0" smtClean="0"/>
              <a:t> - During "if/else" blocks, else should reside on the same line as the close curly brace of the preceding if. The same pattern should be used for "try/catch/finally" blocks.</a:t>
            </a:r>
            <a:endParaRPr lang="en-IN"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smtClean="0"/>
            </a:br>
            <a:r>
              <a:rPr lang="en-IN" dirty="0" smtClean="0"/>
              <a:t>Sun's Java Code Conventions (...)</a:t>
            </a:r>
            <a:endParaRPr lang="en-IN" dirty="0"/>
          </a:p>
        </p:txBody>
      </p:sp>
      <p:sp>
        <p:nvSpPr>
          <p:cNvPr id="3" name="Content Placeholder 2"/>
          <p:cNvSpPr>
            <a:spLocks noGrp="1"/>
          </p:cNvSpPr>
          <p:nvPr>
            <p:ph idx="1"/>
          </p:nvPr>
        </p:nvSpPr>
        <p:spPr/>
        <p:txBody>
          <a:bodyPr>
            <a:normAutofit/>
          </a:bodyPr>
          <a:lstStyle/>
          <a:p>
            <a:r>
              <a:rPr lang="en-IN" b="1" dirty="0" smtClean="0"/>
              <a:t>setter and getter names</a:t>
            </a:r>
            <a:r>
              <a:rPr lang="en-IN" dirty="0" smtClean="0"/>
              <a:t> - All properties (instance variables) are private, with public setters named with the following pattern, for an object </a:t>
            </a:r>
            <a:r>
              <a:rPr lang="en-IN" b="1" dirty="0" smtClean="0"/>
              <a:t>thing</a:t>
            </a:r>
            <a:r>
              <a:rPr lang="en-IN" dirty="0" smtClean="0"/>
              <a:t>:</a:t>
            </a:r>
            <a:endParaRPr lang="en-IN" dirty="0" smtClean="0"/>
          </a:p>
          <a:p>
            <a:pPr lvl="1"/>
            <a:r>
              <a:rPr lang="en-IN" dirty="0" smtClean="0"/>
              <a:t>The property declaration: </a:t>
            </a:r>
            <a:r>
              <a:rPr lang="en-IN" b="1" dirty="0" smtClean="0"/>
              <a:t>private String thing;</a:t>
            </a:r>
            <a:endParaRPr lang="en-IN" b="1" dirty="0" smtClean="0"/>
          </a:p>
          <a:p>
            <a:pPr lvl="1"/>
            <a:r>
              <a:rPr lang="en-IN" dirty="0" smtClean="0"/>
              <a:t>The setter (always uses the word "set"): </a:t>
            </a:r>
            <a:r>
              <a:rPr lang="en-IN" b="1" dirty="0" smtClean="0"/>
              <a:t>public void </a:t>
            </a:r>
            <a:r>
              <a:rPr lang="en-IN" b="1" dirty="0" err="1" smtClean="0"/>
              <a:t>setThing</a:t>
            </a:r>
            <a:r>
              <a:rPr lang="en-IN" b="1" dirty="0" smtClean="0"/>
              <a:t>(String thing){...}</a:t>
            </a:r>
            <a:endParaRPr lang="en-IN" b="1" dirty="0" smtClean="0"/>
          </a:p>
          <a:p>
            <a:pPr lvl="1"/>
            <a:r>
              <a:rPr lang="en-IN" dirty="0" smtClean="0"/>
              <a:t>The getter (uses get except for </a:t>
            </a:r>
            <a:r>
              <a:rPr lang="en-IN" dirty="0" err="1" smtClean="0"/>
              <a:t>booleans</a:t>
            </a:r>
            <a:r>
              <a:rPr lang="en-IN" dirty="0" smtClean="0"/>
              <a:t>, in which case "is" and "has" are allowed): </a:t>
            </a:r>
            <a:r>
              <a:rPr lang="en-IN" b="1" dirty="0" smtClean="0"/>
              <a:t>public String </a:t>
            </a:r>
            <a:r>
              <a:rPr lang="en-IN" b="1" dirty="0" err="1" smtClean="0"/>
              <a:t>getThing</a:t>
            </a:r>
            <a:r>
              <a:rPr lang="en-IN" b="1" dirty="0" smtClean="0"/>
              <a:t>(){...}</a:t>
            </a:r>
            <a:endParaRPr lang="en-IN" dirty="0" smtClean="0"/>
          </a:p>
          <a:p>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smtClean="0"/>
            </a:br>
            <a:r>
              <a:rPr lang="en-IN" dirty="0" smtClean="0"/>
              <a:t>Declare Classes </a:t>
            </a:r>
            <a:endParaRPr lang="en-IN" dirty="0"/>
          </a:p>
        </p:txBody>
      </p:sp>
      <p:sp>
        <p:nvSpPr>
          <p:cNvPr id="3" name="Content Placeholder 2"/>
          <p:cNvSpPr>
            <a:spLocks noGrp="1"/>
          </p:cNvSpPr>
          <p:nvPr>
            <p:ph idx="1"/>
          </p:nvPr>
        </p:nvSpPr>
        <p:spPr/>
        <p:txBody>
          <a:bodyPr>
            <a:normAutofit/>
          </a:bodyPr>
          <a:lstStyle/>
          <a:p>
            <a:pPr fontAlgn="base"/>
            <a:r>
              <a:rPr lang="en-IN" dirty="0" smtClean="0"/>
              <a:t>A class is a user defined blueprint or prototype from which objects are created.  It represents the set of properties or methods that are common to all objects of one type. In general, class declarations can include these components, in order: </a:t>
            </a:r>
            <a:endParaRPr lang="en-IN" dirty="0" smtClean="0"/>
          </a:p>
          <a:p>
            <a:pPr lvl="1" fontAlgn="base"/>
            <a:r>
              <a:rPr lang="en-IN" b="1" dirty="0" smtClean="0"/>
              <a:t>Modifiers</a:t>
            </a:r>
            <a:r>
              <a:rPr lang="en-IN" dirty="0" smtClean="0"/>
              <a:t>: A class can be public or has default access </a:t>
            </a:r>
            <a:endParaRPr lang="en-IN" dirty="0" smtClean="0"/>
          </a:p>
          <a:p>
            <a:pPr lvl="1" fontAlgn="base"/>
            <a:r>
              <a:rPr lang="en-IN" b="1" dirty="0" smtClean="0"/>
              <a:t>class keyword: </a:t>
            </a:r>
            <a:r>
              <a:rPr lang="en-IN" dirty="0" smtClean="0"/>
              <a:t>class keyword is used to create a class.</a:t>
            </a:r>
            <a:endParaRPr lang="en-IN" dirty="0" smtClean="0"/>
          </a:p>
          <a:p>
            <a:pPr lvl="1" fontAlgn="base"/>
            <a:r>
              <a:rPr lang="en-IN" b="1" dirty="0" smtClean="0"/>
              <a:t>Class name:</a:t>
            </a:r>
            <a:r>
              <a:rPr lang="en-IN" dirty="0" smtClean="0"/>
              <a:t> The name should begin with an initial letter (capitalized by convention).</a:t>
            </a:r>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smtClean="0"/>
            </a:br>
            <a:r>
              <a:rPr lang="en-IN" dirty="0" smtClean="0"/>
              <a:t>Declare Classes(...)</a:t>
            </a:r>
            <a:endParaRPr lang="en-IN" dirty="0"/>
          </a:p>
        </p:txBody>
      </p:sp>
      <p:sp>
        <p:nvSpPr>
          <p:cNvPr id="3" name="Content Placeholder 2"/>
          <p:cNvSpPr>
            <a:spLocks noGrp="1"/>
          </p:cNvSpPr>
          <p:nvPr>
            <p:ph idx="1"/>
          </p:nvPr>
        </p:nvSpPr>
        <p:spPr/>
        <p:txBody>
          <a:bodyPr>
            <a:normAutofit/>
          </a:bodyPr>
          <a:lstStyle/>
          <a:p>
            <a:pPr lvl="1" fontAlgn="base"/>
            <a:r>
              <a:rPr lang="en-IN" b="1" dirty="0" err="1" smtClean="0"/>
              <a:t>Superclass</a:t>
            </a:r>
            <a:r>
              <a:rPr lang="en-IN" b="1" dirty="0" smtClean="0"/>
              <a:t>(if any):</a:t>
            </a:r>
            <a:r>
              <a:rPr lang="en-IN" dirty="0" smtClean="0"/>
              <a:t> The name of the class’s parent (</a:t>
            </a:r>
            <a:r>
              <a:rPr lang="en-IN" dirty="0" err="1" smtClean="0"/>
              <a:t>superclass</a:t>
            </a:r>
            <a:r>
              <a:rPr lang="en-IN" dirty="0" smtClean="0"/>
              <a:t>), if any, preceded by the keyword extends. A class can only extend (subclass) one parent.</a:t>
            </a:r>
            <a:endParaRPr lang="en-IN" dirty="0" smtClean="0"/>
          </a:p>
          <a:p>
            <a:pPr lvl="1" fontAlgn="base"/>
            <a:r>
              <a:rPr lang="en-IN" b="1" dirty="0" smtClean="0"/>
              <a:t>Interfaces(if any):</a:t>
            </a:r>
            <a:r>
              <a:rPr lang="en-IN" dirty="0" smtClean="0"/>
              <a:t> A comma-separated list of interfaces implemented by the class, if any, preceded by the keyword implements. A class can implement more than one interface.</a:t>
            </a:r>
            <a:endParaRPr lang="en-IN" dirty="0" smtClean="0"/>
          </a:p>
          <a:p>
            <a:pPr lvl="1" fontAlgn="base"/>
            <a:r>
              <a:rPr lang="en-IN" b="1" dirty="0" smtClean="0"/>
              <a:t>Body:</a:t>
            </a:r>
            <a:r>
              <a:rPr lang="en-IN" dirty="0" smtClean="0"/>
              <a:t> The class body surrounded by braces, { }.</a:t>
            </a:r>
            <a:endParaRPr lang="en-IN" dirty="0" smtClean="0"/>
          </a:p>
          <a:p>
            <a:pPr>
              <a:buNone/>
            </a:pPr>
            <a:br>
              <a:rPr lang="en-IN" dirty="0" smtClean="0"/>
            </a:br>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smtClean="0"/>
            </a:br>
            <a:r>
              <a:rPr lang="en-IN" dirty="0" smtClean="0"/>
              <a:t>Source File Declaration Rules </a:t>
            </a:r>
            <a:endParaRPr lang="en-IN" dirty="0"/>
          </a:p>
        </p:txBody>
      </p:sp>
      <p:sp>
        <p:nvSpPr>
          <p:cNvPr id="3" name="Content Placeholder 2"/>
          <p:cNvSpPr>
            <a:spLocks noGrp="1"/>
          </p:cNvSpPr>
          <p:nvPr>
            <p:ph idx="1"/>
          </p:nvPr>
        </p:nvSpPr>
        <p:spPr/>
        <p:txBody>
          <a:bodyPr>
            <a:normAutofit/>
          </a:bodyPr>
          <a:lstStyle/>
          <a:p>
            <a:r>
              <a:rPr lang="en-IN" dirty="0" smtClean="0"/>
              <a:t>A simple source file is considered to be a Java File, if it follows some rules and regulations. The Java Source file maintains a order and various elements that occur in that source file should follow the order. Java Source File structure should follow rules and order as follows :</a:t>
            </a:r>
            <a:endParaRPr lang="en-IN" dirty="0" smtClean="0"/>
          </a:p>
          <a:p>
            <a:pPr lvl="1"/>
            <a:r>
              <a:rPr lang="en-IN" dirty="0" smtClean="0"/>
              <a:t>The Java source file should have one and only one public class. The class name which is defined as public should be the name of Java source file along with .java </a:t>
            </a:r>
            <a:r>
              <a:rPr lang="en-IN" dirty="0" err="1" smtClean="0"/>
              <a:t>extention</a:t>
            </a:r>
            <a:br>
              <a:rPr lang="en-IN" dirty="0" smtClean="0"/>
            </a:br>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Source File Declaration Rules (...)</a:t>
            </a:r>
            <a:endParaRPr lang="en-IN" dirty="0"/>
          </a:p>
        </p:txBody>
      </p:sp>
      <p:sp>
        <p:nvSpPr>
          <p:cNvPr id="3" name="Content Placeholder 2"/>
          <p:cNvSpPr>
            <a:spLocks noGrp="1"/>
          </p:cNvSpPr>
          <p:nvPr>
            <p:ph idx="1"/>
          </p:nvPr>
        </p:nvSpPr>
        <p:spPr/>
        <p:txBody>
          <a:bodyPr/>
          <a:lstStyle/>
          <a:p>
            <a:pPr lvl="1"/>
            <a:r>
              <a:rPr lang="en-IN" dirty="0" smtClean="0"/>
              <a:t>Java source file should start with a package declaration. The package declaration is optional for Java source file. If the package declaration is default than the package declaration is optional.</a:t>
            </a:r>
            <a:endParaRPr lang="en-IN" dirty="0" smtClean="0"/>
          </a:p>
          <a:p>
            <a:pPr lvl="1"/>
            <a:r>
              <a:rPr lang="en-IN" dirty="0" smtClean="0"/>
              <a:t>After the package declaration there comes a section of import declarations. Import declarations can be zero or more. These import statements introduce type or static member names in the source code. Its mandatory to place all import declarations before actual class declarations in Java source code.</a:t>
            </a:r>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Source File Declaration Rules (...)</a:t>
            </a:r>
            <a:endParaRPr lang="en-IN" dirty="0"/>
          </a:p>
        </p:txBody>
      </p:sp>
      <p:sp>
        <p:nvSpPr>
          <p:cNvPr id="3" name="Content Placeholder 2"/>
          <p:cNvSpPr>
            <a:spLocks noGrp="1"/>
          </p:cNvSpPr>
          <p:nvPr>
            <p:ph idx="1"/>
          </p:nvPr>
        </p:nvSpPr>
        <p:spPr/>
        <p:txBody>
          <a:bodyPr/>
          <a:lstStyle/>
          <a:p>
            <a:pPr lvl="1"/>
            <a:r>
              <a:rPr lang="en-IN" dirty="0" smtClean="0"/>
              <a:t>After import statements comes the type declarations statements. These statements have type declarations which are considered top-level. There can be any number of such type declarations, generally consisting of class , interface and </a:t>
            </a:r>
            <a:r>
              <a:rPr lang="en-IN" dirty="0" err="1" smtClean="0"/>
              <a:t>enum</a:t>
            </a:r>
            <a:r>
              <a:rPr lang="en-IN" dirty="0" smtClean="0"/>
              <a:t> etc. The order of type declarations is not mandatory.</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a:bodyPr>
          <a:lstStyle/>
          <a:p>
            <a:pPr>
              <a:lnSpc>
                <a:spcPts val="3200"/>
              </a:lnSpc>
              <a:buFont typeface="Wingdings 2" panose="05020102010507070707"/>
              <a:buChar char=""/>
              <a:defRPr/>
            </a:pPr>
            <a:r>
              <a:rPr lang="en-US" sz="2400" dirty="0" smtClean="0"/>
              <a:t>JAVA was originated at Sun Microsystems  Inc., in 1991.</a:t>
            </a:r>
            <a:endParaRPr lang="en-US" sz="2400" dirty="0" smtClean="0"/>
          </a:p>
          <a:p>
            <a:pPr>
              <a:lnSpc>
                <a:spcPts val="3200"/>
              </a:lnSpc>
              <a:buFont typeface="Wingdings 2" panose="05020102010507070707"/>
              <a:buChar char=""/>
              <a:defRPr/>
            </a:pPr>
            <a:r>
              <a:rPr lang="en-US" sz="2400" dirty="0" smtClean="0"/>
              <a:t>It was conceived by James Gosling and Patrick </a:t>
            </a:r>
            <a:r>
              <a:rPr lang="en-US" sz="2400" dirty="0" err="1" smtClean="0"/>
              <a:t>Naughton</a:t>
            </a:r>
            <a:r>
              <a:rPr lang="en-US" sz="2400" dirty="0" smtClean="0"/>
              <a:t>.</a:t>
            </a:r>
            <a:endParaRPr lang="en-US" sz="2400" dirty="0" smtClean="0"/>
          </a:p>
          <a:p>
            <a:pPr>
              <a:lnSpc>
                <a:spcPts val="3200"/>
              </a:lnSpc>
              <a:buFont typeface="Wingdings 2" panose="05020102010507070707"/>
              <a:buChar char=""/>
              <a:defRPr/>
            </a:pPr>
            <a:r>
              <a:rPr lang="en-US" sz="2400" dirty="0" smtClean="0"/>
              <a:t>Simple programming language to write, compile and debug a program easily.</a:t>
            </a:r>
            <a:endParaRPr lang="en-US" sz="2400" dirty="0" smtClean="0"/>
          </a:p>
          <a:p>
            <a:pPr>
              <a:lnSpc>
                <a:spcPts val="3200"/>
              </a:lnSpc>
              <a:buFont typeface="Wingdings 2" panose="05020102010507070707"/>
              <a:buChar char=""/>
              <a:defRPr/>
            </a:pPr>
            <a:r>
              <a:rPr lang="en-US" sz="2400" dirty="0" smtClean="0"/>
              <a:t>Helps to create modular programs and reusable code.</a:t>
            </a:r>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smtClean="0"/>
            </a:br>
            <a:r>
              <a:rPr lang="en-IN" dirty="0" smtClean="0"/>
              <a:t>Class Declarations and Modifiers </a:t>
            </a:r>
            <a:endParaRPr lang="en-IN" dirty="0"/>
          </a:p>
        </p:txBody>
      </p:sp>
      <p:sp>
        <p:nvSpPr>
          <p:cNvPr id="3" name="Content Placeholder 2"/>
          <p:cNvSpPr>
            <a:spLocks noGrp="1"/>
          </p:cNvSpPr>
          <p:nvPr>
            <p:ph idx="1"/>
          </p:nvPr>
        </p:nvSpPr>
        <p:spPr/>
        <p:txBody>
          <a:bodyPr/>
          <a:lstStyle/>
          <a:p>
            <a:r>
              <a:rPr lang="en-IN" dirty="0" smtClean="0"/>
              <a:t>Modifiers are keywords that you add to those definitions to change their meanings. Java language has a wide variety of modifiers, including the following −</a:t>
            </a:r>
            <a:endParaRPr lang="en-IN" dirty="0" smtClean="0"/>
          </a:p>
          <a:p>
            <a:pPr lvl="1"/>
            <a:r>
              <a:rPr lang="en-IN" dirty="0" smtClean="0">
                <a:hlinkClick r:id="rId1"/>
              </a:rPr>
              <a:t>Java Access Modifiers</a:t>
            </a:r>
            <a:endParaRPr lang="en-IN" dirty="0" smtClean="0"/>
          </a:p>
          <a:p>
            <a:pPr lvl="1"/>
            <a:r>
              <a:rPr lang="en-IN" dirty="0" smtClean="0">
                <a:hlinkClick r:id="rId2"/>
              </a:rPr>
              <a:t>Non Access Modifiers</a:t>
            </a:r>
            <a:endParaRPr lang="en-IN" dirty="0" smtClean="0"/>
          </a:p>
          <a:p>
            <a:r>
              <a:rPr lang="en-IN" dirty="0" smtClean="0"/>
              <a:t>To use a modifier, you include its keyword in the definition of a class, method, or variable. The modifier precedes the rest of the statement, as in the following example.</a:t>
            </a:r>
            <a:endParaRPr lang="en-IN" dirty="0" smtClean="0"/>
          </a:p>
          <a:p>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Class Declarations and Modifiers (...)</a:t>
            </a:r>
            <a:endParaRPr lang="en-IN" dirty="0"/>
          </a:p>
        </p:txBody>
      </p:sp>
      <p:sp>
        <p:nvSpPr>
          <p:cNvPr id="3" name="Content Placeholder 2"/>
          <p:cNvSpPr>
            <a:spLocks noGrp="1"/>
          </p:cNvSpPr>
          <p:nvPr>
            <p:ph idx="1"/>
          </p:nvPr>
        </p:nvSpPr>
        <p:spPr/>
        <p:txBody>
          <a:bodyPr/>
          <a:lstStyle/>
          <a:p>
            <a:r>
              <a:rPr lang="en-IN" dirty="0" smtClean="0"/>
              <a:t>Example</a:t>
            </a:r>
            <a:endParaRPr lang="en-IN" dirty="0" smtClean="0"/>
          </a:p>
          <a:p>
            <a:pPr lvl="1">
              <a:buNone/>
            </a:pPr>
            <a:r>
              <a:rPr lang="en-IN" i="1" dirty="0" smtClean="0"/>
              <a:t>		public</a:t>
            </a:r>
            <a:r>
              <a:rPr lang="en-IN" dirty="0" smtClean="0"/>
              <a:t> class </a:t>
            </a:r>
            <a:r>
              <a:rPr lang="en-IN" dirty="0" err="1" smtClean="0"/>
              <a:t>className</a:t>
            </a:r>
            <a:r>
              <a:rPr lang="en-IN" dirty="0" smtClean="0"/>
              <a:t> { </a:t>
            </a:r>
            <a:endParaRPr lang="en-IN" dirty="0" smtClean="0"/>
          </a:p>
          <a:p>
            <a:pPr lvl="1">
              <a:buNone/>
            </a:pPr>
            <a:r>
              <a:rPr lang="en-IN" dirty="0" smtClean="0"/>
              <a:t>       // ... </a:t>
            </a:r>
            <a:endParaRPr lang="en-IN" dirty="0" smtClean="0"/>
          </a:p>
          <a:p>
            <a:pPr lvl="1">
              <a:buNone/>
            </a:pPr>
            <a:r>
              <a:rPr lang="en-IN" dirty="0" smtClean="0"/>
              <a:t>       } </a:t>
            </a:r>
            <a:endParaRPr lang="en-IN" dirty="0" smtClean="0"/>
          </a:p>
          <a:p>
            <a:pPr lvl="1">
              <a:buNone/>
            </a:pPr>
            <a:r>
              <a:rPr lang="en-IN" i="1" dirty="0" smtClean="0"/>
              <a:t>       private</a:t>
            </a:r>
            <a:r>
              <a:rPr lang="en-IN" dirty="0" smtClean="0"/>
              <a:t> </a:t>
            </a:r>
            <a:r>
              <a:rPr lang="en-IN" dirty="0" err="1" smtClean="0"/>
              <a:t>boolean</a:t>
            </a:r>
            <a:r>
              <a:rPr lang="en-IN" dirty="0" smtClean="0"/>
              <a:t> </a:t>
            </a:r>
            <a:r>
              <a:rPr lang="en-IN" dirty="0" err="1" smtClean="0"/>
              <a:t>myFlag</a:t>
            </a:r>
            <a:r>
              <a:rPr lang="en-IN" dirty="0" smtClean="0"/>
              <a:t>;</a:t>
            </a:r>
            <a:endParaRPr lang="en-IN" dirty="0" smtClean="0"/>
          </a:p>
          <a:p>
            <a:pPr lvl="1">
              <a:buNone/>
            </a:pPr>
            <a:r>
              <a:rPr lang="en-IN" dirty="0" smtClean="0"/>
              <a:t>      </a:t>
            </a:r>
            <a:r>
              <a:rPr lang="en-IN" i="1" dirty="0" smtClean="0"/>
              <a:t>static final</a:t>
            </a:r>
            <a:r>
              <a:rPr lang="en-IN" dirty="0" smtClean="0"/>
              <a:t> double weeks = 9.5;</a:t>
            </a:r>
            <a:endParaRPr lang="en-IN" dirty="0" smtClean="0"/>
          </a:p>
          <a:p>
            <a:pPr lvl="1">
              <a:buNone/>
            </a:pPr>
            <a:r>
              <a:rPr lang="en-IN" dirty="0" smtClean="0"/>
              <a:t>      </a:t>
            </a:r>
            <a:r>
              <a:rPr lang="en-IN" i="1" dirty="0" smtClean="0"/>
              <a:t>protected static final</a:t>
            </a:r>
            <a:r>
              <a:rPr lang="en-IN" dirty="0" smtClean="0"/>
              <a:t> </a:t>
            </a:r>
            <a:r>
              <a:rPr lang="en-IN" dirty="0" err="1" smtClean="0"/>
              <a:t>int</a:t>
            </a:r>
            <a:r>
              <a:rPr lang="en-IN" dirty="0" smtClean="0"/>
              <a:t> BOXWIDTH = 42; </a:t>
            </a:r>
            <a:endParaRPr lang="en-IN" dirty="0" smtClean="0"/>
          </a:p>
          <a:p>
            <a:pPr lvl="1">
              <a:buNone/>
            </a:pPr>
            <a:r>
              <a:rPr lang="en-IN" i="1" dirty="0" smtClean="0"/>
              <a:t>     public static</a:t>
            </a:r>
            <a:r>
              <a:rPr lang="en-IN" dirty="0" smtClean="0"/>
              <a:t> void main(String[] arguments) {</a:t>
            </a:r>
            <a:endParaRPr lang="en-IN" dirty="0" smtClean="0"/>
          </a:p>
          <a:p>
            <a:pPr lvl="1">
              <a:buNone/>
            </a:pPr>
            <a:r>
              <a:rPr lang="en-IN" dirty="0" smtClean="0"/>
              <a:t>         // body of method </a:t>
            </a:r>
            <a:endParaRPr lang="en-IN" dirty="0" smtClean="0"/>
          </a:p>
          <a:p>
            <a:pPr lvl="1">
              <a:buNone/>
            </a:pPr>
            <a:r>
              <a:rPr lang="en-IN" dirty="0" smtClean="0"/>
              <a:t>     }</a:t>
            </a:r>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Class Declarations and Modifiers (...)</a:t>
            </a:r>
            <a:endParaRPr lang="en-IN" dirty="0"/>
          </a:p>
        </p:txBody>
      </p:sp>
      <p:sp>
        <p:nvSpPr>
          <p:cNvPr id="3" name="Content Placeholder 2"/>
          <p:cNvSpPr>
            <a:spLocks noGrp="1"/>
          </p:cNvSpPr>
          <p:nvPr>
            <p:ph idx="1"/>
          </p:nvPr>
        </p:nvSpPr>
        <p:spPr/>
        <p:txBody>
          <a:bodyPr>
            <a:normAutofit/>
          </a:bodyPr>
          <a:lstStyle/>
          <a:p>
            <a:r>
              <a:rPr lang="en-IN" dirty="0" smtClean="0"/>
              <a:t>Access Control Modifiers</a:t>
            </a:r>
            <a:endParaRPr lang="en-IN" dirty="0" smtClean="0"/>
          </a:p>
          <a:p>
            <a:pPr>
              <a:buNone/>
            </a:pPr>
            <a:r>
              <a:rPr lang="en-IN" dirty="0" smtClean="0"/>
              <a:t>       Java provides a number of access modifiers to set access levels for classes, variables, methods and constructors. The four access levels are −</a:t>
            </a:r>
            <a:endParaRPr lang="en-IN" dirty="0" smtClean="0"/>
          </a:p>
          <a:p>
            <a:pPr lvl="1"/>
            <a:r>
              <a:rPr lang="en-IN" dirty="0" smtClean="0"/>
              <a:t>Visible to the package, the default. No modifiers are needed.</a:t>
            </a:r>
            <a:endParaRPr lang="en-IN" dirty="0" smtClean="0"/>
          </a:p>
          <a:p>
            <a:pPr lvl="1"/>
            <a:r>
              <a:rPr lang="en-IN" dirty="0" smtClean="0"/>
              <a:t>Visible to the class only (private).</a:t>
            </a:r>
            <a:endParaRPr lang="en-IN" dirty="0" smtClean="0"/>
          </a:p>
          <a:p>
            <a:pPr lvl="1"/>
            <a:r>
              <a:rPr lang="en-IN" dirty="0" smtClean="0"/>
              <a:t>Visible to the world (public).</a:t>
            </a:r>
            <a:endParaRPr lang="en-IN" dirty="0" smtClean="0"/>
          </a:p>
          <a:p>
            <a:pPr lvl="1"/>
            <a:r>
              <a:rPr lang="en-IN" dirty="0" smtClean="0"/>
              <a:t>Visible to the package and all subclasses (protected).</a:t>
            </a:r>
            <a:endParaRPr lang="en-IN" dirty="0" smtClean="0"/>
          </a:p>
          <a:p>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Class Declarations and Modifiers (...)</a:t>
            </a:r>
            <a:endParaRPr lang="en-IN" dirty="0"/>
          </a:p>
        </p:txBody>
      </p:sp>
      <p:sp>
        <p:nvSpPr>
          <p:cNvPr id="3" name="Content Placeholder 2"/>
          <p:cNvSpPr>
            <a:spLocks noGrp="1"/>
          </p:cNvSpPr>
          <p:nvPr>
            <p:ph idx="1"/>
          </p:nvPr>
        </p:nvSpPr>
        <p:spPr/>
        <p:txBody>
          <a:bodyPr>
            <a:normAutofit lnSpcReduction="10000"/>
          </a:bodyPr>
          <a:lstStyle/>
          <a:p>
            <a:r>
              <a:rPr lang="en-IN" dirty="0" smtClean="0"/>
              <a:t>Non-Access Modifiers</a:t>
            </a:r>
            <a:endParaRPr lang="en-IN" dirty="0" smtClean="0"/>
          </a:p>
          <a:p>
            <a:pPr>
              <a:buNone/>
            </a:pPr>
            <a:r>
              <a:rPr lang="en-IN" dirty="0" smtClean="0"/>
              <a:t>         Java provides a number of non-access modifiers to achieve many other functionality.</a:t>
            </a:r>
            <a:endParaRPr lang="en-IN" dirty="0" smtClean="0"/>
          </a:p>
          <a:p>
            <a:pPr lvl="1"/>
            <a:r>
              <a:rPr lang="en-IN" dirty="0" smtClean="0"/>
              <a:t>The </a:t>
            </a:r>
            <a:r>
              <a:rPr lang="en-IN" i="1" dirty="0" smtClean="0"/>
              <a:t>static</a:t>
            </a:r>
            <a:r>
              <a:rPr lang="en-IN" dirty="0" smtClean="0"/>
              <a:t> modifier for creating class methods and variables.</a:t>
            </a:r>
            <a:endParaRPr lang="en-IN" dirty="0" smtClean="0"/>
          </a:p>
          <a:p>
            <a:pPr lvl="1"/>
            <a:r>
              <a:rPr lang="en-IN" dirty="0" smtClean="0"/>
              <a:t>The </a:t>
            </a:r>
            <a:r>
              <a:rPr lang="en-IN" i="1" dirty="0" smtClean="0"/>
              <a:t>final</a:t>
            </a:r>
            <a:r>
              <a:rPr lang="en-IN" dirty="0" smtClean="0"/>
              <a:t> modifier for finalizing the implementations of classes, methods, and variables.</a:t>
            </a:r>
            <a:endParaRPr lang="en-IN" dirty="0" smtClean="0"/>
          </a:p>
          <a:p>
            <a:pPr lvl="1"/>
            <a:r>
              <a:rPr lang="en-IN" dirty="0" smtClean="0"/>
              <a:t>The </a:t>
            </a:r>
            <a:r>
              <a:rPr lang="en-IN" i="1" dirty="0" smtClean="0"/>
              <a:t>abstract</a:t>
            </a:r>
            <a:r>
              <a:rPr lang="en-IN" dirty="0" smtClean="0"/>
              <a:t> modifier for creating abstract classes and methods.</a:t>
            </a:r>
            <a:endParaRPr lang="en-IN" dirty="0" smtClean="0"/>
          </a:p>
          <a:p>
            <a:pPr lvl="1"/>
            <a:r>
              <a:rPr lang="en-IN" dirty="0" smtClean="0"/>
              <a:t>The </a:t>
            </a:r>
            <a:r>
              <a:rPr lang="en-IN" i="1" dirty="0" smtClean="0"/>
              <a:t>synchronized</a:t>
            </a:r>
            <a:r>
              <a:rPr lang="en-IN" dirty="0" smtClean="0"/>
              <a:t> and </a:t>
            </a:r>
            <a:r>
              <a:rPr lang="en-IN" i="1" dirty="0" smtClean="0"/>
              <a:t>volatile</a:t>
            </a:r>
            <a:r>
              <a:rPr lang="en-IN" dirty="0" smtClean="0"/>
              <a:t> modifiers, which are used for threads.</a:t>
            </a:r>
            <a:endParaRPr lang="en-IN" dirty="0" smtClean="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FEATURES</a:t>
            </a:r>
            <a:endParaRPr lang="en-IN" dirty="0"/>
          </a:p>
        </p:txBody>
      </p:sp>
      <p:pic>
        <p:nvPicPr>
          <p:cNvPr id="6" name="Content Placeholder 5" descr="feature-of-java.png"/>
          <p:cNvPicPr>
            <a:picLocks noGrp="1" noChangeAspect="1"/>
          </p:cNvPicPr>
          <p:nvPr>
            <p:ph idx="1"/>
          </p:nvPr>
        </p:nvPicPr>
        <p:blipFill>
          <a:blip r:embed="rId1"/>
          <a:stretch>
            <a:fillRect/>
          </a:stretch>
        </p:blipFill>
        <p:spPr>
          <a:xfrm>
            <a:off x="1233842" y="2218758"/>
            <a:ext cx="5685715" cy="3628572"/>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7B9899"/>
                </a:solidFill>
              </a:rPr>
              <a:t>Powerful Features</a:t>
            </a:r>
            <a:endParaRPr lang="en-IN" dirty="0"/>
          </a:p>
        </p:txBody>
      </p:sp>
      <p:sp>
        <p:nvSpPr>
          <p:cNvPr id="3" name="Content Placeholder 2"/>
          <p:cNvSpPr>
            <a:spLocks noGrp="1"/>
          </p:cNvSpPr>
          <p:nvPr>
            <p:ph idx="1"/>
          </p:nvPr>
        </p:nvSpPr>
        <p:spPr/>
        <p:txBody>
          <a:bodyPr/>
          <a:lstStyle/>
          <a:p>
            <a:r>
              <a:rPr lang="en-US" dirty="0" smtClean="0"/>
              <a:t>Java has the following features</a:t>
            </a:r>
            <a:endParaRPr lang="en-US" dirty="0" smtClean="0"/>
          </a:p>
          <a:p>
            <a:pPr lvl="1"/>
            <a:r>
              <a:rPr lang="en-US" dirty="0" smtClean="0"/>
              <a:t>Object Oriented</a:t>
            </a:r>
            <a:endParaRPr lang="en-US" dirty="0" smtClean="0"/>
          </a:p>
          <a:p>
            <a:pPr lvl="1"/>
            <a:r>
              <a:rPr lang="en-US" dirty="0" smtClean="0"/>
              <a:t>Simplicity</a:t>
            </a:r>
            <a:endParaRPr lang="en-US" dirty="0" smtClean="0"/>
          </a:p>
          <a:p>
            <a:pPr lvl="1"/>
            <a:r>
              <a:rPr lang="en-US" dirty="0" smtClean="0"/>
              <a:t>Robustness</a:t>
            </a:r>
            <a:endParaRPr lang="en-US" dirty="0" smtClean="0"/>
          </a:p>
          <a:p>
            <a:pPr lvl="1"/>
            <a:r>
              <a:rPr lang="en-US" dirty="0" smtClean="0"/>
              <a:t>Platform Independence (Portable)</a:t>
            </a:r>
            <a:endParaRPr lang="en-US" dirty="0" smtClean="0"/>
          </a:p>
          <a:p>
            <a:pPr lvl="1"/>
            <a:r>
              <a:rPr lang="en-US" dirty="0" smtClean="0"/>
              <a:t>Security</a:t>
            </a:r>
            <a:endParaRPr lang="en-US" dirty="0" smtClean="0"/>
          </a:p>
          <a:p>
            <a:pPr lvl="1"/>
            <a:r>
              <a:rPr lang="en-US" dirty="0" smtClean="0"/>
              <a:t>Distributed Applications</a:t>
            </a:r>
            <a:endParaRPr lang="en-US" dirty="0" smtClean="0"/>
          </a:p>
          <a:p>
            <a:pPr lvl="1"/>
            <a:r>
              <a:rPr lang="en-US" dirty="0" smtClean="0"/>
              <a:t>Multithreading</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7B9899"/>
                </a:solidFill>
              </a:rPr>
              <a:t>Java is a Simple Language</a:t>
            </a:r>
            <a:endParaRPr lang="en-IN" dirty="0"/>
          </a:p>
        </p:txBody>
      </p:sp>
      <p:sp>
        <p:nvSpPr>
          <p:cNvPr id="3" name="Content Placeholder 2"/>
          <p:cNvSpPr>
            <a:spLocks noGrp="1"/>
          </p:cNvSpPr>
          <p:nvPr>
            <p:ph idx="1"/>
          </p:nvPr>
        </p:nvSpPr>
        <p:spPr/>
        <p:txBody>
          <a:bodyPr/>
          <a:lstStyle/>
          <a:p>
            <a:r>
              <a:rPr lang="en-US" dirty="0" smtClean="0"/>
              <a:t>Does not have complex features as other programming languages like</a:t>
            </a:r>
            <a:endParaRPr lang="en-US" dirty="0" smtClean="0"/>
          </a:p>
          <a:p>
            <a:pPr lvl="1"/>
            <a:endParaRPr lang="en-US" dirty="0" smtClean="0"/>
          </a:p>
          <a:p>
            <a:pPr lvl="1"/>
            <a:r>
              <a:rPr lang="en-US" dirty="0" smtClean="0"/>
              <a:t>Operator overloading, </a:t>
            </a:r>
            <a:endParaRPr lang="en-US" dirty="0" smtClean="0"/>
          </a:p>
          <a:p>
            <a:pPr lvl="1"/>
            <a:r>
              <a:rPr lang="en-US" dirty="0" smtClean="0"/>
              <a:t>Multiple inheritance through classes, pointers and </a:t>
            </a:r>
            <a:endParaRPr lang="en-US" dirty="0" smtClean="0"/>
          </a:p>
          <a:p>
            <a:pPr lvl="1"/>
            <a:r>
              <a:rPr lang="en-US" dirty="0" smtClean="0"/>
              <a:t>Explicit memory allocation.</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7B9899"/>
                </a:solidFill>
              </a:rPr>
              <a:t>Java is Secure</a:t>
            </a:r>
            <a:endParaRPr lang="en-IN" dirty="0"/>
          </a:p>
        </p:txBody>
      </p:sp>
      <p:sp>
        <p:nvSpPr>
          <p:cNvPr id="3" name="Content Placeholder 2"/>
          <p:cNvSpPr>
            <a:spLocks noGrp="1"/>
          </p:cNvSpPr>
          <p:nvPr>
            <p:ph idx="1"/>
          </p:nvPr>
        </p:nvSpPr>
        <p:spPr/>
        <p:txBody>
          <a:bodyPr/>
          <a:lstStyle/>
          <a:p>
            <a:r>
              <a:rPr lang="en-US" dirty="0" smtClean="0"/>
              <a:t>Provides a virtual firewall between the application and the computer. </a:t>
            </a:r>
            <a:endParaRPr lang="en-US" dirty="0" smtClean="0"/>
          </a:p>
          <a:p>
            <a:endParaRPr lang="en-US" dirty="0" smtClean="0"/>
          </a:p>
          <a:p>
            <a:r>
              <a:rPr lang="en-US" dirty="0" smtClean="0"/>
              <a:t>Java codes are confined within Java Runtime Environment (JRE).</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7B9899"/>
                </a:solidFill>
              </a:rPr>
              <a:t>Java is Distributed</a:t>
            </a:r>
            <a:endParaRPr lang="en-IN" dirty="0"/>
          </a:p>
        </p:txBody>
      </p:sp>
      <p:sp>
        <p:nvSpPr>
          <p:cNvPr id="3" name="Content Placeholder 2"/>
          <p:cNvSpPr>
            <a:spLocks noGrp="1"/>
          </p:cNvSpPr>
          <p:nvPr>
            <p:ph idx="1"/>
          </p:nvPr>
        </p:nvSpPr>
        <p:spPr/>
        <p:txBody>
          <a:bodyPr/>
          <a:lstStyle/>
          <a:p>
            <a:r>
              <a:rPr lang="en-US" dirty="0" smtClean="0"/>
              <a:t>Java is designed for the distributed environment of the internet. </a:t>
            </a:r>
            <a:endParaRPr lang="en-US" dirty="0" smtClean="0"/>
          </a:p>
          <a:p>
            <a:endParaRPr lang="en-US" dirty="0" smtClean="0"/>
          </a:p>
          <a:p>
            <a:r>
              <a:rPr lang="en-US" dirty="0" smtClean="0"/>
              <a:t>Objects on one JVM can execute procedures on a remote JVM.</a:t>
            </a:r>
            <a:endParaRPr lang="en-US" dirty="0" smtClean="0"/>
          </a:p>
          <a:p>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Opulent</Template>
  <TotalTime>0</TotalTime>
  <Words>11338</Words>
  <Application>WPS Presentation</Application>
  <PresentationFormat>On-screen Show (4:3)</PresentationFormat>
  <Paragraphs>330</Paragraphs>
  <Slides>43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43</vt:i4>
      </vt:variant>
    </vt:vector>
  </HeadingPairs>
  <TitlesOfParts>
    <vt:vector size="53" baseType="lpstr">
      <vt:lpstr>Arial</vt:lpstr>
      <vt:lpstr>SimSun</vt:lpstr>
      <vt:lpstr>Wingdings</vt:lpstr>
      <vt:lpstr>Wingdings 2</vt:lpstr>
      <vt:lpstr>Wingdings</vt:lpstr>
      <vt:lpstr>Trebuchet MS</vt:lpstr>
      <vt:lpstr>Microsoft YaHei</vt:lpstr>
      <vt:lpstr>Arial Unicode MS</vt:lpstr>
      <vt:lpstr>Calibri</vt:lpstr>
      <vt:lpstr>Opulent</vt:lpstr>
      <vt:lpstr>CORE JAVA 8- day 1</vt:lpstr>
      <vt:lpstr>AGENDA</vt:lpstr>
      <vt:lpstr>Java Pre Assessment – Programming</vt:lpstr>
      <vt:lpstr>INTRODUCTION</vt:lpstr>
      <vt:lpstr>FEATURES</vt:lpstr>
      <vt:lpstr>Powerful Features</vt:lpstr>
      <vt:lpstr>Java is a Simple Language</vt:lpstr>
      <vt:lpstr>Java is Secure</vt:lpstr>
      <vt:lpstr>Java is Distributed</vt:lpstr>
      <vt:lpstr>Multithreading</vt:lpstr>
      <vt:lpstr>Java is Platform Independent</vt:lpstr>
      <vt:lpstr>PowerPoint 演示文稿</vt:lpstr>
      <vt:lpstr>Java execution </vt:lpstr>
      <vt:lpstr>PowerPoint 演示文稿</vt:lpstr>
      <vt:lpstr>Installing and Using Java</vt:lpstr>
      <vt:lpstr>Compilation and Execution of Java Program</vt:lpstr>
      <vt:lpstr>SAMPLE PROGRAM EXPLAINED</vt:lpstr>
      <vt:lpstr> TODAY’S TOPIC - Declarations and Access Control </vt:lpstr>
      <vt:lpstr> Identifiers &amp; JavaBeans </vt:lpstr>
      <vt:lpstr>Identifiers(Examples)</vt:lpstr>
      <vt:lpstr> JavaBeans </vt:lpstr>
      <vt:lpstr>Javabeans(...)</vt:lpstr>
      <vt:lpstr>Javabeans(...)</vt:lpstr>
      <vt:lpstr>Javabeans(recap)</vt:lpstr>
      <vt:lpstr>Javabeans(...)</vt:lpstr>
      <vt:lpstr>JAVA Beans(...)</vt:lpstr>
      <vt:lpstr>Assessment - 1</vt:lpstr>
      <vt:lpstr>Data types</vt:lpstr>
      <vt:lpstr>PowerPoint 演示文稿</vt:lpstr>
      <vt:lpstr>PowerPoint 演示文稿</vt:lpstr>
      <vt:lpstr>PowerPoint 演示文稿</vt:lpstr>
      <vt:lpstr> Sun's Java Code Conventions </vt:lpstr>
      <vt:lpstr> Sun's Java Code Conventions (...)</vt:lpstr>
      <vt:lpstr> Sun's Java Code Conventions (...)</vt:lpstr>
      <vt:lpstr> Declare Classes </vt:lpstr>
      <vt:lpstr> Declare Classes(...)</vt:lpstr>
      <vt:lpstr> Source File Declaration Rules </vt:lpstr>
      <vt:lpstr>Source File Declaration Rules (...)</vt:lpstr>
      <vt:lpstr>Source File Declaration Rules (...)</vt:lpstr>
      <vt:lpstr> Class Declarations and Modifiers </vt:lpstr>
      <vt:lpstr>Class Declarations and Modifiers (...)</vt:lpstr>
      <vt:lpstr>Class Declarations and Modifiers (...)</vt:lpstr>
      <vt:lpstr>Class Declarations and Modifiers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8</dc:title>
  <dc:creator>Administration</dc:creator>
  <cp:lastModifiedBy>Saratha Poovalingam</cp:lastModifiedBy>
  <cp:revision>88</cp:revision>
  <dcterms:created xsi:type="dcterms:W3CDTF">2022-03-06T13:02:00Z</dcterms:created>
  <dcterms:modified xsi:type="dcterms:W3CDTF">2023-09-29T11:00:52Z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992493BC88554D088E6F8DCB5BFF777F_13</vt:lpwstr>
  </property>
  <property fmtid="{D5CDD505-2E9C-101B-9397-08002B2CF9AE}" pid="3" name="KSOProductBuildVer">
    <vt:lpwstr>1033-12.2.0.13215</vt:lpwstr>
  </property>
</Properties>
</file>