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362" r:id="rId5"/>
    <p:sldId id="364" r:id="rId6"/>
    <p:sldId id="363" r:id="rId7"/>
    <p:sldId id="304" r:id="rId8"/>
    <p:sldId id="305" r:id="rId9"/>
    <p:sldId id="306" r:id="rId10"/>
    <p:sldId id="365" r:id="rId11"/>
    <p:sldId id="366" r:id="rId12"/>
    <p:sldId id="386" r:id="rId13"/>
    <p:sldId id="307" r:id="rId14"/>
    <p:sldId id="370" r:id="rId15"/>
    <p:sldId id="367" r:id="rId16"/>
    <p:sldId id="368" r:id="rId17"/>
    <p:sldId id="387" r:id="rId18"/>
    <p:sldId id="369" r:id="rId19"/>
    <p:sldId id="371" r:id="rId20"/>
    <p:sldId id="372" r:id="rId21"/>
    <p:sldId id="375" r:id="rId22"/>
    <p:sldId id="373" r:id="rId23"/>
    <p:sldId id="374" r:id="rId24"/>
    <p:sldId id="376" r:id="rId25"/>
    <p:sldId id="379" r:id="rId26"/>
    <p:sldId id="377" r:id="rId27"/>
    <p:sldId id="380" r:id="rId28"/>
    <p:sldId id="378" r:id="rId29"/>
    <p:sldId id="403" r:id="rId30"/>
    <p:sldId id="407" r:id="rId31"/>
    <p:sldId id="404" r:id="rId32"/>
    <p:sldId id="405" r:id="rId33"/>
    <p:sldId id="406"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7" Type="http://schemas.openxmlformats.org/officeDocument/2006/relationships/tableStyles" Target="tableStyles.xml"/><Relationship Id="rId36" Type="http://schemas.openxmlformats.org/officeDocument/2006/relationships/viewProps" Target="viewProps.xml"/><Relationship Id="rId35" Type="http://schemas.openxmlformats.org/officeDocument/2006/relationships/presProps" Target="presProps.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AD4E7C6E-70BC-47A7-A652-B67739287CC1}" type="datetimeFigureOut">
              <a:rPr lang="en-US" smtClean="0"/>
            </a:fld>
            <a:endParaRPr lang="en-IN"/>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IN"/>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BCD160B4-7BCB-43CB-B583-D34F2FD0C064}" type="slidenum">
              <a:rPr lang="en-IN" smtClean="0"/>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D4E7C6E-70BC-47A7-A652-B67739287CC1}" type="datetimeFigureOut">
              <a:rPr lang="en-US"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CD160B4-7BCB-43CB-B583-D34F2FD0C064}"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AD4E7C6E-70BC-47A7-A652-B67739287CC1}" type="datetimeFigureOut">
              <a:rPr lang="en-US" smtClean="0"/>
            </a:fld>
            <a:endParaRPr lang="en-IN"/>
          </a:p>
        </p:txBody>
      </p:sp>
      <p:sp>
        <p:nvSpPr>
          <p:cNvPr id="5" name="Footer Placeholder 4"/>
          <p:cNvSpPr>
            <a:spLocks noGrp="1"/>
          </p:cNvSpPr>
          <p:nvPr>
            <p:ph type="ftr" sz="quarter" idx="11"/>
          </p:nvPr>
        </p:nvSpPr>
        <p:spPr>
          <a:xfrm>
            <a:off x="457201" y="6248207"/>
            <a:ext cx="5573483" cy="365125"/>
          </a:xfrm>
        </p:spPr>
        <p:txBody>
          <a:bodyPr/>
          <a:lstStyle/>
          <a:p>
            <a:endParaRPr lang="en-IN"/>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BCD160B4-7BCB-43CB-B583-D34F2FD0C064}" type="slidenum">
              <a:rPr lang="en-IN" smtClean="0"/>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AD4E7C6E-70BC-47A7-A652-B67739287CC1}" type="datetimeFigureOut">
              <a:rPr lang="en-US"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BCD160B4-7BCB-43CB-B583-D34F2FD0C064}" type="slidenum">
              <a:rPr lang="en-IN" smtClean="0"/>
            </a:fld>
            <a:endParaRPr lang="en-IN"/>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endParaRPr kumimoji="0" lang="en-US" smtClean="0"/>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AD4E7C6E-70BC-47A7-A652-B67739287CC1}" type="datetimeFigureOut">
              <a:rPr lang="en-US" smtClean="0"/>
            </a:fld>
            <a:endParaRPr lang="en-IN"/>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BCD160B4-7BCB-43CB-B583-D34F2FD0C064}" type="slidenum">
              <a:rPr lang="en-IN" smtClean="0"/>
            </a:fld>
            <a:endParaRPr lang="en-IN"/>
          </a:p>
        </p:txBody>
      </p:sp>
      <p:sp>
        <p:nvSpPr>
          <p:cNvPr id="14" name="Footer Placeholder 13"/>
          <p:cNvSpPr>
            <a:spLocks noGrp="1"/>
          </p:cNvSpPr>
          <p:nvPr>
            <p:ph type="ftr" sz="quarter" idx="12"/>
          </p:nvPr>
        </p:nvSpPr>
        <p:spPr/>
        <p:txBody>
          <a:bodyPr/>
          <a:lstStyle/>
          <a:p>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AD4E7C6E-70BC-47A7-A652-B67739287CC1}" type="datetimeFigureOut">
              <a:rPr lang="en-US" smtClean="0"/>
            </a:fld>
            <a:endParaRPr lang="en-IN"/>
          </a:p>
        </p:txBody>
      </p:sp>
      <p:sp>
        <p:nvSpPr>
          <p:cNvPr id="10" name="Slide Number Placeholder 9"/>
          <p:cNvSpPr>
            <a:spLocks noGrp="1"/>
          </p:cNvSpPr>
          <p:nvPr>
            <p:ph type="sldNum" sz="quarter" idx="16"/>
          </p:nvPr>
        </p:nvSpPr>
        <p:spPr/>
        <p:txBody>
          <a:bodyPr rtlCol="0"/>
          <a:lstStyle/>
          <a:p>
            <a:fld id="{BCD160B4-7BCB-43CB-B583-D34F2FD0C064}" type="slidenum">
              <a:rPr lang="en-IN" smtClean="0"/>
            </a:fld>
            <a:endParaRPr lang="en-IN"/>
          </a:p>
        </p:txBody>
      </p:sp>
      <p:sp>
        <p:nvSpPr>
          <p:cNvPr id="12" name="Footer Placeholder 11"/>
          <p:cNvSpPr>
            <a:spLocks noGrp="1"/>
          </p:cNvSpPr>
          <p:nvPr>
            <p:ph type="ftr" sz="quarter" idx="17"/>
          </p:nvPr>
        </p:nvSpPr>
        <p:spPr/>
        <p:txBody>
          <a:bodyPr rtlCol="0"/>
          <a:lstStyle/>
          <a:p>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AD4E7C6E-70BC-47A7-A652-B67739287CC1}" type="datetimeFigureOut">
              <a:rPr lang="en-US" smtClean="0"/>
            </a:fld>
            <a:endParaRPr lang="en-IN"/>
          </a:p>
        </p:txBody>
      </p:sp>
      <p:sp>
        <p:nvSpPr>
          <p:cNvPr id="12" name="Slide Number Placeholder 11"/>
          <p:cNvSpPr>
            <a:spLocks noGrp="1"/>
          </p:cNvSpPr>
          <p:nvPr>
            <p:ph type="sldNum" sz="quarter" idx="16"/>
          </p:nvPr>
        </p:nvSpPr>
        <p:spPr/>
        <p:txBody>
          <a:bodyPr rtlCol="0"/>
          <a:lstStyle/>
          <a:p>
            <a:fld id="{BCD160B4-7BCB-43CB-B583-D34F2FD0C064}" type="slidenum">
              <a:rPr lang="en-IN" smtClean="0"/>
            </a:fld>
            <a:endParaRPr lang="en-IN"/>
          </a:p>
        </p:txBody>
      </p:sp>
      <p:sp>
        <p:nvSpPr>
          <p:cNvPr id="14" name="Footer Placeholder 13"/>
          <p:cNvSpPr>
            <a:spLocks noGrp="1"/>
          </p:cNvSpPr>
          <p:nvPr>
            <p:ph type="ftr" sz="quarter" idx="17"/>
          </p:nvPr>
        </p:nvSpPr>
        <p:spPr/>
        <p:txBody>
          <a:bodyPr rtlCol="0"/>
          <a:lstStyle/>
          <a:p>
            <a:endParaRPr lang="en-IN"/>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endParaRPr kumimoji="0" lang="en-US" smtClean="0"/>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endParaRPr kumimoji="0" lang="en-US" smtClean="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AD4E7C6E-70BC-47A7-A652-B67739287CC1}" type="datetimeFigureOut">
              <a:rPr lang="en-US"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BCD160B4-7BCB-43CB-B583-D34F2FD0C064}"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D4E7C6E-70BC-47A7-A652-B67739287CC1}" type="datetimeFigureOut">
              <a:rPr lang="en-US"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BCD160B4-7BCB-43CB-B583-D34F2FD0C064}"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AD4E7C6E-70BC-47A7-A652-B67739287CC1}" type="datetimeFigureOut">
              <a:rPr lang="en-US"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BCD160B4-7BCB-43CB-B583-D34F2FD0C064}" type="slidenum">
              <a:rPr lang="en-IN" smtClean="0"/>
            </a:fld>
            <a:endParaRPr lang="en-IN"/>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endParaRPr kumimoji="0" lang="en-US" smtClean="0"/>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endParaRPr kumimoji="0" lang="en-US" smtClean="0"/>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AD4E7C6E-70BC-47A7-A652-B67739287CC1}" type="datetimeFigureOut">
              <a:rPr lang="en-US" smtClean="0"/>
            </a:fld>
            <a:endParaRPr lang="en-IN"/>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BCD160B4-7BCB-43CB-B583-D34F2FD0C064}" type="slidenum">
              <a:rPr lang="en-IN" smtClean="0"/>
            </a:fld>
            <a:endParaRPr lang="en-IN"/>
          </a:p>
        </p:txBody>
      </p:sp>
      <p:sp>
        <p:nvSpPr>
          <p:cNvPr id="14" name="Footer Placeholder 13"/>
          <p:cNvSpPr>
            <a:spLocks noGrp="1"/>
          </p:cNvSpPr>
          <p:nvPr>
            <p:ph type="ftr" sz="quarter" idx="12"/>
          </p:nvPr>
        </p:nvSpPr>
        <p:spPr>
          <a:xfrm>
            <a:off x="1600200" y="6248206"/>
            <a:ext cx="4572000" cy="365125"/>
          </a:xfrm>
        </p:spPr>
        <p:txBody>
          <a:bodyPr rtlCol="0"/>
          <a:lstStyle/>
          <a:p>
            <a:endParaRPr lang="en-IN"/>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smtClean="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endParaRPr kumimoji="0" lang="en-US" smtClean="0"/>
          </a:p>
          <a:p>
            <a:pPr lvl="1" eaLnBrk="1" latinLnBrk="0" hangingPunct="1"/>
            <a:r>
              <a:rPr kumimoji="0" lang="en-US" smtClean="0"/>
              <a:t>Second level</a:t>
            </a:r>
            <a:endParaRPr kumimoji="0" lang="en-US" smtClean="0"/>
          </a:p>
          <a:p>
            <a:pPr lvl="2" eaLnBrk="1" latinLnBrk="0" hangingPunct="1"/>
            <a:r>
              <a:rPr kumimoji="0" lang="en-US" smtClean="0"/>
              <a:t>Third level</a:t>
            </a:r>
            <a:endParaRPr kumimoji="0" lang="en-US" smtClean="0"/>
          </a:p>
          <a:p>
            <a:pPr lvl="3" eaLnBrk="1" latinLnBrk="0" hangingPunct="1"/>
            <a:r>
              <a:rPr kumimoji="0" lang="en-US" smtClean="0"/>
              <a:t>Fourth level</a:t>
            </a:r>
            <a:endParaRPr kumimoji="0" lang="en-US" smtClean="0"/>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AD4E7C6E-70BC-47A7-A652-B67739287CC1}" type="datetimeFigureOut">
              <a:rPr lang="en-US" smtClean="0"/>
            </a:fld>
            <a:endParaRPr lang="en-IN"/>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IN"/>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BCD160B4-7BCB-43CB-B583-D34F2FD0C064}"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panose="05000000000000000000"/>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panose="05020102010507070707"/>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panose="05000000000000000000"/>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panose="05000000000000000000"/>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panose="05000000000000000000"/>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panose="05000000000000000000"/>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panose="05000000000000000000"/>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panose="05000000000000000000"/>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panose="05000000000000000000"/>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jpe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KOTLIN CONCEPTS</a:t>
            </a:r>
            <a:endParaRPr lang="en-IN" dirty="0"/>
          </a:p>
        </p:txBody>
      </p:sp>
      <p:sp>
        <p:nvSpPr>
          <p:cNvPr id="3" name="Subtitle 2"/>
          <p:cNvSpPr>
            <a:spLocks noGrp="1"/>
          </p:cNvSpPr>
          <p:nvPr>
            <p:ph type="subTitle" idx="1"/>
          </p:nvPr>
        </p:nvSpPr>
        <p:spPr/>
        <p:txBody>
          <a:bodyPr/>
          <a:lstStyle/>
          <a:p>
            <a:endParaRPr lang="en-IN"/>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companion object</a:t>
            </a:r>
            <a:endParaRPr lang="en-US"/>
          </a:p>
        </p:txBody>
      </p:sp>
      <p:sp>
        <p:nvSpPr>
          <p:cNvPr id="3" name="Content Placeholder 2"/>
          <p:cNvSpPr>
            <a:spLocks noGrp="1"/>
          </p:cNvSpPr>
          <p:nvPr>
            <p:ph sz="quarter" idx="1"/>
          </p:nvPr>
        </p:nvSpPr>
        <p:spPr/>
        <p:txBody>
          <a:bodyPr/>
          <a:p>
            <a:pPr marL="0" indent="0">
              <a:buNone/>
            </a:pPr>
            <a:r>
              <a:rPr lang="en-US"/>
              <a:t>companion object is similar to object. companion object is always </a:t>
            </a:r>
            <a:r>
              <a:rPr lang="en-US">
                <a:solidFill>
                  <a:srgbClr val="FF0000"/>
                </a:solidFill>
              </a:rPr>
              <a:t>declared in a class</a:t>
            </a:r>
            <a:r>
              <a:rPr lang="en-US"/>
              <a:t> and their properties can be accessed by using the host object. The companion object doesn’t require a name. If the companion object has a name, the caller can access the members using the companion object’s name.</a:t>
            </a:r>
            <a:endParaRPr lang="en-US"/>
          </a:p>
          <a:p>
            <a:r>
              <a:rPr lang="en-US"/>
              <a:t>The main use for companion objects is to replace static fields/methods known from Java.</a:t>
            </a: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object vs companion object</a:t>
            </a:r>
            <a:endParaRPr lang="en-IN" altLang="en-US"/>
          </a:p>
        </p:txBody>
      </p:sp>
      <p:pic>
        <p:nvPicPr>
          <p:cNvPr id="4" name="Content Placeholder 3"/>
          <p:cNvPicPr>
            <a:picLocks noChangeAspect="1"/>
          </p:cNvPicPr>
          <p:nvPr>
            <p:ph sz="quarter" idx="1"/>
          </p:nvPr>
        </p:nvPicPr>
        <p:blipFill>
          <a:blip r:embed="rId1"/>
          <a:stretch>
            <a:fillRect/>
          </a:stretch>
        </p:blipFill>
        <p:spPr>
          <a:xfrm>
            <a:off x="867410" y="2792095"/>
            <a:ext cx="7642860" cy="211074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Scoping functions</a:t>
            </a:r>
            <a:endParaRPr lang="en-IN" dirty="0"/>
          </a:p>
        </p:txBody>
      </p:sp>
      <p:sp>
        <p:nvSpPr>
          <p:cNvPr id="3" name="Content Placeholder 2"/>
          <p:cNvSpPr>
            <a:spLocks noGrp="1"/>
          </p:cNvSpPr>
          <p:nvPr>
            <p:ph idx="1"/>
          </p:nvPr>
        </p:nvSpPr>
        <p:spPr/>
        <p:txBody>
          <a:bodyPr/>
          <a:lstStyle/>
          <a:p>
            <a:pPr fontAlgn="base"/>
            <a:r>
              <a:rPr lang="en-IN" smtClean="0"/>
              <a:t>In Kotlin, scope functions are used to execute a block of code within the scope of an object. Generally, you can use scope functions to wrap a variable or a set of logic and return an object literal as your result. Therefore, we can access these objects without their names. There are five types of scope functions in Kotlin: let, with, run, apply, and also.</a:t>
            </a:r>
            <a:endParaRPr lang="en-IN" smtClean="0"/>
          </a:p>
        </p:txBody>
      </p:sp>
      <p:sp>
        <p:nvSpPr>
          <p:cNvPr id="4" name="Slide Number Placeholder 3"/>
          <p:cNvSpPr>
            <a:spLocks noGrp="1"/>
          </p:cNvSpPr>
          <p:nvPr>
            <p:ph type="sldNum" sz="quarter" idx="12"/>
          </p:nvPr>
        </p:nvSpPr>
        <p:spPr/>
        <p:txBody>
          <a:bodyPr>
            <a:normAutofit fontScale="85000" lnSpcReduction="20000"/>
          </a:bodyPr>
          <a:lstStyle/>
          <a:p>
            <a:fld id="{D03345E3-C7E1-4230-AC78-45B07FC57F92}" type="slidenum">
              <a:rPr lang="en-IN" smtClean="0"/>
            </a:fld>
            <a:endParaRPr lang="en-IN"/>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Advantages</a:t>
            </a:r>
            <a:endParaRPr lang="en-IN" altLang="en-US"/>
          </a:p>
        </p:txBody>
      </p:sp>
      <p:sp>
        <p:nvSpPr>
          <p:cNvPr id="3" name="Content Placeholder 2"/>
          <p:cNvSpPr>
            <a:spLocks noGrp="1"/>
          </p:cNvSpPr>
          <p:nvPr>
            <p:ph sz="quarter" idx="1"/>
          </p:nvPr>
        </p:nvSpPr>
        <p:spPr/>
        <p:txBody>
          <a:bodyPr/>
          <a:p>
            <a:r>
              <a:rPr lang="en-US"/>
              <a:t>Reduced boilerplate code</a:t>
            </a:r>
            <a:endParaRPr lang="en-US"/>
          </a:p>
          <a:p>
            <a:r>
              <a:rPr lang="en-US"/>
              <a:t>Enhanced code readability</a:t>
            </a:r>
            <a:endParaRPr lang="en-US"/>
          </a:p>
          <a:p>
            <a:r>
              <a:rPr lang="en-US"/>
              <a:t>More concise and precise code</a:t>
            </a:r>
            <a:endParaRPr lang="en-US"/>
          </a:p>
          <a:p>
            <a:r>
              <a:rPr lang="en-US"/>
              <a:t>Reduced code repetition</a:t>
            </a: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a:sym typeface="+mn-ea"/>
              </a:rPr>
              <a:t>let function</a:t>
            </a:r>
            <a:endParaRPr lang="en-US"/>
          </a:p>
        </p:txBody>
      </p:sp>
      <p:sp>
        <p:nvSpPr>
          <p:cNvPr id="3" name="Content Placeholder 2"/>
          <p:cNvSpPr>
            <a:spLocks noGrp="1"/>
          </p:cNvSpPr>
          <p:nvPr>
            <p:ph sz="quarter" idx="1"/>
          </p:nvPr>
        </p:nvSpPr>
        <p:spPr/>
        <p:txBody>
          <a:bodyPr>
            <a:normAutofit/>
          </a:bodyPr>
          <a:p>
            <a:r>
              <a:rPr lang="en-US"/>
              <a:t>The let function has numerous applications, but it is generally used to prevent a NullPointerException from occurring. The let function returns the lambda result and the context object is the it identifier. Let’s consider the following example:</a:t>
            </a:r>
            <a:endParaRPr lang="en-US"/>
          </a:p>
          <a:p>
            <a:endParaRPr lang="en-US"/>
          </a:p>
        </p:txBody>
      </p:sp>
      <p:graphicFrame>
        <p:nvGraphicFramePr>
          <p:cNvPr id="4" name="Table 3"/>
          <p:cNvGraphicFramePr/>
          <p:nvPr/>
        </p:nvGraphicFramePr>
        <p:xfrm>
          <a:off x="1331595" y="4149090"/>
          <a:ext cx="6400165" cy="381000"/>
        </p:xfrm>
        <a:graphic>
          <a:graphicData uri="http://schemas.openxmlformats.org/drawingml/2006/table">
            <a:tbl>
              <a:tblPr firstRow="1" bandRow="1">
                <a:tableStyleId>{5C22544A-7EE6-4342-B048-85BDC9FD1C3A}</a:tableStyleId>
              </a:tblPr>
              <a:tblGrid>
                <a:gridCol w="3199765"/>
                <a:gridCol w="3199765"/>
              </a:tblGrid>
              <a:tr h="381000">
                <a:tc>
                  <a:txBody>
                    <a:bodyPr/>
                    <a:p>
                      <a:pPr>
                        <a:buNone/>
                      </a:pPr>
                      <a:r>
                        <a:rPr lang="en-US"/>
                        <a:t>fun main (){</a:t>
                      </a:r>
                      <a:endParaRPr lang="en-US"/>
                    </a:p>
                    <a:p>
                      <a:pPr>
                        <a:buNone/>
                      </a:pPr>
                      <a:r>
                        <a:rPr lang="en-US"/>
                        <a:t>val name: String? = null</a:t>
                      </a:r>
                      <a:endParaRPr lang="en-US"/>
                    </a:p>
                    <a:p>
                      <a:pPr>
                        <a:buNone/>
                      </a:pPr>
                      <a:endParaRPr lang="en-US"/>
                    </a:p>
                    <a:p>
                      <a:pPr>
                        <a:buNone/>
                      </a:pPr>
                      <a:r>
                        <a:rPr lang="en-US"/>
                        <a:t>println(name!!.reversed)</a:t>
                      </a:r>
                      <a:endParaRPr lang="en-US"/>
                    </a:p>
                    <a:p>
                      <a:pPr>
                        <a:buNone/>
                      </a:pPr>
                      <a:r>
                        <a:rPr lang="en-US"/>
                        <a:t>println(name.length)</a:t>
                      </a:r>
                      <a:endParaRPr lang="en-US"/>
                    </a:p>
                    <a:p>
                      <a:pPr>
                        <a:buNone/>
                      </a:pPr>
                      <a:r>
                        <a:rPr lang="en-US"/>
                        <a:t>}</a:t>
                      </a:r>
                      <a:endParaRPr lang="en-US"/>
                    </a:p>
                  </a:txBody>
                  <a:tcPr/>
                </a:tc>
                <a:tc>
                  <a:txBody>
                    <a:bodyPr/>
                    <a:p>
                      <a:pPr>
                        <a:buNone/>
                      </a:pPr>
                      <a:r>
                        <a:rPr lang="en-US"/>
                        <a:t>fun main (){</a:t>
                      </a:r>
                      <a:endParaRPr lang="en-US"/>
                    </a:p>
                    <a:p>
                      <a:pPr>
                        <a:buNone/>
                      </a:pPr>
                      <a:endParaRPr lang="en-US"/>
                    </a:p>
                    <a:p>
                      <a:pPr>
                        <a:buNone/>
                      </a:pPr>
                      <a:r>
                        <a:rPr lang="en-US"/>
                        <a:t>val name: String? = null</a:t>
                      </a:r>
                      <a:endParaRPr lang="en-US"/>
                    </a:p>
                    <a:p>
                      <a:pPr>
                        <a:buNone/>
                      </a:pPr>
                      <a:endParaRPr lang="en-US"/>
                    </a:p>
                    <a:p>
                      <a:pPr>
                        <a:buNone/>
                      </a:pPr>
                      <a:r>
                        <a:rPr lang="en-US"/>
                        <a:t>name?.let{</a:t>
                      </a:r>
                      <a:endParaRPr lang="en-US"/>
                    </a:p>
                    <a:p>
                      <a:pPr>
                        <a:buNone/>
                      </a:pPr>
                      <a:r>
                        <a:rPr lang="en-US"/>
                        <a:t>println(it.reversed)</a:t>
                      </a:r>
                      <a:endParaRPr lang="en-US"/>
                    </a:p>
                    <a:p>
                      <a:pPr>
                        <a:buNone/>
                      </a:pPr>
                      <a:r>
                        <a:rPr lang="en-US"/>
                        <a:t>println(it.length)</a:t>
                      </a:r>
                      <a:endParaRPr lang="en-US"/>
                    </a:p>
                    <a:p>
                      <a:pPr>
                        <a:buNone/>
                      </a:pPr>
                      <a:r>
                        <a:rPr lang="en-US"/>
                        <a:t>}</a:t>
                      </a:r>
                      <a:endParaRPr lang="en-US"/>
                    </a:p>
                    <a:p>
                      <a:pPr>
                        <a:buNone/>
                      </a:pPr>
                      <a:r>
                        <a:rPr lang="en-US"/>
                        <a:t>}</a:t>
                      </a:r>
                      <a:endParaRPr lang="en-US"/>
                    </a:p>
                  </a:txBody>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a:sym typeface="+mn-ea"/>
              </a:rPr>
              <a:t>with function</a:t>
            </a:r>
            <a:endParaRPr lang="en-US"/>
          </a:p>
        </p:txBody>
      </p:sp>
      <p:sp>
        <p:nvSpPr>
          <p:cNvPr id="3" name="Content Placeholder 2"/>
          <p:cNvSpPr>
            <a:spLocks noGrp="1"/>
          </p:cNvSpPr>
          <p:nvPr>
            <p:ph sz="quarter" idx="1"/>
          </p:nvPr>
        </p:nvSpPr>
        <p:spPr/>
        <p:txBody>
          <a:bodyPr/>
          <a:p>
            <a:r>
              <a:rPr lang="en-US"/>
              <a:t>The with function has a return type as the lambda result, and the context object is the this keyword, which refers to the object itself. </a:t>
            </a:r>
            <a:endParaRPr lang="en-US"/>
          </a:p>
          <a:p>
            <a:r>
              <a:rPr lang="en-US"/>
              <a:t>used to change instance properties without the need to call dot operator over the reference every time.</a:t>
            </a:r>
            <a:endParaRPr lang="en-US"/>
          </a:p>
          <a:p>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4" name="Content Placeholder 3"/>
          <p:cNvPicPr>
            <a:picLocks noChangeAspect="1"/>
          </p:cNvPicPr>
          <p:nvPr>
            <p:ph sz="quarter" idx="1"/>
          </p:nvPr>
        </p:nvPicPr>
        <p:blipFill>
          <a:blip r:embed="rId1"/>
          <a:stretch>
            <a:fillRect/>
          </a:stretch>
        </p:blipFill>
        <p:spPr>
          <a:xfrm>
            <a:off x="539750" y="404495"/>
            <a:ext cx="8153400" cy="2788920"/>
          </a:xfrm>
          <a:prstGeom prst="rect">
            <a:avLst/>
          </a:prstGeom>
        </p:spPr>
      </p:pic>
      <p:pic>
        <p:nvPicPr>
          <p:cNvPr id="5" name="Picture 4"/>
          <p:cNvPicPr>
            <a:picLocks noChangeAspect="1"/>
          </p:cNvPicPr>
          <p:nvPr/>
        </p:nvPicPr>
        <p:blipFill>
          <a:blip r:embed="rId2"/>
          <a:stretch>
            <a:fillRect/>
          </a:stretch>
        </p:blipFill>
        <p:spPr>
          <a:xfrm>
            <a:off x="251460" y="3573145"/>
            <a:ext cx="8511540" cy="300990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run function</a:t>
            </a:r>
            <a:endParaRPr lang="en-IN" altLang="en-US"/>
          </a:p>
        </p:txBody>
      </p:sp>
      <p:sp>
        <p:nvSpPr>
          <p:cNvPr id="3" name="Content Placeholder 2"/>
          <p:cNvSpPr>
            <a:spLocks noGrp="1"/>
          </p:cNvSpPr>
          <p:nvPr>
            <p:ph sz="quarter" idx="1"/>
          </p:nvPr>
        </p:nvSpPr>
        <p:spPr/>
        <p:txBody>
          <a:bodyPr/>
          <a:p>
            <a:r>
              <a:rPr lang="en-US"/>
              <a:t>The run function returns the lambda result, and we refer to the context object by using the this keyword.</a:t>
            </a:r>
            <a:endParaRPr lang="en-US"/>
          </a:p>
          <a:p>
            <a:r>
              <a:rPr lang="en-IN" altLang="en-US"/>
              <a:t>works like extension fn to an object</a:t>
            </a:r>
            <a:endParaRPr lang="en-IN"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apply function</a:t>
            </a:r>
            <a:endParaRPr lang="en-IN" altLang="en-US"/>
          </a:p>
        </p:txBody>
      </p:sp>
      <p:sp>
        <p:nvSpPr>
          <p:cNvPr id="3" name="Content Placeholder 2"/>
          <p:cNvSpPr>
            <a:spLocks noGrp="1"/>
          </p:cNvSpPr>
          <p:nvPr>
            <p:ph sz="quarter" idx="1"/>
          </p:nvPr>
        </p:nvSpPr>
        <p:spPr/>
        <p:txBody>
          <a:bodyPr/>
          <a:p>
            <a:r>
              <a:rPr lang="en-US"/>
              <a:t>apply executes a block of code on an object and returns the object itself. Inside the block, the object is referenced by this. This function is handy for initializing objects.</a:t>
            </a:r>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also function</a:t>
            </a:r>
            <a:endParaRPr lang="en-IN" altLang="en-US"/>
          </a:p>
        </p:txBody>
      </p:sp>
      <p:sp>
        <p:nvSpPr>
          <p:cNvPr id="3" name="Content Placeholder 2"/>
          <p:cNvSpPr>
            <a:spLocks noGrp="1"/>
          </p:cNvSpPr>
          <p:nvPr>
            <p:ph sz="quarter" idx="1"/>
          </p:nvPr>
        </p:nvSpPr>
        <p:spPr/>
        <p:txBody>
          <a:bodyPr/>
          <a:p>
            <a:r>
              <a:rPr lang="en-US"/>
              <a:t>also function is used to perform some additional operation on a particular object after we have initialised it. </a:t>
            </a:r>
            <a:endParaRPr lang="en-US"/>
          </a:p>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dirty="0" smtClean="0"/>
              <a:t>TODAY’S AGENDA</a:t>
            </a:r>
            <a:endParaRPr lang="en-IN" dirty="0"/>
          </a:p>
        </p:txBody>
      </p:sp>
      <p:sp>
        <p:nvSpPr>
          <p:cNvPr id="5" name="Content Placeholder 4"/>
          <p:cNvSpPr>
            <a:spLocks noGrp="1"/>
          </p:cNvSpPr>
          <p:nvPr>
            <p:ph sz="quarter" idx="1"/>
          </p:nvPr>
        </p:nvSpPr>
        <p:spPr/>
        <p:txBody>
          <a:bodyPr/>
          <a:lstStyle/>
          <a:p>
            <a:r>
              <a:rPr lang="en-IN" dirty="0" err="1" smtClean="0"/>
              <a:t>Kotlin</a:t>
            </a:r>
            <a:r>
              <a:rPr lang="en-IN" dirty="0" smtClean="0"/>
              <a:t> Concepts </a:t>
            </a:r>
            <a:r>
              <a:rPr lang="en-IN" dirty="0" smtClean="0"/>
              <a:t>– private constructor, Singleton Objects, Companion Objects </a:t>
            </a:r>
            <a:endParaRPr lang="en-IN" dirty="0" smtClean="0"/>
          </a:p>
          <a:p>
            <a:r>
              <a:rPr lang="en-IN" dirty="0" smtClean="0"/>
              <a:t>Kotlin scoping functions - let, run, apply, with and also</a:t>
            </a:r>
            <a:endParaRPr lang="en-IN" dirty="0" smtClean="0"/>
          </a:p>
          <a:p>
            <a:r>
              <a:rPr lang="en-IN" dirty="0" smtClean="0"/>
              <a:t> </a:t>
            </a:r>
            <a:r>
              <a:rPr lang="en-IN" dirty="0" smtClean="0"/>
              <a:t>Classes - Delegation</a:t>
            </a:r>
            <a:endParaRPr lang="en-IN" dirty="0" smtClean="0"/>
          </a:p>
          <a:p>
            <a:pPr lvl="0"/>
            <a:r>
              <a:rPr lang="en-IN" sz="2900" dirty="0" smtClean="0"/>
              <a:t>Strings with Regular expressions</a:t>
            </a:r>
            <a:endParaRPr lang="en-IN" dirty="0" smtClean="0"/>
          </a:p>
          <a:p>
            <a:pPr marL="365760" lvl="1" indent="0">
              <a:buNone/>
            </a:pPr>
            <a:endParaRPr lang="en-IN"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sym typeface="+mn-ea"/>
              </a:rPr>
              <a:t>When and how to use Kotlin scope functions</a:t>
            </a:r>
            <a:endParaRPr lang="en-US"/>
          </a:p>
        </p:txBody>
      </p:sp>
      <p:sp>
        <p:nvSpPr>
          <p:cNvPr id="3" name="Content Placeholder 2"/>
          <p:cNvSpPr>
            <a:spLocks noGrp="1"/>
          </p:cNvSpPr>
          <p:nvPr>
            <p:ph sz="quarter" idx="1"/>
          </p:nvPr>
        </p:nvSpPr>
        <p:spPr/>
        <p:txBody>
          <a:bodyPr>
            <a:normAutofit fontScale="60000"/>
          </a:bodyPr>
          <a:p>
            <a:r>
              <a:rPr lang="en-US"/>
              <a:t>Using scope functions in the right place might seem a bit tricky at first, but it largely depends on what we want to achieve with project. Let’s refer the summary below as a guide to inform us on which scope function to use for each unique use case:</a:t>
            </a:r>
            <a:endParaRPr lang="en-US"/>
          </a:p>
          <a:p>
            <a:endParaRPr lang="en-US"/>
          </a:p>
          <a:p>
            <a:r>
              <a:rPr lang="en-US"/>
              <a:t>apply: You want to configure or initialize an object</a:t>
            </a:r>
            <a:endParaRPr lang="en-US"/>
          </a:p>
          <a:p>
            <a:r>
              <a:rPr lang="en-US"/>
              <a:t>with: You want to operate on a non-null object</a:t>
            </a:r>
            <a:endParaRPr lang="en-US"/>
          </a:p>
          <a:p>
            <a:r>
              <a:rPr lang="en-US"/>
              <a:t>let: You want to execute a lambda function on a nullable object and avoid NullPointException</a:t>
            </a:r>
            <a:endParaRPr lang="en-US"/>
          </a:p>
          <a:p>
            <a:r>
              <a:rPr lang="en-US"/>
              <a:t>run: You want to operate on a nullable object, execute a lambda expression, and avoid NullPointerException. This is the combination of the with and let function features</a:t>
            </a:r>
            <a:endParaRPr lang="en-US"/>
          </a:p>
          <a:p>
            <a:r>
              <a:rPr lang="en-US"/>
              <a:t>also: You want to perform some additional object operations and configurations</a:t>
            </a:r>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notes on scope fns</a:t>
            </a:r>
            <a:endParaRPr lang="en-IN" altLang="en-US"/>
          </a:p>
        </p:txBody>
      </p:sp>
      <p:pic>
        <p:nvPicPr>
          <p:cNvPr id="4" name="Content Placeholder 3" descr="scope_fns_des"/>
          <p:cNvPicPr>
            <a:picLocks noChangeAspect="1"/>
          </p:cNvPicPr>
          <p:nvPr>
            <p:ph sz="quarter" idx="1"/>
          </p:nvPr>
        </p:nvPicPr>
        <p:blipFill>
          <a:blip r:embed="rId1"/>
          <a:stretch>
            <a:fillRect/>
          </a:stretch>
        </p:blipFill>
        <p:spPr>
          <a:xfrm>
            <a:off x="1336040" y="2327275"/>
            <a:ext cx="6705600" cy="304038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example</a:t>
            </a:r>
            <a:endParaRPr lang="en-IN" altLang="en-US"/>
          </a:p>
        </p:txBody>
      </p:sp>
      <p:pic>
        <p:nvPicPr>
          <p:cNvPr id="4" name="Content Placeholder 3" descr="scope_fns"/>
          <p:cNvPicPr>
            <a:picLocks noChangeAspect="1"/>
          </p:cNvPicPr>
          <p:nvPr>
            <p:ph sz="quarter" idx="1"/>
          </p:nvPr>
        </p:nvPicPr>
        <p:blipFill>
          <a:blip r:embed="rId1"/>
          <a:stretch>
            <a:fillRect/>
          </a:stretch>
        </p:blipFill>
        <p:spPr>
          <a:xfrm>
            <a:off x="612775" y="1716405"/>
            <a:ext cx="8153400" cy="4262755"/>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class delegation</a:t>
            </a:r>
            <a:endParaRPr lang="en-IN" altLang="en-US"/>
          </a:p>
        </p:txBody>
      </p:sp>
      <p:sp>
        <p:nvSpPr>
          <p:cNvPr id="3" name="Content Placeholder 2"/>
          <p:cNvSpPr>
            <a:spLocks noGrp="1"/>
          </p:cNvSpPr>
          <p:nvPr>
            <p:ph sz="quarter" idx="1"/>
          </p:nvPr>
        </p:nvSpPr>
        <p:spPr/>
        <p:txBody>
          <a:bodyPr/>
          <a:p>
            <a:r>
              <a:rPr lang="en-US"/>
              <a:t>Kotlin supports “delegation” design pattern by introducing a new keyword “by”. Using this keyword or delegation methodology, Kotlin allows the derived class to access all the implemented public methods of an interface through a specific object. </a:t>
            </a:r>
            <a:endParaRPr lang="en-US"/>
          </a:p>
          <a:p>
            <a:r>
              <a:rPr lang="en-US"/>
              <a:t>Delegation means passing the responsibility to another class or method. When a property is already declared in some places, then we should reuse the same code to initialize them.</a:t>
            </a:r>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sz="quarter" idx="1"/>
          </p:nvPr>
        </p:nvSpPr>
        <p:spPr/>
        <p:txBody>
          <a:bodyPr>
            <a:normAutofit fontScale="80000"/>
          </a:bodyPr>
          <a:p>
            <a:r>
              <a:rPr lang="en-US"/>
              <a:t>Kotlin has added a new keyword called "by" to support the "delegation" design pattern. The derived class can access all the implemented public methods of an interface through a particular object using Kotlin's delegation or keyword techniques</a:t>
            </a:r>
            <a:endParaRPr lang="en-US"/>
          </a:p>
          <a:p>
            <a:r>
              <a:rPr lang="en-US"/>
              <a:t>Types of Delegation</a:t>
            </a:r>
            <a:endParaRPr lang="en-US"/>
          </a:p>
          <a:p>
            <a:r>
              <a:rPr lang="en-US"/>
              <a:t>There are two types of Delegation in Kotlin.</a:t>
            </a:r>
            <a:endParaRPr lang="en-US"/>
          </a:p>
          <a:p>
            <a:r>
              <a:rPr lang="en-US"/>
              <a:t>Explicit delegation: This delegation is supported by all object-oriented language, and it is done by providing the delegating object with a delegate object.</a:t>
            </a:r>
            <a:endParaRPr lang="en-US"/>
          </a:p>
          <a:p>
            <a:r>
              <a:rPr lang="en-US"/>
              <a:t>Implicit delegation: In this delegation, language-level support for the delegation pattern is necessary.</a:t>
            </a:r>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sz="quarter" idx="1"/>
          </p:nvPr>
        </p:nvSpPr>
        <p:spPr/>
        <p:txBody>
          <a:bodyPr/>
          <a:p>
            <a:r>
              <a:rPr lang="en-US"/>
              <a:t>Using Lazy()</a:t>
            </a:r>
            <a:endParaRPr lang="en-US"/>
          </a:p>
          <a:p>
            <a:r>
              <a:rPr lang="en-US"/>
              <a:t>Lazy is a lambda function which takes a property as an input and in return gives an instance of Lazy&lt;T&gt;, where &lt;T&gt; is basically the type of the properties it is using.</a:t>
            </a:r>
            <a:endParaRPr lang="en-US"/>
          </a:p>
          <a:p>
            <a:r>
              <a:rPr lang="en-US"/>
              <a:t>Delegetion.Observable()</a:t>
            </a:r>
            <a:endParaRPr lang="en-US"/>
          </a:p>
          <a:p>
            <a:r>
              <a:rPr lang="en-US"/>
              <a:t>Observable() takes two arguments to initialize the object and returns the same to the called function.</a:t>
            </a:r>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sz="quarter" idx="1"/>
          </p:nvPr>
        </p:nvSpPr>
        <p:spPr/>
        <p:txBody>
          <a:bodyPr/>
          <a:p>
            <a:r>
              <a:rPr lang="en-US"/>
              <a:t>Storing Properties in a Map</a:t>
            </a:r>
            <a:endParaRPr lang="en-US"/>
          </a:p>
          <a:p>
            <a:r>
              <a:rPr lang="en-US"/>
              <a:t>One common use case is keeping property values on a map. This commonly occurs in applications like parsing JSON or carrying out other dynamic operations. Here, the map instance itself can serve as the delegate for a delegated property.</a:t>
            </a:r>
            <a:endParaRPr lang="en-US"/>
          </a:p>
          <a:p>
            <a:pPr marL="0" indent="0">
              <a:buNone/>
            </a:pPr>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REGEX</a:t>
            </a:r>
            <a:endParaRPr lang="en-IN" altLang="en-US"/>
          </a:p>
        </p:txBody>
      </p:sp>
      <p:sp>
        <p:nvSpPr>
          <p:cNvPr id="3" name="Content Placeholder 2"/>
          <p:cNvSpPr>
            <a:spLocks noGrp="1"/>
          </p:cNvSpPr>
          <p:nvPr>
            <p:ph sz="quarter" idx="1"/>
          </p:nvPr>
        </p:nvSpPr>
        <p:spPr/>
        <p:txBody>
          <a:bodyPr>
            <a:normAutofit fontScale="90000"/>
          </a:bodyPr>
          <a:p>
            <a:r>
              <a:rPr lang="en-US"/>
              <a:t>In Kotlin, we build regular expressions with the Regex.</a:t>
            </a:r>
            <a:endParaRPr lang="en-US"/>
          </a:p>
          <a:p>
            <a:r>
              <a:rPr lang="en-US"/>
              <a:t>Regex("book")</a:t>
            </a:r>
            <a:endParaRPr lang="en-US"/>
          </a:p>
          <a:p>
            <a:r>
              <a:rPr lang="en-US"/>
              <a:t>"book".toRegex()</a:t>
            </a:r>
            <a:endParaRPr lang="en-US"/>
          </a:p>
          <a:p>
            <a:r>
              <a:rPr lang="en-US"/>
              <a:t>Regex.fromLiteral("book")</a:t>
            </a:r>
            <a:endParaRPr lang="en-US"/>
          </a:p>
          <a:p>
            <a:r>
              <a:rPr lang="en-US"/>
              <a:t>A pattern is a regular expression that defines the text we are searching for or manipulating. It consists of text literals and metacharacters. Metacharacters are special characters that control how the regular expression is going to be evaluated. For instance, with \s we search for white spaces.</a:t>
            </a:r>
            <a:endParaRPr lang="en-US"/>
          </a:p>
          <a:p>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sz="quarter" idx="1"/>
          </p:nvPr>
        </p:nvSpPr>
        <p:spPr/>
        <p:txBody>
          <a:bodyPr/>
          <a:p>
            <a:r>
              <a:rPr lang="en-US"/>
              <a:t>Special characters must be double escaped or we can use Kotlin raw strings.</a:t>
            </a:r>
            <a:endParaRPr lang="en-US"/>
          </a:p>
          <a:p>
            <a:endParaRPr lang="en-US"/>
          </a:p>
          <a:p>
            <a:r>
              <a:rPr lang="en-US"/>
              <a:t>After we have created a pattern, we can use one of the functions to apply the pattern on a text string. The funcions include matches, containsMatchIn, find, findall, replace, and split.</a:t>
            </a:r>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4" name="Content Placeholder 3"/>
          <p:cNvPicPr>
            <a:picLocks noChangeAspect="1"/>
          </p:cNvPicPr>
          <p:nvPr>
            <p:ph sz="quarter" idx="1"/>
          </p:nvPr>
        </p:nvPicPr>
        <p:blipFill>
          <a:blip r:embed="rId1"/>
          <a:stretch>
            <a:fillRect/>
          </a:stretch>
        </p:blipFill>
        <p:spPr>
          <a:xfrm>
            <a:off x="1364615" y="1600200"/>
            <a:ext cx="6648450" cy="44958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private constructor</a:t>
            </a:r>
            <a:endParaRPr lang="en-IN" altLang="en-US"/>
          </a:p>
        </p:txBody>
      </p:sp>
      <p:sp>
        <p:nvSpPr>
          <p:cNvPr id="3" name="Content Placeholder 2"/>
          <p:cNvSpPr>
            <a:spLocks noGrp="1"/>
          </p:cNvSpPr>
          <p:nvPr>
            <p:ph sz="quarter" idx="1"/>
          </p:nvPr>
        </p:nvSpPr>
        <p:spPr/>
        <p:txBody>
          <a:bodyPr>
            <a:normAutofit lnSpcReduction="20000"/>
          </a:bodyPr>
          <a:p>
            <a:r>
              <a:rPr lang="en-IN" altLang="en-US"/>
              <a:t>used </a:t>
            </a:r>
            <a:r>
              <a:rPr lang="en-US"/>
              <a:t>to stop the object creation for the unwanted case; if the user has decided to create the object for themselves accordingly, the memory will be allocated for the specific instance and also the class methods which is used for referring the main method instance the private constructor is also called as the singleton pattern. </a:t>
            </a:r>
            <a:endParaRPr lang="en-US"/>
          </a:p>
          <a:p>
            <a:r>
              <a:rPr lang="en-US"/>
              <a:t>The constructor provides the custom visibility in the class header using the constructor parenthesis. The default function will be applied directly to the objects related to the standard libraries on kotlin language.</a:t>
            </a:r>
            <a:endParaRPr lang="en-US"/>
          </a:p>
          <a:p>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4" name="Content Placeholder 3"/>
          <p:cNvPicPr>
            <a:picLocks noChangeAspect="1"/>
          </p:cNvPicPr>
          <p:nvPr>
            <p:ph sz="quarter" idx="1"/>
          </p:nvPr>
        </p:nvPicPr>
        <p:blipFill>
          <a:blip r:embed="rId1"/>
          <a:stretch>
            <a:fillRect/>
          </a:stretch>
        </p:blipFill>
        <p:spPr>
          <a:xfrm>
            <a:off x="2481580" y="1600200"/>
            <a:ext cx="4415155" cy="4495800"/>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sym typeface="+mn-ea"/>
              </a:rPr>
              <a:t>matches and containsMatchIn methods</a:t>
            </a:r>
            <a:endParaRPr lang="en-US"/>
          </a:p>
        </p:txBody>
      </p:sp>
      <p:sp>
        <p:nvSpPr>
          <p:cNvPr id="3" name="Content Placeholder 2"/>
          <p:cNvSpPr>
            <a:spLocks noGrp="1"/>
          </p:cNvSpPr>
          <p:nvPr>
            <p:ph sz="quarter" idx="1"/>
          </p:nvPr>
        </p:nvSpPr>
        <p:spPr/>
        <p:txBody>
          <a:bodyPr/>
          <a:p>
            <a:r>
              <a:rPr lang="en-US"/>
              <a:t>The matches method returns true if the regular expression matches the entire input string. The containsMatchIn method indicates whether the regular expression can find at least one match in the specified input.</a:t>
            </a:r>
            <a:endParaRPr lang="en-US"/>
          </a:p>
          <a:p>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a:sym typeface="+mn-ea"/>
              </a:rPr>
              <a:t>find method</a:t>
            </a:r>
            <a:endParaRPr lang="en-US"/>
          </a:p>
        </p:txBody>
      </p:sp>
      <p:sp>
        <p:nvSpPr>
          <p:cNvPr id="3" name="Content Placeholder 2"/>
          <p:cNvSpPr>
            <a:spLocks noGrp="1"/>
          </p:cNvSpPr>
          <p:nvPr>
            <p:ph sz="quarter" idx="1"/>
          </p:nvPr>
        </p:nvSpPr>
        <p:spPr/>
        <p:txBody>
          <a:bodyPr/>
          <a:p>
            <a:r>
              <a:rPr lang="en-US"/>
              <a:t>The find method returns the first match of a regular expression in the input, beginning at the specified start index. The start index is 0 by default.</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Pros and cons of Private constructor</a:t>
            </a:r>
            <a:endParaRPr lang="en-IN" altLang="en-US"/>
          </a:p>
        </p:txBody>
      </p:sp>
      <p:sp>
        <p:nvSpPr>
          <p:cNvPr id="3" name="Content Placeholder 2"/>
          <p:cNvSpPr>
            <a:spLocks noGrp="1"/>
          </p:cNvSpPr>
          <p:nvPr>
            <p:ph sz="quarter" idx="1"/>
          </p:nvPr>
        </p:nvSpPr>
        <p:spPr/>
        <p:txBody>
          <a:bodyPr>
            <a:normAutofit fontScale="90000"/>
          </a:bodyPr>
          <a:p>
            <a:r>
              <a:rPr lang="en-US"/>
              <a:t>The first benefit of using a private constructor is security. Since no other classes can access the data of the private class, it becomes secure.</a:t>
            </a:r>
            <a:r>
              <a:rPr lang="en-IN" altLang="en-US"/>
              <a:t>(pros)</a:t>
            </a:r>
            <a:endParaRPr lang="en-US"/>
          </a:p>
          <a:p>
            <a:r>
              <a:rPr lang="en-US"/>
              <a:t>Memory efficiency is also an advantage of using private constructors means that only a single instance is created. Moreover, it can also prevent the automatic generation of a default constructor.</a:t>
            </a:r>
            <a:r>
              <a:rPr lang="en-IN" altLang="en-US"/>
              <a:t>(pros)</a:t>
            </a:r>
            <a:endParaRPr lang="en-US"/>
          </a:p>
          <a:p>
            <a:r>
              <a:rPr lang="en-US"/>
              <a:t>private constructors do not allow inheritance. Additionally, if we want to initialize a private constructor class, we need to use a nested class or a static method.</a:t>
            </a:r>
            <a:r>
              <a:rPr lang="en-IN" altLang="en-US"/>
              <a:t>(cons)</a:t>
            </a:r>
            <a:endParaRPr lang="en-US"/>
          </a:p>
          <a:p>
            <a:pPr marL="0" indent="0">
              <a:buNone/>
            </a:pP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syntax for private constructor</a:t>
            </a:r>
            <a:endParaRPr lang="en-IN" altLang="en-US"/>
          </a:p>
        </p:txBody>
      </p:sp>
      <p:sp>
        <p:nvSpPr>
          <p:cNvPr id="3" name="Content Placeholder 2"/>
          <p:cNvSpPr>
            <a:spLocks noGrp="1"/>
          </p:cNvSpPr>
          <p:nvPr>
            <p:ph sz="quarter" idx="1"/>
          </p:nvPr>
        </p:nvSpPr>
        <p:spPr/>
        <p:txBody>
          <a:bodyPr>
            <a:normAutofit lnSpcReduction="20000"/>
          </a:bodyPr>
          <a:p>
            <a:r>
              <a:rPr lang="en-US"/>
              <a:t>class name private constructor(){</a:t>
            </a:r>
            <a:endParaRPr lang="en-US"/>
          </a:p>
          <a:p>
            <a:pPr marL="0" indent="0">
              <a:buNone/>
            </a:pPr>
            <a:r>
              <a:rPr lang="en-IN" altLang="en-US"/>
              <a:t>	</a:t>
            </a:r>
            <a:r>
              <a:rPr lang="en-US"/>
              <a:t>--some methods—</a:t>
            </a:r>
            <a:endParaRPr lang="en-US"/>
          </a:p>
          <a:p>
            <a:pPr marL="0" indent="0">
              <a:buNone/>
            </a:pPr>
            <a:r>
              <a:rPr lang="en-IN" altLang="en-US"/>
              <a:t>	</a:t>
            </a:r>
            <a:r>
              <a:rPr lang="en-US"/>
              <a:t>}</a:t>
            </a:r>
            <a:endParaRPr lang="en-US"/>
          </a:p>
          <a:p>
            <a:pPr marL="0" indent="0">
              <a:buNone/>
            </a:pPr>
            <a:r>
              <a:rPr lang="en-IN" altLang="en-US"/>
              <a:t>	</a:t>
            </a:r>
            <a:r>
              <a:rPr lang="en-US"/>
              <a:t>companion object</a:t>
            </a:r>
            <a:endParaRPr lang="en-US"/>
          </a:p>
          <a:p>
            <a:pPr marL="0" indent="0">
              <a:buNone/>
            </a:pPr>
            <a:r>
              <a:rPr lang="en-IN" altLang="en-US"/>
              <a:t>	</a:t>
            </a:r>
            <a:r>
              <a:rPr lang="en-US"/>
              <a:t>{</a:t>
            </a:r>
            <a:endParaRPr lang="en-US"/>
          </a:p>
          <a:p>
            <a:pPr marL="0" indent="0">
              <a:buNone/>
            </a:pPr>
            <a:r>
              <a:rPr lang="en-IN" altLang="en-US"/>
              <a:t>	</a:t>
            </a:r>
            <a:r>
              <a:rPr lang="en-US"/>
              <a:t>private var refs : name?=null</a:t>
            </a:r>
            <a:endParaRPr lang="en-US"/>
          </a:p>
          <a:p>
            <a:pPr marL="0" indent="0">
              <a:buNone/>
            </a:pPr>
            <a:r>
              <a:rPr lang="en-IN" altLang="en-US"/>
              <a:t>		</a:t>
            </a:r>
            <a:r>
              <a:rPr lang="en-US"/>
              <a:t>fun getInstance(): name{</a:t>
            </a:r>
            <a:endParaRPr lang="en-US"/>
          </a:p>
          <a:p>
            <a:pPr marL="0" indent="0">
              <a:buNone/>
            </a:pPr>
            <a:r>
              <a:rPr lang="en-IN" altLang="en-US"/>
              <a:t>	</a:t>
            </a:r>
            <a:r>
              <a:rPr lang="en-US"/>
              <a:t>---some logic codes---</a:t>
            </a:r>
            <a:endParaRPr lang="en-US"/>
          </a:p>
          <a:p>
            <a:pPr marL="0" indent="0">
              <a:buNone/>
            </a:pPr>
            <a:r>
              <a:rPr lang="en-IN" altLang="en-US"/>
              <a:t>	</a:t>
            </a:r>
            <a:r>
              <a:rPr lang="en-US"/>
              <a:t>}</a:t>
            </a:r>
            <a:endParaRPr lang="en-US"/>
          </a:p>
          <a:p>
            <a:pPr marL="0" indent="0">
              <a:buNone/>
            </a:pPr>
            <a:r>
              <a:rPr lang="en-US"/>
              <a:t>}</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Object</a:t>
            </a:r>
            <a:endParaRPr lang="en-IN" dirty="0"/>
          </a:p>
        </p:txBody>
      </p:sp>
      <p:sp>
        <p:nvSpPr>
          <p:cNvPr id="3" name="Content Placeholder 2"/>
          <p:cNvSpPr>
            <a:spLocks noGrp="1"/>
          </p:cNvSpPr>
          <p:nvPr>
            <p:ph idx="1"/>
          </p:nvPr>
        </p:nvSpPr>
        <p:spPr/>
        <p:txBody>
          <a:bodyPr>
            <a:normAutofit/>
          </a:bodyPr>
          <a:lstStyle/>
          <a:p>
            <a:pPr fontAlgn="base"/>
            <a:r>
              <a:rPr lang="en-IN" smtClean="0"/>
              <a:t>In Java, the static keyword is used to denote methods and properties that belong to an object, not to an instance of an object. </a:t>
            </a:r>
            <a:endParaRPr lang="en-IN" smtClean="0"/>
          </a:p>
          <a:p>
            <a:pPr fontAlgn="base"/>
            <a:r>
              <a:rPr lang="en-IN" smtClean="0"/>
              <a:t>The static keyword is also used to create Singletons, one of the most widely used design patterns. Singletons help you to create a single instance of an object, which can be accessed and shared by other objects.</a:t>
            </a:r>
            <a:endParaRPr lang="en-IN" smtClean="0"/>
          </a:p>
          <a:p>
            <a:pPr fontAlgn="base"/>
            <a:endParaRPr lang="en-IN" smtClean="0"/>
          </a:p>
        </p:txBody>
      </p:sp>
      <p:sp>
        <p:nvSpPr>
          <p:cNvPr id="4" name="Slide Number Placeholder 3"/>
          <p:cNvSpPr>
            <a:spLocks noGrp="1"/>
          </p:cNvSpPr>
          <p:nvPr>
            <p:ph type="sldNum" sz="quarter" idx="12"/>
          </p:nvPr>
        </p:nvSpPr>
        <p:spPr/>
        <p:txBody>
          <a:bodyPr>
            <a:normAutofit fontScale="85000" lnSpcReduction="20000"/>
          </a:bodyPr>
          <a:lstStyle/>
          <a:p>
            <a:fld id="{D03345E3-C7E1-4230-AC78-45B07FC57F92}" type="slidenum">
              <a:rPr lang="en-IN" smtClean="0"/>
            </a:fld>
            <a:endParaRPr lang="en-IN"/>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Object</a:t>
            </a:r>
            <a:endParaRPr lang="en-IN" dirty="0"/>
          </a:p>
        </p:txBody>
      </p:sp>
      <p:sp>
        <p:nvSpPr>
          <p:cNvPr id="3" name="Content Placeholder 2"/>
          <p:cNvSpPr>
            <a:spLocks noGrp="1"/>
          </p:cNvSpPr>
          <p:nvPr>
            <p:ph idx="1"/>
          </p:nvPr>
        </p:nvSpPr>
        <p:spPr/>
        <p:txBody>
          <a:bodyPr>
            <a:normAutofit lnSpcReduction="10000"/>
          </a:bodyPr>
          <a:lstStyle/>
          <a:p>
            <a:pPr fontAlgn="base"/>
            <a:r>
              <a:rPr lang="en-IN" smtClean="0"/>
              <a:t>Kotlin has a more elegant way to deal with this. You can use a single keyword: object, to implement the Singleton pattern.</a:t>
            </a:r>
            <a:endParaRPr lang="en-IN" smtClean="0"/>
          </a:p>
          <a:p>
            <a:pPr fontAlgn="base"/>
            <a:r>
              <a:rPr lang="en-IN" smtClean="0"/>
              <a:t>What is a Singleton?</a:t>
            </a:r>
            <a:endParaRPr lang="en-IN" smtClean="0"/>
          </a:p>
          <a:p>
            <a:pPr fontAlgn="base"/>
            <a:r>
              <a:rPr lang="en-IN" smtClean="0"/>
              <a:t>Singleton is a design pattern which ensures that a class has only one instance and provides a global point of access to the object. The Singleton pattern is particularly useful for objects which need to be shared between different parts in your app and for resources that are expensive to create.</a:t>
            </a:r>
            <a:endParaRPr lang="en-IN" smtClean="0"/>
          </a:p>
          <a:p>
            <a:pPr fontAlgn="base"/>
            <a:endParaRPr lang="en-IN" smtClean="0"/>
          </a:p>
        </p:txBody>
      </p:sp>
      <p:sp>
        <p:nvSpPr>
          <p:cNvPr id="4" name="Slide Number Placeholder 3"/>
          <p:cNvSpPr>
            <a:spLocks noGrp="1"/>
          </p:cNvSpPr>
          <p:nvPr>
            <p:ph type="sldNum" sz="quarter" idx="12"/>
          </p:nvPr>
        </p:nvSpPr>
        <p:spPr/>
        <p:txBody>
          <a:bodyPr>
            <a:normAutofit fontScale="85000" lnSpcReduction="20000"/>
          </a:bodyPr>
          <a:lstStyle/>
          <a:p>
            <a:fld id="{D03345E3-C7E1-4230-AC78-45B07FC57F92}" type="slidenum">
              <a:rPr lang="en-IN" smtClean="0"/>
            </a:fld>
            <a:endParaRPr lang="en-IN"/>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0000" lnSpcReduction="20000"/>
          </a:bodyPr>
          <a:lstStyle/>
          <a:p>
            <a:pPr fontAlgn="base"/>
            <a:r>
              <a:rPr lang="en-IN" dirty="0" smtClean="0"/>
              <a:t>Kotlin doesn’t have static methods or fields so how can we create a Singleton in Kotlin?</a:t>
            </a:r>
            <a:endParaRPr lang="en-IN" dirty="0" smtClean="0"/>
          </a:p>
          <a:p>
            <a:pPr fontAlgn="base"/>
            <a:endParaRPr lang="en-IN" dirty="0" smtClean="0"/>
          </a:p>
          <a:p>
            <a:pPr fontAlgn="base"/>
            <a:r>
              <a:rPr lang="en-IN" dirty="0" smtClean="0"/>
              <a:t>Actually, Android Studio/IntelliJ can help us to understand. When you convert the Singleton code in Java to Kotlin, all static properties and methods are moved to a companion object.</a:t>
            </a:r>
            <a:endParaRPr lang="en-IN" dirty="0" smtClean="0"/>
          </a:p>
          <a:p>
            <a:pPr fontAlgn="base"/>
            <a:r>
              <a:rPr lang="en-IN" dirty="0" smtClean="0"/>
              <a:t>In Kotlin, object is a special class that only has one instance. If you create a class with the object keyword instead of class, the Kotlin compiler makes the constructor private, creates a static reference for the object, and initializes the reference in a static block.</a:t>
            </a:r>
            <a:endParaRPr lang="en-IN" dirty="0" smtClean="0"/>
          </a:p>
          <a:p>
            <a:pPr fontAlgn="base"/>
            <a:endParaRPr lang="en-IN" dirty="0" smtClean="0"/>
          </a:p>
        </p:txBody>
      </p:sp>
      <p:sp>
        <p:nvSpPr>
          <p:cNvPr id="4" name="Slide Number Placeholder 3"/>
          <p:cNvSpPr>
            <a:spLocks noGrp="1"/>
          </p:cNvSpPr>
          <p:nvPr>
            <p:ph type="sldNum" sz="quarter" idx="12"/>
          </p:nvPr>
        </p:nvSpPr>
        <p:spPr/>
        <p:txBody>
          <a:bodyPr>
            <a:normAutofit fontScale="85000" lnSpcReduction="20000"/>
          </a:bodyPr>
          <a:lstStyle/>
          <a:p>
            <a:fld id="{D03345E3-C7E1-4230-AC78-45B07FC57F92}" type="slidenum">
              <a:rPr lang="en-IN" smtClean="0"/>
            </a:fld>
            <a:endParaRPr lang="en-IN"/>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sz="quarter" idx="1"/>
          </p:nvPr>
        </p:nvSpPr>
        <p:spPr/>
        <p:txBody>
          <a:bodyPr/>
          <a:p>
            <a:r>
              <a:rPr lang="en-US"/>
              <a:t>object comes with a limitation. object declarations can not have constructors which means they can not take parameters. Even if they did, it would be impossible to pass a parameter since the non-static parameter passed in the constructor isn’t accessible from the static block.</a:t>
            </a:r>
            <a:endParaRPr lang="en-US"/>
          </a:p>
          <a:p>
            <a:endParaRPr lang="en-US"/>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Median</Template>
  <TotalTime>0</TotalTime>
  <Words>8585</Words>
  <Application>WPS Presentation</Application>
  <PresentationFormat>On-screen Show (4:3)</PresentationFormat>
  <Paragraphs>182</Paragraphs>
  <Slides>32</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32</vt:i4>
      </vt:variant>
    </vt:vector>
  </HeadingPairs>
  <TitlesOfParts>
    <vt:vector size="42" baseType="lpstr">
      <vt:lpstr>Arial</vt:lpstr>
      <vt:lpstr>SimSun</vt:lpstr>
      <vt:lpstr>Wingdings</vt:lpstr>
      <vt:lpstr>Wingdings</vt:lpstr>
      <vt:lpstr>Wingdings 2</vt:lpstr>
      <vt:lpstr>Tw Cen MT</vt:lpstr>
      <vt:lpstr>Microsoft YaHei</vt:lpstr>
      <vt:lpstr>Arial Unicode MS</vt:lpstr>
      <vt:lpstr>Calibri</vt:lpstr>
      <vt:lpstr>Median</vt:lpstr>
      <vt:lpstr>KOTLIN CONCEPTS</vt:lpstr>
      <vt:lpstr>TODAY’S AGENDA</vt:lpstr>
      <vt:lpstr>private constructor</vt:lpstr>
      <vt:lpstr>Pros and cons of Private constructor</vt:lpstr>
      <vt:lpstr>syntax for private constructor</vt:lpstr>
      <vt:lpstr>Object</vt:lpstr>
      <vt:lpstr>Object</vt:lpstr>
      <vt:lpstr>PowerPoint 演示文稿</vt:lpstr>
      <vt:lpstr>PowerPoint 演示文稿</vt:lpstr>
      <vt:lpstr>companion object</vt:lpstr>
      <vt:lpstr>object vs companion object</vt:lpstr>
      <vt:lpstr>Scoping functions</vt:lpstr>
      <vt:lpstr>Advantages</vt:lpstr>
      <vt:lpstr>let function</vt:lpstr>
      <vt:lpstr>with function</vt:lpstr>
      <vt:lpstr>PowerPoint 演示文稿</vt:lpstr>
      <vt:lpstr>run function</vt:lpstr>
      <vt:lpstr>apply function</vt:lpstr>
      <vt:lpstr>also function</vt:lpstr>
      <vt:lpstr>When and how to use Kotlin scope functions</vt:lpstr>
      <vt:lpstr>notes on scope fns</vt:lpstr>
      <vt:lpstr>example</vt:lpstr>
      <vt:lpstr>class delegation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matches and containsMatchIn methods</vt:lpstr>
      <vt:lpstr>find method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KOTLIN CONCEPTS</dc:title>
  <dc:creator>Administration</dc:creator>
  <cp:lastModifiedBy>praga</cp:lastModifiedBy>
  <cp:revision>143</cp:revision>
  <dcterms:created xsi:type="dcterms:W3CDTF">2022-06-21T13:13:00Z</dcterms:created>
  <dcterms:modified xsi:type="dcterms:W3CDTF">2023-03-22T05:19:29Z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5B7A6543174143E6B6567D27F9A62280</vt:lpwstr>
  </property>
  <property fmtid="{D5CDD505-2E9C-101B-9397-08002B2CF9AE}" pid="3" name="KSOProductBuildVer">
    <vt:lpwstr>1033-11.2.0.11486</vt:lpwstr>
  </property>
</Properties>
</file>