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7" r:id="rId19"/>
    <p:sldId id="278" r:id="rId20"/>
    <p:sldId id="279" r:id="rId21"/>
    <p:sldId id="280" r:id="rId22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200" b="0" i="0" u="none" strike="noStrike" cap="none"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1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1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1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1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1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/>
              <a:t>Wady:</a:t>
            </a:r>
            <a:endParaRPr sz="1800" b="0" i="0" u="none" strike="noStrike" cap="none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/>
              <a:t> Dla kazdego testu (metody testujacej) musimy sami tworzyc i przypisywac mocka</a:t>
            </a:r>
            <a:endParaRPr sz="1800" b="0" i="0" u="none" strike="noStrike" cap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/>
              <a:t>    Serwis musi dostarczac settera dla zaleznosci mockowanej, podczas gdy w przypadku wstrzykiwania zaleznosci za pomoca adnotacji setter nie jest wymagany</a:t>
            </a:r>
            <a:endParaRPr sz="1800" b="0" i="0" u="none" strike="noStrike" cap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/>
              <a:t>    Mockujemy tylko konkretna zaleznosc miedzy dwoma beanami. Jezeli serwis który mockujemy jest uzywany przez inny serwis bioracy udzial w tescie (np. DoSthService uzywa HttpClient i OtherService, a OtherService uzywa HttpClient) , musimy mockowac kazda zaleznosc osobno</a:t>
            </a:r>
            <a:endParaRPr sz="1800" b="0" i="0" u="none" strike="noStrike" cap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" name="Google Shape;211;p2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p2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2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3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42;p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1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1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990600" y="2286000"/>
            <a:ext cx="7905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900" b="0" i="0" u="none" strike="noStrike" cap="none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type="subTitle" idx="1"/>
          </p:nvPr>
        </p:nvSpPr>
        <p:spPr>
          <a:xfrm>
            <a:off x="1333500" y="3937000"/>
            <a:ext cx="714375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●"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dt" idx="10"/>
          </p:nvPr>
        </p:nvSpPr>
        <p:spPr>
          <a:xfrm>
            <a:off x="4191000" y="6223000"/>
            <a:ext cx="19050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type="sldNum" idx="12"/>
          </p:nvPr>
        </p:nvSpPr>
        <p:spPr>
          <a:xfrm>
            <a:off x="6572250" y="6223000"/>
            <a:ext cx="19050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22" name="Google Shape;22;p2"/>
          <p:cNvSpPr txBox="1"/>
          <p:nvPr>
            <p:ph type="title" idx="2"/>
          </p:nvPr>
        </p:nvSpPr>
        <p:spPr>
          <a:xfrm>
            <a:off x="628650" y="227012"/>
            <a:ext cx="79057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900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900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900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900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900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900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900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900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900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type="body" idx="3"/>
          </p:nvPr>
        </p:nvSpPr>
        <p:spPr>
          <a:xfrm>
            <a:off x="628650" y="1524000"/>
            <a:ext cx="790575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 panose="020B0604020202020204"/>
              <a:buChar char="●"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7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7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7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7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type="ftr" idx="11"/>
          </p:nvPr>
        </p:nvSpPr>
        <p:spPr>
          <a:xfrm>
            <a:off x="228600" y="6350000"/>
            <a:ext cx="2114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dk1"/>
        </a:solidFill>
        <a:effectLst/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628650" y="227012"/>
            <a:ext cx="79057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900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900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900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900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900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900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900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900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900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type="body" idx="1"/>
          </p:nvPr>
        </p:nvSpPr>
        <p:spPr>
          <a:xfrm>
            <a:off x="628650" y="1524000"/>
            <a:ext cx="790575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 panose="020B0604020202020204"/>
              <a:buChar char="●"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7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7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7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7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type="dt" idx="10"/>
          </p:nvPr>
        </p:nvSpPr>
        <p:spPr>
          <a:xfrm>
            <a:off x="2362200" y="6350000"/>
            <a:ext cx="1293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type="sldNum" idx="12"/>
          </p:nvPr>
        </p:nvSpPr>
        <p:spPr>
          <a:xfrm>
            <a:off x="4343400" y="6350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30" name="Google Shape;30;p3"/>
          <p:cNvSpPr txBox="1"/>
          <p:nvPr>
            <p:ph type="ftr" idx="11"/>
          </p:nvPr>
        </p:nvSpPr>
        <p:spPr>
          <a:xfrm>
            <a:off x="228600" y="6350000"/>
            <a:ext cx="2114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227012"/>
            <a:ext cx="79057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900" b="0" i="0" u="none" strike="noStrike" cap="none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900" b="0" i="0" u="none" strike="noStrike" cap="none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900" b="0" i="0" u="none" strike="noStrike" cap="none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900" b="0" i="0" u="none" strike="noStrike" cap="none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900" b="0" i="0" u="none" strike="noStrike" cap="none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900" b="0" i="0" u="none" strike="noStrike" cap="none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900" b="0" i="0" u="none" strike="noStrike" cap="none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900" b="0" i="0" u="none" strike="noStrike" cap="none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900" b="0" i="0" u="none" strike="noStrike" cap="none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628650" y="1524000"/>
            <a:ext cx="790575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●"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  <a:defRPr sz="1700" b="0" i="0" u="none" strike="noStrike" cap="none"/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  <a:defRPr sz="1700" b="0" i="0" u="none" strike="noStrike" cap="none"/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  <a:defRPr sz="1700" b="0" i="0" u="none" strike="noStrike" cap="none"/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  <a:defRPr sz="1700" b="0" i="0" u="none" strike="noStrike" cap="none"/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●"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●"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●"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●"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dt" idx="10"/>
          </p:nvPr>
        </p:nvSpPr>
        <p:spPr>
          <a:xfrm>
            <a:off x="2362200" y="6350000"/>
            <a:ext cx="1293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1"/>
          <p:cNvSpPr txBox="1"/>
          <p:nvPr>
            <p:ph type="sldNum" idx="12"/>
          </p:nvPr>
        </p:nvSpPr>
        <p:spPr>
          <a:xfrm>
            <a:off x="4343400" y="6350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14" name="Google Shape;14;p1"/>
          <p:cNvSpPr txBox="1"/>
          <p:nvPr>
            <p:ph type="ftr" idx="11"/>
          </p:nvPr>
        </p:nvSpPr>
        <p:spPr>
          <a:xfrm>
            <a:off x="228600" y="6350000"/>
            <a:ext cx="2114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5" name="Google Shape;15;p1"/>
          <p:cNvCxnSpPr/>
          <p:nvPr/>
        </p:nvCxnSpPr>
        <p:spPr>
          <a:xfrm>
            <a:off x="723900" y="1293812"/>
            <a:ext cx="7810500" cy="0"/>
          </a:xfrm>
          <a:prstGeom prst="straightConnector1">
            <a:avLst/>
          </a:prstGeom>
          <a:noFill/>
          <a:ln w="12700" cap="rnd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6" name="Google Shape;16;p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229600" y="5943600"/>
            <a:ext cx="681037" cy="6810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ctrTitle"/>
          </p:nvPr>
        </p:nvSpPr>
        <p:spPr>
          <a:xfrm>
            <a:off x="990600" y="2286000"/>
            <a:ext cx="7905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0" i="0" u="none" strike="noStrike" cap="none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Let’s Drink</a:t>
            </a:r>
            <a:endParaRPr sz="2900" b="0" i="0" u="none" strike="noStrike" cap="none">
              <a:solidFill>
                <a:srgbClr val="F4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" name="Google Shape;36;p4"/>
          <p:cNvSpPr txBox="1"/>
          <p:nvPr>
            <p:ph type="subTitle" idx="1"/>
          </p:nvPr>
        </p:nvSpPr>
        <p:spPr>
          <a:xfrm>
            <a:off x="1333500" y="3937000"/>
            <a:ext cx="714375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short introduction to mock framework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None/>
            </a:pPr>
            <a:endParaRPr lang="en-IN"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7" name="Google Shape;37;p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971800" y="1143000"/>
            <a:ext cx="5667375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type="dt" idx="10"/>
          </p:nvPr>
        </p:nvSpPr>
        <p:spPr>
          <a:xfrm>
            <a:off x="4191000" y="6223000"/>
            <a:ext cx="19050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*`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" name="Google Shape;39;p4"/>
          <p:cNvSpPr txBox="1"/>
          <p:nvPr>
            <p:ph type="sldNum" idx="12"/>
          </p:nvPr>
        </p:nvSpPr>
        <p:spPr>
          <a:xfrm>
            <a:off x="6572250" y="6223000"/>
            <a:ext cx="19050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/>
          <p:nvPr>
            <p:ph type="title"/>
          </p:nvPr>
        </p:nvSpPr>
        <p:spPr>
          <a:xfrm>
            <a:off x="628650" y="227012"/>
            <a:ext cx="79057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0" i="0" u="none" strike="noStrike" cap="none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Mockito, how to drink it? framework basics</a:t>
            </a:r>
            <a:endParaRPr sz="2900" b="0" i="0" u="none" strike="noStrike" cap="none">
              <a:solidFill>
                <a:srgbClr val="F4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4" name="Google Shape;114;p13"/>
          <p:cNvSpPr txBox="1"/>
          <p:nvPr>
            <p:ph type="body" idx="1"/>
          </p:nvPr>
        </p:nvSpPr>
        <p:spPr>
          <a:xfrm>
            <a:off x="628650" y="1524000"/>
            <a:ext cx="790575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Maintain order – inOrder()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914400" y="2286000"/>
            <a:ext cx="7162800" cy="327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List firstMock = mock(List.class);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List secondMock = mock(List.class);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//using mocks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firstMock.add("was called first");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secondMock.add("was called second");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//create inOrder object passing any mocks that need to be verified in order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InOrder inOrder = inOrder(firstMock, secondMock);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//following will make sure that firstMock was called before secondMock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inOrder.verify(firstMock).add("was called first");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inOrder.verify(secondMock).add("was called second");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6" name="Google Shape;116;p13"/>
          <p:cNvSpPr txBox="1"/>
          <p:nvPr>
            <p:ph type="dt" idx="10"/>
          </p:nvPr>
        </p:nvSpPr>
        <p:spPr>
          <a:xfrm>
            <a:off x="2362200" y="6350000"/>
            <a:ext cx="1293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*`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7" name="Google Shape;117;p13"/>
          <p:cNvSpPr txBox="1"/>
          <p:nvPr>
            <p:ph type="sldNum" idx="12"/>
          </p:nvPr>
        </p:nvSpPr>
        <p:spPr>
          <a:xfrm>
            <a:off x="4343400" y="6350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type="title"/>
          </p:nvPr>
        </p:nvSpPr>
        <p:spPr>
          <a:xfrm>
            <a:off x="628650" y="227012"/>
            <a:ext cx="79057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0" i="0" u="none" strike="noStrike" cap="none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Mockito, how to drink it? framework basics</a:t>
            </a:r>
            <a:endParaRPr sz="2900" b="0" i="0" u="none" strike="noStrike" cap="none">
              <a:solidFill>
                <a:srgbClr val="F4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3" name="Google Shape;123;p14"/>
          <p:cNvSpPr txBox="1"/>
          <p:nvPr>
            <p:ph type="body" idx="1"/>
          </p:nvPr>
        </p:nvSpPr>
        <p:spPr>
          <a:xfrm>
            <a:off x="628650" y="1524000"/>
            <a:ext cx="790575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Return value thenReturn()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when(mock.someMethod("some arg")).thenReturn("foo");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Stubbing voids requires doReturn() 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doReturn("bar").when(mock).foo();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Google Shape;124;p14"/>
          <p:cNvSpPr txBox="1"/>
          <p:nvPr>
            <p:ph type="dt" idx="10"/>
          </p:nvPr>
        </p:nvSpPr>
        <p:spPr>
          <a:xfrm>
            <a:off x="2362200" y="6350000"/>
            <a:ext cx="1293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*`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5" name="Google Shape;125;p14"/>
          <p:cNvSpPr txBox="1"/>
          <p:nvPr>
            <p:ph type="sldNum" idx="12"/>
          </p:nvPr>
        </p:nvSpPr>
        <p:spPr>
          <a:xfrm>
            <a:off x="4343400" y="6350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title"/>
          </p:nvPr>
        </p:nvSpPr>
        <p:spPr>
          <a:xfrm>
            <a:off x="628650" y="227012"/>
            <a:ext cx="79057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0" i="0" u="none" strike="noStrike" cap="none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Mockito, how to drink it? framework basics</a:t>
            </a:r>
            <a:endParaRPr sz="2900" b="0" i="0" u="none" strike="noStrike" cap="none">
              <a:solidFill>
                <a:srgbClr val="F4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1" name="Google Shape;131;p15"/>
          <p:cNvSpPr txBox="1"/>
          <p:nvPr>
            <p:ph type="body" idx="1"/>
          </p:nvPr>
        </p:nvSpPr>
        <p:spPr>
          <a:xfrm>
            <a:off x="628650" y="1524000"/>
            <a:ext cx="790575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Exception thenThrow()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when(mock.someMethod("some arg"))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.thenThrow(new RuntimeException())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Stubbing voids requires doThrow()  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</a:t>
            </a:r>
            <a:r>
              <a:rPr lang="en-US" sz="20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doThrow(new RuntimeException()).when(mockedList).clear();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//following throws RuntimeException: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mockedList.clear();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2" name="Google Shape;132;p15"/>
          <p:cNvSpPr txBox="1"/>
          <p:nvPr>
            <p:ph type="dt" idx="10"/>
          </p:nvPr>
        </p:nvSpPr>
        <p:spPr>
          <a:xfrm>
            <a:off x="2362200" y="6350000"/>
            <a:ext cx="1293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*`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3" name="Google Shape;133;p15"/>
          <p:cNvSpPr txBox="1"/>
          <p:nvPr>
            <p:ph type="sldNum" idx="12"/>
          </p:nvPr>
        </p:nvSpPr>
        <p:spPr>
          <a:xfrm>
            <a:off x="4343400" y="6350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title"/>
          </p:nvPr>
        </p:nvSpPr>
        <p:spPr>
          <a:xfrm>
            <a:off x="628650" y="227012"/>
            <a:ext cx="79057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0" i="0" u="none" strike="noStrike" cap="none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Mockito, how to drink it? framework basics</a:t>
            </a:r>
            <a:endParaRPr sz="2900" b="0" i="0" u="none" strike="noStrike" cap="none">
              <a:solidFill>
                <a:srgbClr val="F4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9" name="Google Shape;139;p16"/>
          <p:cNvSpPr txBox="1"/>
          <p:nvPr>
            <p:ph type="body" idx="1"/>
          </p:nvPr>
        </p:nvSpPr>
        <p:spPr>
          <a:xfrm>
            <a:off x="628650" y="1524000"/>
            <a:ext cx="790575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Return statefull mock answer thenAnswer()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when(mock.someMethod(anyString())).thenAnswer(new Answer() {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Object answer(InvocationOnMock invocation) {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Object[] args = invocation.getArguments();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Object mock = invocation.getMock();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return "called with arguments: " + args;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}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});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Stubbing voids do Answer()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</a:t>
            </a:r>
            <a:r>
              <a:rPr lang="en-US" sz="18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doAnswer(new Answer() {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public Object answer(InvocationOnMock invocation) {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Object[] args = invocation.getArguments();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Mock mock = invocation.getMock();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return null;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}})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.when(mock).someMethod();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0" name="Google Shape;140;p16"/>
          <p:cNvSpPr txBox="1"/>
          <p:nvPr>
            <p:ph type="dt" idx="10"/>
          </p:nvPr>
        </p:nvSpPr>
        <p:spPr>
          <a:xfrm>
            <a:off x="2362200" y="6350000"/>
            <a:ext cx="1293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*`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1" name="Google Shape;141;p16"/>
          <p:cNvSpPr txBox="1"/>
          <p:nvPr>
            <p:ph type="sldNum" idx="12"/>
          </p:nvPr>
        </p:nvSpPr>
        <p:spPr>
          <a:xfrm>
            <a:off x="4343400" y="6350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628650" y="227012"/>
            <a:ext cx="79057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0" i="0" u="none" strike="noStrike" cap="none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Mockito, how to drink it? framework basics</a:t>
            </a:r>
            <a:endParaRPr sz="2900" b="0" i="0" u="none" strike="noStrike" cap="none">
              <a:solidFill>
                <a:srgbClr val="F4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17"/>
          <p:cNvSpPr txBox="1"/>
          <p:nvPr>
            <p:ph type="body" idx="1"/>
          </p:nvPr>
        </p:nvSpPr>
        <p:spPr>
          <a:xfrm>
            <a:off x="628650" y="1524000"/>
            <a:ext cx="790575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Other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Calling real method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7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	when(mock.someMethod()).thenCallRealMethod();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BDD aliases (given)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Serializable mocks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7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	mock(List.class, withSettings().serializable());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Annotations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7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	@Mock, @Captor, @Spy, @InjectMocks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Verification with timeout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7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	verify(mock, timeout(100)).someMethod();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Reset (try not to use to often)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7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	reset(mock)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8" name="Google Shape;148;p17"/>
          <p:cNvSpPr txBox="1"/>
          <p:nvPr>
            <p:ph type="dt" idx="10"/>
          </p:nvPr>
        </p:nvSpPr>
        <p:spPr>
          <a:xfrm>
            <a:off x="2362200" y="6350000"/>
            <a:ext cx="1293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*`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17"/>
          <p:cNvSpPr txBox="1"/>
          <p:nvPr>
            <p:ph type="sldNum" idx="12"/>
          </p:nvPr>
        </p:nvSpPr>
        <p:spPr>
          <a:xfrm>
            <a:off x="4343400" y="6350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628650" y="227012"/>
            <a:ext cx="79057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0" i="0" u="none" strike="noStrike" cap="none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Mockito and Spring</a:t>
            </a:r>
            <a:endParaRPr sz="2900" b="0" i="0" u="none" strike="noStrike" cap="none">
              <a:solidFill>
                <a:srgbClr val="F4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19"/>
          <p:cNvSpPr txBox="1"/>
          <p:nvPr>
            <p:ph type="body" idx="1"/>
          </p:nvPr>
        </p:nvSpPr>
        <p:spPr>
          <a:xfrm>
            <a:off x="1009650" y="1752600"/>
            <a:ext cx="790575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@RunWith(SpringJUnit4ClassRunner.class)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@ContextConfiguration(locations = {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"classpath:applicationConfig.xml" 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})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public class DoSthTest {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@Test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public void shouldDoSth() {}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// given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HttpClient mockHttpClient = Mockito.mock(HttpClient.class);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serviceToTest.setHttpClient(mockHttpClient);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...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}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685800" y="1425575"/>
            <a:ext cx="30257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●"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Hardcoded approach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19"/>
          <p:cNvSpPr txBox="1"/>
          <p:nvPr>
            <p:ph type="dt" idx="10"/>
          </p:nvPr>
        </p:nvSpPr>
        <p:spPr>
          <a:xfrm>
            <a:off x="2362200" y="6350000"/>
            <a:ext cx="1293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*`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19"/>
          <p:cNvSpPr txBox="1"/>
          <p:nvPr>
            <p:ph type="sldNum" idx="12"/>
          </p:nvPr>
        </p:nvSpPr>
        <p:spPr>
          <a:xfrm>
            <a:off x="4343400" y="6350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628650" y="227012"/>
            <a:ext cx="79057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0" i="0" u="none" strike="noStrike" cap="none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Mockito pros and cons</a:t>
            </a:r>
            <a:endParaRPr sz="2900" b="0" i="0" u="none" strike="noStrike" cap="none">
              <a:solidFill>
                <a:srgbClr val="F4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5"/>
          <p:cNvSpPr txBox="1"/>
          <p:nvPr>
            <p:ph type="body" idx="1"/>
          </p:nvPr>
        </p:nvSpPr>
        <p:spPr>
          <a:xfrm>
            <a:off x="628650" y="1524000"/>
            <a:ext cx="790575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Pros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3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Mockito is almost everywhere (python, java, c++, .Net)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3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Good Humane Interface for Stubbing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3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 (not just Interface) Mocks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3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Supports Test Spies, not just Mocks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3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Better Void Method Handling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3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Easy to write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3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Easy to learn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3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Validation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3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Difficult to read (solution -&gt; use given, when, then approach)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3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AbstractTestCases maintanance (solution -&gt; avoid it)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3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Verify vs asserts can be badly used ( try to use asserts)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3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Hard to learn ArgumentMatcher (solution -&gt; just learn it ;) )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3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Limitations of framework (rare cases but cant do anything about it)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0" marR="0" lvl="2" indent="-2413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3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Cannot mock final classes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0" marR="0" lvl="2" indent="-2413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3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Cannot mock static methods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0" marR="0" lvl="2" indent="-2413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3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Cannot mock final methods - their real behavior is executed without any exception. Mockito cannot warn you about mocking final methods so be vigilant.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0" marR="0" lvl="2" indent="-2413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3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Cannot mock equals(), hashCode(). But that you should not mock 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0" marR="0" lvl="2" indent="-2413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3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Spying on real methods where real implementation references outer Class via OuterClass.this is impossible. Don't worry, this is extremely rare case.</a:t>
            </a:r>
            <a:endParaRPr sz="1700" b="0" i="0" u="none" strike="noStrike" cap="none"/>
          </a:p>
        </p:txBody>
      </p:sp>
      <p:sp>
        <p:nvSpPr>
          <p:cNvPr id="215" name="Google Shape;215;p25"/>
          <p:cNvSpPr txBox="1"/>
          <p:nvPr>
            <p:ph type="dt" idx="10"/>
          </p:nvPr>
        </p:nvSpPr>
        <p:spPr>
          <a:xfrm>
            <a:off x="2362200" y="6350000"/>
            <a:ext cx="1293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*`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6" name="Google Shape;216;p25"/>
          <p:cNvSpPr txBox="1"/>
          <p:nvPr>
            <p:ph type="sldNum" idx="12"/>
          </p:nvPr>
        </p:nvSpPr>
        <p:spPr>
          <a:xfrm>
            <a:off x="4343400" y="6350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628650" y="227012"/>
            <a:ext cx="79057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0" i="0" u="none" strike="noStrike" cap="none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What else to use</a:t>
            </a:r>
            <a:endParaRPr sz="2900" b="0" i="0" u="none" strike="noStrike" cap="none">
              <a:solidFill>
                <a:srgbClr val="F4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" name="Google Shape;222;p26"/>
          <p:cNvSpPr txBox="1"/>
          <p:nvPr>
            <p:ph type="body" idx="1"/>
          </p:nvPr>
        </p:nvSpPr>
        <p:spPr>
          <a:xfrm>
            <a:off x="628650" y="1524000"/>
            <a:ext cx="790575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PowerMock (private, final,static methods)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Jmockit (constructors and static methods mocking)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Hamcrest (library of matcher objects (also known as constraints or predicates) allowing 'match' rules to be defined declaratively)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?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3" name="Google Shape;223;p26"/>
          <p:cNvSpPr txBox="1"/>
          <p:nvPr>
            <p:ph type="dt" idx="10"/>
          </p:nvPr>
        </p:nvSpPr>
        <p:spPr>
          <a:xfrm>
            <a:off x="2362200" y="6350000"/>
            <a:ext cx="1293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*`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4" name="Google Shape;224;p26"/>
          <p:cNvSpPr txBox="1"/>
          <p:nvPr>
            <p:ph type="sldNum" idx="12"/>
          </p:nvPr>
        </p:nvSpPr>
        <p:spPr>
          <a:xfrm>
            <a:off x="4343400" y="6350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628650" y="227012"/>
            <a:ext cx="79057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0" i="0" u="none" strike="noStrike" cap="none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General rules to remember</a:t>
            </a:r>
            <a:endParaRPr sz="2900" b="0" i="0" u="none" strike="noStrike" cap="none">
              <a:solidFill>
                <a:srgbClr val="F4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" name="Google Shape;230;p27"/>
          <p:cNvSpPr txBox="1"/>
          <p:nvPr>
            <p:ph type="body" idx="1"/>
          </p:nvPr>
        </p:nvSpPr>
        <p:spPr>
          <a:xfrm>
            <a:off x="628650" y="1524000"/>
            <a:ext cx="790575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Mock it outside your code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If you cannot test your code -&gt; then probably you should change it ;) cause its badly written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Test first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Only one concrete class , mock the rest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Only mock your </a:t>
            </a:r>
            <a:r>
              <a:rPr lang="en-IN" altLang="en-US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nearest </a:t>
            </a:r>
            <a:r>
              <a:rPr lang="en-US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neighbour (Law of Demeter -&gt; dont talk with strangers)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Think ;) and then write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1" name="Google Shape;231;p27"/>
          <p:cNvSpPr txBox="1"/>
          <p:nvPr>
            <p:ph type="dt" idx="10"/>
          </p:nvPr>
        </p:nvSpPr>
        <p:spPr>
          <a:xfrm>
            <a:off x="2362200" y="6350000"/>
            <a:ext cx="1293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*`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2" name="Google Shape;232;p27"/>
          <p:cNvSpPr txBox="1"/>
          <p:nvPr>
            <p:ph type="sldNum" idx="12"/>
          </p:nvPr>
        </p:nvSpPr>
        <p:spPr>
          <a:xfrm>
            <a:off x="4343400" y="6350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ctrTitle"/>
          </p:nvPr>
        </p:nvSpPr>
        <p:spPr>
          <a:xfrm>
            <a:off x="1371600" y="2895600"/>
            <a:ext cx="7143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0" i="0" u="none" strike="noStrike" cap="none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Thank you for your attention</a:t>
            </a:r>
            <a:endParaRPr sz="2900" b="0" i="0" u="none" strike="noStrike" cap="none">
              <a:solidFill>
                <a:srgbClr val="F4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8" name="Google Shape;238;p28"/>
          <p:cNvSpPr/>
          <p:nvPr/>
        </p:nvSpPr>
        <p:spPr>
          <a:xfrm>
            <a:off x="3352800" y="4800600"/>
            <a:ext cx="5181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Bibliography: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http://docs.mockito.googlecode.com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http://schuchert.wikispaces.com/Mockito.LoginServiceExample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http://www.javablog.eu/java/mockito-testowanie-asynchronicznych-wywolan/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9" name="Google Shape;239;p28"/>
          <p:cNvSpPr txBox="1"/>
          <p:nvPr>
            <p:ph type="dt" idx="10"/>
          </p:nvPr>
        </p:nvSpPr>
        <p:spPr>
          <a:xfrm>
            <a:off x="4191000" y="6223000"/>
            <a:ext cx="19050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*`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0" name="Google Shape;240;p28"/>
          <p:cNvSpPr txBox="1"/>
          <p:nvPr>
            <p:ph type="sldNum" idx="12"/>
          </p:nvPr>
        </p:nvSpPr>
        <p:spPr>
          <a:xfrm>
            <a:off x="6572250" y="6223000"/>
            <a:ext cx="19050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628650" y="227012"/>
            <a:ext cx="79057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0" i="0" u="none" strike="noStrike" cap="none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Agenda</a:t>
            </a:r>
            <a:endParaRPr sz="2900" b="0" i="0" u="none" strike="noStrike" cap="none">
              <a:solidFill>
                <a:srgbClr val="F4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" name="Google Shape;45;p5"/>
          <p:cNvSpPr txBox="1"/>
          <p:nvPr>
            <p:ph type="body" idx="1"/>
          </p:nvPr>
        </p:nvSpPr>
        <p:spPr>
          <a:xfrm>
            <a:off x="628650" y="1524000"/>
            <a:ext cx="790575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Mock? Why?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Mockito ?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Mockito - how to drink it? - framework basics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Mockito and Spring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Mockito – drinking examples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Mockito with threads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Mockito - pros and cons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What else to use?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Rules to remember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" name="Google Shape;46;p5"/>
          <p:cNvSpPr txBox="1"/>
          <p:nvPr>
            <p:ph type="dt" idx="10"/>
          </p:nvPr>
        </p:nvSpPr>
        <p:spPr>
          <a:xfrm>
            <a:off x="2362200" y="6350000"/>
            <a:ext cx="1293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*`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" name="Google Shape;47;p5"/>
          <p:cNvSpPr txBox="1"/>
          <p:nvPr>
            <p:ph type="sldNum" idx="12"/>
          </p:nvPr>
        </p:nvSpPr>
        <p:spPr>
          <a:xfrm>
            <a:off x="4343400" y="6350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628650" y="227012"/>
            <a:ext cx="79057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i="0" u="none" strike="noStrike" cap="none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Mock?</a:t>
            </a:r>
            <a:r>
              <a:rPr lang="en-US" sz="2900" b="0" i="0" u="none" strike="noStrike" cap="none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Why?</a:t>
            </a:r>
            <a:endParaRPr sz="2900" b="0" i="0" u="none" strike="noStrike" cap="none">
              <a:solidFill>
                <a:srgbClr val="F4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3" name="Google Shape;53;p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38400" y="2257425"/>
            <a:ext cx="41148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 txBox="1"/>
          <p:nvPr>
            <p:ph type="body" idx="1"/>
          </p:nvPr>
        </p:nvSpPr>
        <p:spPr>
          <a:xfrm>
            <a:off x="533400" y="1447800"/>
            <a:ext cx="790575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Mock - a simulated object that mimics the behavior of a real object in controlled ways. 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5" name="Google Shape;55;p6"/>
          <p:cNvSpPr txBox="1"/>
          <p:nvPr>
            <p:ph type="dt" idx="10"/>
          </p:nvPr>
        </p:nvSpPr>
        <p:spPr>
          <a:xfrm>
            <a:off x="2362200" y="6350000"/>
            <a:ext cx="1293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*`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6" name="Google Shape;56;p6"/>
          <p:cNvSpPr txBox="1"/>
          <p:nvPr>
            <p:ph type="sldNum" idx="12"/>
          </p:nvPr>
        </p:nvSpPr>
        <p:spPr>
          <a:xfrm>
            <a:off x="4343400" y="6350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628650" y="227012"/>
            <a:ext cx="79057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0" i="0" u="none" strike="noStrike" cap="none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Mock? </a:t>
            </a:r>
            <a:r>
              <a:rPr lang="en-US" sz="2900" b="1" i="0" u="none" strike="noStrike" cap="none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Why?</a:t>
            </a:r>
            <a:endParaRPr sz="2900" b="0" i="0" u="none" strike="noStrike" cap="none">
              <a:solidFill>
                <a:srgbClr val="F4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" name="Google Shape;62;p7"/>
          <p:cNvSpPr txBox="1"/>
          <p:nvPr>
            <p:ph type="body" idx="1"/>
          </p:nvPr>
        </p:nvSpPr>
        <p:spPr>
          <a:xfrm>
            <a:off x="628650" y="1524000"/>
            <a:ext cx="790575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Better and faster testing and tests (also TTM)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Integrate different systems 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Simpler small box -&gt; Better design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Faster to find bugs -&gt; higher quality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Why bother asking?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" name="Google Shape;63;p7"/>
          <p:cNvSpPr txBox="1"/>
          <p:nvPr>
            <p:ph type="dt" idx="10"/>
          </p:nvPr>
        </p:nvSpPr>
        <p:spPr>
          <a:xfrm>
            <a:off x="2362200" y="6350000"/>
            <a:ext cx="1293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*`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" name="Google Shape;64;p7"/>
          <p:cNvSpPr txBox="1"/>
          <p:nvPr>
            <p:ph type="sldNum" idx="12"/>
          </p:nvPr>
        </p:nvSpPr>
        <p:spPr>
          <a:xfrm>
            <a:off x="4343400" y="6350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type="title"/>
          </p:nvPr>
        </p:nvSpPr>
        <p:spPr>
          <a:xfrm>
            <a:off x="628650" y="227012"/>
            <a:ext cx="79057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0" i="0" u="none" strike="noStrike" cap="none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Mockito?</a:t>
            </a:r>
            <a:endParaRPr sz="2900" b="0" i="0" u="none" strike="noStrike" cap="none">
              <a:solidFill>
                <a:srgbClr val="F4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" name="Google Shape;70;p8"/>
          <p:cNvSpPr txBox="1"/>
          <p:nvPr>
            <p:ph type="body" idx="1"/>
          </p:nvPr>
        </p:nvSpPr>
        <p:spPr>
          <a:xfrm>
            <a:off x="628650" y="1524000"/>
            <a:ext cx="790575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is a mocking framework that tastes really good. It lets you write beautiful tests with clean &amp; simple API. Mockito doesn't give you hangover because the tests are very readable and they produce clean verification errors  (from code.google.com/p/mockito)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" name="Google Shape;71;p8"/>
          <p:cNvSpPr txBox="1"/>
          <p:nvPr>
            <p:ph type="dt" idx="10"/>
          </p:nvPr>
        </p:nvSpPr>
        <p:spPr>
          <a:xfrm>
            <a:off x="2362200" y="6350000"/>
            <a:ext cx="1293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*`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" name="Google Shape;72;p8"/>
          <p:cNvSpPr txBox="1"/>
          <p:nvPr>
            <p:ph type="sldNum" idx="12"/>
          </p:nvPr>
        </p:nvSpPr>
        <p:spPr>
          <a:xfrm>
            <a:off x="4343400" y="6350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28650" y="227012"/>
            <a:ext cx="79057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0" i="0" u="none" strike="noStrike" cap="none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Mockito, how to drink it? framework basics</a:t>
            </a:r>
            <a:endParaRPr sz="2900" b="0" i="0" u="none" strike="noStrike" cap="none">
              <a:solidFill>
                <a:srgbClr val="F4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8" name="Google Shape;78;p9"/>
          <p:cNvSpPr txBox="1"/>
          <p:nvPr>
            <p:ph type="body" idx="1"/>
          </p:nvPr>
        </p:nvSpPr>
        <p:spPr>
          <a:xfrm>
            <a:off x="704850" y="1828800"/>
            <a:ext cx="790575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import static org.mockito.Mockito.*;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	//mock creation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	LinkedList mockedList = mock(LinkedList.class);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	//using mock object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	mockedList.add("one");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	mockedList.clear();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	//verification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	verify(mockedList).add("one");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	verify(mockedList).clear();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Once created, mock will remember all interactions. Then you can selectively verify whatever interaction you are interested in. 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By default, for all methods that return value, mock returns null, an empty collection or appropriate primitive/primitive wrapper value (e.g: 0, false, ... for int/Integer, boolean/Boolean, ...).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Stubbing can be overridden: for example common stubbing can go to fixture setup but the test methods can override it. Please note that overridding stubbing is a potential code smell that points out too much stubbing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Once stubbed, the method will always return stubbed value regardless of how many times it is called.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Last stubbing is more important - when you stubbed the same method with the same arguments many times.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533400" y="1371600"/>
            <a:ext cx="8458200" cy="7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●"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Stub - Mockito can mock concrete classes, not only interfaces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0" name="Google Shape;80;p9"/>
          <p:cNvSpPr txBox="1"/>
          <p:nvPr>
            <p:ph type="dt" idx="10"/>
          </p:nvPr>
        </p:nvSpPr>
        <p:spPr>
          <a:xfrm>
            <a:off x="2362200" y="6350000"/>
            <a:ext cx="1293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*`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1" name="Google Shape;81;p9"/>
          <p:cNvSpPr txBox="1"/>
          <p:nvPr>
            <p:ph type="sldNum" idx="12"/>
          </p:nvPr>
        </p:nvSpPr>
        <p:spPr>
          <a:xfrm>
            <a:off x="4343400" y="6350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type="title"/>
          </p:nvPr>
        </p:nvSpPr>
        <p:spPr>
          <a:xfrm>
            <a:off x="628650" y="227012"/>
            <a:ext cx="79057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0" i="0" u="none" strike="noStrike" cap="none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Mockito, how to drink it? framework basics</a:t>
            </a:r>
            <a:endParaRPr sz="2900" b="0" i="0" u="none" strike="noStrike" cap="none">
              <a:solidFill>
                <a:srgbClr val="F4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Google Shape;87;p10"/>
          <p:cNvSpPr txBox="1"/>
          <p:nvPr>
            <p:ph type="body" idx="1"/>
          </p:nvPr>
        </p:nvSpPr>
        <p:spPr>
          <a:xfrm>
            <a:off x="914400" y="1905000"/>
            <a:ext cx="493395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</a:t>
            </a: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List spy = spy(new LinkedList());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//optionally, you can stub out methods: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when(spy.size()).thenReturn(100);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//using the spy calls real methods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spy.add("one");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spy.add("two");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//prints "one" - the first element of a list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System.out.println(spy.get(0));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//size() method was stubbed - 100 is printed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System.out.println(spy.size());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//optionally, you can verify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verify(spy).add("one");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verify(spy).add("two");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10"/>
          <p:cNvSpPr/>
          <p:nvPr/>
        </p:nvSpPr>
        <p:spPr>
          <a:xfrm>
            <a:off x="5181600" y="2590800"/>
            <a:ext cx="3733800" cy="356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Important note on spying real objects!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 Sometimes it's impossible to use when(Object) for stubbing spies. Example: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</a:t>
            </a:r>
            <a:r>
              <a:rPr lang="en-US" sz="12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List list = new LinkedList();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List spy = spy(list);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</a:t>
            </a:r>
            <a:r>
              <a:rPr lang="en-US" sz="12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//Impossible: real method is called so spy.get(0) throws IndexOutOfBoundsException (the list is yet empty)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when(spy.get(0)).thenReturn("foo");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//You have to use doReturn() for stubbing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doReturn("foo").when(spy).get(0);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 Mockito doesn't mock final methods so the bottom line is: when you spy on real objects + you try to stub a final method = trouble.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609600" y="1409700"/>
            <a:ext cx="62484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●"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Spy - Mockito support test spies not just mocks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" name="Google Shape;90;p10"/>
          <p:cNvSpPr txBox="1"/>
          <p:nvPr>
            <p:ph type="dt" idx="10"/>
          </p:nvPr>
        </p:nvSpPr>
        <p:spPr>
          <a:xfrm>
            <a:off x="2362200" y="6350000"/>
            <a:ext cx="1293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*`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Google Shape;91;p10"/>
          <p:cNvSpPr txBox="1"/>
          <p:nvPr>
            <p:ph type="sldNum" idx="12"/>
          </p:nvPr>
        </p:nvSpPr>
        <p:spPr>
          <a:xfrm>
            <a:off x="4343400" y="6350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>
            <p:ph type="title"/>
          </p:nvPr>
        </p:nvSpPr>
        <p:spPr>
          <a:xfrm>
            <a:off x="628650" y="227012"/>
            <a:ext cx="79057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0" i="0" u="none" strike="noStrike" cap="none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Mockito, how to drink it? framework basics</a:t>
            </a:r>
            <a:endParaRPr sz="2900" b="0" i="0" u="none" strike="noStrike" cap="none">
              <a:solidFill>
                <a:srgbClr val="F4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11"/>
          <p:cNvSpPr txBox="1"/>
          <p:nvPr>
            <p:ph type="body" idx="1"/>
          </p:nvPr>
        </p:nvSpPr>
        <p:spPr>
          <a:xfrm>
            <a:off x="609600" y="1524000"/>
            <a:ext cx="8077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●"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Argument matchers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Stubbing Build in (anyInt(), eq(), anyString()...)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7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when(mockedList.get(anyInt())).thenReturn("element"); 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Stubbing Hamcrest ( argThat(org.hamcrest.Matcher) )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7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when(mockedList.contains(argThat(isValid()))).thenReturn("element”);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ArgumentCaptor to capture argument values for further assertion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7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public class ArgumentCaptor&lt;T&gt; extends java.lang.Object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2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ArgumentCaptor&lt;Person&gt; argument = ArgumentCaptor.forClass(Person.class);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2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verify(mock).doSomething(argument.capture());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2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assertEquals("John", argument.getValue().getName());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Also possible in verification 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●"/>
            </a:pPr>
            <a:r>
              <a:rPr lang="en-US" sz="17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verify(mockedList).get(anyInt()); </a:t>
            </a:r>
            <a:endParaRPr sz="1700" b="0" i="0" u="none" strike="noStrike" cap="none"/>
          </a:p>
        </p:txBody>
      </p:sp>
      <p:sp>
        <p:nvSpPr>
          <p:cNvPr id="98" name="Google Shape;98;p11"/>
          <p:cNvSpPr txBox="1"/>
          <p:nvPr>
            <p:ph type="dt" idx="10"/>
          </p:nvPr>
        </p:nvSpPr>
        <p:spPr>
          <a:xfrm>
            <a:off x="2362200" y="6350000"/>
            <a:ext cx="1293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*`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" name="Google Shape;99;p11"/>
          <p:cNvSpPr txBox="1"/>
          <p:nvPr>
            <p:ph type="sldNum" idx="12"/>
          </p:nvPr>
        </p:nvSpPr>
        <p:spPr>
          <a:xfrm>
            <a:off x="4343400" y="6350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type="title"/>
          </p:nvPr>
        </p:nvSpPr>
        <p:spPr>
          <a:xfrm>
            <a:off x="628650" y="227012"/>
            <a:ext cx="79057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0" i="0" u="none" strike="noStrike" cap="none">
                <a:solidFill>
                  <a:srgbClr val="F4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Mockito, how to drink it? framework basics</a:t>
            </a:r>
            <a:endParaRPr sz="2900" b="0" i="0" u="none" strike="noStrike" cap="none">
              <a:solidFill>
                <a:srgbClr val="F4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12"/>
          <p:cNvSpPr txBox="1"/>
          <p:nvPr>
            <p:ph type="body" idx="1"/>
          </p:nvPr>
        </p:nvSpPr>
        <p:spPr>
          <a:xfrm>
            <a:off x="1066800" y="1752600"/>
            <a:ext cx="790575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mockedList.add("once"); 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mockedList.add("twice");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mockedList.add("twice");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//following two verifications work exactly the same - times(1) is used by default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verify(mockedList).add("once");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//exact number of invocations verification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verify(mockedList, times(2)).add("twice");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//verification using never(). never() is an alias to times(0)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verify(mockedList, never()).add("never happened");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//verification using atLeast()/atMost()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verify(mockedList, atLeastOnce()).add("three times");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verify(mockedList, atLeast(2)).add("five times");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verify(mockedList, atMost(5)).add("three times");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Char char="●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verifyZeroInteractions(mockedList2)...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228600" y="1350962"/>
            <a:ext cx="2909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●"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Verifying - verify()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" name="Google Shape;107;p12"/>
          <p:cNvSpPr txBox="1"/>
          <p:nvPr>
            <p:ph type="dt" idx="10"/>
          </p:nvPr>
        </p:nvSpPr>
        <p:spPr>
          <a:xfrm>
            <a:off x="2362200" y="6350000"/>
            <a:ext cx="1293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6666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*`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Google Shape;108;p12"/>
          <p:cNvSpPr txBox="1"/>
          <p:nvPr>
            <p:ph type="sldNum" idx="12"/>
          </p:nvPr>
        </p:nvSpPr>
        <p:spPr>
          <a:xfrm>
            <a:off x="4343400" y="6350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9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1_Blank Presentation 1">
      <a:dk1>
        <a:srgbClr val="FFFFFF"/>
      </a:dk1>
      <a:lt1>
        <a:srgbClr val="000000"/>
      </a:lt1>
      <a:dk2>
        <a:srgbClr val="FFFFFF"/>
      </a:dk2>
      <a:lt2>
        <a:srgbClr val="FFFFFF"/>
      </a:lt2>
      <a:accent1>
        <a:srgbClr val="00CCFF"/>
      </a:accent1>
      <a:accent2>
        <a:srgbClr val="FF9900"/>
      </a:accent2>
      <a:accent3>
        <a:srgbClr val="000000"/>
      </a:accent3>
      <a:accent4>
        <a:srgbClr val="00CCFF"/>
      </a:accent4>
      <a:accent5>
        <a:srgbClr val="FF9900"/>
      </a:accent5>
      <a:accent6>
        <a:srgbClr val="000000"/>
      </a:accent6>
      <a:hlink>
        <a:srgbClr val="660099"/>
      </a:hlink>
      <a:folHlink>
        <a:srgbClr val="66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8321</Words>
  <Application>WPS Presentation</Application>
  <PresentationFormat/>
  <Paragraphs>385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SimSun</vt:lpstr>
      <vt:lpstr>Wingdings</vt:lpstr>
      <vt:lpstr>Arial</vt:lpstr>
      <vt:lpstr>Microsoft YaHei</vt:lpstr>
      <vt:lpstr>Arial Unicode MS</vt:lpstr>
      <vt:lpstr>Custom</vt:lpstr>
      <vt:lpstr>Let’s Drink</vt:lpstr>
      <vt:lpstr>Agenda</vt:lpstr>
      <vt:lpstr>Mock? Why?</vt:lpstr>
      <vt:lpstr>Mock? Why?</vt:lpstr>
      <vt:lpstr>Mockito?</vt:lpstr>
      <vt:lpstr>Mockito, how to drink it? framework basics</vt:lpstr>
      <vt:lpstr>Mockito, how to drink it? framework basics</vt:lpstr>
      <vt:lpstr>Mockito, how to drink it? framework basics</vt:lpstr>
      <vt:lpstr>Mockito, how to drink it? framework basics</vt:lpstr>
      <vt:lpstr>Mockito, how to drink it? framework basics</vt:lpstr>
      <vt:lpstr>Mockito, how to drink it? framework basics</vt:lpstr>
      <vt:lpstr>Mockito, how to drink it? framework basics</vt:lpstr>
      <vt:lpstr>Mockito, how to drink it? framework basics</vt:lpstr>
      <vt:lpstr>Mockito, how to drink it? framework basics</vt:lpstr>
      <vt:lpstr>Mockito and Spring</vt:lpstr>
      <vt:lpstr>Mockito pros and cons</vt:lpstr>
      <vt:lpstr>What else to use</vt:lpstr>
      <vt:lpstr>General rules to remember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Drink</dc:title>
  <dc:creator/>
  <cp:lastModifiedBy>Saratha Poovalingam</cp:lastModifiedBy>
  <cp:revision>4</cp:revision>
  <dcterms:created xsi:type="dcterms:W3CDTF">2023-03-05T18:06:17Z</dcterms:created>
  <dcterms:modified xsi:type="dcterms:W3CDTF">2023-03-05T18:09:39Z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32BD41EDC34947CBBA1F111FCBD07CAD</vt:lpwstr>
  </property>
  <property fmtid="{D5CDD505-2E9C-101B-9397-08002B2CF9AE}" pid="3" name="KSOProductBuildVer">
    <vt:lpwstr>1033-11.2.0.11486</vt:lpwstr>
  </property>
</Properties>
</file>