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57" r:id="rId24"/>
    <p:sldId id="258" r:id="rId25"/>
    <p:sldId id="259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5A15E-2181-4A2C-850E-351567F59CA9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FD0FA-2389-4F1F-8467-4D96314D6F1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F47BA-2078-43DE-B8CB-2F1D33057539}" type="slidenum">
              <a:rPr lang="en-US"/>
              <a:pPr/>
              <a:t>3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4CBE0-47F3-48DE-B415-10F0254FD21D}" type="slidenum">
              <a:rPr lang="en-US"/>
              <a:pPr/>
              <a:t>12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8825C-E36B-4F3A-B750-8D6B05C33889}" type="slidenum">
              <a:rPr lang="en-US"/>
              <a:pPr/>
              <a:t>13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10174-A0FA-4C0C-B904-7D64C0D4601B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64EE5-0770-4306-9779-F6CF6A2F453A}" type="slidenum">
              <a:rPr lang="en-US"/>
              <a:pPr/>
              <a:t>15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8C3C5-92F5-4036-A7F1-813A6661AEBF}" type="slidenum">
              <a:rPr lang="en-US"/>
              <a:pPr/>
              <a:t>16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CEC22-8F3D-4538-81EB-C97D7DFB11E2}" type="slidenum">
              <a:rPr lang="en-US"/>
              <a:pPr/>
              <a:t>17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9D7D3-1964-4627-B4A3-F2E2944AF002}" type="slidenum">
              <a:rPr lang="en-US"/>
              <a:pPr/>
              <a:t>18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CC242-F411-4047-82D4-B3F52768DC06}" type="slidenum">
              <a:rPr lang="en-US"/>
              <a:pPr/>
              <a:t>19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8BF33-0A79-43A1-9B17-5EB16563C1D2}" type="slidenum">
              <a:rPr lang="en-US"/>
              <a:pPr/>
              <a:t>20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F1EA0-A3A3-4457-8677-3C9D3ED307DD}" type="slidenum">
              <a:rPr lang="en-US"/>
              <a:pPr/>
              <a:t>22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DC0BC-711E-4243-84A4-4DC0FA1CC6D0}" type="slidenum">
              <a:rPr lang="en-US"/>
              <a:pPr/>
              <a:t>4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C3F55-A0B0-4998-A61A-6E3A2A2AD63C}" type="slidenum">
              <a:rPr lang="en-US"/>
              <a:pPr/>
              <a:t>5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3C3EF-AD62-4CE7-A3D9-0A77226679F0}" type="slidenum">
              <a:rPr lang="en-US"/>
              <a:pPr/>
              <a:t>6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E3EFB-46D9-4499-B095-485D479E4C05}" type="slidenum">
              <a:rPr lang="en-US"/>
              <a:pPr/>
              <a:t>7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73D87-B4EF-41F4-8B12-B9111C35AA93}" type="slidenum">
              <a:rPr lang="en-US"/>
              <a:pPr/>
              <a:t>8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D60CF-DC25-4E6D-B477-48BA59588969}" type="slidenum">
              <a:rPr lang="en-US"/>
              <a:pPr/>
              <a:t>9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746DB-D0C3-4546-8851-1AD1D0C8EE56}" type="slidenum">
              <a:rPr lang="en-US"/>
              <a:pPr/>
              <a:t>10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004ED-714F-48F2-97B4-9864BFC024B5}" type="slidenum">
              <a:rPr lang="en-US"/>
              <a:pPr/>
              <a:t>11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D2283C9-2809-4F5E-8090-F4E91EBCC94F}" type="datetimeFigureOut">
              <a:rPr lang="en-US" smtClean="0"/>
              <a:t>4/7/2022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431CEA0-95FB-40B3-A9C4-36BFD306E68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JAVA TRAINING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SARATHA NATARAJAN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Courier New" pitchFamily="49" charset="0"/>
              </a:rPr>
              <a:t>TextFileOutputDemo</a:t>
            </a:r>
            <a:r>
              <a:rPr lang="en-US">
                <a:latin typeface="Courier New" pitchFamily="49" charset="0"/>
              </a:rPr>
              <a:t/>
            </a:r>
            <a:br>
              <a:rPr lang="en-US">
                <a:latin typeface="Courier New" pitchFamily="49" charset="0"/>
              </a:rPr>
            </a:br>
            <a:r>
              <a:rPr lang="en-US" sz="3600"/>
              <a:t>Part 1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534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public static void main(String[] args)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PrintWriter outputStream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outputStream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new PrintWriter(new FileOutputStream("out.txt"));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catch(FileNotFoundException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System.out.println("Error opening the file out.txt. “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              + e.getMessage());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System.exit(0);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5867400" y="1295400"/>
            <a:ext cx="3124200" cy="1905000"/>
          </a:xfrm>
          <a:prstGeom prst="wedgeRectCallout">
            <a:avLst>
              <a:gd name="adj1" fmla="val -67685"/>
              <a:gd name="adj2" fmla="val 14750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b="1" u="sng">
                <a:latin typeface="Arial" charset="0"/>
              </a:rPr>
              <a:t>A </a:t>
            </a:r>
            <a:r>
              <a:rPr lang="en-US" sz="2000" b="1" u="sng">
                <a:latin typeface="Courier New" pitchFamily="49" charset="0"/>
              </a:rPr>
              <a:t>try</a:t>
            </a:r>
            <a:r>
              <a:rPr lang="en-US" sz="2000" b="1" u="sng">
                <a:latin typeface="Arial" charset="0"/>
              </a:rPr>
              <a:t>-block is a block:</a:t>
            </a:r>
          </a:p>
          <a:p>
            <a:r>
              <a:rPr lang="en-US" sz="2000">
                <a:latin typeface="Courier New" pitchFamily="49" charset="0"/>
              </a:rPr>
              <a:t>outputStream</a:t>
            </a:r>
            <a:r>
              <a:rPr lang="en-US" sz="2000">
                <a:latin typeface="Arial" charset="0"/>
              </a:rPr>
              <a:t> would not be accessible to the rest of the method if it were declared inside the </a:t>
            </a:r>
            <a:r>
              <a:rPr lang="en-US" sz="2000">
                <a:latin typeface="Courier New" pitchFamily="49" charset="0"/>
              </a:rPr>
              <a:t>try</a:t>
            </a:r>
            <a:r>
              <a:rPr lang="en-US" sz="2000">
                <a:latin typeface="Arial" charset="0"/>
              </a:rPr>
              <a:t>-block</a:t>
            </a:r>
          </a:p>
        </p:txBody>
      </p:sp>
      <p:sp>
        <p:nvSpPr>
          <p:cNvPr id="325637" name="AutoShape 5"/>
          <p:cNvSpPr>
            <a:spLocks noChangeArrowheads="1"/>
          </p:cNvSpPr>
          <p:nvPr/>
        </p:nvSpPr>
        <p:spPr bwMode="auto">
          <a:xfrm>
            <a:off x="5230813" y="3657600"/>
            <a:ext cx="3913187" cy="857250"/>
          </a:xfrm>
          <a:prstGeom prst="wedgeRectCallout">
            <a:avLst>
              <a:gd name="adj1" fmla="val -56412"/>
              <a:gd name="adj2" fmla="val 51296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latin typeface="Arial" charset="0"/>
              </a:rPr>
              <a:t>Creating a file can cause the </a:t>
            </a:r>
            <a:r>
              <a:rPr lang="en-US" sz="2000">
                <a:latin typeface="Courier New" pitchFamily="49" charset="0"/>
              </a:rPr>
              <a:t>FileNotFound-Exception</a:t>
            </a:r>
            <a:r>
              <a:rPr lang="en-US" sz="2000">
                <a:latin typeface="Arial" charset="0"/>
              </a:rPr>
              <a:t> if the new file cannot be made.</a:t>
            </a:r>
          </a:p>
        </p:txBody>
      </p:sp>
      <p:sp>
        <p:nvSpPr>
          <p:cNvPr id="325638" name="AutoShape 6"/>
          <p:cNvSpPr>
            <a:spLocks noChangeArrowheads="1"/>
          </p:cNvSpPr>
          <p:nvPr/>
        </p:nvSpPr>
        <p:spPr bwMode="auto">
          <a:xfrm>
            <a:off x="3200400" y="2743200"/>
            <a:ext cx="1981200" cy="457200"/>
          </a:xfrm>
          <a:prstGeom prst="wedgeRectCallout">
            <a:avLst>
              <a:gd name="adj1" fmla="val -3528"/>
              <a:gd name="adj2" fmla="val 110069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latin typeface="Arial" charset="0"/>
              </a:rPr>
              <a:t>Opening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Courier New" pitchFamily="49" charset="0"/>
              </a:rPr>
              <a:t>TextFileOutputDemo</a:t>
            </a:r>
            <a:r>
              <a:rPr lang="en-US">
                <a:latin typeface="Courier New" pitchFamily="49" charset="0"/>
              </a:rPr>
              <a:t/>
            </a:r>
            <a:br>
              <a:rPr lang="en-US">
                <a:latin typeface="Courier New" pitchFamily="49" charset="0"/>
              </a:rPr>
            </a:br>
            <a:r>
              <a:rPr lang="en-US" sz="3600"/>
              <a:t>Part 2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System.out.println("Enter three lines of text:");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String line = null;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int count;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for (count = 1; count &lt;= 3; count++)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line = keyboard.nextLine();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</a:t>
            </a:r>
            <a:r>
              <a:rPr lang="en-US" sz="2000" b="1">
                <a:latin typeface="Courier New" pitchFamily="49" charset="0"/>
              </a:rPr>
              <a:t>outputStream.println</a:t>
            </a:r>
            <a:r>
              <a:rPr lang="en-US" sz="2000">
                <a:latin typeface="Courier New" pitchFamily="49" charset="0"/>
              </a:rPr>
              <a:t>(count + " " + line);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outputStream.close();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</a:t>
            </a:r>
            <a:r>
              <a:rPr lang="en-US" sz="2000" b="1">
                <a:latin typeface="Courier New" pitchFamily="49" charset="0"/>
              </a:rPr>
              <a:t>System.out.println</a:t>
            </a:r>
            <a:r>
              <a:rPr lang="en-US" sz="2000">
                <a:latin typeface="Courier New" pitchFamily="49" charset="0"/>
              </a:rPr>
              <a:t>("... written to out.txt.");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000"/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2590800" y="5715000"/>
            <a:ext cx="5638800" cy="7016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The </a:t>
            </a:r>
            <a:r>
              <a:rPr lang="en-US" sz="2000">
                <a:latin typeface="Courier New" pitchFamily="49" charset="0"/>
              </a:rPr>
              <a:t>println</a:t>
            </a:r>
            <a:r>
              <a:rPr lang="en-US" sz="2000">
                <a:latin typeface="Arial" charset="0"/>
              </a:rPr>
              <a:t> method is used with two different streams: </a:t>
            </a:r>
            <a:r>
              <a:rPr lang="en-US" sz="2000">
                <a:latin typeface="Courier New" pitchFamily="49" charset="0"/>
              </a:rPr>
              <a:t>outputStream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latin typeface="Courier New" pitchFamily="49" charset="0"/>
              </a:rPr>
              <a:t>System.out</a:t>
            </a:r>
            <a:endParaRPr lang="en-US" sz="2800">
              <a:latin typeface="Arial" charset="0"/>
            </a:endParaRPr>
          </a:p>
        </p:txBody>
      </p:sp>
      <p:sp>
        <p:nvSpPr>
          <p:cNvPr id="327685" name="AutoShape 5"/>
          <p:cNvSpPr>
            <a:spLocks noChangeArrowheads="1"/>
          </p:cNvSpPr>
          <p:nvPr/>
        </p:nvSpPr>
        <p:spPr bwMode="auto">
          <a:xfrm>
            <a:off x="5105400" y="4724400"/>
            <a:ext cx="1981200" cy="457200"/>
          </a:xfrm>
          <a:prstGeom prst="wedgeRectCallout">
            <a:avLst>
              <a:gd name="adj1" fmla="val -84616"/>
              <a:gd name="adj2" fmla="val 39236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latin typeface="Arial" charset="0"/>
              </a:rPr>
              <a:t>Closing the file</a:t>
            </a:r>
          </a:p>
        </p:txBody>
      </p:sp>
      <p:sp>
        <p:nvSpPr>
          <p:cNvPr id="327686" name="AutoShape 6"/>
          <p:cNvSpPr>
            <a:spLocks noChangeArrowheads="1"/>
          </p:cNvSpPr>
          <p:nvPr/>
        </p:nvSpPr>
        <p:spPr bwMode="auto">
          <a:xfrm>
            <a:off x="6324600" y="3657600"/>
            <a:ext cx="2209800" cy="457200"/>
          </a:xfrm>
          <a:prstGeom prst="wedgeRectCallout">
            <a:avLst>
              <a:gd name="adj1" fmla="val -128449"/>
              <a:gd name="adj2" fmla="val 97569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latin typeface="Arial" charset="0"/>
              </a:rPr>
              <a:t>Writing to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Overwriting a File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Opening an output file creates an empty file</a:t>
            </a:r>
          </a:p>
          <a:p>
            <a:endParaRPr lang="en-US" sz="2000"/>
          </a:p>
          <a:p>
            <a:r>
              <a:rPr lang="en-US" sz="2000"/>
              <a:t>Opening an output file creates a new file if it does not already exist</a:t>
            </a:r>
          </a:p>
          <a:p>
            <a:endParaRPr lang="en-US" sz="2000"/>
          </a:p>
          <a:p>
            <a:r>
              <a:rPr lang="en-US" sz="2000"/>
              <a:t>Opening an output file that already exists eliminates the old file and creates a new, empty one</a:t>
            </a:r>
          </a:p>
          <a:p>
            <a:pPr lvl="1"/>
            <a:r>
              <a:rPr lang="en-US" sz="2000"/>
              <a:t>data in the original file is lost</a:t>
            </a:r>
          </a:p>
          <a:p>
            <a:pPr lvl="1"/>
            <a:endParaRPr lang="en-US" sz="2000"/>
          </a:p>
          <a:p>
            <a:r>
              <a:rPr lang="en-US" sz="2000"/>
              <a:t>To see how to check for existence of a file, see the section of the text that discusses the </a:t>
            </a:r>
            <a:r>
              <a:rPr lang="en-US" sz="2000">
                <a:latin typeface="Courier New" pitchFamily="49" charset="0"/>
              </a:rPr>
              <a:t>File</a:t>
            </a:r>
            <a:r>
              <a:rPr lang="en-US" sz="2000"/>
              <a:t> class (later slides).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1577975" y="5178425"/>
            <a:ext cx="5259388" cy="274638"/>
          </a:xfrm>
          <a:prstGeom prst="rect">
            <a:avLst/>
          </a:prstGeom>
          <a:solidFill>
            <a:srgbClr val="98EE8A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6183313" y="5794375"/>
            <a:ext cx="995362" cy="274638"/>
          </a:xfrm>
          <a:prstGeom prst="rect">
            <a:avLst/>
          </a:prstGeom>
          <a:solidFill>
            <a:srgbClr val="98EE8A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7696200" y="2743200"/>
            <a:ext cx="638175" cy="217488"/>
          </a:xfrm>
          <a:prstGeom prst="rect">
            <a:avLst/>
          </a:prstGeom>
          <a:solidFill>
            <a:srgbClr val="C2DFF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 i="1"/>
              <a:t>Java Tip</a:t>
            </a:r>
            <a:r>
              <a:rPr lang="en-US" sz="4000"/>
              <a:t>: Appending to a Text File</a:t>
            </a:r>
          </a:p>
        </p:txBody>
      </p:sp>
      <p:sp>
        <p:nvSpPr>
          <p:cNvPr id="331782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229600" cy="2971800"/>
          </a:xfrm>
        </p:spPr>
        <p:txBody>
          <a:bodyPr/>
          <a:lstStyle/>
          <a:p>
            <a:r>
              <a:rPr lang="en-US" sz="2000"/>
              <a:t>To </a:t>
            </a:r>
            <a:r>
              <a:rPr lang="en-US" sz="2000">
                <a:solidFill>
                  <a:srgbClr val="5347EB"/>
                </a:solidFill>
              </a:rPr>
              <a:t>add/append</a:t>
            </a:r>
            <a:r>
              <a:rPr lang="en-US" sz="2000"/>
              <a:t> to a file instead of replacing it, use a different constructor for </a:t>
            </a:r>
            <a:r>
              <a:rPr lang="en-US" sz="2000" b="1">
                <a:latin typeface="Courier New" pitchFamily="49" charset="0"/>
              </a:rPr>
              <a:t>FileOutputStream</a:t>
            </a:r>
            <a:r>
              <a:rPr lang="en-US" sz="2000"/>
              <a:t>: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outputStream =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	new PrintWriter(new FileOutputStream("out.txt", true));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/>
              <a:t>Second parameter: append to the end of the file if it exists?</a:t>
            </a:r>
          </a:p>
          <a:p>
            <a:r>
              <a:rPr lang="en-US" sz="2000"/>
              <a:t>Sample code for letting user tell whether to replace or append:</a:t>
            </a:r>
          </a:p>
        </p:txBody>
      </p:sp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609600" y="2362200"/>
            <a:ext cx="8153400" cy="8382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381000" y="4495800"/>
            <a:ext cx="8426450" cy="1628775"/>
          </a:xfrm>
          <a:prstGeom prst="rect">
            <a:avLst/>
          </a:prstGeom>
          <a:noFill/>
          <a:ln w="12700">
            <a:solidFill>
              <a:srgbClr val="5347EB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System.out.println("A for append or N for new file:");</a:t>
            </a:r>
          </a:p>
          <a:p>
            <a:r>
              <a:rPr lang="en-US" sz="2000" b="1">
                <a:latin typeface="Courier New" pitchFamily="49" charset="0"/>
              </a:rPr>
              <a:t>char ans = keyboard.next().charAt(0);</a:t>
            </a:r>
          </a:p>
          <a:p>
            <a:r>
              <a:rPr lang="en-US" sz="2000" b="1">
                <a:latin typeface="Courier New" pitchFamily="49" charset="0"/>
              </a:rPr>
              <a:t>boolean append = (ans == 'A' || ans == 'a');</a:t>
            </a:r>
          </a:p>
          <a:p>
            <a:r>
              <a:rPr lang="en-US" sz="2000" b="1">
                <a:latin typeface="Courier New" pitchFamily="49" charset="0"/>
              </a:rPr>
              <a:t>outputStream = new PrintWriter(</a:t>
            </a:r>
          </a:p>
          <a:p>
            <a:r>
              <a:rPr lang="en-US" sz="2000" b="1">
                <a:latin typeface="Courier New" pitchFamily="49" charset="0"/>
              </a:rPr>
              <a:t>	new FileOutputStream("out.txt", append));</a:t>
            </a:r>
          </a:p>
        </p:txBody>
      </p:sp>
      <p:sp>
        <p:nvSpPr>
          <p:cNvPr id="331785" name="AutoShape 9"/>
          <p:cNvSpPr>
            <a:spLocks noChangeArrowheads="1"/>
          </p:cNvSpPr>
          <p:nvPr/>
        </p:nvSpPr>
        <p:spPr bwMode="auto">
          <a:xfrm>
            <a:off x="7493000" y="5011738"/>
            <a:ext cx="1447800" cy="646112"/>
          </a:xfrm>
          <a:prstGeom prst="wedgeRectCallout">
            <a:avLst>
              <a:gd name="adj1" fmla="val -81250"/>
              <a:gd name="adj2" fmla="val 67444"/>
            </a:avLst>
          </a:prstGeom>
          <a:solidFill>
            <a:schemeClr val="bg1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solidFill>
                  <a:srgbClr val="008000"/>
                </a:solidFill>
                <a:latin typeface="Arial" charset="0"/>
              </a:rPr>
              <a:t>true if user enters 'A'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a File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An output file should be closed when you are done writing to it (and an input file should be closed when you are done reading from it).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Use the </a:t>
            </a:r>
            <a:r>
              <a:rPr lang="en-US" sz="2400">
                <a:latin typeface="Courier New" pitchFamily="49" charset="0"/>
              </a:rPr>
              <a:t>close</a:t>
            </a:r>
            <a:r>
              <a:rPr lang="en-US" sz="2400"/>
              <a:t> method of the class </a:t>
            </a:r>
            <a:r>
              <a:rPr lang="en-US" sz="2400">
                <a:latin typeface="Courier New" pitchFamily="49" charset="0"/>
              </a:rPr>
              <a:t>PrintWriter (BufferedReader </a:t>
            </a:r>
            <a:r>
              <a:rPr lang="en-US" sz="2400"/>
              <a:t>also has a</a:t>
            </a:r>
            <a:r>
              <a:rPr lang="en-US" sz="2400">
                <a:latin typeface="Courier New" pitchFamily="49" charset="0"/>
              </a:rPr>
              <a:t> close </a:t>
            </a:r>
            <a:r>
              <a:rPr lang="en-US" sz="2400"/>
              <a:t>method</a:t>
            </a:r>
            <a:r>
              <a:rPr lang="en-US" sz="2400">
                <a:latin typeface="Courier New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24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/>
              <a:t>For example, to close the file opened in the previous example: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outputStream.close();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If a program ends normally it will close any files that are open.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143000" y="5029200"/>
            <a:ext cx="7010400" cy="457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/>
              <a:t>FAQ</a:t>
            </a:r>
            <a:r>
              <a:rPr lang="en-US" sz="4000"/>
              <a:t>: Why Bother to Close a File?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If a program automatically closes files when it ends normally, why close them with explicit calls to </a:t>
            </a:r>
            <a:r>
              <a:rPr lang="en-US" sz="2000">
                <a:latin typeface="Courier New" pitchFamily="49" charset="0"/>
              </a:rPr>
              <a:t>close</a:t>
            </a:r>
            <a:r>
              <a:rPr lang="en-US" sz="2000"/>
              <a:t>?</a:t>
            </a:r>
          </a:p>
          <a:p>
            <a:endParaRPr lang="en-US" sz="2000"/>
          </a:p>
          <a:p>
            <a:pPr>
              <a:buFontTx/>
              <a:buNone/>
            </a:pPr>
            <a:r>
              <a:rPr lang="en-US" sz="2000" u="sng"/>
              <a:t>Two reasons: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1.  To make sure it is closed if a program ends abnormally (it could get damaged if it is left open).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2.  A file opened for writing must be closed before it can be opened for reading.</a:t>
            </a:r>
          </a:p>
          <a:p>
            <a:pPr lvl="2"/>
            <a:r>
              <a:rPr lang="en-US" sz="2000"/>
              <a:t>Although Java does have a class that opens a file for both reading and writing, it is not used in this 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File Input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458200" cy="4572000"/>
          </a:xfrm>
        </p:spPr>
        <p:txBody>
          <a:bodyPr/>
          <a:lstStyle/>
          <a:p>
            <a:r>
              <a:rPr lang="en-US" sz="2000"/>
              <a:t>To open a text file for input: connect a text file to a stream for reading</a:t>
            </a:r>
          </a:p>
          <a:p>
            <a:pPr lvl="1"/>
            <a:r>
              <a:rPr lang="en-US" sz="2000"/>
              <a:t>Goal: a </a:t>
            </a:r>
            <a:r>
              <a:rPr lang="en-US" sz="2000">
                <a:latin typeface="Courier New" pitchFamily="49" charset="0"/>
              </a:rPr>
              <a:t>BufferedReader</a:t>
            </a:r>
            <a:r>
              <a:rPr lang="en-US" sz="2000"/>
              <a:t> object, </a:t>
            </a:r>
          </a:p>
          <a:p>
            <a:pPr lvl="2"/>
            <a:r>
              <a:rPr lang="en-US" sz="2000"/>
              <a:t>which uses </a:t>
            </a:r>
            <a:r>
              <a:rPr lang="en-US" sz="2000">
                <a:latin typeface="Courier New" pitchFamily="49" charset="0"/>
              </a:rPr>
              <a:t>FileReader</a:t>
            </a:r>
            <a:r>
              <a:rPr lang="en-US" sz="2000"/>
              <a:t> to open a text file</a:t>
            </a:r>
          </a:p>
          <a:p>
            <a:pPr lvl="1"/>
            <a:r>
              <a:rPr lang="en-US" sz="2000">
                <a:latin typeface="Courier New" pitchFamily="49" charset="0"/>
              </a:rPr>
              <a:t>FileReader “</a:t>
            </a:r>
            <a:r>
              <a:rPr lang="en-US" sz="2000"/>
              <a:t>connects”</a:t>
            </a:r>
            <a:r>
              <a:rPr lang="en-US" sz="2000">
                <a:latin typeface="Courier New" pitchFamily="49" charset="0"/>
              </a:rPr>
              <a:t> BufferedReader </a:t>
            </a:r>
            <a:r>
              <a:rPr lang="en-US" sz="2000"/>
              <a:t>to the text file</a:t>
            </a:r>
          </a:p>
          <a:p>
            <a:r>
              <a:rPr lang="en-US" sz="2000"/>
              <a:t>For example: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BufferedReader smileyInStream =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  new BufferedReader(new FileReader(“smiley.txt"));</a:t>
            </a:r>
          </a:p>
          <a:p>
            <a:r>
              <a:rPr lang="en-US" sz="2000"/>
              <a:t>Similarly, the long way</a:t>
            </a:r>
            <a:r>
              <a:rPr lang="en-US" sz="2000">
                <a:latin typeface="Courier New" pitchFamily="49" charset="0"/>
              </a:rPr>
              <a:t>: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FileReader s = new FileReader(“smiley.txt");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BufferedReader smileyInStream = new BufferedReader(s);</a:t>
            </a: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File Streams</a:t>
            </a:r>
          </a:p>
        </p:txBody>
      </p:sp>
      <p:sp>
        <p:nvSpPr>
          <p:cNvPr id="339971" name="AutoShape 3"/>
          <p:cNvSpPr>
            <a:spLocks noChangeArrowheads="1"/>
          </p:cNvSpPr>
          <p:nvPr/>
        </p:nvSpPr>
        <p:spPr bwMode="auto">
          <a:xfrm rot="5400000">
            <a:off x="2920207" y="2769394"/>
            <a:ext cx="547687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 rot="5400000">
            <a:off x="5899944" y="2786856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9973" name="AutoShape 5"/>
          <p:cNvSpPr>
            <a:spLocks noChangeArrowheads="1"/>
          </p:cNvSpPr>
          <p:nvPr/>
        </p:nvSpPr>
        <p:spPr bwMode="auto">
          <a:xfrm>
            <a:off x="6437313" y="2951163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3389313" y="5729288"/>
            <a:ext cx="317500" cy="64452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5" name="AutoShape 7"/>
          <p:cNvSpPr>
            <a:spLocks noChangeArrowheads="1"/>
          </p:cNvSpPr>
          <p:nvPr/>
        </p:nvSpPr>
        <p:spPr bwMode="auto">
          <a:xfrm flipH="1">
            <a:off x="1425575" y="3546475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6" name="AutoShape 8"/>
          <p:cNvSpPr>
            <a:spLocks noChangeArrowheads="1"/>
          </p:cNvSpPr>
          <p:nvPr/>
        </p:nvSpPr>
        <p:spPr bwMode="auto">
          <a:xfrm flipH="1">
            <a:off x="4346575" y="3543300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7" name="AutoShape 9"/>
          <p:cNvSpPr>
            <a:spLocks noChangeArrowheads="1"/>
          </p:cNvSpPr>
          <p:nvPr/>
        </p:nvSpPr>
        <p:spPr bwMode="auto">
          <a:xfrm flipH="1">
            <a:off x="7326313" y="3535363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55825" y="3105150"/>
            <a:ext cx="2270125" cy="307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>
                <a:latin typeface="Courier New" pitchFamily="49" charset="0"/>
              </a:rPr>
              <a:t>BufferedReader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5260975" y="3094038"/>
            <a:ext cx="2619375" cy="307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>
                <a:latin typeface="Courier New" pitchFamily="49" charset="0"/>
              </a:rPr>
              <a:t>FileReader</a:t>
            </a:r>
          </a:p>
        </p:txBody>
      </p:sp>
      <p:sp>
        <p:nvSpPr>
          <p:cNvPr id="339980" name="Rectangle 12"/>
          <p:cNvSpPr>
            <a:spLocks noChangeArrowheads="1"/>
          </p:cNvSpPr>
          <p:nvPr/>
        </p:nvSpPr>
        <p:spPr bwMode="auto">
          <a:xfrm>
            <a:off x="7888288" y="3598863"/>
            <a:ext cx="9779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>
                <a:latin typeface="Arial" charset="0"/>
              </a:rPr>
              <a:t>Disk</a:t>
            </a:r>
          </a:p>
        </p:txBody>
      </p:sp>
      <p:sp>
        <p:nvSpPr>
          <p:cNvPr id="339981" name="Rectangle 13"/>
          <p:cNvSpPr>
            <a:spLocks noChangeArrowheads="1"/>
          </p:cNvSpPr>
          <p:nvPr/>
        </p:nvSpPr>
        <p:spPr bwMode="auto">
          <a:xfrm>
            <a:off x="390525" y="3603625"/>
            <a:ext cx="9779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>
                <a:latin typeface="Arial" charset="0"/>
              </a:rPr>
              <a:t>Memory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2470150" y="4549775"/>
            <a:ext cx="1403350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400">
                <a:latin typeface="Arial" charset="0"/>
              </a:rPr>
              <a:t>smileyInStream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7954963" y="4537075"/>
            <a:ext cx="920750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400">
                <a:latin typeface="Arial" charset="0"/>
              </a:rPr>
              <a:t>smiley.txt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1131888" y="5426075"/>
            <a:ext cx="7011987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400">
                <a:latin typeface="Arial" charset="0"/>
              </a:rPr>
              <a:t>BufferedReader smileyInStream = new BufferedReader( new FileReader(“smiley.txt”)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Methods for</a:t>
            </a:r>
            <a:r>
              <a:rPr lang="en-US">
                <a:latin typeface="Courier New" pitchFamily="49" charset="0"/>
              </a:rPr>
              <a:t> BufferedReader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readLine</a:t>
            </a:r>
            <a:r>
              <a:rPr lang="en-US"/>
              <a:t>: read a line into a </a:t>
            </a:r>
            <a:r>
              <a:rPr lang="en-US">
                <a:latin typeface="Courier New" pitchFamily="49" charset="0"/>
              </a:rPr>
              <a:t>String</a:t>
            </a:r>
            <a:endParaRPr lang="en-US"/>
          </a:p>
          <a:p>
            <a:r>
              <a:rPr lang="en-US"/>
              <a:t>no methods to read numbers directly, so read numbers as </a:t>
            </a:r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s and then convert them (</a:t>
            </a:r>
            <a:r>
              <a:rPr lang="en-US">
                <a:latin typeface="Courier New" pitchFamily="49" charset="0"/>
              </a:rPr>
              <a:t>StringTokenizer</a:t>
            </a:r>
            <a:r>
              <a:rPr lang="en-US"/>
              <a:t> later)</a:t>
            </a:r>
          </a:p>
          <a:p>
            <a:r>
              <a:rPr lang="en-US">
                <a:latin typeface="Courier New" pitchFamily="49" charset="0"/>
              </a:rPr>
              <a:t>read</a:t>
            </a:r>
            <a:r>
              <a:rPr lang="en-US"/>
              <a:t>: read a </a:t>
            </a:r>
            <a:r>
              <a:rPr lang="en-US">
                <a:latin typeface="Courier New" pitchFamily="49" charset="0"/>
              </a:rPr>
              <a:t>char</a:t>
            </a:r>
            <a:r>
              <a:rPr lang="en-US"/>
              <a:t> at a time</a:t>
            </a:r>
          </a:p>
          <a:p>
            <a:r>
              <a:rPr lang="en-US">
                <a:latin typeface="Courier New" pitchFamily="49" charset="0"/>
              </a:rPr>
              <a:t>close</a:t>
            </a:r>
            <a:r>
              <a:rPr lang="en-US"/>
              <a:t>: close</a:t>
            </a:r>
            <a:r>
              <a:rPr lang="en-US">
                <a:latin typeface="Courier New" pitchFamily="49" charset="0"/>
              </a:rPr>
              <a:t> BufferedReader </a:t>
            </a:r>
            <a:r>
              <a:rPr lang="en-US"/>
              <a:t>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Exception Handling with File I/O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382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u="sng"/>
              <a:t>Catching IOExceptions</a:t>
            </a:r>
          </a:p>
          <a:p>
            <a:r>
              <a:rPr lang="en-US" sz="2000">
                <a:latin typeface="Courier New" pitchFamily="49" charset="0"/>
              </a:rPr>
              <a:t>IOException</a:t>
            </a:r>
            <a:r>
              <a:rPr lang="en-US" sz="2000"/>
              <a:t> is a predefined class</a:t>
            </a:r>
          </a:p>
          <a:p>
            <a:r>
              <a:rPr lang="en-US" sz="2000"/>
              <a:t>File I/O might throw an </a:t>
            </a:r>
            <a:r>
              <a:rPr lang="en-US" sz="2000">
                <a:latin typeface="Courier New" pitchFamily="49" charset="0"/>
              </a:rPr>
              <a:t>IOException</a:t>
            </a:r>
            <a:endParaRPr lang="en-US" sz="2000"/>
          </a:p>
          <a:p>
            <a:r>
              <a:rPr lang="en-US" sz="2000"/>
              <a:t>catch the exception in a catch block that at least prints an error message and ends the program</a:t>
            </a:r>
          </a:p>
          <a:p>
            <a:r>
              <a:rPr lang="en-US" sz="2000">
                <a:latin typeface="Courier New" pitchFamily="49" charset="0"/>
              </a:rPr>
              <a:t>FileNotFoundException</a:t>
            </a:r>
            <a:r>
              <a:rPr lang="en-US" sz="2000"/>
              <a:t> is derived from </a:t>
            </a:r>
            <a:r>
              <a:rPr lang="en-US" sz="2000">
                <a:latin typeface="Courier New" pitchFamily="49" charset="0"/>
              </a:rPr>
              <a:t>IOException</a:t>
            </a:r>
          </a:p>
          <a:p>
            <a:pPr lvl="1"/>
            <a:r>
              <a:rPr lang="en-US" sz="2000"/>
              <a:t>therefor any catch block that catches </a:t>
            </a:r>
            <a:r>
              <a:rPr lang="en-US" sz="2000">
                <a:latin typeface="Courier New" pitchFamily="49" charset="0"/>
              </a:rPr>
              <a:t>IOException</a:t>
            </a:r>
            <a:r>
              <a:rPr lang="en-US" sz="2000"/>
              <a:t>s also catches </a:t>
            </a:r>
            <a:r>
              <a:rPr lang="en-US" sz="2000">
                <a:latin typeface="Courier New" pitchFamily="49" charset="0"/>
              </a:rPr>
              <a:t>FileNotFoundException</a:t>
            </a:r>
            <a:r>
              <a:rPr lang="en-US" sz="2000"/>
              <a:t>s</a:t>
            </a:r>
          </a:p>
          <a:p>
            <a:pPr lvl="1"/>
            <a:r>
              <a:rPr lang="en-US" sz="2000"/>
              <a:t>put the more specific one first (the derived one) so it catches specifically file-not-found exceptions</a:t>
            </a:r>
          </a:p>
          <a:p>
            <a:pPr lvl="1"/>
            <a:r>
              <a:rPr lang="en-US" sz="2000"/>
              <a:t>then you will know that an I/O error is something other than file-not-found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STREAMS, I/O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2895600" cy="1981200"/>
          </a:xfrm>
        </p:spPr>
        <p:txBody>
          <a:bodyPr>
            <a:normAutofit fontScale="90000"/>
          </a:bodyPr>
          <a:lstStyle/>
          <a:p>
            <a:r>
              <a:rPr lang="en-US" sz="3200"/>
              <a:t>Example:</a:t>
            </a:r>
            <a:br>
              <a:rPr lang="en-US" sz="3200"/>
            </a:br>
            <a:r>
              <a:rPr lang="en-US" sz="3200"/>
              <a:t>Reading a File Name from the Keyboard</a:t>
            </a: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3130550" y="500063"/>
          <a:ext cx="5638800" cy="6034087"/>
        </p:xfrm>
        <a:graphic>
          <a:graphicData uri="http://schemas.openxmlformats.org/presentationml/2006/ole">
            <p:oleObj spid="_x0000_s1026" name="Document" r:id="rId4" imgW="5673064" imgH="5839563" progId="Word.Document.8">
              <p:embed/>
            </p:oleObj>
          </a:graphicData>
        </a:graphic>
      </p:graphicFrame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92075" y="6515100"/>
            <a:ext cx="804863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r>
              <a:rPr lang="en-US" sz="1000">
                <a:latin typeface="Arial" charset="0"/>
              </a:rPr>
              <a:t>Chapter 10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2395538" y="6515100"/>
            <a:ext cx="4408487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sz="1000">
                <a:latin typeface="Arial" charset="0"/>
              </a:rPr>
              <a:t>Java: an Introduction to Computer Science &amp; Programming - Walter Savitch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8674100" y="6486525"/>
            <a:ext cx="377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C05912B6-0104-4061-A70E-E5861F86E3C5}" type="slidenum">
              <a:rPr lang="en-US" sz="1400">
                <a:latin typeface="Arial" charset="0"/>
              </a:rPr>
              <a:pPr algn="r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346120" name="AutoShape 8"/>
          <p:cNvSpPr>
            <a:spLocks/>
          </p:cNvSpPr>
          <p:nvPr/>
        </p:nvSpPr>
        <p:spPr bwMode="auto">
          <a:xfrm>
            <a:off x="228600" y="2332038"/>
            <a:ext cx="2362200" cy="714375"/>
          </a:xfrm>
          <a:prstGeom prst="borderCallout1">
            <a:avLst>
              <a:gd name="adj1" fmla="val 16000"/>
              <a:gd name="adj2" fmla="val 103227"/>
              <a:gd name="adj3" fmla="val -34889"/>
              <a:gd name="adj4" fmla="val 1411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" charset="0"/>
              </a:rPr>
              <a:t>reading a file name from the keyboard</a:t>
            </a:r>
          </a:p>
        </p:txBody>
      </p:sp>
      <p:sp>
        <p:nvSpPr>
          <p:cNvPr id="346121" name="AutoShape 9"/>
          <p:cNvSpPr>
            <a:spLocks/>
          </p:cNvSpPr>
          <p:nvPr/>
        </p:nvSpPr>
        <p:spPr bwMode="auto">
          <a:xfrm>
            <a:off x="6553200" y="4038600"/>
            <a:ext cx="1806575" cy="409575"/>
          </a:xfrm>
          <a:prstGeom prst="borderCallout1">
            <a:avLst>
              <a:gd name="adj1" fmla="val 27907"/>
              <a:gd name="adj2" fmla="val -4218"/>
              <a:gd name="adj3" fmla="val 2713"/>
              <a:gd name="adj4" fmla="val -7407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>
                <a:latin typeface="Arial" charset="0"/>
              </a:rPr>
              <a:t>closing the file</a:t>
            </a:r>
          </a:p>
        </p:txBody>
      </p:sp>
      <p:sp>
        <p:nvSpPr>
          <p:cNvPr id="346122" name="AutoShape 10"/>
          <p:cNvSpPr>
            <a:spLocks/>
          </p:cNvSpPr>
          <p:nvPr/>
        </p:nvSpPr>
        <p:spPr bwMode="auto">
          <a:xfrm>
            <a:off x="304800" y="3276600"/>
            <a:ext cx="2362200" cy="1019175"/>
          </a:xfrm>
          <a:prstGeom prst="borderCallout1">
            <a:avLst>
              <a:gd name="adj1" fmla="val 11213"/>
              <a:gd name="adj2" fmla="val 103227"/>
              <a:gd name="adj3" fmla="val -84111"/>
              <a:gd name="adj4" fmla="val 13488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" charset="0"/>
              </a:rPr>
              <a:t>using the file name read from the keyboard</a:t>
            </a:r>
          </a:p>
        </p:txBody>
      </p:sp>
      <p:sp>
        <p:nvSpPr>
          <p:cNvPr id="346123" name="AutoShape 11"/>
          <p:cNvSpPr>
            <a:spLocks/>
          </p:cNvSpPr>
          <p:nvPr/>
        </p:nvSpPr>
        <p:spPr bwMode="auto">
          <a:xfrm>
            <a:off x="3505200" y="2209800"/>
            <a:ext cx="76200" cy="381000"/>
          </a:xfrm>
          <a:prstGeom prst="leftBracket">
            <a:avLst>
              <a:gd name="adj" fmla="val 4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46124" name="AutoShape 12"/>
          <p:cNvSpPr>
            <a:spLocks/>
          </p:cNvSpPr>
          <p:nvPr/>
        </p:nvSpPr>
        <p:spPr bwMode="auto">
          <a:xfrm>
            <a:off x="762000" y="4572000"/>
            <a:ext cx="1752600" cy="714375"/>
          </a:xfrm>
          <a:prstGeom prst="borderCallout1">
            <a:avLst>
              <a:gd name="adj1" fmla="val 16000"/>
              <a:gd name="adj2" fmla="val 104347"/>
              <a:gd name="adj3" fmla="val -216444"/>
              <a:gd name="adj4" fmla="val 15932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" charset="0"/>
              </a:rPr>
              <a:t>reading data from the file</a:t>
            </a:r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3048000" y="304800"/>
            <a:ext cx="5754688" cy="61849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Exception.getMessage()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catch (FileNotFoundException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System.out.println(filename + “ not found”);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System.out.println(“Exception: “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                   e.getMessage());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System.exit(-1);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Reading Words in a String:</a:t>
            </a:r>
            <a:br>
              <a:rPr lang="en-US" sz="4000"/>
            </a:br>
            <a:r>
              <a:rPr lang="en-US" sz="4000"/>
              <a:t>Using </a:t>
            </a:r>
            <a:r>
              <a:rPr lang="en-US" sz="4000" b="1">
                <a:latin typeface="Courier New" pitchFamily="49" charset="0"/>
              </a:rPr>
              <a:t>StringTokenizer</a:t>
            </a:r>
            <a:r>
              <a:rPr lang="en-US" sz="4000"/>
              <a:t> Class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There are </a:t>
            </a:r>
            <a:r>
              <a:rPr lang="en-US" sz="2000">
                <a:latin typeface="Courier New" pitchFamily="49" charset="0"/>
              </a:rPr>
              <a:t>BufferedReader</a:t>
            </a:r>
            <a:r>
              <a:rPr lang="en-US" sz="2000"/>
              <a:t> methods to read a line and a character, but not just a single word</a:t>
            </a:r>
          </a:p>
          <a:p>
            <a:endParaRPr lang="en-US" sz="2000"/>
          </a:p>
          <a:p>
            <a:r>
              <a:rPr lang="en-US" sz="2000">
                <a:latin typeface="Courier New" pitchFamily="49" charset="0"/>
              </a:rPr>
              <a:t>StringTokenizer</a:t>
            </a:r>
            <a:r>
              <a:rPr lang="en-US" sz="2000"/>
              <a:t> can be used to parse a line into words</a:t>
            </a:r>
          </a:p>
          <a:p>
            <a:pPr lvl="1"/>
            <a:r>
              <a:rPr lang="en-US" sz="2000"/>
              <a:t>import </a:t>
            </a:r>
            <a:r>
              <a:rPr lang="en-US" sz="2000">
                <a:latin typeface="Courier New" pitchFamily="49" charset="0"/>
              </a:rPr>
              <a:t>java.util.*</a:t>
            </a:r>
          </a:p>
          <a:p>
            <a:pPr lvl="1"/>
            <a:r>
              <a:rPr lang="en-US" sz="2000"/>
              <a:t>some of its useful methods are shown in the text</a:t>
            </a:r>
          </a:p>
          <a:p>
            <a:pPr lvl="2"/>
            <a:r>
              <a:rPr lang="en-US" sz="2000"/>
              <a:t>e.g. test if there are more tokens</a:t>
            </a:r>
          </a:p>
          <a:p>
            <a:pPr lvl="1"/>
            <a:r>
              <a:rPr lang="en-US" sz="2000"/>
              <a:t>you can specify </a:t>
            </a:r>
            <a:r>
              <a:rPr lang="en-US" sz="2000" i="1"/>
              <a:t>delimiters</a:t>
            </a:r>
            <a:r>
              <a:rPr lang="en-US" sz="2000"/>
              <a:t> (the character or characters that separate words)</a:t>
            </a:r>
          </a:p>
          <a:p>
            <a:pPr lvl="2"/>
            <a:r>
              <a:rPr lang="en-US" sz="2000"/>
              <a:t>the default delimiters are "white space" (space, tab, and newline)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IN" dirty="0" smtClean="0"/>
              <a:t> is used to process collections of objects. A stream is a sequence of objects that supports various methods which can be pipelined to produce the desired result.</a:t>
            </a:r>
            <a:br>
              <a:rPr lang="en-IN" dirty="0" smtClean="0"/>
            </a:br>
            <a:r>
              <a:rPr lang="en-IN" dirty="0" smtClean="0"/>
              <a:t>The features of Java stream are –</a:t>
            </a:r>
          </a:p>
          <a:p>
            <a:pPr lvl="1" fontAlgn="base"/>
            <a:r>
              <a:rPr lang="en-IN" dirty="0" smtClean="0"/>
              <a:t>A stream is not a data structure instead it takes input from the Collections, Arrays or I/O channels.</a:t>
            </a:r>
          </a:p>
          <a:p>
            <a:pPr lvl="1" fontAlgn="base"/>
            <a:r>
              <a:rPr lang="en-IN" dirty="0" smtClean="0"/>
              <a:t>Streams don’t change the original data structure, they only provide the result as per the pipelined methods.</a:t>
            </a:r>
          </a:p>
          <a:p>
            <a:pPr lvl="1" fontAlgn="base"/>
            <a:r>
              <a:rPr lang="en-IN" dirty="0" smtClean="0"/>
              <a:t>Each intermediate operation is lazily executed and returns a stream as a result, hence various intermediate operations can be pipelined. Terminal operations mark the end of the stream and return the result.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Operations On Streams-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IN" b="1" dirty="0" smtClean="0"/>
              <a:t>Intermediate Operations:</a:t>
            </a:r>
            <a:endParaRPr lang="en-IN" dirty="0" smtClean="0"/>
          </a:p>
          <a:p>
            <a:pPr fontAlgn="base"/>
            <a:r>
              <a:rPr lang="en-IN" b="1" dirty="0" smtClean="0"/>
              <a:t>map: </a:t>
            </a:r>
          </a:p>
          <a:p>
            <a:pPr lvl="1" fontAlgn="base"/>
            <a:r>
              <a:rPr lang="en-IN" dirty="0" smtClean="0"/>
              <a:t>The map method is used to returns a stream consisting of the results of applying the given function to the elements of this stream.</a:t>
            </a:r>
          </a:p>
          <a:p>
            <a:pPr lvl="3" fontAlgn="base"/>
            <a:r>
              <a:rPr lang="en-IN" dirty="0" smtClean="0"/>
              <a:t>  List number = </a:t>
            </a:r>
            <a:r>
              <a:rPr lang="en-IN" dirty="0" err="1" smtClean="0"/>
              <a:t>Arrays.asList</a:t>
            </a:r>
            <a:r>
              <a:rPr lang="en-IN" dirty="0" smtClean="0"/>
              <a:t>(2,3,4,5);</a:t>
            </a:r>
            <a:br>
              <a:rPr lang="en-IN" dirty="0" smtClean="0"/>
            </a:br>
            <a:r>
              <a:rPr lang="en-IN" dirty="0" smtClean="0"/>
              <a:t>   List square = </a:t>
            </a:r>
            <a:r>
              <a:rPr lang="en-IN" dirty="0" err="1" smtClean="0"/>
              <a:t>number.stream</a:t>
            </a:r>
            <a:r>
              <a:rPr lang="en-IN" dirty="0" smtClean="0"/>
              <a:t>().map(x-&gt;x*x).collect(</a:t>
            </a:r>
            <a:r>
              <a:rPr lang="en-IN" dirty="0" err="1" smtClean="0"/>
              <a:t>Collectors.toList</a:t>
            </a:r>
            <a:r>
              <a:rPr lang="en-IN" dirty="0" smtClean="0"/>
              <a:t>());</a:t>
            </a:r>
          </a:p>
          <a:p>
            <a:pPr fontAlgn="base"/>
            <a:r>
              <a:rPr lang="en-IN" b="1" dirty="0" smtClean="0"/>
              <a:t>filter:</a:t>
            </a:r>
            <a:r>
              <a:rPr lang="en-IN" dirty="0" smtClean="0"/>
              <a:t> </a:t>
            </a:r>
          </a:p>
          <a:p>
            <a:pPr lvl="1" fontAlgn="base"/>
            <a:r>
              <a:rPr lang="en-IN" dirty="0" smtClean="0"/>
              <a:t>The filter method is used to select elements as per the Predicate passed as argument.</a:t>
            </a:r>
          </a:p>
          <a:p>
            <a:pPr lvl="3" fontAlgn="base"/>
            <a:r>
              <a:rPr lang="en-IN" dirty="0" smtClean="0"/>
              <a:t>List names = </a:t>
            </a:r>
            <a:r>
              <a:rPr lang="en-IN" dirty="0" err="1" smtClean="0"/>
              <a:t>Arrays.asList</a:t>
            </a:r>
            <a:r>
              <a:rPr lang="en-IN" dirty="0" smtClean="0"/>
              <a:t>("</a:t>
            </a:r>
            <a:r>
              <a:rPr lang="en-IN" dirty="0" err="1" smtClean="0"/>
              <a:t>Reflection","Collection","Stream</a:t>
            </a:r>
            <a:r>
              <a:rPr lang="en-IN" dirty="0" smtClean="0"/>
              <a:t>");</a:t>
            </a:r>
            <a:br>
              <a:rPr lang="en-IN" dirty="0" smtClean="0"/>
            </a:br>
            <a:r>
              <a:rPr lang="en-IN" dirty="0" smtClean="0"/>
              <a:t>List result = </a:t>
            </a:r>
            <a:r>
              <a:rPr lang="en-IN" dirty="0" err="1" smtClean="0"/>
              <a:t>names.stream</a:t>
            </a:r>
            <a:r>
              <a:rPr lang="en-IN" dirty="0" smtClean="0"/>
              <a:t>().filter(s-&gt;</a:t>
            </a:r>
            <a:r>
              <a:rPr lang="en-IN" dirty="0" err="1" smtClean="0"/>
              <a:t>s.startsWith</a:t>
            </a:r>
            <a:r>
              <a:rPr lang="en-IN" dirty="0" smtClean="0"/>
              <a:t>("S")).collect(</a:t>
            </a:r>
            <a:r>
              <a:rPr lang="en-IN" dirty="0" err="1" smtClean="0"/>
              <a:t>Collectors.toList</a:t>
            </a:r>
            <a:r>
              <a:rPr lang="en-IN" dirty="0" smtClean="0"/>
              <a:t>());</a:t>
            </a:r>
          </a:p>
          <a:p>
            <a:pPr fontAlgn="base"/>
            <a:r>
              <a:rPr lang="en-IN" b="1" dirty="0" smtClean="0"/>
              <a:t>sorted:</a:t>
            </a:r>
            <a:r>
              <a:rPr lang="en-IN" dirty="0" smtClean="0"/>
              <a:t> </a:t>
            </a:r>
          </a:p>
          <a:p>
            <a:pPr lvl="1" fontAlgn="base"/>
            <a:r>
              <a:rPr lang="en-IN" dirty="0" smtClean="0"/>
              <a:t>The sorted method is used to sort the stream.</a:t>
            </a:r>
          </a:p>
          <a:p>
            <a:pPr lvl="3" fontAlgn="base"/>
            <a:r>
              <a:rPr lang="en-IN" dirty="0" smtClean="0"/>
              <a:t>List names = </a:t>
            </a:r>
            <a:r>
              <a:rPr lang="en-IN" dirty="0" err="1" smtClean="0"/>
              <a:t>Arrays.asList</a:t>
            </a:r>
            <a:r>
              <a:rPr lang="en-IN" dirty="0" smtClean="0"/>
              <a:t>("</a:t>
            </a:r>
            <a:r>
              <a:rPr lang="en-IN" dirty="0" err="1" smtClean="0"/>
              <a:t>Reflection","Collection","Stream</a:t>
            </a:r>
            <a:r>
              <a:rPr lang="en-IN" dirty="0" smtClean="0"/>
              <a:t>");</a:t>
            </a:r>
            <a:br>
              <a:rPr lang="en-IN" dirty="0" smtClean="0"/>
            </a:br>
            <a:r>
              <a:rPr lang="en-IN" dirty="0" smtClean="0"/>
              <a:t>List result = </a:t>
            </a:r>
            <a:r>
              <a:rPr lang="en-IN" dirty="0" err="1" smtClean="0"/>
              <a:t>names.stream</a:t>
            </a:r>
            <a:r>
              <a:rPr lang="en-IN" dirty="0" smtClean="0"/>
              <a:t>().sorted().collect(</a:t>
            </a:r>
            <a:r>
              <a:rPr lang="en-IN" dirty="0" err="1" smtClean="0"/>
              <a:t>Collectors.toList</a:t>
            </a:r>
            <a:r>
              <a:rPr lang="en-IN" dirty="0" smtClean="0"/>
              <a:t>());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Streams </a:t>
            </a:r>
            <a:r>
              <a:rPr lang="en-IN" dirty="0" err="1" smtClean="0"/>
              <a:t>api</a:t>
            </a:r>
            <a:r>
              <a:rPr lang="en-IN" dirty="0" smtClean="0"/>
              <a:t> -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IN" b="1" dirty="0" smtClean="0"/>
              <a:t>Terminal Operations:</a:t>
            </a:r>
            <a:endParaRPr lang="en-IN" dirty="0" smtClean="0"/>
          </a:p>
          <a:p>
            <a:pPr fontAlgn="base"/>
            <a:r>
              <a:rPr lang="en-IN" b="1" dirty="0" smtClean="0"/>
              <a:t>collect:</a:t>
            </a:r>
            <a:r>
              <a:rPr lang="en-IN" dirty="0" smtClean="0"/>
              <a:t> </a:t>
            </a:r>
          </a:p>
          <a:p>
            <a:pPr lvl="1" fontAlgn="base"/>
            <a:r>
              <a:rPr lang="en-IN" dirty="0" smtClean="0"/>
              <a:t>The collect method is used to return the result of the intermediate operations performed on the stream.</a:t>
            </a:r>
          </a:p>
          <a:p>
            <a:pPr lvl="3" fontAlgn="base"/>
            <a:r>
              <a:rPr lang="en-IN" b="1" dirty="0" smtClean="0"/>
              <a:t>List number = </a:t>
            </a:r>
            <a:r>
              <a:rPr lang="en-IN" b="1" dirty="0" err="1" smtClean="0"/>
              <a:t>Arrays.asList</a:t>
            </a:r>
            <a:r>
              <a:rPr lang="en-IN" b="1" dirty="0" smtClean="0"/>
              <a:t>(2,3,4,5,3);</a:t>
            </a:r>
            <a:br>
              <a:rPr lang="en-IN" b="1" dirty="0" smtClean="0"/>
            </a:br>
            <a:r>
              <a:rPr lang="en-IN" b="1" dirty="0" smtClean="0"/>
              <a:t>Set square = </a:t>
            </a:r>
            <a:r>
              <a:rPr lang="en-IN" b="1" dirty="0" err="1" smtClean="0"/>
              <a:t>number.stream</a:t>
            </a:r>
            <a:r>
              <a:rPr lang="en-IN" b="1" dirty="0" smtClean="0"/>
              <a:t>().map(x-&gt;x*x).collect(</a:t>
            </a:r>
            <a:r>
              <a:rPr lang="en-IN" b="1" dirty="0" err="1" smtClean="0"/>
              <a:t>Collectors.toSet</a:t>
            </a:r>
            <a:r>
              <a:rPr lang="en-IN" b="1" dirty="0" smtClean="0"/>
              <a:t>());</a:t>
            </a:r>
          </a:p>
          <a:p>
            <a:pPr fontAlgn="base"/>
            <a:r>
              <a:rPr lang="en-IN" b="1" dirty="0" err="1" smtClean="0"/>
              <a:t>forEach</a:t>
            </a:r>
            <a:r>
              <a:rPr lang="en-IN" b="1" dirty="0" smtClean="0"/>
              <a:t>:</a:t>
            </a:r>
            <a:r>
              <a:rPr lang="en-IN" dirty="0" smtClean="0"/>
              <a:t> </a:t>
            </a:r>
          </a:p>
          <a:p>
            <a:pPr lvl="1" fontAlgn="base"/>
            <a:r>
              <a:rPr lang="en-IN" dirty="0" smtClean="0"/>
              <a:t>The </a:t>
            </a:r>
            <a:r>
              <a:rPr lang="en-IN" dirty="0" err="1" smtClean="0"/>
              <a:t>forEach</a:t>
            </a:r>
            <a:r>
              <a:rPr lang="en-IN" dirty="0" smtClean="0"/>
              <a:t> method is used to iterate through every element of the stream.</a:t>
            </a:r>
            <a:br>
              <a:rPr lang="en-IN" dirty="0" smtClean="0"/>
            </a:br>
            <a:endParaRPr lang="en-IN" dirty="0" smtClean="0"/>
          </a:p>
          <a:p>
            <a:pPr lvl="3" fontAlgn="base"/>
            <a:r>
              <a:rPr lang="en-IN" b="1" dirty="0" smtClean="0"/>
              <a:t>List number = </a:t>
            </a:r>
            <a:r>
              <a:rPr lang="en-IN" b="1" dirty="0" err="1" smtClean="0"/>
              <a:t>Arrays.asList</a:t>
            </a:r>
            <a:r>
              <a:rPr lang="en-IN" b="1" dirty="0" smtClean="0"/>
              <a:t>(2,3,4,5);</a:t>
            </a:r>
            <a:br>
              <a:rPr lang="en-IN" b="1" dirty="0" smtClean="0"/>
            </a:br>
            <a:r>
              <a:rPr lang="en-IN" b="1" dirty="0" err="1" smtClean="0"/>
              <a:t>number.stream</a:t>
            </a:r>
            <a:r>
              <a:rPr lang="en-IN" b="1" dirty="0" smtClean="0"/>
              <a:t>().map(x-&gt;x*x).</a:t>
            </a:r>
            <a:r>
              <a:rPr lang="en-IN" b="1" dirty="0" err="1" smtClean="0"/>
              <a:t>forEach</a:t>
            </a:r>
            <a:r>
              <a:rPr lang="en-IN" b="1" dirty="0" smtClean="0"/>
              <a:t>(y-&gt;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(y));</a:t>
            </a:r>
          </a:p>
          <a:p>
            <a:pPr fontAlgn="base"/>
            <a:r>
              <a:rPr lang="en-IN" b="1" dirty="0" smtClean="0"/>
              <a:t>reduce:</a:t>
            </a:r>
            <a:r>
              <a:rPr lang="en-IN" dirty="0" smtClean="0"/>
              <a:t> </a:t>
            </a:r>
          </a:p>
          <a:p>
            <a:pPr lvl="1" fontAlgn="base"/>
            <a:r>
              <a:rPr lang="en-IN" dirty="0" smtClean="0"/>
              <a:t>The reduce method is used to reduce the elements of a stream to a single value.</a:t>
            </a:r>
            <a:br>
              <a:rPr lang="en-IN" dirty="0" smtClean="0"/>
            </a:br>
            <a:r>
              <a:rPr lang="en-IN" dirty="0" smtClean="0"/>
              <a:t>The reduce method takes a </a:t>
            </a:r>
            <a:r>
              <a:rPr lang="en-IN" dirty="0" err="1" smtClean="0"/>
              <a:t>BinaryOperator</a:t>
            </a:r>
            <a:r>
              <a:rPr lang="en-IN" dirty="0" smtClean="0"/>
              <a:t> as a parameter.</a:t>
            </a:r>
          </a:p>
          <a:p>
            <a:pPr lvl="3" fontAlgn="base"/>
            <a:r>
              <a:rPr lang="en-IN" b="1" dirty="0" smtClean="0"/>
              <a:t>List number = </a:t>
            </a:r>
            <a:r>
              <a:rPr lang="en-IN" b="1" dirty="0" err="1" smtClean="0"/>
              <a:t>Arrays.asList</a:t>
            </a:r>
            <a:r>
              <a:rPr lang="en-IN" b="1" dirty="0" smtClean="0"/>
              <a:t>(2,3,4,5);</a:t>
            </a:r>
            <a:br>
              <a:rPr lang="en-IN" b="1" dirty="0" smtClean="0"/>
            </a:br>
            <a:r>
              <a:rPr lang="en-IN" b="1" dirty="0" err="1" smtClean="0"/>
              <a:t>int</a:t>
            </a:r>
            <a:r>
              <a:rPr lang="en-IN" b="1" dirty="0" smtClean="0"/>
              <a:t> even = </a:t>
            </a:r>
            <a:r>
              <a:rPr lang="en-IN" b="1" dirty="0" err="1" smtClean="0"/>
              <a:t>number.stream</a:t>
            </a:r>
            <a:r>
              <a:rPr lang="en-IN" b="1" dirty="0" smtClean="0"/>
              <a:t>().filter(x-&gt;x%2==0).reduce(0,(</a:t>
            </a:r>
            <a:r>
              <a:rPr lang="en-IN" b="1" dirty="0" err="1" smtClean="0"/>
              <a:t>ans,i</a:t>
            </a:r>
            <a:r>
              <a:rPr lang="en-IN" b="1" dirty="0" smtClean="0"/>
              <a:t>)-&gt; </a:t>
            </a:r>
            <a:r>
              <a:rPr lang="en-IN" b="1" dirty="0" err="1" smtClean="0"/>
              <a:t>ans+i</a:t>
            </a:r>
            <a:r>
              <a:rPr lang="en-IN" b="1" dirty="0" smtClean="0"/>
              <a:t>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Streams </a:t>
            </a:r>
            <a:r>
              <a:rPr lang="en-IN" dirty="0" err="1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 smtClean="0"/>
              <a:t>Important Points/Observations:</a:t>
            </a:r>
            <a:endParaRPr lang="en-IN" dirty="0" smtClean="0"/>
          </a:p>
          <a:p>
            <a:pPr lvl="1" fontAlgn="base"/>
            <a:r>
              <a:rPr lang="en-IN" dirty="0" smtClean="0"/>
              <a:t>A stream consists of source followed by zero or more intermediate methods combined together (pipelined) and a terminal method to process the objects obtained from the source as per the methods described.</a:t>
            </a:r>
          </a:p>
          <a:p>
            <a:pPr lvl="1" fontAlgn="base"/>
            <a:r>
              <a:rPr lang="en-IN" dirty="0" smtClean="0"/>
              <a:t>Stream is used to compute elements as per the pipelined methods without altering the original value of the object.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/>
              <a:t>Stream</a:t>
            </a:r>
            <a:r>
              <a:rPr lang="en-US" sz="2000"/>
              <a:t>: an object that either delivers data to its destination (screen, file, etc.) or that takes data from a source (keyboard, file, etc.)</a:t>
            </a:r>
          </a:p>
          <a:p>
            <a:pPr lvl="1"/>
            <a:r>
              <a:rPr lang="en-US" sz="2000"/>
              <a:t>it acts as a buffer between the data source and destination</a:t>
            </a:r>
          </a:p>
          <a:p>
            <a:r>
              <a:rPr lang="en-US" sz="2000" b="1" i="1"/>
              <a:t>Input stream</a:t>
            </a:r>
            <a:r>
              <a:rPr lang="en-US" sz="2000"/>
              <a:t>: a stream that provides input to a program</a:t>
            </a:r>
          </a:p>
          <a:p>
            <a:pPr lvl="1"/>
            <a:r>
              <a:rPr lang="en-US" sz="2000">
                <a:latin typeface="Courier New" pitchFamily="49" charset="0"/>
              </a:rPr>
              <a:t>System.in</a:t>
            </a:r>
            <a:r>
              <a:rPr lang="en-US" sz="2000"/>
              <a:t> is an input stream</a:t>
            </a:r>
          </a:p>
          <a:p>
            <a:r>
              <a:rPr lang="en-US" sz="2000" b="1" i="1"/>
              <a:t>Output stream</a:t>
            </a:r>
            <a:r>
              <a:rPr lang="en-US" sz="2000"/>
              <a:t>: a stream that accepts output from a program</a:t>
            </a:r>
          </a:p>
          <a:p>
            <a:pPr lvl="1"/>
            <a:r>
              <a:rPr lang="en-US" sz="2000">
                <a:latin typeface="Courier New" pitchFamily="49" charset="0"/>
              </a:rPr>
              <a:t>System.out</a:t>
            </a:r>
            <a:r>
              <a:rPr lang="en-US" sz="2000"/>
              <a:t> is an output stream</a:t>
            </a:r>
          </a:p>
          <a:p>
            <a:r>
              <a:rPr lang="en-US" sz="2000"/>
              <a:t>A stream connects a program to an I/O object</a:t>
            </a:r>
          </a:p>
          <a:p>
            <a:pPr lvl="1"/>
            <a:r>
              <a:rPr lang="en-US" sz="2000">
                <a:latin typeface="Courier New" pitchFamily="49" charset="0"/>
              </a:rPr>
              <a:t>System.out</a:t>
            </a:r>
            <a:r>
              <a:rPr lang="en-US" sz="2000"/>
              <a:t> connects a program to the screen</a:t>
            </a:r>
          </a:p>
          <a:p>
            <a:pPr lvl="1"/>
            <a:r>
              <a:rPr lang="en-US" sz="2000">
                <a:latin typeface="Courier New" pitchFamily="49" charset="0"/>
              </a:rPr>
              <a:t>System.in</a:t>
            </a:r>
            <a:r>
              <a:rPr lang="en-US" sz="2000"/>
              <a:t> connects a program to the keyboard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File I/O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05800" cy="4724400"/>
          </a:xfrm>
        </p:spPr>
        <p:txBody>
          <a:bodyPr>
            <a:normAutofit/>
          </a:bodyPr>
          <a:lstStyle/>
          <a:p>
            <a:r>
              <a:rPr lang="en-US" sz="2000"/>
              <a:t>Important classes for text file </a:t>
            </a:r>
            <a:r>
              <a:rPr lang="en-US" sz="2000" b="1"/>
              <a:t>output</a:t>
            </a:r>
            <a:r>
              <a:rPr lang="en-US" sz="2000"/>
              <a:t> (to the file)</a:t>
            </a:r>
          </a:p>
          <a:p>
            <a:pPr lvl="1"/>
            <a:r>
              <a:rPr lang="en-US" sz="2000" b="1">
                <a:latin typeface="Courier New" pitchFamily="49" charset="0"/>
              </a:rPr>
              <a:t>PrintWriter</a:t>
            </a:r>
          </a:p>
          <a:p>
            <a:pPr lvl="1"/>
            <a:r>
              <a:rPr lang="en-US" sz="2000" b="1">
                <a:latin typeface="Courier New" pitchFamily="49" charset="0"/>
              </a:rPr>
              <a:t>FileOutputStream      [</a:t>
            </a:r>
            <a:r>
              <a:rPr lang="en-US" sz="2000"/>
              <a:t>or</a:t>
            </a:r>
            <a:r>
              <a:rPr lang="en-US" sz="2000" b="1">
                <a:latin typeface="Courier New" pitchFamily="49" charset="0"/>
              </a:rPr>
              <a:t> FileWriter]</a:t>
            </a:r>
            <a:endParaRPr lang="en-US" sz="2000"/>
          </a:p>
          <a:p>
            <a:r>
              <a:rPr lang="en-US" sz="2000"/>
              <a:t>Important classes for text file </a:t>
            </a:r>
            <a:r>
              <a:rPr lang="en-US" sz="2000" b="1"/>
              <a:t>input</a:t>
            </a:r>
            <a:r>
              <a:rPr lang="en-US" sz="2000"/>
              <a:t> (from the file):</a:t>
            </a:r>
          </a:p>
          <a:p>
            <a:pPr lvl="1"/>
            <a:r>
              <a:rPr lang="en-US" sz="2000" b="1">
                <a:latin typeface="Courier New" pitchFamily="49" charset="0"/>
              </a:rPr>
              <a:t>BufferedReader</a:t>
            </a:r>
          </a:p>
          <a:p>
            <a:pPr lvl="1"/>
            <a:r>
              <a:rPr lang="en-US" sz="2000" b="1">
                <a:latin typeface="Courier New" pitchFamily="49" charset="0"/>
              </a:rPr>
              <a:t>FileReader</a:t>
            </a:r>
            <a:endParaRPr lang="en-US" sz="2000"/>
          </a:p>
          <a:p>
            <a:r>
              <a:rPr lang="en-US" sz="2000" b="1">
                <a:latin typeface="Courier New" pitchFamily="49" charset="0"/>
              </a:rPr>
              <a:t>FileOutputStream</a:t>
            </a:r>
            <a:r>
              <a:rPr lang="en-US" sz="2000"/>
              <a:t> and </a:t>
            </a:r>
            <a:r>
              <a:rPr lang="en-US" sz="2000" b="1">
                <a:latin typeface="Courier New" pitchFamily="49" charset="0"/>
              </a:rPr>
              <a:t>FileReader</a:t>
            </a:r>
            <a:r>
              <a:rPr lang="en-US" sz="2000"/>
              <a:t> take </a:t>
            </a:r>
            <a:r>
              <a:rPr lang="en-US" sz="2000">
                <a:solidFill>
                  <a:srgbClr val="5347EB"/>
                </a:solidFill>
              </a:rPr>
              <a:t>file names</a:t>
            </a:r>
            <a:r>
              <a:rPr lang="en-US" sz="2000"/>
              <a:t> as arguments.</a:t>
            </a:r>
          </a:p>
          <a:p>
            <a:r>
              <a:rPr lang="en-US" sz="2000" b="1">
                <a:latin typeface="Courier New" pitchFamily="49" charset="0"/>
              </a:rPr>
              <a:t>PrintWriter</a:t>
            </a:r>
            <a:r>
              <a:rPr lang="en-US" sz="2000"/>
              <a:t> and </a:t>
            </a:r>
            <a:r>
              <a:rPr lang="en-US" sz="2000" b="1">
                <a:latin typeface="Courier New" pitchFamily="49" charset="0"/>
              </a:rPr>
              <a:t>BufferedReader</a:t>
            </a:r>
            <a:r>
              <a:rPr lang="en-US" sz="2000"/>
              <a:t> provide </a:t>
            </a:r>
            <a:r>
              <a:rPr lang="en-US" sz="2000">
                <a:solidFill>
                  <a:srgbClr val="5347EB"/>
                </a:solidFill>
              </a:rPr>
              <a:t>useful methods</a:t>
            </a:r>
            <a:r>
              <a:rPr lang="en-US" sz="2000"/>
              <a:t> for easier writing and reading.</a:t>
            </a:r>
          </a:p>
          <a:p>
            <a:r>
              <a:rPr lang="en-US" sz="2000"/>
              <a:t>Usually need a </a:t>
            </a:r>
            <a:r>
              <a:rPr lang="en-US" sz="2000">
                <a:solidFill>
                  <a:srgbClr val="5347EB"/>
                </a:solidFill>
              </a:rPr>
              <a:t>combination of two classes</a:t>
            </a:r>
          </a:p>
          <a:p>
            <a:r>
              <a:rPr lang="en-US" sz="2000"/>
              <a:t>To use these classes your program needs a line like the following:</a:t>
            </a:r>
          </a:p>
          <a:p>
            <a:pPr lvl="1">
              <a:buFontTx/>
              <a:buNone/>
            </a:pPr>
            <a:r>
              <a:rPr lang="en-US" sz="2000">
                <a:latin typeface="Courier New" pitchFamily="49" charset="0"/>
              </a:rPr>
              <a:t>import java.io.*;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3300"/>
                </a:solidFill>
              </a:rPr>
              <a:t>Not buffered</a:t>
            </a:r>
            <a:r>
              <a:rPr lang="en-US" sz="2000"/>
              <a:t>: each byte is read/written from/to disk as soon as possible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“little” delay for each byte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disk operation per byte---higher overhead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3300"/>
                </a:solidFill>
              </a:rPr>
              <a:t>Buffered</a:t>
            </a:r>
            <a:r>
              <a:rPr lang="en-US" sz="2000"/>
              <a:t>: reading/writing in “chunks”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Some delay for some bytes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Assume 16-byte buffers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Reading: access the first 4 bytes, need to wait for all 16 bytes are read from disk to memory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Writing: save the first 4 bytes, need to wait for all 16 bytes before writing from memory to disk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disk operation per a buffer of bytes---lower overhead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 File Has Two Names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sz="3600"/>
              <a:t>the stream name used by Java</a:t>
            </a:r>
          </a:p>
          <a:p>
            <a:pPr marL="838200" lvl="1" indent="-381000"/>
            <a:r>
              <a:rPr lang="en-US" sz="3200">
                <a:latin typeface="Courier New" pitchFamily="49" charset="0"/>
              </a:rPr>
              <a:t>outputStream</a:t>
            </a:r>
            <a:r>
              <a:rPr lang="en-US" sz="3200"/>
              <a:t> in the example</a:t>
            </a:r>
          </a:p>
          <a:p>
            <a:pPr marL="381000" indent="-381000">
              <a:buFontTx/>
              <a:buAutoNum type="arabicPeriod"/>
            </a:pPr>
            <a:r>
              <a:rPr lang="en-US" sz="3600"/>
              <a:t>the name used by the operating system</a:t>
            </a:r>
          </a:p>
          <a:p>
            <a:pPr marL="838200" lvl="1" indent="-381000"/>
            <a:r>
              <a:rPr lang="en-US" sz="3200">
                <a:latin typeface="Courier New" pitchFamily="49" charset="0"/>
              </a:rPr>
              <a:t>out.txt</a:t>
            </a:r>
            <a:r>
              <a:rPr lang="en-US" sz="3200"/>
              <a:t> in the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File Output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724400"/>
          </a:xfrm>
        </p:spPr>
        <p:txBody>
          <a:bodyPr/>
          <a:lstStyle/>
          <a:p>
            <a:r>
              <a:rPr lang="en-US" sz="2000"/>
              <a:t>To open a text file for output: connect a text file to a stream for writing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PrintWriter outputStream =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new PrintWriter(new FileOutputStream("out.txt"));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r>
              <a:rPr lang="en-US" sz="2000"/>
              <a:t>Similar to the long way: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FileOutputStream s = new FileOutputStream("out.txt");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PrintWriter outputStream = new PrintWriter(s);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r>
              <a:rPr lang="en-US" sz="2000"/>
              <a:t>Goal: create a </a:t>
            </a:r>
            <a:r>
              <a:rPr lang="en-US" sz="2000">
                <a:latin typeface="Courier New" pitchFamily="49" charset="0"/>
              </a:rPr>
              <a:t>PrintWriter</a:t>
            </a:r>
            <a:r>
              <a:rPr lang="en-US" sz="2000"/>
              <a:t> object</a:t>
            </a:r>
          </a:p>
          <a:p>
            <a:pPr lvl="1"/>
            <a:r>
              <a:rPr lang="en-US" sz="2000"/>
              <a:t> which uses </a:t>
            </a:r>
            <a:r>
              <a:rPr lang="en-US" sz="2000">
                <a:latin typeface="Courier New" pitchFamily="49" charset="0"/>
              </a:rPr>
              <a:t>FileOutputStream</a:t>
            </a:r>
            <a:r>
              <a:rPr lang="en-US" sz="2000"/>
              <a:t> to open a text file</a:t>
            </a:r>
          </a:p>
          <a:p>
            <a:r>
              <a:rPr lang="en-US" sz="2000">
                <a:latin typeface="Courier New" pitchFamily="49" charset="0"/>
              </a:rPr>
              <a:t>FileOutputStream “</a:t>
            </a:r>
            <a:r>
              <a:rPr lang="en-US" sz="2000"/>
              <a:t>connects”</a:t>
            </a:r>
            <a:r>
              <a:rPr lang="en-US" sz="2000">
                <a:latin typeface="Courier New" pitchFamily="49" charset="0"/>
              </a:rPr>
              <a:t> PrintWriter </a:t>
            </a:r>
            <a:r>
              <a:rPr lang="en-US" sz="2000"/>
              <a:t>to a text file.</a:t>
            </a:r>
          </a:p>
          <a:p>
            <a:endParaRPr lang="en-US" sz="200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417513" y="2200275"/>
            <a:ext cx="80772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File Streams</a:t>
            </a:r>
          </a:p>
        </p:txBody>
      </p:sp>
      <p:sp>
        <p:nvSpPr>
          <p:cNvPr id="321539" name="AutoShape 3"/>
          <p:cNvSpPr>
            <a:spLocks noChangeArrowheads="1"/>
          </p:cNvSpPr>
          <p:nvPr/>
        </p:nvSpPr>
        <p:spPr bwMode="auto">
          <a:xfrm rot="5400000">
            <a:off x="2920207" y="2769394"/>
            <a:ext cx="547687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1540" name="AutoShape 4"/>
          <p:cNvSpPr>
            <a:spLocks noChangeArrowheads="1"/>
          </p:cNvSpPr>
          <p:nvPr/>
        </p:nvSpPr>
        <p:spPr bwMode="auto">
          <a:xfrm rot="5400000">
            <a:off x="5899944" y="2786856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1541" name="AutoShape 5"/>
          <p:cNvSpPr>
            <a:spLocks noChangeArrowheads="1"/>
          </p:cNvSpPr>
          <p:nvPr/>
        </p:nvSpPr>
        <p:spPr bwMode="auto">
          <a:xfrm>
            <a:off x="6437313" y="2951163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2" name="AutoShape 6"/>
          <p:cNvSpPr>
            <a:spLocks noChangeArrowheads="1"/>
          </p:cNvSpPr>
          <p:nvPr/>
        </p:nvSpPr>
        <p:spPr bwMode="auto">
          <a:xfrm>
            <a:off x="3389313" y="5729288"/>
            <a:ext cx="317500" cy="64452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3" name="AutoShape 7"/>
          <p:cNvSpPr>
            <a:spLocks noChangeArrowheads="1"/>
          </p:cNvSpPr>
          <p:nvPr/>
        </p:nvSpPr>
        <p:spPr bwMode="auto">
          <a:xfrm>
            <a:off x="1425575" y="3546475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4" name="AutoShape 8"/>
          <p:cNvSpPr>
            <a:spLocks noChangeArrowheads="1"/>
          </p:cNvSpPr>
          <p:nvPr/>
        </p:nvSpPr>
        <p:spPr bwMode="auto">
          <a:xfrm>
            <a:off x="4346575" y="3543300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5" name="AutoShape 9"/>
          <p:cNvSpPr>
            <a:spLocks noChangeArrowheads="1"/>
          </p:cNvSpPr>
          <p:nvPr/>
        </p:nvSpPr>
        <p:spPr bwMode="auto">
          <a:xfrm>
            <a:off x="7326313" y="3535363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2341563" y="3170238"/>
            <a:ext cx="2084387" cy="307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>
                <a:latin typeface="Courier New" pitchFamily="49" charset="0"/>
              </a:rPr>
              <a:t>PrintWriter</a:t>
            </a:r>
          </a:p>
        </p:txBody>
      </p:sp>
      <p:sp>
        <p:nvSpPr>
          <p:cNvPr id="321547" name="Text Box 11"/>
          <p:cNvSpPr txBox="1">
            <a:spLocks noChangeArrowheads="1"/>
          </p:cNvSpPr>
          <p:nvPr/>
        </p:nvSpPr>
        <p:spPr bwMode="auto">
          <a:xfrm>
            <a:off x="4983163" y="3173413"/>
            <a:ext cx="2619375" cy="307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>
                <a:latin typeface="Courier New" pitchFamily="49" charset="0"/>
              </a:rPr>
              <a:t>FileOutputStream</a:t>
            </a:r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7888288" y="3598863"/>
            <a:ext cx="9779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>
                <a:latin typeface="Arial" charset="0"/>
              </a:rPr>
              <a:t>Disk</a:t>
            </a:r>
          </a:p>
        </p:txBody>
      </p:sp>
      <p:sp>
        <p:nvSpPr>
          <p:cNvPr id="321549" name="Rectangle 13"/>
          <p:cNvSpPr>
            <a:spLocks noChangeArrowheads="1"/>
          </p:cNvSpPr>
          <p:nvPr/>
        </p:nvSpPr>
        <p:spPr bwMode="auto">
          <a:xfrm>
            <a:off x="390525" y="3603625"/>
            <a:ext cx="9779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>
                <a:latin typeface="Arial" charset="0"/>
              </a:rPr>
              <a:t>Memory</a:t>
            </a:r>
          </a:p>
        </p:txBody>
      </p:sp>
      <p:sp>
        <p:nvSpPr>
          <p:cNvPr id="321550" name="Text Box 14"/>
          <p:cNvSpPr txBox="1">
            <a:spLocks noChangeArrowheads="1"/>
          </p:cNvSpPr>
          <p:nvPr/>
        </p:nvSpPr>
        <p:spPr bwMode="auto">
          <a:xfrm>
            <a:off x="2470150" y="4549775"/>
            <a:ext cx="1541463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400">
                <a:latin typeface="Arial" charset="0"/>
              </a:rPr>
              <a:t>smileyOutStream</a:t>
            </a:r>
          </a:p>
        </p:txBody>
      </p:sp>
      <p:sp>
        <p:nvSpPr>
          <p:cNvPr id="321551" name="Text Box 15"/>
          <p:cNvSpPr txBox="1">
            <a:spLocks noChangeArrowheads="1"/>
          </p:cNvSpPr>
          <p:nvPr/>
        </p:nvSpPr>
        <p:spPr bwMode="auto">
          <a:xfrm>
            <a:off x="7954963" y="4537075"/>
            <a:ext cx="920750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400">
                <a:latin typeface="Arial" charset="0"/>
              </a:rPr>
              <a:t>smiley.txt</a:t>
            </a:r>
          </a:p>
        </p:txBody>
      </p:sp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1250950" y="5451475"/>
            <a:ext cx="6846888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400">
                <a:latin typeface="Arial" charset="0"/>
              </a:rPr>
              <a:t>PrintWriter smileyOutStream = new PrintWriter( new FileOutputStream(“smiley.txt”)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</a:t>
            </a:r>
            <a:r>
              <a:rPr lang="en-US">
                <a:latin typeface="Courier New" pitchFamily="49" charset="0"/>
              </a:rPr>
              <a:t>PrintWriter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Similar to methods for</a:t>
            </a:r>
            <a:r>
              <a:rPr lang="en-US" sz="2000">
                <a:latin typeface="Courier New" pitchFamily="49" charset="0"/>
              </a:rPr>
              <a:t> System.out</a:t>
            </a:r>
          </a:p>
          <a:p>
            <a:r>
              <a:rPr lang="en-US" sz="2000">
                <a:latin typeface="Courier New" pitchFamily="49" charset="0"/>
              </a:rPr>
              <a:t>println</a:t>
            </a:r>
            <a:endParaRPr lang="en-US" sz="2000"/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outputStream.println(count + " " + line);</a:t>
            </a:r>
          </a:p>
          <a:p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print</a:t>
            </a:r>
          </a:p>
          <a:p>
            <a:r>
              <a:rPr lang="en-US" sz="2000">
                <a:latin typeface="Courier New" pitchFamily="49" charset="0"/>
              </a:rPr>
              <a:t>format</a:t>
            </a:r>
          </a:p>
          <a:p>
            <a:r>
              <a:rPr lang="en-US" sz="2000">
                <a:latin typeface="Courier New" pitchFamily="49" charset="0"/>
              </a:rPr>
              <a:t>flush</a:t>
            </a:r>
            <a:r>
              <a:rPr lang="en-US" sz="2000"/>
              <a:t>: write buffered output to disk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close</a:t>
            </a:r>
            <a:r>
              <a:rPr lang="en-US" sz="2000"/>
              <a:t>: close the </a:t>
            </a:r>
            <a:r>
              <a:rPr lang="en-US" sz="2000">
                <a:latin typeface="Courier New" pitchFamily="49" charset="0"/>
              </a:rPr>
              <a:t>PrintWriter</a:t>
            </a:r>
            <a:r>
              <a:rPr lang="en-US" sz="2000"/>
              <a:t> stream (and file)</a:t>
            </a:r>
            <a:r>
              <a:rPr lang="en-US" sz="2000">
                <a:latin typeface="Courier New" pitchFamily="49" charset="0"/>
              </a:rPr>
              <a:t>	</a:t>
            </a:r>
          </a:p>
          <a:p>
            <a:endParaRPr lang="en-US" sz="200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533400" y="3124200"/>
            <a:ext cx="8077200" cy="3810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</TotalTime>
  <Words>1395</Words>
  <Application>Microsoft Office PowerPoint</Application>
  <PresentationFormat>On-screen Show (4:3)</PresentationFormat>
  <Paragraphs>255</Paragraphs>
  <Slides>26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Trek</vt:lpstr>
      <vt:lpstr>Document</vt:lpstr>
      <vt:lpstr>CORE JAVA TRAINING</vt:lpstr>
      <vt:lpstr>STREAMS, I/O</vt:lpstr>
      <vt:lpstr>Streams</vt:lpstr>
      <vt:lpstr>Text File I/O</vt:lpstr>
      <vt:lpstr>Buffering</vt:lpstr>
      <vt:lpstr>Every File Has Two Names</vt:lpstr>
      <vt:lpstr>Text File Output</vt:lpstr>
      <vt:lpstr>Output File Streams</vt:lpstr>
      <vt:lpstr>Methods for PrintWriter</vt:lpstr>
      <vt:lpstr>TextFileOutputDemo Part 1</vt:lpstr>
      <vt:lpstr>TextFileOutputDemo Part 2</vt:lpstr>
      <vt:lpstr> Overwriting a File</vt:lpstr>
      <vt:lpstr>Java Tip: Appending to a Text File</vt:lpstr>
      <vt:lpstr>Closing a File</vt:lpstr>
      <vt:lpstr>FAQ: Why Bother to Close a File?</vt:lpstr>
      <vt:lpstr>Text File Input</vt:lpstr>
      <vt:lpstr>Input File Streams</vt:lpstr>
      <vt:lpstr>Methods for BufferedReader</vt:lpstr>
      <vt:lpstr>Exception Handling with File I/O</vt:lpstr>
      <vt:lpstr>Example: Reading a File Name from the Keyboard</vt:lpstr>
      <vt:lpstr>Exception.getMessage()</vt:lpstr>
      <vt:lpstr>Reading Words in a String: Using StringTokenizer Class</vt:lpstr>
      <vt:lpstr>Stream API</vt:lpstr>
      <vt:lpstr>Different Operations On Streams-</vt:lpstr>
      <vt:lpstr>Streams api - operations</vt:lpstr>
      <vt:lpstr>Streams 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TRAINING</dc:title>
  <dc:creator>Administration</dc:creator>
  <cp:lastModifiedBy>Administration</cp:lastModifiedBy>
  <cp:revision>2</cp:revision>
  <dcterms:created xsi:type="dcterms:W3CDTF">2022-04-07T04:48:12Z</dcterms:created>
  <dcterms:modified xsi:type="dcterms:W3CDTF">2022-04-07T04:52:58Z</dcterms:modified>
</cp:coreProperties>
</file>