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67" r:id="rId5"/>
    <p:sldId id="268" r:id="rId6"/>
    <p:sldId id="269" r:id="rId7"/>
    <p:sldId id="270" r:id="rId8"/>
    <p:sldId id="271" r:id="rId9"/>
    <p:sldId id="272" r:id="rId10"/>
    <p:sldId id="273" r:id="rId11"/>
    <p:sldId id="274" r:id="rId12"/>
    <p:sldId id="275" r:id="rId13"/>
    <p:sldId id="276" r:id="rId14"/>
    <p:sldId id="277" r:id="rId15"/>
    <p:sldId id="258" r:id="rId16"/>
    <p:sldId id="259" r:id="rId17"/>
    <p:sldId id="260" r:id="rId18"/>
    <p:sldId id="261" r:id="rId19"/>
    <p:sldId id="262" r:id="rId20"/>
    <p:sldId id="263" r:id="rId21"/>
    <p:sldId id="264" r:id="rId22"/>
    <p:sldId id="265"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E714E0F0-7725-4833-9479-3FB4B890DFF4}" type="datetimeFigureOut">
              <a:rPr lang="en-US" smtClean="0"/>
              <a:pPr/>
              <a:t>3/31/2022</a:t>
            </a:fld>
            <a:endParaRPr lang="en-IN"/>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IN"/>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EFC1A517-7433-4E4B-978D-00B100C5F2B5}"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714E0F0-7725-4833-9479-3FB4B890DFF4}" type="datetimeFigureOut">
              <a:rPr lang="en-US" smtClean="0"/>
              <a:pPr/>
              <a:t>3/31/2022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FC1A517-7433-4E4B-978D-00B100C5F2B5}"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E714E0F0-7725-4833-9479-3FB4B890DFF4}" type="datetimeFigureOut">
              <a:rPr lang="en-US" smtClean="0"/>
              <a:pPr/>
              <a:t>3/31/2022</a:t>
            </a:fld>
            <a:endParaRPr lang="en-IN"/>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IN"/>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EFC1A517-7433-4E4B-978D-00B100C5F2B5}"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714E0F0-7725-4833-9479-3FB4B890DFF4}" type="datetimeFigureOut">
              <a:rPr lang="en-US" smtClean="0"/>
              <a:pPr/>
              <a:t>3/31/2022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FC1A517-7433-4E4B-978D-00B100C5F2B5}"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E714E0F0-7725-4833-9479-3FB4B890DFF4}" type="datetimeFigureOut">
              <a:rPr lang="en-US" smtClean="0"/>
              <a:pPr/>
              <a:t>3/31/2022</a:t>
            </a:fld>
            <a:endParaRPr lang="en-IN"/>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IN"/>
          </a:p>
        </p:txBody>
      </p:sp>
      <p:sp>
        <p:nvSpPr>
          <p:cNvPr id="6" name="Slide Number Placeholder 5"/>
          <p:cNvSpPr>
            <a:spLocks noGrp="1"/>
          </p:cNvSpPr>
          <p:nvPr>
            <p:ph type="sldNum" sz="quarter" idx="12"/>
          </p:nvPr>
        </p:nvSpPr>
        <p:spPr>
          <a:xfrm>
            <a:off x="6733952" y="6555112"/>
            <a:ext cx="588336" cy="228600"/>
          </a:xfrm>
        </p:spPr>
        <p:txBody>
          <a:bodyPr/>
          <a:lstStyle>
            <a:extLst/>
          </a:lstStyle>
          <a:p>
            <a:fld id="{EFC1A517-7433-4E4B-978D-00B100C5F2B5}"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714E0F0-7725-4833-9479-3FB4B890DFF4}" type="datetimeFigureOut">
              <a:rPr lang="en-US" smtClean="0"/>
              <a:pPr/>
              <a:t>3/31/2022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EFC1A517-7433-4E4B-978D-00B100C5F2B5}"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714E0F0-7725-4833-9479-3FB4B890DFF4}" type="datetimeFigureOut">
              <a:rPr lang="en-US" smtClean="0"/>
              <a:pPr/>
              <a:t>3/31/2022</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EFC1A517-7433-4E4B-978D-00B100C5F2B5}"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E714E0F0-7725-4833-9479-3FB4B890DFF4}" type="datetimeFigureOut">
              <a:rPr lang="en-US" smtClean="0"/>
              <a:pPr/>
              <a:t>3/31/2022</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EFC1A517-7433-4E4B-978D-00B100C5F2B5}"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E714E0F0-7725-4833-9479-3FB4B890DFF4}" type="datetimeFigureOut">
              <a:rPr lang="en-US" smtClean="0"/>
              <a:pPr/>
              <a:t>3/31/2022</a:t>
            </a:fld>
            <a:endParaRPr lang="en-IN"/>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IN"/>
          </a:p>
        </p:txBody>
      </p:sp>
      <p:sp>
        <p:nvSpPr>
          <p:cNvPr id="4" name="Slide Number Placeholder 3"/>
          <p:cNvSpPr>
            <a:spLocks noGrp="1"/>
          </p:cNvSpPr>
          <p:nvPr>
            <p:ph type="sldNum" sz="quarter" idx="12"/>
          </p:nvPr>
        </p:nvSpPr>
        <p:spPr/>
        <p:txBody>
          <a:bodyPr/>
          <a:lstStyle>
            <a:extLst/>
          </a:lstStyle>
          <a:p>
            <a:fld id="{EFC1A517-7433-4E4B-978D-00B100C5F2B5}"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714E0F0-7725-4833-9479-3FB4B890DFF4}" type="datetimeFigureOut">
              <a:rPr lang="en-US" smtClean="0"/>
              <a:pPr/>
              <a:t>3/31/2022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EFC1A517-7433-4E4B-978D-00B100C5F2B5}"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E714E0F0-7725-4833-9479-3FB4B890DFF4}" type="datetimeFigureOut">
              <a:rPr lang="en-US" smtClean="0"/>
              <a:pPr/>
              <a:t>3/31/2022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EFC1A517-7433-4E4B-978D-00B100C5F2B5}" type="slidenum">
              <a:rPr lang="en-IN" smtClean="0"/>
              <a:pPr/>
              <a:t>‹#›</a:t>
            </a:fld>
            <a:endParaRPr lang="en-IN"/>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E714E0F0-7725-4833-9479-3FB4B890DFF4}" type="datetimeFigureOut">
              <a:rPr lang="en-US" smtClean="0"/>
              <a:pPr/>
              <a:t>3/31/2022</a:t>
            </a:fld>
            <a:endParaRPr lang="en-IN"/>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IN"/>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EFC1A517-7433-4E4B-978D-00B100C5F2B5}"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CORE JAVA 8 – DAY 2</a:t>
            </a:r>
            <a:endParaRPr lang="en-IN" dirty="0"/>
          </a:p>
        </p:txBody>
      </p:sp>
      <p:sp>
        <p:nvSpPr>
          <p:cNvPr id="3" name="Subtitle 2"/>
          <p:cNvSpPr>
            <a:spLocks noGrp="1"/>
          </p:cNvSpPr>
          <p:nvPr>
            <p:ph type="subTitle" idx="1"/>
          </p:nvPr>
        </p:nvSpPr>
        <p:spPr/>
        <p:txBody>
          <a:bodyPr/>
          <a:lstStyle/>
          <a:p>
            <a:endParaRPr lang="en-I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160" y="663576"/>
            <a:ext cx="6400800" cy="790575"/>
          </a:xfrm>
        </p:spPr>
        <p:txBody>
          <a:bodyPr>
            <a:normAutofit fontScale="90000"/>
          </a:bodyPr>
          <a:lstStyle/>
          <a:p>
            <a:pPr>
              <a:defRPr/>
            </a:pPr>
            <a:r>
              <a:rPr lang="en-US" b="1" dirty="0">
                <a:solidFill>
                  <a:schemeClr val="bg1"/>
                </a:solidFill>
              </a:rPr>
              <a:t>The Conditional Operators</a:t>
            </a:r>
          </a:p>
        </p:txBody>
      </p:sp>
      <p:sp>
        <p:nvSpPr>
          <p:cNvPr id="3" name="Content Placeholder 2"/>
          <p:cNvSpPr>
            <a:spLocks noGrp="1"/>
          </p:cNvSpPr>
          <p:nvPr>
            <p:ph idx="1"/>
          </p:nvPr>
        </p:nvSpPr>
        <p:spPr>
          <a:xfrm>
            <a:off x="513160" y="1454151"/>
            <a:ext cx="6400800" cy="4695825"/>
          </a:xfrm>
        </p:spPr>
        <p:txBody>
          <a:bodyPr rtlCol="0">
            <a:normAutofit fontScale="92500"/>
          </a:bodyPr>
          <a:lstStyle/>
          <a:p>
            <a:pPr eaLnBrk="1" fontAlgn="auto" hangingPunct="1">
              <a:defRPr/>
            </a:pPr>
            <a:r>
              <a:rPr lang="en-US" dirty="0"/>
              <a:t>The &amp;&amp; and || operators perform Conditional-AND and Conditional-OR operations on two </a:t>
            </a:r>
            <a:r>
              <a:rPr lang="en-US" dirty="0" err="1"/>
              <a:t>boolean</a:t>
            </a:r>
            <a:r>
              <a:rPr lang="en-US" dirty="0"/>
              <a:t> expressions. These operators exhibit "short-circuiting" behavior, which means that the second operand is evaluated only if needed</a:t>
            </a:r>
            <a:r>
              <a:rPr lang="en-US" dirty="0" smtClean="0"/>
              <a:t>.</a:t>
            </a:r>
          </a:p>
          <a:p>
            <a:pPr lvl="1" eaLnBrk="1" fontAlgn="auto" hangingPunct="1">
              <a:defRPr/>
            </a:pPr>
            <a:r>
              <a:rPr lang="en-US" dirty="0" err="1">
                <a:solidFill>
                  <a:schemeClr val="tx1"/>
                </a:solidFill>
              </a:rPr>
              <a:t>int</a:t>
            </a:r>
            <a:r>
              <a:rPr lang="en-US" dirty="0">
                <a:solidFill>
                  <a:schemeClr val="tx1"/>
                </a:solidFill>
              </a:rPr>
              <a:t> </a:t>
            </a:r>
            <a:r>
              <a:rPr lang="en-US" dirty="0" smtClean="0">
                <a:solidFill>
                  <a:schemeClr val="tx1"/>
                </a:solidFill>
              </a:rPr>
              <a:t>number1 </a:t>
            </a:r>
            <a:r>
              <a:rPr lang="en-US" dirty="0">
                <a:solidFill>
                  <a:schemeClr val="tx1"/>
                </a:solidFill>
              </a:rPr>
              <a:t>= </a:t>
            </a:r>
            <a:r>
              <a:rPr lang="en-US" dirty="0" smtClean="0">
                <a:solidFill>
                  <a:schemeClr val="tx1"/>
                </a:solidFill>
              </a:rPr>
              <a:t>1;</a:t>
            </a:r>
          </a:p>
          <a:p>
            <a:pPr lvl="1" eaLnBrk="1" fontAlgn="auto" hangingPunct="1">
              <a:defRPr/>
            </a:pPr>
            <a:r>
              <a:rPr lang="en-US" dirty="0" err="1" smtClean="0">
                <a:solidFill>
                  <a:schemeClr val="tx1"/>
                </a:solidFill>
              </a:rPr>
              <a:t>int</a:t>
            </a:r>
            <a:r>
              <a:rPr lang="en-US" dirty="0" smtClean="0">
                <a:solidFill>
                  <a:schemeClr val="tx1"/>
                </a:solidFill>
              </a:rPr>
              <a:t> number2 </a:t>
            </a:r>
            <a:r>
              <a:rPr lang="en-US" dirty="0">
                <a:solidFill>
                  <a:schemeClr val="tx1"/>
                </a:solidFill>
              </a:rPr>
              <a:t>= 2;</a:t>
            </a:r>
          </a:p>
          <a:p>
            <a:pPr lvl="1" eaLnBrk="1" fontAlgn="auto" hangingPunct="1">
              <a:defRPr/>
            </a:pPr>
            <a:r>
              <a:rPr lang="en-US" dirty="0" err="1" smtClean="0">
                <a:solidFill>
                  <a:schemeClr val="tx1"/>
                </a:solidFill>
              </a:rPr>
              <a:t>System.out.println</a:t>
            </a:r>
            <a:r>
              <a:rPr lang="en-US" dirty="0" smtClean="0">
                <a:solidFill>
                  <a:schemeClr val="tx1"/>
                </a:solidFill>
              </a:rPr>
              <a:t>(</a:t>
            </a:r>
            <a:r>
              <a:rPr lang="en-US" dirty="0">
                <a:solidFill>
                  <a:schemeClr val="tx1"/>
                </a:solidFill>
              </a:rPr>
              <a:t>(number1 == 1) &amp;&amp; (number2 == 2)</a:t>
            </a:r>
            <a:r>
              <a:rPr lang="en-US" dirty="0" smtClean="0">
                <a:solidFill>
                  <a:schemeClr val="tx1"/>
                </a:solidFill>
              </a:rPr>
              <a:t>);</a:t>
            </a:r>
            <a:endParaRPr lang="en-US" dirty="0">
              <a:solidFill>
                <a:schemeClr val="tx1"/>
              </a:solidFill>
            </a:endParaRPr>
          </a:p>
          <a:p>
            <a:pPr lvl="1" eaLnBrk="1" fontAlgn="auto" hangingPunct="1">
              <a:defRPr/>
            </a:pPr>
            <a:r>
              <a:rPr lang="en-US" dirty="0" err="1" smtClean="0">
                <a:solidFill>
                  <a:schemeClr val="tx1"/>
                </a:solidFill>
              </a:rPr>
              <a:t>System.out.println</a:t>
            </a:r>
            <a:r>
              <a:rPr lang="en-US" dirty="0" smtClean="0">
                <a:solidFill>
                  <a:schemeClr val="tx1"/>
                </a:solidFill>
              </a:rPr>
              <a:t>(</a:t>
            </a:r>
            <a:r>
              <a:rPr lang="en-US" dirty="0">
                <a:solidFill>
                  <a:schemeClr val="tx1"/>
                </a:solidFill>
              </a:rPr>
              <a:t>(number1 == 1) || (number2 == 1)</a:t>
            </a:r>
            <a:r>
              <a:rPr lang="en-US" dirty="0" smtClean="0">
                <a:solidFill>
                  <a:schemeClr val="tx1"/>
                </a:solidFill>
              </a:rPr>
              <a:t>);</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160" y="663576"/>
            <a:ext cx="6400800" cy="790575"/>
          </a:xfrm>
        </p:spPr>
        <p:txBody>
          <a:bodyPr/>
          <a:lstStyle/>
          <a:p>
            <a:pPr eaLnBrk="1" fontAlgn="auto" hangingPunct="1">
              <a:spcAft>
                <a:spcPts val="0"/>
              </a:spcAft>
              <a:defRPr/>
            </a:pPr>
            <a:r>
              <a:rPr lang="en-US" b="1" dirty="0" smtClean="0">
                <a:solidFill>
                  <a:schemeClr val="bg1">
                    <a:lumMod val="95000"/>
                    <a:lumOff val="5000"/>
                  </a:schemeClr>
                </a:solidFill>
              </a:rPr>
              <a:t>Ternary operator ‘?:’</a:t>
            </a:r>
            <a:endParaRPr lang="en-US" dirty="0">
              <a:solidFill>
                <a:schemeClr val="bg1">
                  <a:lumMod val="95000"/>
                  <a:lumOff val="5000"/>
                </a:schemeClr>
              </a:solidFill>
            </a:endParaRPr>
          </a:p>
        </p:txBody>
      </p:sp>
      <p:sp>
        <p:nvSpPr>
          <p:cNvPr id="3" name="Content Placeholder 2"/>
          <p:cNvSpPr>
            <a:spLocks noGrp="1"/>
          </p:cNvSpPr>
          <p:nvPr>
            <p:ph idx="1"/>
          </p:nvPr>
        </p:nvSpPr>
        <p:spPr>
          <a:xfrm>
            <a:off x="513160" y="1454151"/>
            <a:ext cx="6400800" cy="4695825"/>
          </a:xfrm>
        </p:spPr>
        <p:txBody>
          <a:bodyPr rtlCol="0">
            <a:normAutofit/>
          </a:bodyPr>
          <a:lstStyle/>
          <a:p>
            <a:pPr eaLnBrk="1" fontAlgn="auto" hangingPunct="1">
              <a:defRPr/>
            </a:pPr>
            <a:r>
              <a:rPr lang="en-US" dirty="0"/>
              <a:t>Another conditional operator is </a:t>
            </a:r>
            <a:r>
              <a:rPr lang="en-US" dirty="0" smtClean="0">
                <a:latin typeface="Agency FB" panose="020B0503020202020204" pitchFamily="34" charset="0"/>
              </a:rPr>
              <a:t>? </a:t>
            </a:r>
            <a:r>
              <a:rPr lang="en-US" dirty="0" smtClean="0"/>
              <a:t>: , </a:t>
            </a:r>
            <a:r>
              <a:rPr lang="en-US" dirty="0"/>
              <a:t>which can be thought of as shorthand for an if-then-else </a:t>
            </a:r>
            <a:r>
              <a:rPr lang="en-US" dirty="0" smtClean="0"/>
              <a:t>statement</a:t>
            </a:r>
          </a:p>
          <a:p>
            <a:pPr eaLnBrk="1" fontAlgn="auto" hangingPunct="1">
              <a:defRPr/>
            </a:pPr>
            <a:r>
              <a:rPr lang="en-US" dirty="0" smtClean="0"/>
              <a:t>It is called ternary because it uses three operands.</a:t>
            </a:r>
          </a:p>
          <a:p>
            <a:pPr lvl="1" eaLnBrk="1" fontAlgn="auto" hangingPunct="1">
              <a:defRPr/>
            </a:pPr>
            <a:r>
              <a:rPr lang="en-US" dirty="0" err="1">
                <a:solidFill>
                  <a:schemeClr val="tx1"/>
                </a:solidFill>
              </a:rPr>
              <a:t>int</a:t>
            </a:r>
            <a:r>
              <a:rPr lang="en-US" dirty="0">
                <a:solidFill>
                  <a:schemeClr val="tx1"/>
                </a:solidFill>
              </a:rPr>
              <a:t> number1 = 1;</a:t>
            </a:r>
          </a:p>
          <a:p>
            <a:pPr lvl="1" eaLnBrk="1" fontAlgn="auto" hangingPunct="1">
              <a:defRPr/>
            </a:pPr>
            <a:r>
              <a:rPr lang="en-US" dirty="0" err="1">
                <a:solidFill>
                  <a:schemeClr val="tx1"/>
                </a:solidFill>
              </a:rPr>
              <a:t>int</a:t>
            </a:r>
            <a:r>
              <a:rPr lang="en-US" dirty="0">
                <a:solidFill>
                  <a:schemeClr val="tx1"/>
                </a:solidFill>
              </a:rPr>
              <a:t> number2 = 2</a:t>
            </a:r>
            <a:r>
              <a:rPr lang="en-US" dirty="0" smtClean="0">
                <a:solidFill>
                  <a:schemeClr val="tx1"/>
                </a:solidFill>
              </a:rPr>
              <a:t>;</a:t>
            </a:r>
          </a:p>
          <a:p>
            <a:pPr lvl="1" eaLnBrk="1" fontAlgn="auto" hangingPunct="1">
              <a:defRPr/>
            </a:pPr>
            <a:r>
              <a:rPr lang="en-US" dirty="0" smtClean="0">
                <a:solidFill>
                  <a:schemeClr val="tx1"/>
                </a:solidFill>
              </a:rPr>
              <a:t>String s = number1&gt;1 </a:t>
            </a:r>
            <a:r>
              <a:rPr lang="en-US" dirty="0" smtClean="0">
                <a:solidFill>
                  <a:schemeClr val="tx1"/>
                </a:solidFill>
                <a:latin typeface="Agency FB" panose="020B0503020202020204" pitchFamily="34" charset="0"/>
              </a:rPr>
              <a:t>? </a:t>
            </a:r>
            <a:r>
              <a:rPr lang="en-US" dirty="0" smtClean="0">
                <a:solidFill>
                  <a:schemeClr val="tx1"/>
                </a:solidFill>
                <a:latin typeface="+mj-lt"/>
              </a:rPr>
              <a:t>“Greater than one” : “Less than one”;</a:t>
            </a:r>
            <a:endParaRPr lang="en-US" dirty="0">
              <a:solidFill>
                <a:schemeClr val="tx1"/>
              </a:solidFill>
              <a:latin typeface="Agency FB" panose="020B0503020202020204" pitchFamily="34" charset="0"/>
            </a:endParaRPr>
          </a:p>
          <a:p>
            <a:pPr lvl="1" eaLnBrk="1" fontAlgn="auto" hangingPunct="1">
              <a:defRPr/>
            </a:pPr>
            <a:r>
              <a:rPr lang="en-US" dirty="0" err="1" smtClean="0">
                <a:solidFill>
                  <a:schemeClr val="tx1"/>
                </a:solidFill>
              </a:rPr>
              <a:t>System.out.println</a:t>
            </a:r>
            <a:r>
              <a:rPr lang="en-US" dirty="0" smtClean="0">
                <a:solidFill>
                  <a:schemeClr val="tx1"/>
                </a:solidFill>
              </a:rPr>
              <a:t>(s);</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160" y="258764"/>
            <a:ext cx="6400800" cy="790575"/>
          </a:xfrm>
        </p:spPr>
        <p:txBody>
          <a:bodyPr/>
          <a:lstStyle/>
          <a:p>
            <a:pPr eaLnBrk="1" fontAlgn="auto" hangingPunct="1">
              <a:spcAft>
                <a:spcPts val="0"/>
              </a:spcAft>
              <a:defRPr/>
            </a:pPr>
            <a:r>
              <a:rPr lang="en-US" dirty="0">
                <a:solidFill>
                  <a:schemeClr val="bg1"/>
                </a:solidFill>
              </a:rPr>
              <a:t>Operator Precedence</a:t>
            </a:r>
          </a:p>
        </p:txBody>
      </p:sp>
      <p:sp>
        <p:nvSpPr>
          <p:cNvPr id="14339" name="Content Placeholder 2"/>
          <p:cNvSpPr>
            <a:spLocks noGrp="1"/>
          </p:cNvSpPr>
          <p:nvPr>
            <p:ph idx="1"/>
          </p:nvPr>
        </p:nvSpPr>
        <p:spPr>
          <a:xfrm>
            <a:off x="513160" y="1049338"/>
            <a:ext cx="6859190" cy="5454650"/>
          </a:xfrm>
        </p:spPr>
        <p:txBody>
          <a:bodyPr>
            <a:normAutofit fontScale="85000" lnSpcReduction="10000"/>
          </a:bodyPr>
          <a:lstStyle/>
          <a:p>
            <a:pPr eaLnBrk="1" hangingPunct="1">
              <a:spcBef>
                <a:spcPct val="75000"/>
              </a:spcBef>
            </a:pPr>
            <a:r>
              <a:rPr lang="en-US" dirty="0" smtClean="0"/>
              <a:t>Operators can be combined into complex expressions</a:t>
            </a:r>
          </a:p>
          <a:p>
            <a:pPr algn="ctr" eaLnBrk="1" hangingPunct="1">
              <a:spcBef>
                <a:spcPct val="75000"/>
              </a:spcBef>
              <a:buFontTx/>
              <a:buNone/>
            </a:pPr>
            <a:r>
              <a:rPr lang="en-US" sz="1800" dirty="0" smtClean="0">
                <a:latin typeface="Courier New" pitchFamily="49" charset="0"/>
              </a:rPr>
              <a:t>result  =  total + count / max - offset;</a:t>
            </a:r>
            <a:endParaRPr lang="en-US" dirty="0" smtClean="0"/>
          </a:p>
          <a:p>
            <a:pPr eaLnBrk="1" hangingPunct="1">
              <a:spcBef>
                <a:spcPct val="75000"/>
              </a:spcBef>
            </a:pPr>
            <a:r>
              <a:rPr lang="en-US" dirty="0" smtClean="0"/>
              <a:t>Operators have a well-defined </a:t>
            </a:r>
            <a:r>
              <a:rPr lang="en-US" u="sng" dirty="0" smtClean="0"/>
              <a:t>precedence</a:t>
            </a:r>
            <a:r>
              <a:rPr lang="en-US" dirty="0" smtClean="0"/>
              <a:t> which determines the order in which they are evaluated</a:t>
            </a:r>
          </a:p>
          <a:p>
            <a:pPr eaLnBrk="1" hangingPunct="1">
              <a:spcBef>
                <a:spcPct val="75000"/>
              </a:spcBef>
            </a:pPr>
            <a:r>
              <a:rPr lang="en-US" dirty="0" smtClean="0"/>
              <a:t>DMAS(Division Multiplication Addition Subtraction) rule is applied in Java Operator Precedence</a:t>
            </a:r>
          </a:p>
          <a:p>
            <a:pPr eaLnBrk="1" hangingPunct="1">
              <a:spcBef>
                <a:spcPct val="75000"/>
              </a:spcBef>
            </a:pPr>
            <a:r>
              <a:rPr lang="en-US" dirty="0" smtClean="0"/>
              <a:t>Multiplication, division, and remainder are evaluated prior to addition, subtraction, and string concatenation</a:t>
            </a:r>
          </a:p>
          <a:p>
            <a:pPr eaLnBrk="1" hangingPunct="1">
              <a:spcBef>
                <a:spcPct val="75000"/>
              </a:spcBef>
            </a:pPr>
            <a:r>
              <a:rPr lang="en-US" dirty="0" smtClean="0"/>
              <a:t>Arithmetic operators with the same precedence are evaluated from left to right, but parentheses can be used to force the evaluation order</a:t>
            </a:r>
          </a:p>
          <a:p>
            <a:pPr eaLnBrk="1" hangingPunct="1"/>
            <a:endParaRPr 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04838" y="217489"/>
            <a:ext cx="6400800" cy="1125537"/>
          </a:xfrm>
        </p:spPr>
        <p:txBody>
          <a:bodyPr/>
          <a:lstStyle/>
          <a:p>
            <a:pPr eaLnBrk="1" hangingPunct="1">
              <a:defRPr/>
            </a:pPr>
            <a:r>
              <a:rPr lang="en-US" dirty="0" smtClean="0">
                <a:solidFill>
                  <a:schemeClr val="tx1"/>
                </a:solidFill>
              </a:rPr>
              <a:t>Operator Precedence</a:t>
            </a:r>
          </a:p>
        </p:txBody>
      </p:sp>
      <p:sp>
        <p:nvSpPr>
          <p:cNvPr id="35843" name="Rectangle 3"/>
          <p:cNvSpPr>
            <a:spLocks noGrp="1" noChangeArrowheads="1"/>
          </p:cNvSpPr>
          <p:nvPr>
            <p:ph type="body" idx="1"/>
          </p:nvPr>
        </p:nvSpPr>
        <p:spPr>
          <a:xfrm>
            <a:off x="604838" y="1120775"/>
            <a:ext cx="5943600" cy="952500"/>
          </a:xfrm>
        </p:spPr>
        <p:txBody>
          <a:bodyPr/>
          <a:lstStyle/>
          <a:p>
            <a:pPr eaLnBrk="1" hangingPunct="1"/>
            <a:r>
              <a:rPr lang="en-US" smtClean="0"/>
              <a:t>What is the order of evaluation in the following expressions?</a:t>
            </a:r>
          </a:p>
        </p:txBody>
      </p:sp>
      <p:sp>
        <p:nvSpPr>
          <p:cNvPr id="35844" name="Text Box 4"/>
          <p:cNvSpPr txBox="1">
            <a:spLocks noChangeArrowheads="1"/>
          </p:cNvSpPr>
          <p:nvPr/>
        </p:nvSpPr>
        <p:spPr bwMode="auto">
          <a:xfrm>
            <a:off x="604837" y="1987551"/>
            <a:ext cx="2800767" cy="400110"/>
          </a:xfrm>
          <a:prstGeom prst="rect">
            <a:avLst/>
          </a:prstGeom>
          <a:noFill/>
          <a:ln w="12700">
            <a:noFill/>
            <a:miter lim="800000"/>
            <a:headEnd type="none" w="sm" len="sm"/>
            <a:tailEnd type="none" w="sm" len="sm"/>
          </a:ln>
          <a:effectLst/>
        </p:spPr>
        <p:txBody>
          <a:bodyPr wrap="none">
            <a:spAutoFit/>
          </a:bodyPr>
          <a:lstStyle/>
          <a:p>
            <a:r>
              <a:rPr lang="en-US" sz="2000" b="1">
                <a:latin typeface="Courier New" pitchFamily="49" charset="0"/>
              </a:rPr>
              <a:t>a + b + c + d + e</a:t>
            </a:r>
          </a:p>
        </p:txBody>
      </p:sp>
      <p:sp>
        <p:nvSpPr>
          <p:cNvPr id="35845" name="AutoShape 5"/>
          <p:cNvSpPr>
            <a:spLocks noChangeArrowheads="1"/>
          </p:cNvSpPr>
          <p:nvPr/>
        </p:nvSpPr>
        <p:spPr bwMode="auto">
          <a:xfrm>
            <a:off x="833438" y="2368550"/>
            <a:ext cx="228600" cy="304800"/>
          </a:xfrm>
          <a:prstGeom prst="roundRect">
            <a:avLst>
              <a:gd name="adj" fmla="val 16667"/>
            </a:avLst>
          </a:prstGeom>
          <a:solidFill>
            <a:srgbClr val="F5E985"/>
          </a:solidFill>
          <a:ln w="12700">
            <a:solidFill>
              <a:schemeClr val="tx1"/>
            </a:solidFill>
            <a:round/>
            <a:headEnd type="none" w="sm" len="sm"/>
            <a:tailEnd type="none" w="sm" len="sm"/>
          </a:ln>
          <a:effectLst/>
        </p:spPr>
        <p:txBody>
          <a:bodyPr wrap="none" anchor="ctr"/>
          <a:lstStyle/>
          <a:p>
            <a:pPr algn="ctr"/>
            <a:r>
              <a:rPr lang="en-US" sz="2000">
                <a:latin typeface="Times New Roman" pitchFamily="18" charset="0"/>
              </a:rPr>
              <a:t>1</a:t>
            </a:r>
            <a:endParaRPr lang="en-US" sz="2400">
              <a:latin typeface="Times New Roman" pitchFamily="18" charset="0"/>
            </a:endParaRPr>
          </a:p>
        </p:txBody>
      </p:sp>
      <p:sp>
        <p:nvSpPr>
          <p:cNvPr id="35846" name="AutoShape 6"/>
          <p:cNvSpPr>
            <a:spLocks noChangeArrowheads="1"/>
          </p:cNvSpPr>
          <p:nvPr/>
        </p:nvSpPr>
        <p:spPr bwMode="auto">
          <a:xfrm>
            <a:off x="2205038" y="2368550"/>
            <a:ext cx="228600" cy="304800"/>
          </a:xfrm>
          <a:prstGeom prst="roundRect">
            <a:avLst>
              <a:gd name="adj" fmla="val 16667"/>
            </a:avLst>
          </a:prstGeom>
          <a:solidFill>
            <a:srgbClr val="F5E985"/>
          </a:solidFill>
          <a:ln w="12700">
            <a:solidFill>
              <a:schemeClr val="tx1"/>
            </a:solidFill>
            <a:round/>
            <a:headEnd type="none" w="sm" len="sm"/>
            <a:tailEnd type="none" w="sm" len="sm"/>
          </a:ln>
          <a:effectLst/>
        </p:spPr>
        <p:txBody>
          <a:bodyPr wrap="none" anchor="ctr"/>
          <a:lstStyle/>
          <a:p>
            <a:pPr algn="ctr"/>
            <a:r>
              <a:rPr lang="en-US" sz="2000">
                <a:latin typeface="Times New Roman" pitchFamily="18" charset="0"/>
              </a:rPr>
              <a:t>4</a:t>
            </a:r>
            <a:endParaRPr lang="en-US" sz="2400">
              <a:latin typeface="Times New Roman" pitchFamily="18" charset="0"/>
            </a:endParaRPr>
          </a:p>
        </p:txBody>
      </p:sp>
      <p:sp>
        <p:nvSpPr>
          <p:cNvPr id="35847" name="AutoShape 7"/>
          <p:cNvSpPr>
            <a:spLocks noChangeArrowheads="1"/>
          </p:cNvSpPr>
          <p:nvPr/>
        </p:nvSpPr>
        <p:spPr bwMode="auto">
          <a:xfrm>
            <a:off x="1747838" y="2368550"/>
            <a:ext cx="228600" cy="304800"/>
          </a:xfrm>
          <a:prstGeom prst="roundRect">
            <a:avLst>
              <a:gd name="adj" fmla="val 16667"/>
            </a:avLst>
          </a:prstGeom>
          <a:solidFill>
            <a:srgbClr val="F5E985"/>
          </a:solidFill>
          <a:ln w="12700">
            <a:solidFill>
              <a:schemeClr val="tx1"/>
            </a:solidFill>
            <a:round/>
            <a:headEnd type="none" w="sm" len="sm"/>
            <a:tailEnd type="none" w="sm" len="sm"/>
          </a:ln>
          <a:effectLst/>
        </p:spPr>
        <p:txBody>
          <a:bodyPr wrap="none" anchor="ctr"/>
          <a:lstStyle/>
          <a:p>
            <a:pPr algn="ctr"/>
            <a:r>
              <a:rPr lang="en-US" sz="2000">
                <a:latin typeface="Times New Roman" pitchFamily="18" charset="0"/>
              </a:rPr>
              <a:t>3</a:t>
            </a:r>
            <a:endParaRPr lang="en-US" sz="2400">
              <a:latin typeface="Times New Roman" pitchFamily="18" charset="0"/>
            </a:endParaRPr>
          </a:p>
        </p:txBody>
      </p:sp>
      <p:sp>
        <p:nvSpPr>
          <p:cNvPr id="35848" name="AutoShape 8"/>
          <p:cNvSpPr>
            <a:spLocks noChangeArrowheads="1"/>
          </p:cNvSpPr>
          <p:nvPr/>
        </p:nvSpPr>
        <p:spPr bwMode="auto">
          <a:xfrm>
            <a:off x="1290638" y="2368550"/>
            <a:ext cx="228600" cy="304800"/>
          </a:xfrm>
          <a:prstGeom prst="roundRect">
            <a:avLst>
              <a:gd name="adj" fmla="val 16667"/>
            </a:avLst>
          </a:prstGeom>
          <a:solidFill>
            <a:srgbClr val="F5E985"/>
          </a:solidFill>
          <a:ln w="12700">
            <a:solidFill>
              <a:schemeClr val="tx1"/>
            </a:solidFill>
            <a:round/>
            <a:headEnd type="none" w="sm" len="sm"/>
            <a:tailEnd type="none" w="sm" len="sm"/>
          </a:ln>
          <a:effectLst/>
        </p:spPr>
        <p:txBody>
          <a:bodyPr wrap="none" anchor="ctr"/>
          <a:lstStyle/>
          <a:p>
            <a:pPr algn="ctr"/>
            <a:r>
              <a:rPr lang="en-US" sz="2000">
                <a:latin typeface="Times New Roman" pitchFamily="18" charset="0"/>
              </a:rPr>
              <a:t>2</a:t>
            </a:r>
            <a:endParaRPr lang="en-US" sz="2400">
              <a:latin typeface="Times New Roman" pitchFamily="18" charset="0"/>
            </a:endParaRPr>
          </a:p>
        </p:txBody>
      </p:sp>
      <p:sp>
        <p:nvSpPr>
          <p:cNvPr id="35849" name="Text Box 9"/>
          <p:cNvSpPr txBox="1">
            <a:spLocks noChangeArrowheads="1"/>
          </p:cNvSpPr>
          <p:nvPr/>
        </p:nvSpPr>
        <p:spPr bwMode="auto">
          <a:xfrm>
            <a:off x="3462337" y="1987551"/>
            <a:ext cx="2800767" cy="400110"/>
          </a:xfrm>
          <a:prstGeom prst="rect">
            <a:avLst/>
          </a:prstGeom>
          <a:noFill/>
          <a:ln w="12700">
            <a:noFill/>
            <a:miter lim="800000"/>
            <a:headEnd type="none" w="sm" len="sm"/>
            <a:tailEnd type="none" w="sm" len="sm"/>
          </a:ln>
          <a:effectLst/>
        </p:spPr>
        <p:txBody>
          <a:bodyPr wrap="none">
            <a:spAutoFit/>
          </a:bodyPr>
          <a:lstStyle/>
          <a:p>
            <a:r>
              <a:rPr lang="en-US" sz="2000" b="1">
                <a:latin typeface="Courier New" pitchFamily="49" charset="0"/>
              </a:rPr>
              <a:t>a + b * c - d / e</a:t>
            </a:r>
          </a:p>
        </p:txBody>
      </p:sp>
      <p:sp>
        <p:nvSpPr>
          <p:cNvPr id="35850" name="AutoShape 10"/>
          <p:cNvSpPr>
            <a:spLocks noChangeArrowheads="1"/>
          </p:cNvSpPr>
          <p:nvPr/>
        </p:nvSpPr>
        <p:spPr bwMode="auto">
          <a:xfrm>
            <a:off x="3786182" y="2357430"/>
            <a:ext cx="228600" cy="304800"/>
          </a:xfrm>
          <a:prstGeom prst="roundRect">
            <a:avLst>
              <a:gd name="adj" fmla="val 16667"/>
            </a:avLst>
          </a:prstGeom>
          <a:solidFill>
            <a:srgbClr val="F5E985"/>
          </a:solidFill>
          <a:ln w="12700">
            <a:solidFill>
              <a:schemeClr val="tx1"/>
            </a:solidFill>
            <a:round/>
            <a:headEnd type="none" w="sm" len="sm"/>
            <a:tailEnd type="none" w="sm" len="sm"/>
          </a:ln>
          <a:effectLst/>
        </p:spPr>
        <p:txBody>
          <a:bodyPr wrap="none" anchor="ctr"/>
          <a:lstStyle/>
          <a:p>
            <a:pPr algn="ctr"/>
            <a:r>
              <a:rPr lang="en-US" sz="2000" dirty="0">
                <a:latin typeface="Times New Roman" pitchFamily="18" charset="0"/>
              </a:rPr>
              <a:t>3</a:t>
            </a:r>
            <a:endParaRPr lang="en-US" sz="2400" dirty="0">
              <a:latin typeface="Times New Roman" pitchFamily="18" charset="0"/>
            </a:endParaRPr>
          </a:p>
        </p:txBody>
      </p:sp>
      <p:sp>
        <p:nvSpPr>
          <p:cNvPr id="35851" name="AutoShape 11"/>
          <p:cNvSpPr>
            <a:spLocks noChangeArrowheads="1"/>
          </p:cNvSpPr>
          <p:nvPr/>
        </p:nvSpPr>
        <p:spPr bwMode="auto">
          <a:xfrm>
            <a:off x="4500562" y="2357430"/>
            <a:ext cx="228600" cy="304800"/>
          </a:xfrm>
          <a:prstGeom prst="roundRect">
            <a:avLst>
              <a:gd name="adj" fmla="val 16667"/>
            </a:avLst>
          </a:prstGeom>
          <a:solidFill>
            <a:srgbClr val="F5E985"/>
          </a:solidFill>
          <a:ln w="12700">
            <a:solidFill>
              <a:schemeClr val="tx1"/>
            </a:solidFill>
            <a:round/>
            <a:headEnd type="none" w="sm" len="sm"/>
            <a:tailEnd type="none" w="sm" len="sm"/>
          </a:ln>
          <a:effectLst/>
        </p:spPr>
        <p:txBody>
          <a:bodyPr wrap="none" anchor="ctr"/>
          <a:lstStyle/>
          <a:p>
            <a:pPr algn="ctr"/>
            <a:r>
              <a:rPr lang="en-US" sz="2000" dirty="0">
                <a:latin typeface="Times New Roman" pitchFamily="18" charset="0"/>
              </a:rPr>
              <a:t>2</a:t>
            </a:r>
            <a:endParaRPr lang="en-US" sz="2400" dirty="0">
              <a:latin typeface="Times New Roman" pitchFamily="18" charset="0"/>
            </a:endParaRPr>
          </a:p>
        </p:txBody>
      </p:sp>
      <p:sp>
        <p:nvSpPr>
          <p:cNvPr id="35852" name="AutoShape 12"/>
          <p:cNvSpPr>
            <a:spLocks noChangeArrowheads="1"/>
          </p:cNvSpPr>
          <p:nvPr/>
        </p:nvSpPr>
        <p:spPr bwMode="auto">
          <a:xfrm>
            <a:off x="5000628" y="2357430"/>
            <a:ext cx="228600" cy="304800"/>
          </a:xfrm>
          <a:prstGeom prst="roundRect">
            <a:avLst>
              <a:gd name="adj" fmla="val 16667"/>
            </a:avLst>
          </a:prstGeom>
          <a:solidFill>
            <a:srgbClr val="F5E985"/>
          </a:solidFill>
          <a:ln w="12700">
            <a:solidFill>
              <a:schemeClr val="tx1"/>
            </a:solidFill>
            <a:round/>
            <a:headEnd type="none" w="sm" len="sm"/>
            <a:tailEnd type="none" w="sm" len="sm"/>
          </a:ln>
          <a:effectLst/>
        </p:spPr>
        <p:txBody>
          <a:bodyPr wrap="none" anchor="ctr"/>
          <a:lstStyle/>
          <a:p>
            <a:pPr algn="ctr"/>
            <a:r>
              <a:rPr lang="en-US" sz="2000" dirty="0">
                <a:latin typeface="Times New Roman" pitchFamily="18" charset="0"/>
              </a:rPr>
              <a:t>4</a:t>
            </a:r>
            <a:endParaRPr lang="en-US" sz="2400" dirty="0">
              <a:latin typeface="Times New Roman" pitchFamily="18" charset="0"/>
            </a:endParaRPr>
          </a:p>
        </p:txBody>
      </p:sp>
      <p:sp>
        <p:nvSpPr>
          <p:cNvPr id="35853" name="AutoShape 13"/>
          <p:cNvSpPr>
            <a:spLocks noChangeArrowheads="1"/>
          </p:cNvSpPr>
          <p:nvPr/>
        </p:nvSpPr>
        <p:spPr bwMode="auto">
          <a:xfrm>
            <a:off x="5572132" y="2357430"/>
            <a:ext cx="228600" cy="304800"/>
          </a:xfrm>
          <a:prstGeom prst="roundRect">
            <a:avLst>
              <a:gd name="adj" fmla="val 16667"/>
            </a:avLst>
          </a:prstGeom>
          <a:solidFill>
            <a:srgbClr val="F5E985"/>
          </a:solidFill>
          <a:ln w="12700">
            <a:solidFill>
              <a:schemeClr val="tx1"/>
            </a:solidFill>
            <a:round/>
            <a:headEnd type="none" w="sm" len="sm"/>
            <a:tailEnd type="none" w="sm" len="sm"/>
          </a:ln>
          <a:effectLst/>
        </p:spPr>
        <p:txBody>
          <a:bodyPr wrap="none" anchor="ctr"/>
          <a:lstStyle/>
          <a:p>
            <a:pPr algn="ctr"/>
            <a:r>
              <a:rPr lang="en-US" sz="2000" dirty="0">
                <a:latin typeface="Times New Roman" pitchFamily="18" charset="0"/>
              </a:rPr>
              <a:t>1</a:t>
            </a:r>
          </a:p>
        </p:txBody>
      </p:sp>
      <p:sp>
        <p:nvSpPr>
          <p:cNvPr id="35854" name="Text Box 14"/>
          <p:cNvSpPr txBox="1">
            <a:spLocks noChangeArrowheads="1"/>
          </p:cNvSpPr>
          <p:nvPr/>
        </p:nvSpPr>
        <p:spPr bwMode="auto">
          <a:xfrm>
            <a:off x="1804987" y="3206751"/>
            <a:ext cx="3108543" cy="400110"/>
          </a:xfrm>
          <a:prstGeom prst="rect">
            <a:avLst/>
          </a:prstGeom>
          <a:noFill/>
          <a:ln w="12700">
            <a:noFill/>
            <a:miter lim="800000"/>
            <a:headEnd type="none" w="sm" len="sm"/>
            <a:tailEnd type="none" w="sm" len="sm"/>
          </a:ln>
          <a:effectLst/>
        </p:spPr>
        <p:txBody>
          <a:bodyPr wrap="none">
            <a:spAutoFit/>
          </a:bodyPr>
          <a:lstStyle/>
          <a:p>
            <a:r>
              <a:rPr lang="en-US" sz="2000" b="1">
                <a:latin typeface="Courier New" pitchFamily="49" charset="0"/>
              </a:rPr>
              <a:t>a / (b + c) - d % e</a:t>
            </a:r>
          </a:p>
        </p:txBody>
      </p:sp>
      <p:sp>
        <p:nvSpPr>
          <p:cNvPr id="35855" name="AutoShape 15"/>
          <p:cNvSpPr>
            <a:spLocks noChangeArrowheads="1"/>
          </p:cNvSpPr>
          <p:nvPr/>
        </p:nvSpPr>
        <p:spPr bwMode="auto">
          <a:xfrm>
            <a:off x="2033588" y="3587750"/>
            <a:ext cx="228600" cy="304800"/>
          </a:xfrm>
          <a:prstGeom prst="roundRect">
            <a:avLst>
              <a:gd name="adj" fmla="val 16667"/>
            </a:avLst>
          </a:prstGeom>
          <a:solidFill>
            <a:srgbClr val="F5E985"/>
          </a:solidFill>
          <a:ln w="12700">
            <a:solidFill>
              <a:schemeClr val="tx1"/>
            </a:solidFill>
            <a:round/>
            <a:headEnd type="none" w="sm" len="sm"/>
            <a:tailEnd type="none" w="sm" len="sm"/>
          </a:ln>
          <a:effectLst/>
        </p:spPr>
        <p:txBody>
          <a:bodyPr wrap="none" anchor="ctr"/>
          <a:lstStyle/>
          <a:p>
            <a:pPr algn="ctr"/>
            <a:r>
              <a:rPr lang="en-US" sz="2000">
                <a:latin typeface="Times New Roman" pitchFamily="18" charset="0"/>
              </a:rPr>
              <a:t>2</a:t>
            </a:r>
            <a:endParaRPr lang="en-US" sz="2400">
              <a:latin typeface="Times New Roman" pitchFamily="18" charset="0"/>
            </a:endParaRPr>
          </a:p>
        </p:txBody>
      </p:sp>
      <p:sp>
        <p:nvSpPr>
          <p:cNvPr id="35856" name="AutoShape 16"/>
          <p:cNvSpPr>
            <a:spLocks noChangeArrowheads="1"/>
          </p:cNvSpPr>
          <p:nvPr/>
        </p:nvSpPr>
        <p:spPr bwMode="auto">
          <a:xfrm>
            <a:off x="4357686" y="3571876"/>
            <a:ext cx="228600" cy="304800"/>
          </a:xfrm>
          <a:prstGeom prst="roundRect">
            <a:avLst>
              <a:gd name="adj" fmla="val 16667"/>
            </a:avLst>
          </a:prstGeom>
          <a:solidFill>
            <a:srgbClr val="F5E985"/>
          </a:solidFill>
          <a:ln w="12700">
            <a:solidFill>
              <a:schemeClr val="tx1"/>
            </a:solidFill>
            <a:round/>
            <a:headEnd type="none" w="sm" len="sm"/>
            <a:tailEnd type="none" w="sm" len="sm"/>
          </a:ln>
          <a:effectLst/>
        </p:spPr>
        <p:txBody>
          <a:bodyPr wrap="none" anchor="ctr"/>
          <a:lstStyle/>
          <a:p>
            <a:pPr algn="ctr"/>
            <a:r>
              <a:rPr lang="en-US" sz="2000" dirty="0">
                <a:latin typeface="Times New Roman" pitchFamily="18" charset="0"/>
              </a:rPr>
              <a:t>3</a:t>
            </a:r>
            <a:endParaRPr lang="en-US" sz="2400" dirty="0">
              <a:latin typeface="Times New Roman" pitchFamily="18" charset="0"/>
            </a:endParaRPr>
          </a:p>
        </p:txBody>
      </p:sp>
      <p:sp>
        <p:nvSpPr>
          <p:cNvPr id="35857" name="AutoShape 17"/>
          <p:cNvSpPr>
            <a:spLocks noChangeArrowheads="1"/>
          </p:cNvSpPr>
          <p:nvPr/>
        </p:nvSpPr>
        <p:spPr bwMode="auto">
          <a:xfrm>
            <a:off x="3643306" y="3571876"/>
            <a:ext cx="228600" cy="304800"/>
          </a:xfrm>
          <a:prstGeom prst="roundRect">
            <a:avLst>
              <a:gd name="adj" fmla="val 16667"/>
            </a:avLst>
          </a:prstGeom>
          <a:solidFill>
            <a:srgbClr val="F5E985"/>
          </a:solidFill>
          <a:ln w="12700">
            <a:solidFill>
              <a:schemeClr val="tx1"/>
            </a:solidFill>
            <a:round/>
            <a:headEnd type="none" w="sm" len="sm"/>
            <a:tailEnd type="none" w="sm" len="sm"/>
          </a:ln>
          <a:effectLst/>
        </p:spPr>
        <p:txBody>
          <a:bodyPr wrap="none" anchor="ctr"/>
          <a:lstStyle/>
          <a:p>
            <a:pPr algn="ctr"/>
            <a:r>
              <a:rPr lang="en-US" sz="2000" dirty="0">
                <a:latin typeface="Times New Roman" pitchFamily="18" charset="0"/>
              </a:rPr>
              <a:t>4</a:t>
            </a:r>
            <a:endParaRPr lang="en-US" sz="2400" dirty="0">
              <a:latin typeface="Times New Roman" pitchFamily="18" charset="0"/>
            </a:endParaRPr>
          </a:p>
        </p:txBody>
      </p:sp>
      <p:sp>
        <p:nvSpPr>
          <p:cNvPr id="35858" name="AutoShape 18"/>
          <p:cNvSpPr>
            <a:spLocks noChangeArrowheads="1"/>
          </p:cNvSpPr>
          <p:nvPr/>
        </p:nvSpPr>
        <p:spPr bwMode="auto">
          <a:xfrm>
            <a:off x="2928926" y="3643314"/>
            <a:ext cx="228600" cy="304800"/>
          </a:xfrm>
          <a:prstGeom prst="roundRect">
            <a:avLst>
              <a:gd name="adj" fmla="val 16667"/>
            </a:avLst>
          </a:prstGeom>
          <a:solidFill>
            <a:srgbClr val="F5E985"/>
          </a:solidFill>
          <a:ln w="12700">
            <a:solidFill>
              <a:schemeClr val="tx1"/>
            </a:solidFill>
            <a:round/>
            <a:headEnd type="none" w="sm" len="sm"/>
            <a:tailEnd type="none" w="sm" len="sm"/>
          </a:ln>
          <a:effectLst/>
        </p:spPr>
        <p:txBody>
          <a:bodyPr wrap="none" anchor="ctr"/>
          <a:lstStyle/>
          <a:p>
            <a:pPr algn="ctr"/>
            <a:r>
              <a:rPr lang="en-US" sz="2000" dirty="0">
                <a:latin typeface="Times New Roman" pitchFamily="18" charset="0"/>
              </a:rPr>
              <a:t>1</a:t>
            </a:r>
            <a:endParaRPr lang="en-US" sz="2400" dirty="0">
              <a:latin typeface="Times New Roman" pitchFamily="18" charset="0"/>
            </a:endParaRPr>
          </a:p>
        </p:txBody>
      </p:sp>
      <p:sp>
        <p:nvSpPr>
          <p:cNvPr id="35859" name="Text Box 19"/>
          <p:cNvSpPr txBox="1">
            <a:spLocks noChangeArrowheads="1"/>
          </p:cNvSpPr>
          <p:nvPr/>
        </p:nvSpPr>
        <p:spPr bwMode="auto">
          <a:xfrm>
            <a:off x="1709737" y="4425951"/>
            <a:ext cx="3724096" cy="400110"/>
          </a:xfrm>
          <a:prstGeom prst="rect">
            <a:avLst/>
          </a:prstGeom>
          <a:noFill/>
          <a:ln w="12700">
            <a:noFill/>
            <a:miter lim="800000"/>
            <a:headEnd type="none" w="sm" len="sm"/>
            <a:tailEnd type="none" w="sm" len="sm"/>
          </a:ln>
          <a:effectLst/>
        </p:spPr>
        <p:txBody>
          <a:bodyPr wrap="none">
            <a:spAutoFit/>
          </a:bodyPr>
          <a:lstStyle/>
          <a:p>
            <a:r>
              <a:rPr lang="en-US" sz="2000" b="1">
                <a:latin typeface="Courier New" pitchFamily="49" charset="0"/>
              </a:rPr>
              <a:t>a / (b * (c + (d - e)))</a:t>
            </a:r>
          </a:p>
        </p:txBody>
      </p:sp>
      <p:sp>
        <p:nvSpPr>
          <p:cNvPr id="35860" name="AutoShape 20"/>
          <p:cNvSpPr>
            <a:spLocks noChangeArrowheads="1"/>
          </p:cNvSpPr>
          <p:nvPr/>
        </p:nvSpPr>
        <p:spPr bwMode="auto">
          <a:xfrm>
            <a:off x="1938338" y="4806950"/>
            <a:ext cx="228600" cy="304800"/>
          </a:xfrm>
          <a:prstGeom prst="roundRect">
            <a:avLst>
              <a:gd name="adj" fmla="val 16667"/>
            </a:avLst>
          </a:prstGeom>
          <a:solidFill>
            <a:srgbClr val="F5E985"/>
          </a:solidFill>
          <a:ln w="12700">
            <a:solidFill>
              <a:schemeClr val="tx1"/>
            </a:solidFill>
            <a:round/>
            <a:headEnd type="none" w="sm" len="sm"/>
            <a:tailEnd type="none" w="sm" len="sm"/>
          </a:ln>
          <a:effectLst/>
        </p:spPr>
        <p:txBody>
          <a:bodyPr wrap="none" anchor="ctr"/>
          <a:lstStyle/>
          <a:p>
            <a:pPr algn="ctr"/>
            <a:r>
              <a:rPr lang="en-US" sz="2000">
                <a:latin typeface="Times New Roman" pitchFamily="18" charset="0"/>
              </a:rPr>
              <a:t>4</a:t>
            </a:r>
            <a:endParaRPr lang="en-US" sz="2400">
              <a:latin typeface="Times New Roman" pitchFamily="18" charset="0"/>
            </a:endParaRPr>
          </a:p>
        </p:txBody>
      </p:sp>
      <p:sp>
        <p:nvSpPr>
          <p:cNvPr id="35861" name="AutoShape 21"/>
          <p:cNvSpPr>
            <a:spLocks noChangeArrowheads="1"/>
          </p:cNvSpPr>
          <p:nvPr/>
        </p:nvSpPr>
        <p:spPr bwMode="auto">
          <a:xfrm>
            <a:off x="4429124" y="4786322"/>
            <a:ext cx="228600" cy="304800"/>
          </a:xfrm>
          <a:prstGeom prst="roundRect">
            <a:avLst>
              <a:gd name="adj" fmla="val 16667"/>
            </a:avLst>
          </a:prstGeom>
          <a:solidFill>
            <a:srgbClr val="F5E985"/>
          </a:solidFill>
          <a:ln w="12700">
            <a:solidFill>
              <a:schemeClr val="tx1"/>
            </a:solidFill>
            <a:round/>
            <a:headEnd type="none" w="sm" len="sm"/>
            <a:tailEnd type="none" w="sm" len="sm"/>
          </a:ln>
          <a:effectLst/>
        </p:spPr>
        <p:txBody>
          <a:bodyPr wrap="none" anchor="ctr"/>
          <a:lstStyle/>
          <a:p>
            <a:pPr algn="ctr"/>
            <a:r>
              <a:rPr lang="en-US" sz="2000" dirty="0">
                <a:latin typeface="Times New Roman" pitchFamily="18" charset="0"/>
              </a:rPr>
              <a:t>1</a:t>
            </a:r>
            <a:endParaRPr lang="en-US" sz="2400" dirty="0">
              <a:latin typeface="Times New Roman" pitchFamily="18" charset="0"/>
            </a:endParaRPr>
          </a:p>
        </p:txBody>
      </p:sp>
      <p:sp>
        <p:nvSpPr>
          <p:cNvPr id="35862" name="AutoShape 22"/>
          <p:cNvSpPr>
            <a:spLocks noChangeArrowheads="1"/>
          </p:cNvSpPr>
          <p:nvPr/>
        </p:nvSpPr>
        <p:spPr bwMode="auto">
          <a:xfrm>
            <a:off x="3571868" y="4857760"/>
            <a:ext cx="228600" cy="304800"/>
          </a:xfrm>
          <a:prstGeom prst="roundRect">
            <a:avLst>
              <a:gd name="adj" fmla="val 16667"/>
            </a:avLst>
          </a:prstGeom>
          <a:solidFill>
            <a:srgbClr val="F5E985"/>
          </a:solidFill>
          <a:ln w="12700">
            <a:solidFill>
              <a:schemeClr val="tx1"/>
            </a:solidFill>
            <a:round/>
            <a:headEnd type="none" w="sm" len="sm"/>
            <a:tailEnd type="none" w="sm" len="sm"/>
          </a:ln>
          <a:effectLst/>
        </p:spPr>
        <p:txBody>
          <a:bodyPr wrap="none" anchor="ctr"/>
          <a:lstStyle/>
          <a:p>
            <a:pPr algn="ctr"/>
            <a:r>
              <a:rPr lang="en-US" sz="2000" dirty="0">
                <a:latin typeface="Times New Roman" pitchFamily="18" charset="0"/>
              </a:rPr>
              <a:t>2</a:t>
            </a:r>
            <a:endParaRPr lang="en-US" sz="2400" dirty="0">
              <a:latin typeface="Times New Roman" pitchFamily="18" charset="0"/>
            </a:endParaRPr>
          </a:p>
        </p:txBody>
      </p:sp>
      <p:sp>
        <p:nvSpPr>
          <p:cNvPr id="35863" name="AutoShape 23"/>
          <p:cNvSpPr>
            <a:spLocks noChangeArrowheads="1"/>
          </p:cNvSpPr>
          <p:nvPr/>
        </p:nvSpPr>
        <p:spPr bwMode="auto">
          <a:xfrm>
            <a:off x="2857488" y="4786322"/>
            <a:ext cx="228600" cy="304800"/>
          </a:xfrm>
          <a:prstGeom prst="roundRect">
            <a:avLst>
              <a:gd name="adj" fmla="val 16667"/>
            </a:avLst>
          </a:prstGeom>
          <a:solidFill>
            <a:srgbClr val="F5E985"/>
          </a:solidFill>
          <a:ln w="12700">
            <a:solidFill>
              <a:schemeClr val="tx1"/>
            </a:solidFill>
            <a:round/>
            <a:headEnd type="none" w="sm" len="sm"/>
            <a:tailEnd type="none" w="sm" len="sm"/>
          </a:ln>
          <a:effectLst/>
        </p:spPr>
        <p:txBody>
          <a:bodyPr wrap="none" anchor="ctr"/>
          <a:lstStyle/>
          <a:p>
            <a:pPr algn="ctr"/>
            <a:r>
              <a:rPr lang="en-US" sz="2000" dirty="0">
                <a:latin typeface="Times New Roman" pitchFamily="18" charset="0"/>
              </a:rPr>
              <a:t>3</a:t>
            </a:r>
            <a:endParaRPr lang="en-US" sz="2400" dirty="0">
              <a:latin typeface="Times New Roman" pitchFamily="18" charset="0"/>
            </a:endParaRPr>
          </a:p>
        </p:txBody>
      </p:sp>
      <p:sp>
        <p:nvSpPr>
          <p:cNvPr id="2" name="Rounded Rectangle 1"/>
          <p:cNvSpPr/>
          <p:nvPr/>
        </p:nvSpPr>
        <p:spPr>
          <a:xfrm>
            <a:off x="5273279" y="3294064"/>
            <a:ext cx="2793206" cy="27955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a:solidFill>
                  <a:schemeClr val="tx1"/>
                </a:solidFill>
              </a:rPr>
              <a:t>int</a:t>
            </a:r>
            <a:r>
              <a:rPr lang="en-US" dirty="0">
                <a:solidFill>
                  <a:schemeClr val="tx1"/>
                </a:solidFill>
              </a:rPr>
              <a:t> a=3,b=3,c=3,d=3,e=3;</a:t>
            </a:r>
          </a:p>
          <a:p>
            <a:pPr algn="ctr">
              <a:defRPr/>
            </a:pPr>
            <a:r>
              <a:rPr lang="en-US" dirty="0">
                <a:solidFill>
                  <a:schemeClr val="tx1"/>
                </a:solidFill>
              </a:rPr>
              <a:t>        </a:t>
            </a:r>
            <a:r>
              <a:rPr lang="en-US" dirty="0" err="1">
                <a:solidFill>
                  <a:schemeClr val="tx1"/>
                </a:solidFill>
              </a:rPr>
              <a:t>int</a:t>
            </a:r>
            <a:r>
              <a:rPr lang="en-US" dirty="0">
                <a:solidFill>
                  <a:schemeClr val="tx1"/>
                </a:solidFill>
              </a:rPr>
              <a:t> f = a + b * c - d / e;</a:t>
            </a:r>
          </a:p>
          <a:p>
            <a:pPr algn="ctr">
              <a:defRPr/>
            </a:pPr>
            <a:r>
              <a:rPr lang="en-US" dirty="0">
                <a:solidFill>
                  <a:schemeClr val="tx1"/>
                </a:solidFill>
              </a:rPr>
              <a:t>        </a:t>
            </a:r>
            <a:r>
              <a:rPr lang="en-US" dirty="0" err="1">
                <a:solidFill>
                  <a:schemeClr val="tx1"/>
                </a:solidFill>
              </a:rPr>
              <a:t>System.out.println</a:t>
            </a:r>
            <a:r>
              <a:rPr lang="en-US" dirty="0">
                <a:solidFill>
                  <a:schemeClr val="tx1"/>
                </a:solidFill>
              </a:rPr>
              <a:t>(f);</a:t>
            </a:r>
          </a:p>
          <a:p>
            <a:pPr algn="ctr">
              <a:defRPr/>
            </a:pPr>
            <a:r>
              <a:rPr lang="en-US" dirty="0">
                <a:solidFill>
                  <a:schemeClr val="tx1"/>
                </a:solidFill>
              </a:rPr>
              <a:t>OUTPUT</a:t>
            </a:r>
            <a:r>
              <a:rPr lang="en-US" dirty="0">
                <a:solidFill>
                  <a:schemeClr val="tx1"/>
                </a:solidFill>
                <a:latin typeface="Agency FB" panose="020B0503020202020204" pitchFamily="34" charset="0"/>
              </a:rPr>
              <a: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5842">
                                            <p:txEl>
                                              <p:pRg st="0" end="0"/>
                                            </p:txEl>
                                          </p:spTgt>
                                        </p:tgtEl>
                                        <p:attrNameLst>
                                          <p:attrName>style.visibility</p:attrName>
                                        </p:attrNameLst>
                                      </p:cBhvr>
                                      <p:to>
                                        <p:strVal val="visible"/>
                                      </p:to>
                                    </p:set>
                                    <p:animEffect transition="in" filter="dissolve">
                                      <p:cBhvr>
                                        <p:cTn id="7" dur="500"/>
                                        <p:tgtEl>
                                          <p:spTgt spid="3584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5843">
                                            <p:txEl>
                                              <p:pRg st="0" end="0"/>
                                            </p:txEl>
                                          </p:spTgt>
                                        </p:tgtEl>
                                        <p:attrNameLst>
                                          <p:attrName>style.visibility</p:attrName>
                                        </p:attrNameLst>
                                      </p:cBhvr>
                                      <p:to>
                                        <p:strVal val="visible"/>
                                      </p:to>
                                    </p:set>
                                    <p:animEffect transition="in" filter="wipe(up)">
                                      <p:cBhvr>
                                        <p:cTn id="12" dur="500"/>
                                        <p:tgtEl>
                                          <p:spTgt spid="3584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5844"/>
                                        </p:tgtEl>
                                        <p:attrNameLst>
                                          <p:attrName>style.visibility</p:attrName>
                                        </p:attrNameLst>
                                      </p:cBhvr>
                                      <p:to>
                                        <p:strVal val="visible"/>
                                      </p:to>
                                    </p:set>
                                    <p:anim calcmode="lin" valueType="num">
                                      <p:cBhvr additive="base">
                                        <p:cTn id="17" dur="500" fill="hold"/>
                                        <p:tgtEl>
                                          <p:spTgt spid="35844"/>
                                        </p:tgtEl>
                                        <p:attrNameLst>
                                          <p:attrName>ppt_x</p:attrName>
                                        </p:attrNameLst>
                                      </p:cBhvr>
                                      <p:tavLst>
                                        <p:tav tm="0">
                                          <p:val>
                                            <p:strVal val="#ppt_x"/>
                                          </p:val>
                                        </p:tav>
                                        <p:tav tm="100000">
                                          <p:val>
                                            <p:strVal val="#ppt_x"/>
                                          </p:val>
                                        </p:tav>
                                      </p:tavLst>
                                    </p:anim>
                                    <p:anim calcmode="lin" valueType="num">
                                      <p:cBhvr additive="base">
                                        <p:cTn id="18" dur="500" fill="hold"/>
                                        <p:tgtEl>
                                          <p:spTgt spid="35844"/>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5845"/>
                                        </p:tgtEl>
                                        <p:attrNameLst>
                                          <p:attrName>style.visibility</p:attrName>
                                        </p:attrNameLst>
                                      </p:cBhvr>
                                      <p:to>
                                        <p:strVal val="visible"/>
                                      </p:to>
                                    </p:set>
                                    <p:animEffect transition="in" filter="dissolve">
                                      <p:cBhvr>
                                        <p:cTn id="23" dur="500"/>
                                        <p:tgtEl>
                                          <p:spTgt spid="3584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35848"/>
                                        </p:tgtEl>
                                        <p:attrNameLst>
                                          <p:attrName>style.visibility</p:attrName>
                                        </p:attrNameLst>
                                      </p:cBhvr>
                                      <p:to>
                                        <p:strVal val="visible"/>
                                      </p:to>
                                    </p:set>
                                    <p:animEffect transition="in" filter="dissolve">
                                      <p:cBhvr>
                                        <p:cTn id="28" dur="500"/>
                                        <p:tgtEl>
                                          <p:spTgt spid="3584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35847"/>
                                        </p:tgtEl>
                                        <p:attrNameLst>
                                          <p:attrName>style.visibility</p:attrName>
                                        </p:attrNameLst>
                                      </p:cBhvr>
                                      <p:to>
                                        <p:strVal val="visible"/>
                                      </p:to>
                                    </p:set>
                                    <p:animEffect transition="in" filter="dissolve">
                                      <p:cBhvr>
                                        <p:cTn id="33" dur="500"/>
                                        <p:tgtEl>
                                          <p:spTgt spid="35847"/>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35846"/>
                                        </p:tgtEl>
                                        <p:attrNameLst>
                                          <p:attrName>style.visibility</p:attrName>
                                        </p:attrNameLst>
                                      </p:cBhvr>
                                      <p:to>
                                        <p:strVal val="visible"/>
                                      </p:to>
                                    </p:set>
                                    <p:animEffect transition="in" filter="dissolve">
                                      <p:cBhvr>
                                        <p:cTn id="38" dur="500"/>
                                        <p:tgtEl>
                                          <p:spTgt spid="35846"/>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5849"/>
                                        </p:tgtEl>
                                        <p:attrNameLst>
                                          <p:attrName>style.visibility</p:attrName>
                                        </p:attrNameLst>
                                      </p:cBhvr>
                                      <p:to>
                                        <p:strVal val="visible"/>
                                      </p:to>
                                    </p:set>
                                    <p:anim calcmode="lin" valueType="num">
                                      <p:cBhvr additive="base">
                                        <p:cTn id="43" dur="500" fill="hold"/>
                                        <p:tgtEl>
                                          <p:spTgt spid="35849"/>
                                        </p:tgtEl>
                                        <p:attrNameLst>
                                          <p:attrName>ppt_x</p:attrName>
                                        </p:attrNameLst>
                                      </p:cBhvr>
                                      <p:tavLst>
                                        <p:tav tm="0">
                                          <p:val>
                                            <p:strVal val="#ppt_x"/>
                                          </p:val>
                                        </p:tav>
                                        <p:tav tm="100000">
                                          <p:val>
                                            <p:strVal val="#ppt_x"/>
                                          </p:val>
                                        </p:tav>
                                      </p:tavLst>
                                    </p:anim>
                                    <p:anim calcmode="lin" valueType="num">
                                      <p:cBhvr additive="base">
                                        <p:cTn id="44" dur="500" fill="hold"/>
                                        <p:tgtEl>
                                          <p:spTgt spid="35849"/>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35853"/>
                                        </p:tgtEl>
                                        <p:attrNameLst>
                                          <p:attrName>style.visibility</p:attrName>
                                        </p:attrNameLst>
                                      </p:cBhvr>
                                      <p:to>
                                        <p:strVal val="visible"/>
                                      </p:to>
                                    </p:set>
                                    <p:animEffect transition="in" filter="dissolve">
                                      <p:cBhvr>
                                        <p:cTn id="49" dur="500"/>
                                        <p:tgtEl>
                                          <p:spTgt spid="35853"/>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35851"/>
                                        </p:tgtEl>
                                        <p:attrNameLst>
                                          <p:attrName>style.visibility</p:attrName>
                                        </p:attrNameLst>
                                      </p:cBhvr>
                                      <p:to>
                                        <p:strVal val="visible"/>
                                      </p:to>
                                    </p:set>
                                    <p:animEffect transition="in" filter="dissolve">
                                      <p:cBhvr>
                                        <p:cTn id="54" dur="500"/>
                                        <p:tgtEl>
                                          <p:spTgt spid="35851"/>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35850"/>
                                        </p:tgtEl>
                                        <p:attrNameLst>
                                          <p:attrName>style.visibility</p:attrName>
                                        </p:attrNameLst>
                                      </p:cBhvr>
                                      <p:to>
                                        <p:strVal val="visible"/>
                                      </p:to>
                                    </p:set>
                                    <p:animEffect transition="in" filter="dissolve">
                                      <p:cBhvr>
                                        <p:cTn id="59" dur="500"/>
                                        <p:tgtEl>
                                          <p:spTgt spid="35850"/>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35852"/>
                                        </p:tgtEl>
                                        <p:attrNameLst>
                                          <p:attrName>style.visibility</p:attrName>
                                        </p:attrNameLst>
                                      </p:cBhvr>
                                      <p:to>
                                        <p:strVal val="visible"/>
                                      </p:to>
                                    </p:set>
                                    <p:animEffect transition="in" filter="dissolve">
                                      <p:cBhvr>
                                        <p:cTn id="64" dur="500"/>
                                        <p:tgtEl>
                                          <p:spTgt spid="35852"/>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35854"/>
                                        </p:tgtEl>
                                        <p:attrNameLst>
                                          <p:attrName>style.visibility</p:attrName>
                                        </p:attrNameLst>
                                      </p:cBhvr>
                                      <p:to>
                                        <p:strVal val="visible"/>
                                      </p:to>
                                    </p:set>
                                    <p:anim calcmode="lin" valueType="num">
                                      <p:cBhvr additive="base">
                                        <p:cTn id="69" dur="500" fill="hold"/>
                                        <p:tgtEl>
                                          <p:spTgt spid="35854"/>
                                        </p:tgtEl>
                                        <p:attrNameLst>
                                          <p:attrName>ppt_x</p:attrName>
                                        </p:attrNameLst>
                                      </p:cBhvr>
                                      <p:tavLst>
                                        <p:tav tm="0">
                                          <p:val>
                                            <p:strVal val="#ppt_x"/>
                                          </p:val>
                                        </p:tav>
                                        <p:tav tm="100000">
                                          <p:val>
                                            <p:strVal val="#ppt_x"/>
                                          </p:val>
                                        </p:tav>
                                      </p:tavLst>
                                    </p:anim>
                                    <p:anim calcmode="lin" valueType="num">
                                      <p:cBhvr additive="base">
                                        <p:cTn id="70" dur="500" fill="hold"/>
                                        <p:tgtEl>
                                          <p:spTgt spid="35854"/>
                                        </p:tgtEl>
                                        <p:attrNameLst>
                                          <p:attrName>ppt_y</p:attrName>
                                        </p:attrNameLst>
                                      </p:cBhvr>
                                      <p:tavLst>
                                        <p:tav tm="0">
                                          <p:val>
                                            <p:strVal val="1+#ppt_h/2"/>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9" presetClass="entr" presetSubtype="0" fill="hold" grpId="0" nodeType="clickEffect">
                                  <p:stCondLst>
                                    <p:cond delay="0"/>
                                  </p:stCondLst>
                                  <p:childTnLst>
                                    <p:set>
                                      <p:cBhvr>
                                        <p:cTn id="74" dur="1" fill="hold">
                                          <p:stCondLst>
                                            <p:cond delay="0"/>
                                          </p:stCondLst>
                                        </p:cTn>
                                        <p:tgtEl>
                                          <p:spTgt spid="35858"/>
                                        </p:tgtEl>
                                        <p:attrNameLst>
                                          <p:attrName>style.visibility</p:attrName>
                                        </p:attrNameLst>
                                      </p:cBhvr>
                                      <p:to>
                                        <p:strVal val="visible"/>
                                      </p:to>
                                    </p:set>
                                    <p:animEffect transition="in" filter="dissolve">
                                      <p:cBhvr>
                                        <p:cTn id="75" dur="500"/>
                                        <p:tgtEl>
                                          <p:spTgt spid="35858"/>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9" presetClass="entr" presetSubtype="0" fill="hold" grpId="0" nodeType="clickEffect">
                                  <p:stCondLst>
                                    <p:cond delay="0"/>
                                  </p:stCondLst>
                                  <p:childTnLst>
                                    <p:set>
                                      <p:cBhvr>
                                        <p:cTn id="79" dur="1" fill="hold">
                                          <p:stCondLst>
                                            <p:cond delay="0"/>
                                          </p:stCondLst>
                                        </p:cTn>
                                        <p:tgtEl>
                                          <p:spTgt spid="35855"/>
                                        </p:tgtEl>
                                        <p:attrNameLst>
                                          <p:attrName>style.visibility</p:attrName>
                                        </p:attrNameLst>
                                      </p:cBhvr>
                                      <p:to>
                                        <p:strVal val="visible"/>
                                      </p:to>
                                    </p:set>
                                    <p:animEffect transition="in" filter="dissolve">
                                      <p:cBhvr>
                                        <p:cTn id="80" dur="500"/>
                                        <p:tgtEl>
                                          <p:spTgt spid="35855"/>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9" presetClass="entr" presetSubtype="0" fill="hold" grpId="0" nodeType="clickEffect">
                                  <p:stCondLst>
                                    <p:cond delay="0"/>
                                  </p:stCondLst>
                                  <p:childTnLst>
                                    <p:set>
                                      <p:cBhvr>
                                        <p:cTn id="84" dur="1" fill="hold">
                                          <p:stCondLst>
                                            <p:cond delay="0"/>
                                          </p:stCondLst>
                                        </p:cTn>
                                        <p:tgtEl>
                                          <p:spTgt spid="35856"/>
                                        </p:tgtEl>
                                        <p:attrNameLst>
                                          <p:attrName>style.visibility</p:attrName>
                                        </p:attrNameLst>
                                      </p:cBhvr>
                                      <p:to>
                                        <p:strVal val="visible"/>
                                      </p:to>
                                    </p:set>
                                    <p:animEffect transition="in" filter="dissolve">
                                      <p:cBhvr>
                                        <p:cTn id="85" dur="500"/>
                                        <p:tgtEl>
                                          <p:spTgt spid="35856"/>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9" presetClass="entr" presetSubtype="0" fill="hold" grpId="0" nodeType="clickEffect">
                                  <p:stCondLst>
                                    <p:cond delay="0"/>
                                  </p:stCondLst>
                                  <p:childTnLst>
                                    <p:set>
                                      <p:cBhvr>
                                        <p:cTn id="89" dur="1" fill="hold">
                                          <p:stCondLst>
                                            <p:cond delay="0"/>
                                          </p:stCondLst>
                                        </p:cTn>
                                        <p:tgtEl>
                                          <p:spTgt spid="35857"/>
                                        </p:tgtEl>
                                        <p:attrNameLst>
                                          <p:attrName>style.visibility</p:attrName>
                                        </p:attrNameLst>
                                      </p:cBhvr>
                                      <p:to>
                                        <p:strVal val="visible"/>
                                      </p:to>
                                    </p:set>
                                    <p:animEffect transition="in" filter="dissolve">
                                      <p:cBhvr>
                                        <p:cTn id="90" dur="500"/>
                                        <p:tgtEl>
                                          <p:spTgt spid="35857"/>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35859"/>
                                        </p:tgtEl>
                                        <p:attrNameLst>
                                          <p:attrName>style.visibility</p:attrName>
                                        </p:attrNameLst>
                                      </p:cBhvr>
                                      <p:to>
                                        <p:strVal val="visible"/>
                                      </p:to>
                                    </p:set>
                                    <p:anim calcmode="lin" valueType="num">
                                      <p:cBhvr additive="base">
                                        <p:cTn id="95" dur="500" fill="hold"/>
                                        <p:tgtEl>
                                          <p:spTgt spid="35859"/>
                                        </p:tgtEl>
                                        <p:attrNameLst>
                                          <p:attrName>ppt_x</p:attrName>
                                        </p:attrNameLst>
                                      </p:cBhvr>
                                      <p:tavLst>
                                        <p:tav tm="0">
                                          <p:val>
                                            <p:strVal val="#ppt_x"/>
                                          </p:val>
                                        </p:tav>
                                        <p:tav tm="100000">
                                          <p:val>
                                            <p:strVal val="#ppt_x"/>
                                          </p:val>
                                        </p:tav>
                                      </p:tavLst>
                                    </p:anim>
                                    <p:anim calcmode="lin" valueType="num">
                                      <p:cBhvr additive="base">
                                        <p:cTn id="96" dur="500" fill="hold"/>
                                        <p:tgtEl>
                                          <p:spTgt spid="35859"/>
                                        </p:tgtEl>
                                        <p:attrNameLst>
                                          <p:attrName>ppt_y</p:attrName>
                                        </p:attrNameLst>
                                      </p:cBhvr>
                                      <p:tavLst>
                                        <p:tav tm="0">
                                          <p:val>
                                            <p:strVal val="1+#ppt_h/2"/>
                                          </p:val>
                                        </p:tav>
                                        <p:tav tm="100000">
                                          <p:val>
                                            <p:strVal val="#ppt_y"/>
                                          </p:val>
                                        </p:tav>
                                      </p:tavLst>
                                    </p:anim>
                                  </p:childTnLst>
                                </p:cTn>
                              </p:par>
                            </p:childTnLst>
                          </p:cTn>
                        </p:par>
                      </p:childTnLst>
                    </p:cTn>
                  </p:par>
                  <p:par>
                    <p:cTn id="97" fill="hold" nodeType="clickPar">
                      <p:stCondLst>
                        <p:cond delay="indefinite"/>
                      </p:stCondLst>
                      <p:childTnLst>
                        <p:par>
                          <p:cTn id="98" fill="hold" nodeType="withGroup">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35861"/>
                                        </p:tgtEl>
                                        <p:attrNameLst>
                                          <p:attrName>style.visibility</p:attrName>
                                        </p:attrNameLst>
                                      </p:cBhvr>
                                      <p:to>
                                        <p:strVal val="visible"/>
                                      </p:to>
                                    </p:set>
                                    <p:animEffect transition="in" filter="dissolve">
                                      <p:cBhvr>
                                        <p:cTn id="101" dur="500"/>
                                        <p:tgtEl>
                                          <p:spTgt spid="35861"/>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9" presetClass="entr" presetSubtype="0" fill="hold" grpId="0" nodeType="clickEffect">
                                  <p:stCondLst>
                                    <p:cond delay="0"/>
                                  </p:stCondLst>
                                  <p:childTnLst>
                                    <p:set>
                                      <p:cBhvr>
                                        <p:cTn id="105" dur="1" fill="hold">
                                          <p:stCondLst>
                                            <p:cond delay="0"/>
                                          </p:stCondLst>
                                        </p:cTn>
                                        <p:tgtEl>
                                          <p:spTgt spid="35862"/>
                                        </p:tgtEl>
                                        <p:attrNameLst>
                                          <p:attrName>style.visibility</p:attrName>
                                        </p:attrNameLst>
                                      </p:cBhvr>
                                      <p:to>
                                        <p:strVal val="visible"/>
                                      </p:to>
                                    </p:set>
                                    <p:animEffect transition="in" filter="dissolve">
                                      <p:cBhvr>
                                        <p:cTn id="106" dur="500"/>
                                        <p:tgtEl>
                                          <p:spTgt spid="35862"/>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9" presetClass="entr" presetSubtype="0" fill="hold" grpId="0" nodeType="clickEffect">
                                  <p:stCondLst>
                                    <p:cond delay="0"/>
                                  </p:stCondLst>
                                  <p:childTnLst>
                                    <p:set>
                                      <p:cBhvr>
                                        <p:cTn id="110" dur="1" fill="hold">
                                          <p:stCondLst>
                                            <p:cond delay="0"/>
                                          </p:stCondLst>
                                        </p:cTn>
                                        <p:tgtEl>
                                          <p:spTgt spid="35863"/>
                                        </p:tgtEl>
                                        <p:attrNameLst>
                                          <p:attrName>style.visibility</p:attrName>
                                        </p:attrNameLst>
                                      </p:cBhvr>
                                      <p:to>
                                        <p:strVal val="visible"/>
                                      </p:to>
                                    </p:set>
                                    <p:animEffect transition="in" filter="dissolve">
                                      <p:cBhvr>
                                        <p:cTn id="111" dur="500"/>
                                        <p:tgtEl>
                                          <p:spTgt spid="35863"/>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9" presetClass="entr" presetSubtype="0" fill="hold" grpId="0" nodeType="clickEffect">
                                  <p:stCondLst>
                                    <p:cond delay="0"/>
                                  </p:stCondLst>
                                  <p:childTnLst>
                                    <p:set>
                                      <p:cBhvr>
                                        <p:cTn id="115" dur="1" fill="hold">
                                          <p:stCondLst>
                                            <p:cond delay="0"/>
                                          </p:stCondLst>
                                        </p:cTn>
                                        <p:tgtEl>
                                          <p:spTgt spid="35860"/>
                                        </p:tgtEl>
                                        <p:attrNameLst>
                                          <p:attrName>style.visibility</p:attrName>
                                        </p:attrNameLst>
                                      </p:cBhvr>
                                      <p:to>
                                        <p:strVal val="visible"/>
                                      </p:to>
                                    </p:set>
                                    <p:animEffect transition="in" filter="dissolve">
                                      <p:cBhvr>
                                        <p:cTn id="116" dur="500"/>
                                        <p:tgtEl>
                                          <p:spTgt spid="35860"/>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grpId="0" nodeType="clickEffect">
                                  <p:stCondLst>
                                    <p:cond delay="0"/>
                                  </p:stCondLst>
                                  <p:childTnLst>
                                    <p:set>
                                      <p:cBhvr>
                                        <p:cTn id="120" dur="1" fill="hold">
                                          <p:stCondLst>
                                            <p:cond delay="0"/>
                                          </p:stCondLst>
                                        </p:cTn>
                                        <p:tgtEl>
                                          <p:spTgt spid="2"/>
                                        </p:tgtEl>
                                        <p:attrNameLst>
                                          <p:attrName>style.visibility</p:attrName>
                                        </p:attrNameLst>
                                      </p:cBhvr>
                                      <p:to>
                                        <p:strVal val="visible"/>
                                      </p:to>
                                    </p:set>
                                    <p:animEffect transition="in" filter="fade">
                                      <p:cBhvr>
                                        <p:cTn id="1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uild="p" autoUpdateAnimBg="0" advAuto="0"/>
      <p:bldP spid="35843" grpId="0" build="p" bldLvl="4" autoUpdateAnimBg="0"/>
      <p:bldP spid="35844" grpId="0" autoUpdateAnimBg="0"/>
      <p:bldP spid="35845" grpId="0" animBg="1" autoUpdateAnimBg="0"/>
      <p:bldP spid="35846" grpId="0" animBg="1" autoUpdateAnimBg="0"/>
      <p:bldP spid="35847" grpId="0" animBg="1" autoUpdateAnimBg="0"/>
      <p:bldP spid="35848" grpId="0" animBg="1" autoUpdateAnimBg="0"/>
      <p:bldP spid="35849" grpId="0" autoUpdateAnimBg="0"/>
      <p:bldP spid="35850" grpId="0" animBg="1" autoUpdateAnimBg="0"/>
      <p:bldP spid="35851" grpId="0" animBg="1" autoUpdateAnimBg="0"/>
      <p:bldP spid="35852" grpId="0" animBg="1" autoUpdateAnimBg="0"/>
      <p:bldP spid="35853" grpId="0" animBg="1" autoUpdateAnimBg="0"/>
      <p:bldP spid="35854" grpId="0" autoUpdateAnimBg="0"/>
      <p:bldP spid="35855" grpId="0" animBg="1" autoUpdateAnimBg="0"/>
      <p:bldP spid="35856" grpId="0" animBg="1" autoUpdateAnimBg="0"/>
      <p:bldP spid="35857" grpId="0" animBg="1" autoUpdateAnimBg="0"/>
      <p:bldP spid="35858" grpId="0" animBg="1" autoUpdateAnimBg="0"/>
      <p:bldP spid="35859" grpId="0" autoUpdateAnimBg="0"/>
      <p:bldP spid="35860" grpId="0" animBg="1" autoUpdateAnimBg="0"/>
      <p:bldP spid="35861" grpId="0" animBg="1" autoUpdateAnimBg="0"/>
      <p:bldP spid="35862" grpId="0" animBg="1" autoUpdateAnimBg="0"/>
      <p:bldP spid="35863" grpId="0" animBg="1" autoUpdateAnimBg="0"/>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347" y="80964"/>
            <a:ext cx="6400800" cy="511175"/>
          </a:xfrm>
        </p:spPr>
        <p:txBody>
          <a:bodyPr>
            <a:normAutofit fontScale="90000"/>
          </a:bodyPr>
          <a:lstStyle/>
          <a:p>
            <a:pPr eaLnBrk="1" fontAlgn="auto" hangingPunct="1">
              <a:spcAft>
                <a:spcPts val="0"/>
              </a:spcAft>
              <a:defRPr/>
            </a:pPr>
            <a:r>
              <a:rPr lang="en-US" b="1" dirty="0" smtClean="0">
                <a:solidFill>
                  <a:schemeClr val="bg1">
                    <a:lumMod val="95000"/>
                    <a:lumOff val="5000"/>
                  </a:schemeClr>
                </a:solidFill>
              </a:rPr>
              <a:t>Operator precedence</a:t>
            </a:r>
            <a:endParaRPr lang="en-US" dirty="0">
              <a:solidFill>
                <a:schemeClr val="bg1">
                  <a:lumMod val="95000"/>
                  <a:lumOff val="5000"/>
                </a:schemeClr>
              </a:solidFill>
            </a:endParaRPr>
          </a:p>
        </p:txBody>
      </p:sp>
      <p:graphicFrame>
        <p:nvGraphicFramePr>
          <p:cNvPr id="4" name="Content Placeholder 3"/>
          <p:cNvGraphicFramePr>
            <a:graphicFrameLocks noGrp="1"/>
          </p:cNvGraphicFramePr>
          <p:nvPr>
            <p:ph idx="1"/>
          </p:nvPr>
        </p:nvGraphicFramePr>
        <p:xfrm>
          <a:off x="489347" y="1295400"/>
          <a:ext cx="7428309" cy="5831840"/>
        </p:xfrm>
        <a:graphic>
          <a:graphicData uri="http://schemas.openxmlformats.org/drawingml/2006/table">
            <a:tbl>
              <a:tblPr firstRow="1" bandRow="1">
                <a:tableStyleId>{5C22544A-7EE6-4342-B048-85BDC9FD1C3A}</a:tableStyleId>
              </a:tblPr>
              <a:tblGrid>
                <a:gridCol w="3628427"/>
                <a:gridCol w="3799882"/>
              </a:tblGrid>
              <a:tr h="370840">
                <a:tc>
                  <a:txBody>
                    <a:bodyPr/>
                    <a:lstStyle/>
                    <a:p>
                      <a:r>
                        <a:rPr lang="en-US" dirty="0"/>
                        <a:t>Operators</a:t>
                      </a:r>
                    </a:p>
                  </a:txBody>
                  <a:tcPr marL="68582" marR="68582" anchor="ctr"/>
                </a:tc>
                <a:tc>
                  <a:txBody>
                    <a:bodyPr/>
                    <a:lstStyle/>
                    <a:p>
                      <a:r>
                        <a:rPr lang="en-US"/>
                        <a:t>Precedence</a:t>
                      </a:r>
                    </a:p>
                  </a:txBody>
                  <a:tcPr marL="68582" marR="68582" anchor="ctr"/>
                </a:tc>
              </a:tr>
              <a:tr h="370840">
                <a:tc>
                  <a:txBody>
                    <a:bodyPr/>
                    <a:lstStyle/>
                    <a:p>
                      <a:r>
                        <a:rPr lang="en-US"/>
                        <a:t>postfix</a:t>
                      </a:r>
                    </a:p>
                  </a:txBody>
                  <a:tcPr marL="68582" marR="68582" anchor="ctr"/>
                </a:tc>
                <a:tc>
                  <a:txBody>
                    <a:bodyPr/>
                    <a:lstStyle/>
                    <a:p>
                      <a:r>
                        <a:rPr lang="en-US" i="1"/>
                        <a:t>expr</a:t>
                      </a:r>
                      <a:r>
                        <a:rPr lang="en-US"/>
                        <a:t>++ </a:t>
                      </a:r>
                      <a:r>
                        <a:rPr lang="en-US" i="1"/>
                        <a:t>expr</a:t>
                      </a:r>
                      <a:r>
                        <a:rPr lang="en-US"/>
                        <a:t>--</a:t>
                      </a:r>
                    </a:p>
                  </a:txBody>
                  <a:tcPr marL="68582" marR="68582" anchor="ctr"/>
                </a:tc>
              </a:tr>
              <a:tr h="370840">
                <a:tc>
                  <a:txBody>
                    <a:bodyPr/>
                    <a:lstStyle/>
                    <a:p>
                      <a:r>
                        <a:rPr lang="en-US"/>
                        <a:t>unary</a:t>
                      </a:r>
                    </a:p>
                  </a:txBody>
                  <a:tcPr marL="68582" marR="68582" anchor="ctr"/>
                </a:tc>
                <a:tc>
                  <a:txBody>
                    <a:bodyPr/>
                    <a:lstStyle/>
                    <a:p>
                      <a:r>
                        <a:rPr lang="en-US"/>
                        <a:t>++</a:t>
                      </a:r>
                      <a:r>
                        <a:rPr lang="en-US" i="1"/>
                        <a:t>expr</a:t>
                      </a:r>
                      <a:r>
                        <a:rPr lang="en-US"/>
                        <a:t> --</a:t>
                      </a:r>
                      <a:r>
                        <a:rPr lang="en-US" i="1"/>
                        <a:t>expr</a:t>
                      </a:r>
                      <a:r>
                        <a:rPr lang="en-US"/>
                        <a:t> +</a:t>
                      </a:r>
                      <a:r>
                        <a:rPr lang="en-US" i="1"/>
                        <a:t>expr</a:t>
                      </a:r>
                      <a:r>
                        <a:rPr lang="en-US"/>
                        <a:t> -</a:t>
                      </a:r>
                      <a:r>
                        <a:rPr lang="en-US" i="1"/>
                        <a:t>expr</a:t>
                      </a:r>
                      <a:r>
                        <a:rPr lang="en-US"/>
                        <a:t> ~ !</a:t>
                      </a:r>
                    </a:p>
                  </a:txBody>
                  <a:tcPr marL="68582" marR="68582" anchor="ctr"/>
                </a:tc>
              </a:tr>
              <a:tr h="370840">
                <a:tc>
                  <a:txBody>
                    <a:bodyPr/>
                    <a:lstStyle/>
                    <a:p>
                      <a:r>
                        <a:rPr lang="en-US"/>
                        <a:t>multiplicative</a:t>
                      </a:r>
                    </a:p>
                  </a:txBody>
                  <a:tcPr marL="68582" marR="68582" anchor="ctr"/>
                </a:tc>
                <a:tc>
                  <a:txBody>
                    <a:bodyPr/>
                    <a:lstStyle/>
                    <a:p>
                      <a:r>
                        <a:rPr lang="en-US"/>
                        <a:t>* / %</a:t>
                      </a:r>
                    </a:p>
                  </a:txBody>
                  <a:tcPr marL="68582" marR="68582" anchor="ctr"/>
                </a:tc>
              </a:tr>
              <a:tr h="370840">
                <a:tc>
                  <a:txBody>
                    <a:bodyPr/>
                    <a:lstStyle/>
                    <a:p>
                      <a:r>
                        <a:rPr lang="en-US"/>
                        <a:t>additive</a:t>
                      </a:r>
                    </a:p>
                  </a:txBody>
                  <a:tcPr marL="68582" marR="68582" anchor="ctr"/>
                </a:tc>
                <a:tc>
                  <a:txBody>
                    <a:bodyPr/>
                    <a:lstStyle/>
                    <a:p>
                      <a:r>
                        <a:rPr lang="en-US"/>
                        <a:t>+ -</a:t>
                      </a:r>
                    </a:p>
                  </a:txBody>
                  <a:tcPr marL="68582" marR="68582" anchor="ctr"/>
                </a:tc>
              </a:tr>
              <a:tr h="370840">
                <a:tc>
                  <a:txBody>
                    <a:bodyPr/>
                    <a:lstStyle/>
                    <a:p>
                      <a:r>
                        <a:rPr lang="en-US"/>
                        <a:t>shift</a:t>
                      </a:r>
                    </a:p>
                  </a:txBody>
                  <a:tcPr marL="68582" marR="68582" anchor="ctr"/>
                </a:tc>
                <a:tc>
                  <a:txBody>
                    <a:bodyPr/>
                    <a:lstStyle/>
                    <a:p>
                      <a:r>
                        <a:rPr lang="en-US" dirty="0"/>
                        <a:t>&lt;&lt; &gt;&gt; &gt;&gt;&gt;</a:t>
                      </a:r>
                    </a:p>
                  </a:txBody>
                  <a:tcPr marL="68582" marR="68582" anchor="ctr"/>
                </a:tc>
              </a:tr>
              <a:tr h="370840">
                <a:tc>
                  <a:txBody>
                    <a:bodyPr/>
                    <a:lstStyle/>
                    <a:p>
                      <a:r>
                        <a:rPr lang="en-US"/>
                        <a:t>relational</a:t>
                      </a:r>
                    </a:p>
                  </a:txBody>
                  <a:tcPr marL="68582" marR="68582" anchor="ctr"/>
                </a:tc>
                <a:tc>
                  <a:txBody>
                    <a:bodyPr/>
                    <a:lstStyle/>
                    <a:p>
                      <a:r>
                        <a:rPr lang="en-US"/>
                        <a:t>&lt; &gt; &lt;= &gt;= instanceof</a:t>
                      </a:r>
                    </a:p>
                  </a:txBody>
                  <a:tcPr marL="68582" marR="68582" anchor="ctr"/>
                </a:tc>
              </a:tr>
              <a:tr h="370840">
                <a:tc>
                  <a:txBody>
                    <a:bodyPr/>
                    <a:lstStyle/>
                    <a:p>
                      <a:r>
                        <a:rPr lang="en-US"/>
                        <a:t>equality</a:t>
                      </a:r>
                    </a:p>
                  </a:txBody>
                  <a:tcPr marL="68582" marR="68582" anchor="ctr"/>
                </a:tc>
                <a:tc>
                  <a:txBody>
                    <a:bodyPr/>
                    <a:lstStyle/>
                    <a:p>
                      <a:r>
                        <a:rPr lang="en-US"/>
                        <a:t>== !=</a:t>
                      </a:r>
                    </a:p>
                  </a:txBody>
                  <a:tcPr marL="68582" marR="68582" anchor="ctr"/>
                </a:tc>
              </a:tr>
              <a:tr h="370840">
                <a:tc>
                  <a:txBody>
                    <a:bodyPr/>
                    <a:lstStyle/>
                    <a:p>
                      <a:r>
                        <a:rPr lang="en-US"/>
                        <a:t>bitwise AND</a:t>
                      </a:r>
                    </a:p>
                  </a:txBody>
                  <a:tcPr marL="68582" marR="68582" anchor="ctr"/>
                </a:tc>
                <a:tc>
                  <a:txBody>
                    <a:bodyPr/>
                    <a:lstStyle/>
                    <a:p>
                      <a:r>
                        <a:rPr lang="en-US"/>
                        <a:t>&amp;</a:t>
                      </a:r>
                    </a:p>
                  </a:txBody>
                  <a:tcPr marL="68582" marR="68582" anchor="ctr"/>
                </a:tc>
              </a:tr>
              <a:tr h="370840">
                <a:tc>
                  <a:txBody>
                    <a:bodyPr/>
                    <a:lstStyle/>
                    <a:p>
                      <a:r>
                        <a:rPr lang="en-US"/>
                        <a:t>bitwise exclusive OR</a:t>
                      </a:r>
                    </a:p>
                  </a:txBody>
                  <a:tcPr marL="68582" marR="68582" anchor="ctr"/>
                </a:tc>
                <a:tc>
                  <a:txBody>
                    <a:bodyPr/>
                    <a:lstStyle/>
                    <a:p>
                      <a:r>
                        <a:rPr lang="en-US"/>
                        <a:t>^</a:t>
                      </a:r>
                    </a:p>
                  </a:txBody>
                  <a:tcPr marL="68582" marR="68582" anchor="ctr"/>
                </a:tc>
              </a:tr>
              <a:tr h="370840">
                <a:tc>
                  <a:txBody>
                    <a:bodyPr/>
                    <a:lstStyle/>
                    <a:p>
                      <a:r>
                        <a:rPr lang="en-US"/>
                        <a:t>bitwise inclusive OR</a:t>
                      </a:r>
                    </a:p>
                  </a:txBody>
                  <a:tcPr marL="68582" marR="68582" anchor="ctr"/>
                </a:tc>
                <a:tc>
                  <a:txBody>
                    <a:bodyPr/>
                    <a:lstStyle/>
                    <a:p>
                      <a:r>
                        <a:rPr lang="en-US"/>
                        <a:t>|</a:t>
                      </a:r>
                    </a:p>
                  </a:txBody>
                  <a:tcPr marL="68582" marR="68582" anchor="ctr"/>
                </a:tc>
              </a:tr>
              <a:tr h="370840">
                <a:tc>
                  <a:txBody>
                    <a:bodyPr/>
                    <a:lstStyle/>
                    <a:p>
                      <a:r>
                        <a:rPr lang="en-US"/>
                        <a:t>logical AND</a:t>
                      </a:r>
                    </a:p>
                  </a:txBody>
                  <a:tcPr marL="68582" marR="68582" anchor="ctr"/>
                </a:tc>
                <a:tc>
                  <a:txBody>
                    <a:bodyPr/>
                    <a:lstStyle/>
                    <a:p>
                      <a:r>
                        <a:rPr lang="en-US"/>
                        <a:t>&amp;&amp;</a:t>
                      </a:r>
                    </a:p>
                  </a:txBody>
                  <a:tcPr marL="68582" marR="68582" anchor="ctr"/>
                </a:tc>
              </a:tr>
              <a:tr h="370840">
                <a:tc>
                  <a:txBody>
                    <a:bodyPr/>
                    <a:lstStyle/>
                    <a:p>
                      <a:r>
                        <a:rPr lang="en-US"/>
                        <a:t>logical OR</a:t>
                      </a:r>
                    </a:p>
                  </a:txBody>
                  <a:tcPr marL="68582" marR="68582" anchor="ctr"/>
                </a:tc>
                <a:tc>
                  <a:txBody>
                    <a:bodyPr/>
                    <a:lstStyle/>
                    <a:p>
                      <a:r>
                        <a:rPr lang="en-US"/>
                        <a:t>||</a:t>
                      </a:r>
                    </a:p>
                  </a:txBody>
                  <a:tcPr marL="68582" marR="68582" anchor="ctr"/>
                </a:tc>
              </a:tr>
              <a:tr h="370840">
                <a:tc>
                  <a:txBody>
                    <a:bodyPr/>
                    <a:lstStyle/>
                    <a:p>
                      <a:r>
                        <a:rPr lang="en-US"/>
                        <a:t>ternary</a:t>
                      </a:r>
                    </a:p>
                  </a:txBody>
                  <a:tcPr marL="68582" marR="68582" anchor="ctr"/>
                </a:tc>
                <a:tc>
                  <a:txBody>
                    <a:bodyPr/>
                    <a:lstStyle/>
                    <a:p>
                      <a:r>
                        <a:rPr lang="en-US"/>
                        <a:t>? :</a:t>
                      </a:r>
                    </a:p>
                  </a:txBody>
                  <a:tcPr marL="68582" marR="68582" anchor="ctr"/>
                </a:tc>
              </a:tr>
              <a:tr h="370840">
                <a:tc>
                  <a:txBody>
                    <a:bodyPr/>
                    <a:lstStyle/>
                    <a:p>
                      <a:r>
                        <a:rPr lang="en-US"/>
                        <a:t>assignment</a:t>
                      </a:r>
                    </a:p>
                  </a:txBody>
                  <a:tcPr marL="68582" marR="68582" anchor="ctr"/>
                </a:tc>
                <a:tc>
                  <a:txBody>
                    <a:bodyPr/>
                    <a:lstStyle/>
                    <a:p>
                      <a:r>
                        <a:rPr lang="en-US" dirty="0"/>
                        <a:t>= += -= *= /= %= &amp;= ^= |= &lt;&lt;= &gt;&gt;= &gt;&gt;&gt;=</a:t>
                      </a:r>
                    </a:p>
                  </a:txBody>
                  <a:tcPr marL="68582" marR="68582" anchor="ctr"/>
                </a:tc>
              </a:tr>
            </a:tbl>
          </a:graphicData>
        </a:graphic>
      </p:graphicFrame>
      <p:sp>
        <p:nvSpPr>
          <p:cNvPr id="16437" name="Title 1"/>
          <p:cNvSpPr txBox="1">
            <a:spLocks/>
          </p:cNvSpPr>
          <p:nvPr/>
        </p:nvSpPr>
        <p:spPr bwMode="auto">
          <a:xfrm>
            <a:off x="489347" y="592138"/>
            <a:ext cx="7428309" cy="696912"/>
          </a:xfrm>
          <a:prstGeom prst="rect">
            <a:avLst/>
          </a:prstGeom>
          <a:noFill/>
          <a:ln w="9525">
            <a:noFill/>
            <a:miter lim="800000"/>
            <a:headEnd/>
            <a:tailEnd/>
          </a:ln>
        </p:spPr>
        <p:txBody>
          <a:bodyPr anchor="ctr"/>
          <a:lstStyle/>
          <a:p>
            <a:pPr eaLnBrk="1" hangingPunct="1"/>
            <a:r>
              <a:rPr lang="en-US">
                <a:solidFill>
                  <a:schemeClr val="bg1"/>
                </a:solidFill>
              </a:rPr>
              <a:t>The operators in the following table are listed according to precedence order. The closer to the top of the table an operator appears, the higher its precedence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US"/>
              <a:t>Arithmetic Operators</a:t>
            </a:r>
          </a:p>
        </p:txBody>
      </p:sp>
      <p:sp>
        <p:nvSpPr>
          <p:cNvPr id="9221" name="Rectangle 5"/>
          <p:cNvSpPr>
            <a:spLocks noGrp="1" noChangeArrowheads="1"/>
          </p:cNvSpPr>
          <p:nvPr>
            <p:ph idx="1"/>
          </p:nvPr>
        </p:nvSpPr>
        <p:spPr>
          <a:xfrm>
            <a:off x="685800" y="1981200"/>
            <a:ext cx="7162800" cy="4114800"/>
          </a:xfrm>
        </p:spPr>
        <p:txBody>
          <a:bodyPr>
            <a:normAutofit fontScale="92500" lnSpcReduction="20000"/>
          </a:bodyPr>
          <a:lstStyle/>
          <a:p>
            <a:r>
              <a:rPr lang="en-US" sz="2800"/>
              <a:t> What is the value of  –12 + 3</a:t>
            </a:r>
          </a:p>
          <a:p>
            <a:r>
              <a:rPr lang="en-US" sz="2800"/>
              <a:t> An </a:t>
            </a:r>
            <a:r>
              <a:rPr lang="en-US" sz="2800" b="1"/>
              <a:t>arithmetic operator</a:t>
            </a:r>
            <a:r>
              <a:rPr lang="en-US" sz="2800"/>
              <a:t> is a symbol that asks for doing some arithmetic.</a:t>
            </a:r>
          </a:p>
          <a:p>
            <a:pPr>
              <a:buFont typeface="Wingdings" pitchFamily="2" charset="2"/>
              <a:buNone/>
            </a:pPr>
            <a:r>
              <a:rPr lang="en-US" sz="2000">
                <a:effectLst>
                  <a:outerShdw blurRad="38100" dist="38100" dir="2700000" algn="tl">
                    <a:srgbClr val="000000"/>
                  </a:outerShdw>
                </a:effectLst>
              </a:rPr>
              <a:t>Operator</a:t>
            </a:r>
            <a:r>
              <a:rPr lang="en-US" sz="2000"/>
              <a:t>			</a:t>
            </a:r>
            <a:r>
              <a:rPr lang="en-US" sz="2000">
                <a:effectLst>
                  <a:outerShdw blurRad="38100" dist="38100" dir="2700000" algn="tl">
                    <a:srgbClr val="000000"/>
                  </a:outerShdw>
                </a:effectLst>
              </a:rPr>
              <a:t>Meaning	</a:t>
            </a:r>
            <a:r>
              <a:rPr lang="en-US" sz="2000"/>
              <a:t>		</a:t>
            </a:r>
            <a:r>
              <a:rPr lang="en-US" sz="2000">
                <a:effectLst>
                  <a:outerShdw blurRad="38100" dist="38100" dir="2700000" algn="tl">
                    <a:srgbClr val="000000"/>
                  </a:outerShdw>
                </a:effectLst>
              </a:rPr>
              <a:t>Precedence</a:t>
            </a:r>
          </a:p>
          <a:p>
            <a:pPr>
              <a:buFont typeface="Wingdings" pitchFamily="2" charset="2"/>
              <a:buNone/>
            </a:pPr>
            <a:r>
              <a:rPr lang="en-US" sz="2000"/>
              <a:t>     -			Unary minus		highest</a:t>
            </a:r>
          </a:p>
          <a:p>
            <a:pPr>
              <a:buFont typeface="Wingdings" pitchFamily="2" charset="2"/>
              <a:buNone/>
            </a:pPr>
            <a:r>
              <a:rPr lang="en-US" sz="2000"/>
              <a:t>	+			Unary Plus		highest</a:t>
            </a:r>
          </a:p>
          <a:p>
            <a:pPr>
              <a:buFont typeface="Wingdings" pitchFamily="2" charset="2"/>
              <a:buNone/>
            </a:pPr>
            <a:r>
              <a:rPr lang="en-US" sz="2000"/>
              <a:t>	*			Multiplication		middle</a:t>
            </a:r>
          </a:p>
          <a:p>
            <a:pPr>
              <a:buFont typeface="Wingdings" pitchFamily="2" charset="2"/>
              <a:buNone/>
            </a:pPr>
            <a:r>
              <a:rPr lang="en-US" sz="2000"/>
              <a:t>	/			Division			middle</a:t>
            </a:r>
          </a:p>
          <a:p>
            <a:pPr>
              <a:buFont typeface="Wingdings" pitchFamily="2" charset="2"/>
              <a:buNone/>
            </a:pPr>
            <a:r>
              <a:rPr lang="en-US" sz="2000"/>
              <a:t>	%			Modulus			middle</a:t>
            </a:r>
          </a:p>
          <a:p>
            <a:pPr>
              <a:buFont typeface="Wingdings" pitchFamily="2" charset="2"/>
              <a:buNone/>
            </a:pPr>
            <a:r>
              <a:rPr lang="en-US" sz="2000"/>
              <a:t>	+			addition			low</a:t>
            </a:r>
          </a:p>
          <a:p>
            <a:pPr>
              <a:buFont typeface="Wingdings" pitchFamily="2" charset="2"/>
              <a:buNone/>
            </a:pPr>
            <a:r>
              <a:rPr lang="en-US" sz="2000"/>
              <a:t>	-			Subtraction		low	</a:t>
            </a:r>
          </a:p>
          <a:p>
            <a:pPr>
              <a:buFont typeface="Wingdings" pitchFamily="2" charset="2"/>
              <a:buNone/>
            </a:pPr>
            <a:endParaRPr lang="en-US" sz="1800">
              <a:latin typeface="courier-new"/>
            </a:endParaRPr>
          </a:p>
        </p:txBody>
      </p:sp>
      <p:sp>
        <p:nvSpPr>
          <p:cNvPr id="4" name="Footer Placeholder 4"/>
          <p:cNvSpPr>
            <a:spLocks noGrp="1"/>
          </p:cNvSpPr>
          <p:nvPr>
            <p:ph type="ftr" sz="quarter" idx="11"/>
          </p:nvPr>
        </p:nvSpPr>
        <p:spPr/>
        <p:txBody>
          <a:bodyPr/>
          <a:lstStyle/>
          <a:p>
            <a:r>
              <a:rPr lang="en-US"/>
              <a:t>JAVA-NLP Lecture series</a:t>
            </a:r>
          </a:p>
        </p:txBody>
      </p:sp>
    </p:spTree>
  </p:cSld>
  <p:clrMapOvr>
    <a:masterClrMapping/>
  </p:clrMapOvr>
  <p:transition>
    <p:checke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t>basicOperation.java</a:t>
            </a:r>
            <a:r>
              <a:rPr lang="en-US" sz="3600"/>
              <a:t>	</a:t>
            </a:r>
            <a:endParaRPr lang="en-US" sz="3200">
              <a:latin typeface="courier-new"/>
            </a:endParaRPr>
          </a:p>
        </p:txBody>
      </p:sp>
      <p:sp>
        <p:nvSpPr>
          <p:cNvPr id="29699" name="Rectangle 3"/>
          <p:cNvSpPr>
            <a:spLocks noGrp="1" noChangeArrowheads="1"/>
          </p:cNvSpPr>
          <p:nvPr>
            <p:ph idx="1"/>
          </p:nvPr>
        </p:nvSpPr>
        <p:spPr>
          <a:xfrm>
            <a:off x="685800" y="1981200"/>
            <a:ext cx="7162800" cy="4114800"/>
          </a:xfrm>
        </p:spPr>
        <p:txBody>
          <a:bodyPr>
            <a:normAutofit lnSpcReduction="10000"/>
          </a:bodyPr>
          <a:lstStyle/>
          <a:p>
            <a:pPr>
              <a:lnSpc>
                <a:spcPct val="80000"/>
              </a:lnSpc>
              <a:buFont typeface="Wingdings" pitchFamily="2" charset="2"/>
              <a:buNone/>
            </a:pPr>
            <a:r>
              <a:rPr lang="en-US" sz="1800">
                <a:latin typeface="courier-new"/>
              </a:rPr>
              <a:t>class basicOperation {</a:t>
            </a:r>
          </a:p>
          <a:p>
            <a:pPr>
              <a:lnSpc>
                <a:spcPct val="80000"/>
              </a:lnSpc>
              <a:buFont typeface="Wingdings" pitchFamily="2" charset="2"/>
              <a:buNone/>
            </a:pPr>
            <a:r>
              <a:rPr lang="en-US" sz="1800">
                <a:latin typeface="courier-new"/>
              </a:rPr>
              <a:t>//arithmetic using variables</a:t>
            </a:r>
          </a:p>
          <a:p>
            <a:pPr>
              <a:lnSpc>
                <a:spcPct val="80000"/>
              </a:lnSpc>
              <a:buFont typeface="Wingdings" pitchFamily="2" charset="2"/>
              <a:buNone/>
            </a:pPr>
            <a:r>
              <a:rPr lang="en-US" sz="1800">
                <a:latin typeface="courier-new"/>
              </a:rPr>
              <a:t>		public static void main() {</a:t>
            </a:r>
          </a:p>
          <a:p>
            <a:pPr>
              <a:lnSpc>
                <a:spcPct val="80000"/>
              </a:lnSpc>
              <a:buFont typeface="Wingdings" pitchFamily="2" charset="2"/>
              <a:buNone/>
            </a:pPr>
            <a:r>
              <a:rPr lang="en-US" sz="1800">
                <a:latin typeface="courier-new"/>
              </a:rPr>
              <a:t>			int a = 1+ 1;</a:t>
            </a:r>
          </a:p>
          <a:p>
            <a:pPr>
              <a:lnSpc>
                <a:spcPct val="80000"/>
              </a:lnSpc>
              <a:buFont typeface="Wingdings" pitchFamily="2" charset="2"/>
              <a:buNone/>
            </a:pPr>
            <a:r>
              <a:rPr lang="en-US" sz="1800">
                <a:latin typeface="courier-new"/>
              </a:rPr>
              <a:t>			int b = 3 * 3;</a:t>
            </a:r>
          </a:p>
          <a:p>
            <a:pPr>
              <a:lnSpc>
                <a:spcPct val="80000"/>
              </a:lnSpc>
              <a:buFont typeface="Wingdings" pitchFamily="2" charset="2"/>
              <a:buNone/>
            </a:pPr>
            <a:r>
              <a:rPr lang="en-US" sz="1800">
                <a:latin typeface="courier-new"/>
              </a:rPr>
              <a:t>			int c =  1 + 8/ 4;</a:t>
            </a:r>
          </a:p>
          <a:p>
            <a:pPr>
              <a:lnSpc>
                <a:spcPct val="80000"/>
              </a:lnSpc>
              <a:buFont typeface="Wingdings" pitchFamily="2" charset="2"/>
              <a:buNone/>
            </a:pPr>
            <a:r>
              <a:rPr lang="en-US" sz="1800">
                <a:latin typeface="courier-new"/>
              </a:rPr>
              <a:t>			int d = -2;</a:t>
            </a:r>
          </a:p>
          <a:p>
            <a:pPr>
              <a:lnSpc>
                <a:spcPct val="80000"/>
              </a:lnSpc>
              <a:buFont typeface="Wingdings" pitchFamily="2" charset="2"/>
              <a:buNone/>
            </a:pPr>
            <a:r>
              <a:rPr lang="en-US" sz="1800">
                <a:latin typeface="courier-new"/>
              </a:rPr>
              <a:t>			System.out.println( “a = ” + a);</a:t>
            </a:r>
          </a:p>
          <a:p>
            <a:pPr>
              <a:lnSpc>
                <a:spcPct val="80000"/>
              </a:lnSpc>
              <a:buFont typeface="Wingdings" pitchFamily="2" charset="2"/>
              <a:buNone/>
            </a:pPr>
            <a:r>
              <a:rPr lang="en-US" sz="1800">
                <a:latin typeface="courier-new"/>
              </a:rPr>
              <a:t>			System.out.println(“b = ” + b);</a:t>
            </a:r>
          </a:p>
          <a:p>
            <a:pPr>
              <a:lnSpc>
                <a:spcPct val="80000"/>
              </a:lnSpc>
              <a:buFont typeface="Wingdings" pitchFamily="2" charset="2"/>
              <a:buNone/>
            </a:pPr>
            <a:r>
              <a:rPr lang="en-US" sz="1800">
                <a:latin typeface="courier-new"/>
              </a:rPr>
              <a:t>			System.out.println(“c = ” + c);</a:t>
            </a:r>
          </a:p>
          <a:p>
            <a:pPr>
              <a:lnSpc>
                <a:spcPct val="80000"/>
              </a:lnSpc>
              <a:buFont typeface="Wingdings" pitchFamily="2" charset="2"/>
              <a:buNone/>
            </a:pPr>
            <a:r>
              <a:rPr lang="en-US" sz="1800">
                <a:latin typeface="courier-new"/>
              </a:rPr>
              <a:t>			System.out.println(“d = ” + d);</a:t>
            </a:r>
          </a:p>
          <a:p>
            <a:pPr>
              <a:lnSpc>
                <a:spcPct val="80000"/>
              </a:lnSpc>
              <a:buFont typeface="Wingdings" pitchFamily="2" charset="2"/>
              <a:buNone/>
            </a:pPr>
            <a:r>
              <a:rPr lang="en-US" sz="1800">
                <a:latin typeface="courier-new"/>
              </a:rPr>
              <a:t>		}</a:t>
            </a:r>
          </a:p>
          <a:p>
            <a:pPr>
              <a:lnSpc>
                <a:spcPct val="80000"/>
              </a:lnSpc>
              <a:buFont typeface="Wingdings" pitchFamily="2" charset="2"/>
              <a:buNone/>
            </a:pPr>
            <a:endParaRPr lang="en-US" sz="1800">
              <a:latin typeface="courier-new"/>
            </a:endParaRPr>
          </a:p>
          <a:p>
            <a:pPr>
              <a:lnSpc>
                <a:spcPct val="80000"/>
              </a:lnSpc>
              <a:buFont typeface="Wingdings" pitchFamily="2" charset="2"/>
              <a:buNone/>
            </a:pPr>
            <a:r>
              <a:rPr lang="en-US" sz="1800">
                <a:latin typeface="courier-new"/>
              </a:rPr>
              <a:t>}</a:t>
            </a:r>
          </a:p>
        </p:txBody>
      </p:sp>
      <p:sp>
        <p:nvSpPr>
          <p:cNvPr id="4" name="Footer Placeholder 4"/>
          <p:cNvSpPr>
            <a:spLocks noGrp="1"/>
          </p:cNvSpPr>
          <p:nvPr>
            <p:ph type="ftr" sz="quarter" idx="11"/>
          </p:nvPr>
        </p:nvSpPr>
        <p:spPr/>
        <p:txBody>
          <a:bodyPr/>
          <a:lstStyle/>
          <a:p>
            <a:r>
              <a:rPr lang="en-US"/>
              <a:t>JAVA-NLP Lecture series</a:t>
            </a:r>
          </a:p>
        </p:txBody>
      </p:sp>
    </p:spTree>
  </p:cSld>
  <p:clrMapOvr>
    <a:masterClrMapping/>
  </p:clrMapOvr>
  <p:transition>
    <p:checke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t>basicMath.java</a:t>
            </a:r>
            <a:r>
              <a:rPr lang="en-US" sz="3600"/>
              <a:t>	</a:t>
            </a:r>
            <a:endParaRPr lang="en-US" sz="3200">
              <a:latin typeface="courier-new"/>
            </a:endParaRPr>
          </a:p>
        </p:txBody>
      </p:sp>
      <p:sp>
        <p:nvSpPr>
          <p:cNvPr id="28675" name="Rectangle 3"/>
          <p:cNvSpPr>
            <a:spLocks noGrp="1" noChangeArrowheads="1"/>
          </p:cNvSpPr>
          <p:nvPr>
            <p:ph idx="1"/>
          </p:nvPr>
        </p:nvSpPr>
        <p:spPr>
          <a:xfrm>
            <a:off x="685800" y="1981200"/>
            <a:ext cx="7162800" cy="4114800"/>
          </a:xfrm>
        </p:spPr>
        <p:txBody>
          <a:bodyPr>
            <a:normAutofit fontScale="92500" lnSpcReduction="20000"/>
          </a:bodyPr>
          <a:lstStyle/>
          <a:p>
            <a:pPr>
              <a:lnSpc>
                <a:spcPct val="80000"/>
              </a:lnSpc>
              <a:buFont typeface="Wingdings" pitchFamily="2" charset="2"/>
              <a:buNone/>
            </a:pPr>
            <a:r>
              <a:rPr lang="en-US" sz="1800">
                <a:latin typeface="courier-new"/>
              </a:rPr>
              <a:t>class basicMath {</a:t>
            </a:r>
          </a:p>
          <a:p>
            <a:pPr>
              <a:lnSpc>
                <a:spcPct val="80000"/>
              </a:lnSpc>
              <a:buFont typeface="Wingdings" pitchFamily="2" charset="2"/>
              <a:buNone/>
            </a:pPr>
            <a:r>
              <a:rPr lang="en-US" sz="1800">
                <a:latin typeface="courier-new"/>
              </a:rPr>
              <a:t>//arithmetic using variables</a:t>
            </a:r>
          </a:p>
          <a:p>
            <a:pPr>
              <a:lnSpc>
                <a:spcPct val="80000"/>
              </a:lnSpc>
              <a:buFont typeface="Wingdings" pitchFamily="2" charset="2"/>
              <a:buNone/>
            </a:pPr>
            <a:r>
              <a:rPr lang="en-US" sz="1800">
                <a:latin typeface="courier-new"/>
              </a:rPr>
              <a:t>		public static void main() {</a:t>
            </a:r>
          </a:p>
          <a:p>
            <a:pPr>
              <a:lnSpc>
                <a:spcPct val="80000"/>
              </a:lnSpc>
              <a:buFont typeface="Wingdings" pitchFamily="2" charset="2"/>
              <a:buNone/>
            </a:pPr>
            <a:r>
              <a:rPr lang="en-US" sz="1800">
                <a:latin typeface="courier-new"/>
              </a:rPr>
              <a:t>			int a = 1+ 3;</a:t>
            </a:r>
          </a:p>
          <a:p>
            <a:pPr>
              <a:lnSpc>
                <a:spcPct val="80000"/>
              </a:lnSpc>
              <a:buFont typeface="Wingdings" pitchFamily="2" charset="2"/>
              <a:buNone/>
            </a:pPr>
            <a:r>
              <a:rPr lang="en-US" sz="1800">
                <a:latin typeface="courier-new"/>
              </a:rPr>
              <a:t>			int b = a * 3;</a:t>
            </a:r>
          </a:p>
          <a:p>
            <a:pPr>
              <a:lnSpc>
                <a:spcPct val="80000"/>
              </a:lnSpc>
              <a:buFont typeface="Wingdings" pitchFamily="2" charset="2"/>
              <a:buNone/>
            </a:pPr>
            <a:r>
              <a:rPr lang="en-US" sz="1800">
                <a:latin typeface="courier-new"/>
              </a:rPr>
              <a:t>			int c = b / 4;</a:t>
            </a:r>
          </a:p>
          <a:p>
            <a:pPr>
              <a:lnSpc>
                <a:spcPct val="80000"/>
              </a:lnSpc>
              <a:buFont typeface="Wingdings" pitchFamily="2" charset="2"/>
              <a:buNone/>
            </a:pPr>
            <a:r>
              <a:rPr lang="en-US" sz="1800">
                <a:latin typeface="courier-new"/>
              </a:rPr>
              <a:t>			int d = c – a;</a:t>
            </a:r>
          </a:p>
          <a:p>
            <a:pPr>
              <a:lnSpc>
                <a:spcPct val="80000"/>
              </a:lnSpc>
              <a:buFont typeface="Wingdings" pitchFamily="2" charset="2"/>
              <a:buNone/>
            </a:pPr>
            <a:r>
              <a:rPr lang="en-US" sz="1800">
                <a:latin typeface="courier-new"/>
              </a:rPr>
              <a:t>			int e = -d;</a:t>
            </a:r>
          </a:p>
          <a:p>
            <a:pPr>
              <a:lnSpc>
                <a:spcPct val="80000"/>
              </a:lnSpc>
              <a:buFont typeface="Wingdings" pitchFamily="2" charset="2"/>
              <a:buNone/>
            </a:pPr>
            <a:r>
              <a:rPr lang="en-US" sz="1800">
                <a:latin typeface="courier-new"/>
              </a:rPr>
              <a:t>			System.out.println( “a = ” + a);</a:t>
            </a:r>
          </a:p>
          <a:p>
            <a:pPr>
              <a:lnSpc>
                <a:spcPct val="80000"/>
              </a:lnSpc>
              <a:buFont typeface="Wingdings" pitchFamily="2" charset="2"/>
              <a:buNone/>
            </a:pPr>
            <a:r>
              <a:rPr lang="en-US" sz="1800">
                <a:latin typeface="courier-new"/>
              </a:rPr>
              <a:t>			System.out.println(“b = ” + b);</a:t>
            </a:r>
          </a:p>
          <a:p>
            <a:pPr>
              <a:lnSpc>
                <a:spcPct val="80000"/>
              </a:lnSpc>
              <a:buFont typeface="Wingdings" pitchFamily="2" charset="2"/>
              <a:buNone/>
            </a:pPr>
            <a:r>
              <a:rPr lang="en-US" sz="1800">
                <a:latin typeface="courier-new"/>
              </a:rPr>
              <a:t>			System.out.println(“c = ” + c);</a:t>
            </a:r>
          </a:p>
          <a:p>
            <a:pPr>
              <a:lnSpc>
                <a:spcPct val="80000"/>
              </a:lnSpc>
              <a:buFont typeface="Wingdings" pitchFamily="2" charset="2"/>
              <a:buNone/>
            </a:pPr>
            <a:r>
              <a:rPr lang="en-US" sz="1800">
                <a:latin typeface="courier-new"/>
              </a:rPr>
              <a:t>			System.out.println(“d = ” + d);</a:t>
            </a:r>
          </a:p>
          <a:p>
            <a:pPr>
              <a:lnSpc>
                <a:spcPct val="80000"/>
              </a:lnSpc>
              <a:buFont typeface="Wingdings" pitchFamily="2" charset="2"/>
              <a:buNone/>
            </a:pPr>
            <a:r>
              <a:rPr lang="en-US" sz="1800">
                <a:latin typeface="courier-new"/>
              </a:rPr>
              <a:t>			System.out.println(“e = ” + e);</a:t>
            </a:r>
          </a:p>
          <a:p>
            <a:pPr>
              <a:lnSpc>
                <a:spcPct val="80000"/>
              </a:lnSpc>
              <a:buFont typeface="Wingdings" pitchFamily="2" charset="2"/>
              <a:buNone/>
            </a:pPr>
            <a:r>
              <a:rPr lang="en-US" sz="1800">
                <a:latin typeface="courier-new"/>
              </a:rPr>
              <a:t>		}</a:t>
            </a:r>
          </a:p>
          <a:p>
            <a:pPr>
              <a:lnSpc>
                <a:spcPct val="80000"/>
              </a:lnSpc>
              <a:buFont typeface="Wingdings" pitchFamily="2" charset="2"/>
              <a:buNone/>
            </a:pPr>
            <a:endParaRPr lang="en-US" sz="1800">
              <a:latin typeface="courier-new"/>
            </a:endParaRPr>
          </a:p>
          <a:p>
            <a:pPr>
              <a:lnSpc>
                <a:spcPct val="80000"/>
              </a:lnSpc>
              <a:buFont typeface="Wingdings" pitchFamily="2" charset="2"/>
              <a:buNone/>
            </a:pPr>
            <a:r>
              <a:rPr lang="en-US" sz="1800">
                <a:latin typeface="courier-new"/>
              </a:rPr>
              <a:t>}</a:t>
            </a:r>
          </a:p>
        </p:txBody>
      </p:sp>
      <p:sp>
        <p:nvSpPr>
          <p:cNvPr id="4" name="Footer Placeholder 4"/>
          <p:cNvSpPr>
            <a:spLocks noGrp="1"/>
          </p:cNvSpPr>
          <p:nvPr>
            <p:ph type="ftr" sz="quarter" idx="11"/>
          </p:nvPr>
        </p:nvSpPr>
        <p:spPr/>
        <p:txBody>
          <a:bodyPr/>
          <a:lstStyle/>
          <a:p>
            <a:r>
              <a:rPr lang="en-US"/>
              <a:t>JAVA-NLP Lecture series</a:t>
            </a:r>
          </a:p>
        </p:txBody>
      </p:sp>
    </p:spTree>
  </p:cSld>
  <p:clrMapOvr>
    <a:masterClrMapping/>
  </p:clrMapOvr>
  <p:transition>
    <p:checke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p:txBody>
          <a:bodyPr/>
          <a:lstStyle/>
          <a:p>
            <a:r>
              <a:rPr lang="en-US"/>
              <a:t>Parentheses </a:t>
            </a:r>
          </a:p>
        </p:txBody>
      </p:sp>
      <p:sp>
        <p:nvSpPr>
          <p:cNvPr id="10245" name="Rectangle 5"/>
          <p:cNvSpPr>
            <a:spLocks noGrp="1" noChangeArrowheads="1"/>
          </p:cNvSpPr>
          <p:nvPr>
            <p:ph idx="1"/>
          </p:nvPr>
        </p:nvSpPr>
        <p:spPr/>
        <p:txBody>
          <a:bodyPr>
            <a:normAutofit fontScale="92500"/>
          </a:bodyPr>
          <a:lstStyle/>
          <a:p>
            <a:r>
              <a:rPr lang="en-US" sz="2800"/>
              <a:t> </a:t>
            </a:r>
            <a:r>
              <a:rPr lang="en-US" sz="2400"/>
              <a:t>Difference between </a:t>
            </a:r>
            <a:r>
              <a:rPr lang="en-US" sz="2400">
                <a:latin typeface="courier-new"/>
              </a:rPr>
              <a:t>-1 * ( 9 - 2 ) * 3  and -1 * 9 - 2  * 3 </a:t>
            </a:r>
            <a:r>
              <a:rPr lang="en-US" sz="2400"/>
              <a:t> </a:t>
            </a:r>
          </a:p>
          <a:p>
            <a:r>
              <a:rPr lang="en-US" sz="2400"/>
              <a:t> To say </a:t>
            </a:r>
            <a:r>
              <a:rPr lang="en-US" sz="2400">
                <a:effectLst>
                  <a:outerShdw blurRad="38100" dist="38100" dir="2700000" algn="tl">
                    <a:srgbClr val="000000"/>
                  </a:outerShdw>
                </a:effectLst>
              </a:rPr>
              <a:t>exactly</a:t>
            </a:r>
            <a:r>
              <a:rPr lang="en-US" sz="2400"/>
              <a:t> what numbers go with each operator, use parentheses.</a:t>
            </a:r>
          </a:p>
          <a:p>
            <a:r>
              <a:rPr lang="en-US" sz="2400"/>
              <a:t> Nested Parentheses: The expression is evaluated starting at the most deeply nested set of parentheses (the "innermost set"), and then working outward until there are no parentheses left. If there are several sets of parentheses at the same level, they are evaluated left to right.</a:t>
            </a:r>
          </a:p>
          <a:p>
            <a:r>
              <a:rPr lang="en-US" sz="2400"/>
              <a:t> </a:t>
            </a:r>
            <a:r>
              <a:rPr lang="en-US" sz="2400">
                <a:latin typeface="courier-new"/>
              </a:rPr>
              <a:t>( ( ( 32 - 16 ) / ( 2 * 2 ) ) - ( 4 - 8 ) ) + 7 </a:t>
            </a:r>
          </a:p>
          <a:p>
            <a:r>
              <a:rPr lang="en-US" sz="2400">
                <a:latin typeface="courier-new"/>
              </a:rPr>
              <a:t> Are arithmetic expressions the only kind of expression? </a:t>
            </a:r>
          </a:p>
          <a:p>
            <a:pPr>
              <a:buFont typeface="Wingdings" pitchFamily="2" charset="2"/>
              <a:buNone/>
            </a:pPr>
            <a:endParaRPr lang="en-US" sz="2400">
              <a:latin typeface="courier-new"/>
            </a:endParaRPr>
          </a:p>
        </p:txBody>
      </p:sp>
      <p:sp>
        <p:nvSpPr>
          <p:cNvPr id="4" name="Footer Placeholder 4"/>
          <p:cNvSpPr>
            <a:spLocks noGrp="1"/>
          </p:cNvSpPr>
          <p:nvPr>
            <p:ph type="ftr" sz="quarter" idx="11"/>
          </p:nvPr>
        </p:nvSpPr>
        <p:spPr/>
        <p:txBody>
          <a:bodyPr/>
          <a:lstStyle/>
          <a:p>
            <a:r>
              <a:rPr lang="en-US"/>
              <a:t>JAVA-NLP Lecture series</a:t>
            </a:r>
          </a:p>
        </p:txBody>
      </p:sp>
    </p:spTree>
  </p:cSld>
  <p:clrMapOvr>
    <a:masterClrMapping/>
  </p:clrMapOvr>
  <p:transition>
    <p:checke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4"/>
          <p:cNvSpPr>
            <a:spLocks noGrp="1" noChangeArrowheads="1"/>
          </p:cNvSpPr>
          <p:nvPr>
            <p:ph type="title"/>
          </p:nvPr>
        </p:nvSpPr>
        <p:spPr/>
        <p:txBody>
          <a:bodyPr/>
          <a:lstStyle/>
          <a:p>
            <a:r>
              <a:rPr lang="en-US"/>
              <a:t> intergerDivision.java</a:t>
            </a:r>
          </a:p>
        </p:txBody>
      </p:sp>
      <p:sp>
        <p:nvSpPr>
          <p:cNvPr id="11269" name="Rectangle 5"/>
          <p:cNvSpPr>
            <a:spLocks noGrp="1" noChangeArrowheads="1"/>
          </p:cNvSpPr>
          <p:nvPr>
            <p:ph idx="1"/>
          </p:nvPr>
        </p:nvSpPr>
        <p:spPr/>
        <p:txBody>
          <a:bodyPr/>
          <a:lstStyle/>
          <a:p>
            <a:pPr>
              <a:buFont typeface="Wingdings" pitchFamily="2" charset="2"/>
              <a:buNone/>
            </a:pPr>
            <a:r>
              <a:rPr lang="en-US"/>
              <a:t> </a:t>
            </a:r>
            <a:r>
              <a:rPr lang="en-US" sz="2400">
                <a:latin typeface="courier-new"/>
              </a:rPr>
              <a:t>class integerDivision { </a:t>
            </a:r>
          </a:p>
          <a:p>
            <a:pPr>
              <a:buFont typeface="Wingdings" pitchFamily="2" charset="2"/>
              <a:buNone/>
            </a:pPr>
            <a:r>
              <a:rPr lang="en-US" sz="2400">
                <a:latin typeface="courier-new"/>
              </a:rPr>
              <a:t>	public static void main ( String[] args ) { </a:t>
            </a:r>
          </a:p>
          <a:p>
            <a:pPr>
              <a:buFont typeface="Wingdings" pitchFamily="2" charset="2"/>
              <a:buNone/>
            </a:pPr>
            <a:r>
              <a:rPr lang="en-US" sz="2400">
                <a:latin typeface="courier-new"/>
              </a:rPr>
              <a:t>		System.out.println("The result is: " +   (1/2 + 1/2) ); </a:t>
            </a:r>
          </a:p>
          <a:p>
            <a:pPr>
              <a:buFont typeface="Wingdings" pitchFamily="2" charset="2"/>
              <a:buNone/>
            </a:pPr>
            <a:r>
              <a:rPr lang="en-US" sz="2400">
                <a:latin typeface="courier-new"/>
              </a:rPr>
              <a:t>     } </a:t>
            </a:r>
          </a:p>
          <a:p>
            <a:pPr>
              <a:buFont typeface="Wingdings" pitchFamily="2" charset="2"/>
              <a:buNone/>
            </a:pPr>
            <a:r>
              <a:rPr lang="en-US" sz="2400">
                <a:latin typeface="courier-new"/>
              </a:rPr>
              <a:t> } </a:t>
            </a:r>
          </a:p>
          <a:p>
            <a:pPr>
              <a:buFont typeface="Wingdings" pitchFamily="2" charset="2"/>
              <a:buNone/>
            </a:pPr>
            <a:endParaRPr lang="en-US" sz="2400">
              <a:latin typeface="courier-new"/>
            </a:endParaRPr>
          </a:p>
          <a:p>
            <a:r>
              <a:rPr lang="en-US" sz="2400">
                <a:latin typeface="courier-new"/>
              </a:rPr>
              <a:t> What is the value of 99/100 ? </a:t>
            </a:r>
          </a:p>
          <a:p>
            <a:r>
              <a:rPr lang="en-US" sz="2400">
                <a:latin typeface="courier-new"/>
              </a:rPr>
              <a:t> Change print statement to “print” (1.0/2 + 1/ 2 .0)</a:t>
            </a:r>
          </a:p>
          <a:p>
            <a:pPr>
              <a:buFont typeface="Wingdings" pitchFamily="2" charset="2"/>
              <a:buNone/>
            </a:pPr>
            <a:endParaRPr lang="en-US" sz="2400">
              <a:latin typeface="courier-new"/>
            </a:endParaRPr>
          </a:p>
        </p:txBody>
      </p:sp>
      <p:sp>
        <p:nvSpPr>
          <p:cNvPr id="4" name="Footer Placeholder 4"/>
          <p:cNvSpPr>
            <a:spLocks noGrp="1"/>
          </p:cNvSpPr>
          <p:nvPr>
            <p:ph type="ftr" sz="quarter" idx="11"/>
          </p:nvPr>
        </p:nvSpPr>
        <p:spPr/>
        <p:txBody>
          <a:bodyPr/>
          <a:lstStyle/>
          <a:p>
            <a:r>
              <a:rPr lang="en-US"/>
              <a:t>JAVA-NLP Lecture series</a:t>
            </a:r>
          </a:p>
        </p:txBody>
      </p:sp>
    </p:spTree>
  </p:cSld>
  <p:clrMapOvr>
    <a:masterClrMapping/>
  </p:clrMapOvr>
  <p:transition>
    <p:check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4"/>
          <p:cNvSpPr>
            <a:spLocks noGrp="1" noChangeArrowheads="1"/>
          </p:cNvSpPr>
          <p:nvPr>
            <p:ph type="title"/>
          </p:nvPr>
        </p:nvSpPr>
        <p:spPr/>
        <p:txBody>
          <a:bodyPr/>
          <a:lstStyle/>
          <a:p>
            <a:r>
              <a:rPr lang="en-US"/>
              <a:t>Expressions</a:t>
            </a:r>
          </a:p>
        </p:txBody>
      </p:sp>
      <p:sp>
        <p:nvSpPr>
          <p:cNvPr id="8197" name="Rectangle 5"/>
          <p:cNvSpPr>
            <a:spLocks noGrp="1" noChangeArrowheads="1"/>
          </p:cNvSpPr>
          <p:nvPr>
            <p:ph idx="1"/>
          </p:nvPr>
        </p:nvSpPr>
        <p:spPr/>
        <p:txBody>
          <a:bodyPr>
            <a:normAutofit lnSpcReduction="10000"/>
          </a:bodyPr>
          <a:lstStyle/>
          <a:p>
            <a:pPr>
              <a:lnSpc>
                <a:spcPct val="80000"/>
              </a:lnSpc>
            </a:pPr>
            <a:r>
              <a:rPr lang="en-US" sz="2800"/>
              <a:t> An expression is a combination of constants (like 100), operators ( like +), variables(section of memory) and parentheses (  like “(” and “)” ) used to calculate a value.</a:t>
            </a:r>
          </a:p>
          <a:p>
            <a:pPr>
              <a:lnSpc>
                <a:spcPct val="80000"/>
              </a:lnSpc>
            </a:pPr>
            <a:r>
              <a:rPr lang="en-US" sz="2800"/>
              <a:t> x = 1; y = 100 + x;    </a:t>
            </a:r>
          </a:p>
          <a:p>
            <a:pPr>
              <a:lnSpc>
                <a:spcPct val="80000"/>
              </a:lnSpc>
            </a:pPr>
            <a:r>
              <a:rPr lang="en-US" sz="2800"/>
              <a:t>This is the stuff that you know from algebra, like: (32 - y) / (x + 5)</a:t>
            </a:r>
            <a:endParaRPr lang="en-US" sz="2800">
              <a:latin typeface="courier-new"/>
            </a:endParaRPr>
          </a:p>
          <a:p>
            <a:pPr>
              <a:lnSpc>
                <a:spcPct val="80000"/>
              </a:lnSpc>
            </a:pPr>
            <a:r>
              <a:rPr lang="en-US" sz="2800">
                <a:latin typeface="courier-new"/>
              </a:rPr>
              <a:t> There are rules for this, but best rule is that an expression must look OK as algebra.</a:t>
            </a:r>
          </a:p>
          <a:p>
            <a:pPr>
              <a:lnSpc>
                <a:spcPct val="80000"/>
              </a:lnSpc>
            </a:pPr>
            <a:r>
              <a:rPr lang="en-US" sz="2800"/>
              <a:t> Based on what you know about algebra, what is the value of </a:t>
            </a:r>
            <a:r>
              <a:rPr lang="en-US" sz="2800">
                <a:latin typeface="courier-new"/>
              </a:rPr>
              <a:t>12 - 4/2 + 2 ?</a:t>
            </a:r>
          </a:p>
          <a:p>
            <a:pPr>
              <a:lnSpc>
                <a:spcPct val="80000"/>
              </a:lnSpc>
            </a:pPr>
            <a:r>
              <a:rPr lang="en-US" sz="2800">
                <a:latin typeface="courier-new"/>
              </a:rPr>
              <a:t> Spaces don’t much matter.</a:t>
            </a:r>
          </a:p>
          <a:p>
            <a:pPr>
              <a:lnSpc>
                <a:spcPct val="80000"/>
              </a:lnSpc>
            </a:pPr>
            <a:endParaRPr lang="en-US" sz="2800"/>
          </a:p>
        </p:txBody>
      </p:sp>
      <p:sp>
        <p:nvSpPr>
          <p:cNvPr id="4" name="Footer Placeholder 4"/>
          <p:cNvSpPr>
            <a:spLocks noGrp="1"/>
          </p:cNvSpPr>
          <p:nvPr>
            <p:ph type="ftr" sz="quarter" idx="11"/>
          </p:nvPr>
        </p:nvSpPr>
        <p:spPr/>
        <p:txBody>
          <a:bodyPr/>
          <a:lstStyle/>
          <a:p>
            <a:r>
              <a:rPr lang="en-US"/>
              <a:t>JAVA-NLP Lecture series</a:t>
            </a:r>
          </a:p>
        </p:txBody>
      </p:sp>
    </p:spTree>
  </p:cSld>
  <p:clrMapOvr>
    <a:masterClrMapping/>
  </p:clrMapOvr>
  <p:transition>
    <p:checke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6"/>
          <p:cNvSpPr>
            <a:spLocks noGrp="1" noChangeArrowheads="1"/>
          </p:cNvSpPr>
          <p:nvPr>
            <p:ph type="title"/>
          </p:nvPr>
        </p:nvSpPr>
        <p:spPr/>
        <p:txBody>
          <a:bodyPr/>
          <a:lstStyle/>
          <a:p>
            <a:r>
              <a:rPr lang="en-US"/>
              <a:t>final reserve word</a:t>
            </a:r>
          </a:p>
        </p:txBody>
      </p:sp>
      <p:sp>
        <p:nvSpPr>
          <p:cNvPr id="12295" name="Rectangle 7"/>
          <p:cNvSpPr>
            <a:spLocks noGrp="1" noChangeArrowheads="1"/>
          </p:cNvSpPr>
          <p:nvPr>
            <p:ph idx="1"/>
          </p:nvPr>
        </p:nvSpPr>
        <p:spPr/>
        <p:txBody>
          <a:bodyPr/>
          <a:lstStyle/>
          <a:p>
            <a:pPr>
              <a:lnSpc>
                <a:spcPct val="80000"/>
              </a:lnSpc>
              <a:buFont typeface="Wingdings" pitchFamily="2" charset="2"/>
              <a:buNone/>
            </a:pPr>
            <a:r>
              <a:rPr lang="en-US" sz="2400">
                <a:latin typeface="courier-new"/>
              </a:rPr>
              <a:t>class calculateTax { </a:t>
            </a:r>
          </a:p>
          <a:p>
            <a:pPr>
              <a:lnSpc>
                <a:spcPct val="80000"/>
              </a:lnSpc>
              <a:buFont typeface="Wingdings" pitchFamily="2" charset="2"/>
              <a:buNone/>
            </a:pPr>
            <a:r>
              <a:rPr lang="en-US" sz="2400">
                <a:latin typeface="courier-new"/>
              </a:rPr>
              <a:t>	public static void main ( String[] arg ) { </a:t>
            </a:r>
            <a:endParaRPr lang="en-US" sz="2400">
              <a:solidFill>
                <a:srgbClr val="0000FF"/>
              </a:solidFill>
              <a:latin typeface="courier-new"/>
            </a:endParaRPr>
          </a:p>
          <a:p>
            <a:pPr>
              <a:lnSpc>
                <a:spcPct val="80000"/>
              </a:lnSpc>
              <a:buFont typeface="Wingdings" pitchFamily="2" charset="2"/>
              <a:buNone/>
            </a:pPr>
            <a:r>
              <a:rPr lang="en-US" sz="2400">
                <a:solidFill>
                  <a:srgbClr val="0000FF"/>
                </a:solidFill>
                <a:latin typeface="courier-new"/>
              </a:rPr>
              <a:t>	l</a:t>
            </a:r>
            <a:r>
              <a:rPr lang="en-US" sz="2400">
                <a:latin typeface="courier-new"/>
              </a:rPr>
              <a:t> final char c = ‘A’; </a:t>
            </a:r>
            <a:r>
              <a:rPr lang="en-US" sz="2400">
                <a:solidFill>
                  <a:srgbClr val="0000FF"/>
                </a:solidFill>
                <a:latin typeface="courier-new"/>
              </a:rPr>
              <a:t>f</a:t>
            </a:r>
          </a:p>
          <a:p>
            <a:pPr>
              <a:lnSpc>
                <a:spcPct val="80000"/>
              </a:lnSpc>
              <a:buFont typeface="Wingdings" pitchFamily="2" charset="2"/>
              <a:buNone/>
            </a:pPr>
            <a:r>
              <a:rPr lang="en-US" sz="2400">
                <a:latin typeface="courier-new"/>
              </a:rPr>
              <a:t> 	  final  int count = 0; </a:t>
            </a:r>
          </a:p>
          <a:p>
            <a:pPr>
              <a:lnSpc>
                <a:spcPct val="80000"/>
              </a:lnSpc>
              <a:buFont typeface="Wingdings" pitchFamily="2" charset="2"/>
              <a:buNone/>
            </a:pPr>
            <a:r>
              <a:rPr lang="en-US" sz="2400">
                <a:latin typeface="courier-new"/>
              </a:rPr>
              <a:t>	. . . . . .</a:t>
            </a:r>
          </a:p>
          <a:p>
            <a:pPr>
              <a:lnSpc>
                <a:spcPct val="80000"/>
              </a:lnSpc>
              <a:buFont typeface="Wingdings" pitchFamily="2" charset="2"/>
              <a:buNone/>
            </a:pPr>
            <a:r>
              <a:rPr lang="en-US" sz="2400">
                <a:latin typeface="courier-new"/>
              </a:rPr>
              <a:t> 	} </a:t>
            </a:r>
          </a:p>
          <a:p>
            <a:pPr>
              <a:lnSpc>
                <a:spcPct val="80000"/>
              </a:lnSpc>
              <a:buFont typeface="Wingdings" pitchFamily="2" charset="2"/>
              <a:buNone/>
            </a:pPr>
            <a:r>
              <a:rPr lang="en-US" sz="2400">
                <a:latin typeface="courier-new"/>
              </a:rPr>
              <a:t>}</a:t>
            </a:r>
          </a:p>
          <a:p>
            <a:pPr>
              <a:lnSpc>
                <a:spcPct val="80000"/>
              </a:lnSpc>
              <a:buFont typeface="Wingdings" pitchFamily="2" charset="2"/>
              <a:buNone/>
            </a:pPr>
            <a:endParaRPr lang="en-US" sz="2400">
              <a:latin typeface="courier-new"/>
            </a:endParaRPr>
          </a:p>
          <a:p>
            <a:pPr>
              <a:lnSpc>
                <a:spcPct val="80000"/>
              </a:lnSpc>
              <a:buFont typeface="Wingdings" pitchFamily="2" charset="2"/>
              <a:buNone/>
            </a:pPr>
            <a:endParaRPr lang="en-US" sz="2400">
              <a:latin typeface="courier-new"/>
            </a:endParaRPr>
          </a:p>
          <a:p>
            <a:pPr>
              <a:lnSpc>
                <a:spcPct val="80000"/>
              </a:lnSpc>
              <a:buFont typeface="Wingdings" pitchFamily="2" charset="2"/>
              <a:buNone/>
            </a:pPr>
            <a:r>
              <a:rPr lang="en-US">
                <a:latin typeface="courier-new"/>
              </a:rPr>
              <a:t> </a:t>
            </a:r>
          </a:p>
        </p:txBody>
      </p:sp>
      <p:sp>
        <p:nvSpPr>
          <p:cNvPr id="4" name="Footer Placeholder 4"/>
          <p:cNvSpPr>
            <a:spLocks noGrp="1"/>
          </p:cNvSpPr>
          <p:nvPr>
            <p:ph type="ftr" sz="quarter" idx="11"/>
          </p:nvPr>
        </p:nvSpPr>
        <p:spPr/>
        <p:txBody>
          <a:bodyPr/>
          <a:lstStyle/>
          <a:p>
            <a:r>
              <a:rPr lang="en-US"/>
              <a:t>JAVA-NLP Lecture series</a:t>
            </a:r>
          </a:p>
        </p:txBody>
      </p:sp>
    </p:spTree>
  </p:cSld>
  <p:clrMapOvr>
    <a:masterClrMapping/>
  </p:clrMapOvr>
  <p:transition>
    <p:checke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  Assignment No.1</a:t>
            </a:r>
          </a:p>
        </p:txBody>
      </p:sp>
      <p:sp>
        <p:nvSpPr>
          <p:cNvPr id="22531" name="Rectangle 3"/>
          <p:cNvSpPr>
            <a:spLocks noGrp="1" noChangeArrowheads="1"/>
          </p:cNvSpPr>
          <p:nvPr>
            <p:ph idx="1"/>
          </p:nvPr>
        </p:nvSpPr>
        <p:spPr/>
        <p:txBody>
          <a:bodyPr>
            <a:normAutofit lnSpcReduction="10000"/>
          </a:bodyPr>
          <a:lstStyle/>
          <a:p>
            <a:pPr>
              <a:lnSpc>
                <a:spcPct val="80000"/>
              </a:lnSpc>
            </a:pPr>
            <a:r>
              <a:rPr lang="en-US" sz="2000">
                <a:latin typeface="courier-new"/>
              </a:rPr>
              <a:t> </a:t>
            </a:r>
            <a:r>
              <a:rPr lang="en-US" sz="2400">
                <a:latin typeface="courier-new"/>
              </a:rPr>
              <a:t>Write a program that averages the synsets created for three months April, May and June. Declare and initialize variable to the synset entered for each month. Compute the average and write out the results, something like this</a:t>
            </a:r>
            <a:r>
              <a:rPr lang="en-US" sz="2000">
                <a:latin typeface="courier-new"/>
              </a:rPr>
              <a:t>:</a:t>
            </a:r>
          </a:p>
          <a:p>
            <a:pPr>
              <a:lnSpc>
                <a:spcPct val="80000"/>
              </a:lnSpc>
              <a:buFont typeface="Wingdings" pitchFamily="2" charset="2"/>
              <a:buNone/>
            </a:pPr>
            <a:r>
              <a:rPr lang="en-US" sz="2000">
                <a:latin typeface="Arial Unicode MS" pitchFamily="34" charset="-128"/>
              </a:rPr>
              <a:t>		Synsets Entered for April: 12 </a:t>
            </a:r>
          </a:p>
          <a:p>
            <a:pPr>
              <a:lnSpc>
                <a:spcPct val="80000"/>
              </a:lnSpc>
              <a:buFont typeface="Wingdings" pitchFamily="2" charset="2"/>
              <a:buNone/>
            </a:pPr>
            <a:r>
              <a:rPr lang="en-US" sz="2000">
                <a:latin typeface="Arial Unicode MS" pitchFamily="34" charset="-128"/>
              </a:rPr>
              <a:t>		Synsets Entered for May : 14 </a:t>
            </a:r>
          </a:p>
          <a:p>
            <a:pPr>
              <a:lnSpc>
                <a:spcPct val="80000"/>
              </a:lnSpc>
              <a:buFont typeface="Wingdings" pitchFamily="2" charset="2"/>
              <a:buNone/>
            </a:pPr>
            <a:r>
              <a:rPr lang="en-US" sz="2000">
                <a:latin typeface="Arial Unicode MS" pitchFamily="34" charset="-128"/>
              </a:rPr>
              <a:t>		Synsets Entered for June: 8 </a:t>
            </a:r>
          </a:p>
          <a:p>
            <a:pPr>
              <a:lnSpc>
                <a:spcPct val="80000"/>
              </a:lnSpc>
              <a:buFont typeface="Wingdings" pitchFamily="2" charset="2"/>
              <a:buNone/>
            </a:pPr>
            <a:r>
              <a:rPr lang="en-US" sz="2000">
                <a:latin typeface="Arial Unicode MS" pitchFamily="34" charset="-128"/>
              </a:rPr>
              <a:t>		Average Synset Entered: 11.333333 </a:t>
            </a:r>
          </a:p>
          <a:p>
            <a:pPr>
              <a:lnSpc>
                <a:spcPct val="80000"/>
              </a:lnSpc>
              <a:buFont typeface="Wingdings" pitchFamily="2" charset="2"/>
              <a:buNone/>
            </a:pPr>
            <a:endParaRPr lang="en-US" sz="2000">
              <a:latin typeface="Arial Unicode MS" pitchFamily="34" charset="-128"/>
            </a:endParaRPr>
          </a:p>
          <a:p>
            <a:pPr>
              <a:lnSpc>
                <a:spcPct val="80000"/>
              </a:lnSpc>
              <a:buFont typeface="Wingdings" pitchFamily="2" charset="2"/>
              <a:buNone/>
            </a:pPr>
            <a:r>
              <a:rPr lang="en-US" sz="2400">
                <a:latin typeface="courier-new"/>
              </a:rPr>
              <a:t>Check that your program prints the correct results.</a:t>
            </a:r>
          </a:p>
          <a:p>
            <a:pPr>
              <a:lnSpc>
                <a:spcPct val="80000"/>
              </a:lnSpc>
              <a:buFont typeface="Wingdings" pitchFamily="2" charset="2"/>
              <a:buNone/>
            </a:pPr>
            <a:endParaRPr lang="en-US" sz="2400">
              <a:latin typeface="courier-new"/>
            </a:endParaRPr>
          </a:p>
          <a:p>
            <a:pPr>
              <a:lnSpc>
                <a:spcPct val="80000"/>
              </a:lnSpc>
              <a:buFont typeface="Wingdings" pitchFamily="2" charset="2"/>
              <a:buNone/>
            </a:pPr>
            <a:r>
              <a:rPr lang="en-US" sz="2800">
                <a:latin typeface="courier-new"/>
              </a:rPr>
              <a:t> </a:t>
            </a:r>
          </a:p>
        </p:txBody>
      </p:sp>
      <p:sp>
        <p:nvSpPr>
          <p:cNvPr id="4" name="Footer Placeholder 4"/>
          <p:cNvSpPr>
            <a:spLocks noGrp="1"/>
          </p:cNvSpPr>
          <p:nvPr>
            <p:ph type="ftr" sz="quarter" idx="11"/>
          </p:nvPr>
        </p:nvSpPr>
        <p:spPr/>
        <p:txBody>
          <a:bodyPr/>
          <a:lstStyle/>
          <a:p>
            <a:r>
              <a:rPr lang="en-US"/>
              <a:t>JAVA-NLP Lecture series</a:t>
            </a:r>
          </a:p>
        </p:txBody>
      </p:sp>
    </p:spTree>
  </p:cSld>
  <p:clrMapOvr>
    <a:masterClrMapping/>
  </p:clrMapOvr>
  <p:transition>
    <p:checke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t>  Assignment No. 2</a:t>
            </a:r>
          </a:p>
        </p:txBody>
      </p:sp>
      <p:sp>
        <p:nvSpPr>
          <p:cNvPr id="31747" name="Rectangle 3"/>
          <p:cNvSpPr>
            <a:spLocks noGrp="1" noChangeArrowheads="1"/>
          </p:cNvSpPr>
          <p:nvPr>
            <p:ph idx="1"/>
          </p:nvPr>
        </p:nvSpPr>
        <p:spPr/>
        <p:txBody>
          <a:bodyPr/>
          <a:lstStyle/>
          <a:p>
            <a:r>
              <a:rPr lang="en-US" sz="2000">
                <a:latin typeface="courier-new"/>
              </a:rPr>
              <a:t> </a:t>
            </a:r>
            <a:r>
              <a:rPr lang="en-US" sz="2400">
                <a:latin typeface="courier-new"/>
              </a:rPr>
              <a:t>Write a program that computes summation of 1 to n numbers where  n can be any positive number. Declare and initialize variables and print the output as</a:t>
            </a:r>
            <a:endParaRPr lang="en-US" sz="2000">
              <a:latin typeface="courier-new"/>
            </a:endParaRPr>
          </a:p>
          <a:p>
            <a:pPr>
              <a:buFont typeface="Wingdings" pitchFamily="2" charset="2"/>
              <a:buNone/>
            </a:pPr>
            <a:r>
              <a:rPr lang="en-US" sz="2000">
                <a:latin typeface="Arial Unicode MS" pitchFamily="34" charset="-128"/>
              </a:rPr>
              <a:t>		Value of n is : 5 </a:t>
            </a:r>
          </a:p>
          <a:p>
            <a:pPr>
              <a:buFont typeface="Wingdings" pitchFamily="2" charset="2"/>
              <a:buNone/>
            </a:pPr>
            <a:r>
              <a:rPr lang="en-US" sz="2000">
                <a:latin typeface="Arial Unicode MS" pitchFamily="34" charset="-128"/>
              </a:rPr>
              <a:t>		Sum of first  5 positive numbers  : 15 </a:t>
            </a:r>
          </a:p>
          <a:p>
            <a:pPr>
              <a:buFont typeface="Wingdings" pitchFamily="2" charset="2"/>
              <a:buNone/>
            </a:pPr>
            <a:endParaRPr lang="en-US" sz="2000">
              <a:latin typeface="Arial Unicode MS" pitchFamily="34" charset="-128"/>
            </a:endParaRPr>
          </a:p>
          <a:p>
            <a:pPr>
              <a:buFont typeface="Wingdings" pitchFamily="2" charset="2"/>
              <a:buNone/>
            </a:pPr>
            <a:endParaRPr lang="en-US" sz="2000">
              <a:latin typeface="Arial Unicode MS" pitchFamily="34" charset="-128"/>
            </a:endParaRPr>
          </a:p>
          <a:p>
            <a:pPr>
              <a:buFont typeface="Wingdings" pitchFamily="2" charset="2"/>
              <a:buNone/>
            </a:pPr>
            <a:r>
              <a:rPr lang="en-US" sz="2400">
                <a:latin typeface="courier-new"/>
              </a:rPr>
              <a:t>Check the correctness of the result.</a:t>
            </a:r>
          </a:p>
          <a:p>
            <a:pPr>
              <a:buFont typeface="Wingdings" pitchFamily="2" charset="2"/>
              <a:buNone/>
            </a:pPr>
            <a:endParaRPr lang="en-US" sz="2400">
              <a:latin typeface="courier-new"/>
            </a:endParaRPr>
          </a:p>
          <a:p>
            <a:pPr>
              <a:buFont typeface="Wingdings" pitchFamily="2" charset="2"/>
              <a:buNone/>
            </a:pPr>
            <a:r>
              <a:rPr lang="en-US" sz="2800">
                <a:latin typeface="courier-new"/>
              </a:rPr>
              <a:t> </a:t>
            </a:r>
          </a:p>
        </p:txBody>
      </p:sp>
      <p:sp>
        <p:nvSpPr>
          <p:cNvPr id="4" name="Footer Placeholder 4"/>
          <p:cNvSpPr>
            <a:spLocks noGrp="1"/>
          </p:cNvSpPr>
          <p:nvPr>
            <p:ph type="ftr" sz="quarter" idx="11"/>
          </p:nvPr>
        </p:nvSpPr>
        <p:spPr/>
        <p:txBody>
          <a:bodyPr/>
          <a:lstStyle/>
          <a:p>
            <a:r>
              <a:rPr lang="en-US"/>
              <a:t>JAVA-NLP Lecture series</a:t>
            </a:r>
          </a:p>
        </p:txBody>
      </p:sp>
    </p:spTree>
  </p:cSld>
  <p:clrMapOvr>
    <a:masterClrMapping/>
  </p:clrMapOvr>
  <p:transition>
    <p:check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3160" y="685800"/>
            <a:ext cx="6000750" cy="903288"/>
          </a:xfrm>
        </p:spPr>
        <p:txBody>
          <a:bodyPr/>
          <a:lstStyle/>
          <a:p>
            <a:pPr eaLnBrk="1" fontAlgn="auto" hangingPunct="1">
              <a:spcAft>
                <a:spcPts val="0"/>
              </a:spcAft>
              <a:defRPr/>
            </a:pPr>
            <a:r>
              <a:rPr lang="en-US" dirty="0" smtClean="0">
                <a:solidFill>
                  <a:schemeClr val="bg1">
                    <a:lumMod val="95000"/>
                    <a:lumOff val="5000"/>
                  </a:schemeClr>
                </a:solidFill>
              </a:rPr>
              <a:t>Operators</a:t>
            </a:r>
            <a:endParaRPr lang="en-US" dirty="0">
              <a:solidFill>
                <a:schemeClr val="bg1">
                  <a:lumMod val="95000"/>
                  <a:lumOff val="5000"/>
                </a:schemeClr>
              </a:solidFill>
            </a:endParaRPr>
          </a:p>
        </p:txBody>
      </p:sp>
      <p:sp>
        <p:nvSpPr>
          <p:cNvPr id="5123" name="Subtitle 2"/>
          <p:cNvSpPr>
            <a:spLocks noGrp="1"/>
          </p:cNvSpPr>
          <p:nvPr>
            <p:ph type="subTitle" idx="1"/>
          </p:nvPr>
        </p:nvSpPr>
        <p:spPr>
          <a:xfrm>
            <a:off x="513160" y="1589089"/>
            <a:ext cx="4800600" cy="1912937"/>
          </a:xfrm>
        </p:spPr>
        <p:txBody>
          <a:bodyPr>
            <a:normAutofit fontScale="92500"/>
          </a:bodyPr>
          <a:lstStyle/>
          <a:p>
            <a:pPr marL="342900" indent="-342900" eaLnBrk="1" hangingPunct="1">
              <a:buFont typeface="Wingdings" pitchFamily="2" charset="2"/>
              <a:buChar char="Ø"/>
            </a:pPr>
            <a:r>
              <a:rPr lang="en-US" smtClean="0">
                <a:solidFill>
                  <a:schemeClr val="bg1"/>
                </a:solidFill>
              </a:rPr>
              <a:t>Unary,Binary and Ternary Operators( Arithmetic,Relational,Bitwise,Logical)</a:t>
            </a:r>
          </a:p>
          <a:p>
            <a:pPr marL="342900" indent="-342900" eaLnBrk="1" hangingPunct="1">
              <a:buFont typeface="Wingdings" pitchFamily="2" charset="2"/>
              <a:buChar char="Ø"/>
            </a:pPr>
            <a:r>
              <a:rPr lang="en-US" smtClean="0">
                <a:solidFill>
                  <a:schemeClr val="bg1"/>
                </a:solidFill>
              </a:rPr>
              <a:t>Arithmetic Calculations</a:t>
            </a:r>
          </a:p>
          <a:p>
            <a:pPr marL="342900" indent="-342900" eaLnBrk="1" hangingPunct="1">
              <a:buFont typeface="Wingdings" pitchFamily="2" charset="2"/>
              <a:buChar char="Ø"/>
            </a:pPr>
            <a:r>
              <a:rPr lang="en-US" smtClean="0">
                <a:solidFill>
                  <a:schemeClr val="bg1"/>
                </a:solidFill>
              </a:rPr>
              <a:t>Operator Precedence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160" y="663576"/>
            <a:ext cx="6400800" cy="790575"/>
          </a:xfrm>
        </p:spPr>
        <p:txBody>
          <a:bodyPr/>
          <a:lstStyle/>
          <a:p>
            <a:pPr eaLnBrk="1" fontAlgn="auto" hangingPunct="1">
              <a:spcAft>
                <a:spcPts val="0"/>
              </a:spcAft>
              <a:defRPr/>
            </a:pPr>
            <a:r>
              <a:rPr lang="en-US" dirty="0" smtClean="0">
                <a:solidFill>
                  <a:schemeClr val="bg1">
                    <a:lumMod val="95000"/>
                    <a:lumOff val="5000"/>
                  </a:schemeClr>
                </a:solidFill>
              </a:rPr>
              <a:t>Operators</a:t>
            </a:r>
            <a:endParaRPr lang="en-US" dirty="0">
              <a:solidFill>
                <a:schemeClr val="bg1">
                  <a:lumMod val="95000"/>
                  <a:lumOff val="5000"/>
                </a:schemeClr>
              </a:solidFill>
            </a:endParaRPr>
          </a:p>
        </p:txBody>
      </p:sp>
      <p:sp>
        <p:nvSpPr>
          <p:cNvPr id="3" name="Content Placeholder 2"/>
          <p:cNvSpPr>
            <a:spLocks noGrp="1"/>
          </p:cNvSpPr>
          <p:nvPr>
            <p:ph idx="1"/>
          </p:nvPr>
        </p:nvSpPr>
        <p:spPr>
          <a:xfrm>
            <a:off x="513160" y="1454151"/>
            <a:ext cx="6400800" cy="4695825"/>
          </a:xfrm>
        </p:spPr>
        <p:txBody>
          <a:bodyPr rtlCol="0">
            <a:normAutofit fontScale="92500"/>
          </a:bodyPr>
          <a:lstStyle/>
          <a:p>
            <a:pPr eaLnBrk="1" fontAlgn="auto" hangingPunct="1">
              <a:defRPr/>
            </a:pPr>
            <a:r>
              <a:rPr lang="en-US" dirty="0"/>
              <a:t>Operators are special symbols that perform specific operations on one, two, or three </a:t>
            </a:r>
            <a:r>
              <a:rPr lang="en-US" i="1" dirty="0"/>
              <a:t>operands</a:t>
            </a:r>
            <a:r>
              <a:rPr lang="en-US" dirty="0"/>
              <a:t>, and then return a result</a:t>
            </a:r>
            <a:r>
              <a:rPr lang="en-US" dirty="0" smtClean="0"/>
              <a:t>.</a:t>
            </a:r>
          </a:p>
          <a:p>
            <a:pPr eaLnBrk="1" fontAlgn="auto" hangingPunct="1">
              <a:defRPr/>
            </a:pPr>
            <a:r>
              <a:rPr lang="en-US" dirty="0" smtClean="0"/>
              <a:t>There are several types of Operators in Java:</a:t>
            </a:r>
          </a:p>
          <a:p>
            <a:pPr lvl="1" eaLnBrk="1" fontAlgn="auto" hangingPunct="1">
              <a:defRPr/>
            </a:pPr>
            <a:r>
              <a:rPr lang="en-US" b="1" dirty="0">
                <a:solidFill>
                  <a:schemeClr val="tx1"/>
                </a:solidFill>
              </a:rPr>
              <a:t>The Simple Assignment Operator</a:t>
            </a:r>
          </a:p>
          <a:p>
            <a:pPr lvl="1" eaLnBrk="1" fontAlgn="auto" hangingPunct="1">
              <a:defRPr/>
            </a:pPr>
            <a:r>
              <a:rPr lang="en-US" b="1" dirty="0">
                <a:solidFill>
                  <a:schemeClr val="tx1"/>
                </a:solidFill>
              </a:rPr>
              <a:t>The Arithmetic Operators</a:t>
            </a:r>
          </a:p>
          <a:p>
            <a:pPr lvl="1" eaLnBrk="1" fontAlgn="auto" hangingPunct="1">
              <a:defRPr/>
            </a:pPr>
            <a:r>
              <a:rPr lang="en-US" b="1" dirty="0">
                <a:solidFill>
                  <a:schemeClr val="tx1"/>
                </a:solidFill>
              </a:rPr>
              <a:t>The Unary </a:t>
            </a:r>
            <a:r>
              <a:rPr lang="en-US" b="1" dirty="0" smtClean="0">
                <a:solidFill>
                  <a:schemeClr val="tx1"/>
                </a:solidFill>
              </a:rPr>
              <a:t>Operators</a:t>
            </a:r>
          </a:p>
          <a:p>
            <a:pPr lvl="1" eaLnBrk="1" fontAlgn="auto" hangingPunct="1">
              <a:defRPr/>
            </a:pPr>
            <a:r>
              <a:rPr lang="en-US" b="1" dirty="0">
                <a:solidFill>
                  <a:schemeClr val="tx1"/>
                </a:solidFill>
              </a:rPr>
              <a:t>The Equality and Relational Operators</a:t>
            </a:r>
          </a:p>
          <a:p>
            <a:pPr lvl="1" eaLnBrk="1" fontAlgn="auto" hangingPunct="1">
              <a:defRPr/>
            </a:pPr>
            <a:r>
              <a:rPr lang="en-US" b="1" dirty="0">
                <a:solidFill>
                  <a:schemeClr val="tx1"/>
                </a:solidFill>
              </a:rPr>
              <a:t>The Conditional Operators</a:t>
            </a:r>
          </a:p>
          <a:p>
            <a:pPr lvl="1" eaLnBrk="1" fontAlgn="auto" hangingPunct="1">
              <a:defRPr/>
            </a:pPr>
            <a:r>
              <a:rPr lang="en-US" b="1" dirty="0">
                <a:solidFill>
                  <a:schemeClr val="tx1"/>
                </a:solidFill>
              </a:rPr>
              <a:t>The Type Comparison Operator </a:t>
            </a:r>
            <a:r>
              <a:rPr lang="en-US" b="1" dirty="0" err="1">
                <a:solidFill>
                  <a:schemeClr val="tx1"/>
                </a:solidFill>
              </a:rPr>
              <a:t>instanceof</a:t>
            </a:r>
            <a:endParaRPr lang="en-US" b="1" dirty="0">
              <a:solidFill>
                <a:schemeClr val="tx1"/>
              </a:solidFill>
            </a:endParaRPr>
          </a:p>
          <a:p>
            <a:pPr marL="457200" lvl="1" indent="0" eaLnBrk="1" fontAlgn="auto" hangingPunct="1">
              <a:buFont typeface="Wingdings 3" pitchFamily="18" charset="2"/>
              <a:buNone/>
              <a:defRPr/>
            </a:pPr>
            <a:endParaRPr lang="en-US" b="1" dirty="0">
              <a:solidFill>
                <a:schemeClr val="tx1"/>
              </a:solidFill>
            </a:endParaRPr>
          </a:p>
          <a:p>
            <a:pPr lvl="1" eaLnBrk="1" fontAlgn="auto" hangingPunct="1">
              <a:defRPr/>
            </a:pP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bwMode="auto">
          <a:xfrm>
            <a:off x="513160" y="663576"/>
            <a:ext cx="6400800" cy="790575"/>
          </a:xfrm>
        </p:spPr>
        <p:txBody>
          <a:bodyPr wrap="square" numCol="1" anchorCtr="0" compatLnSpc="1">
            <a:prstTxWarp prst="textNoShape">
              <a:avLst/>
            </a:prstTxWarp>
            <a:normAutofit fontScale="90000"/>
          </a:bodyPr>
          <a:lstStyle/>
          <a:p>
            <a:pPr marL="342900" indent="-342900" eaLnBrk="1" hangingPunct="1"/>
            <a:r>
              <a:rPr lang="en-US" b="1" cap="none" smtClean="0">
                <a:ln>
                  <a:noFill/>
                </a:ln>
                <a:solidFill>
                  <a:schemeClr val="bg1"/>
                </a:solidFill>
              </a:rPr>
              <a:t>The Simple Assignment Operator</a:t>
            </a:r>
          </a:p>
        </p:txBody>
      </p:sp>
      <p:sp>
        <p:nvSpPr>
          <p:cNvPr id="3" name="Content Placeholder 2"/>
          <p:cNvSpPr>
            <a:spLocks noGrp="1"/>
          </p:cNvSpPr>
          <p:nvPr>
            <p:ph idx="1"/>
          </p:nvPr>
        </p:nvSpPr>
        <p:spPr>
          <a:xfrm>
            <a:off x="513160" y="1454151"/>
            <a:ext cx="6400800" cy="4695825"/>
          </a:xfrm>
        </p:spPr>
        <p:txBody>
          <a:bodyPr rtlCol="0">
            <a:normAutofit/>
          </a:bodyPr>
          <a:lstStyle/>
          <a:p>
            <a:pPr eaLnBrk="1" fontAlgn="auto" hangingPunct="1">
              <a:defRPr/>
            </a:pPr>
            <a:r>
              <a:rPr lang="en-US" dirty="0" smtClean="0"/>
              <a:t>Most </a:t>
            </a:r>
            <a:r>
              <a:rPr lang="en-US" dirty="0"/>
              <a:t>common operators that you'll </a:t>
            </a:r>
            <a:r>
              <a:rPr lang="en-US" dirty="0" smtClean="0"/>
              <a:t>use </a:t>
            </a:r>
            <a:r>
              <a:rPr lang="en-US" dirty="0"/>
              <a:t>is the simple assignment operator </a:t>
            </a:r>
            <a:r>
              <a:rPr lang="en-US" dirty="0" smtClean="0"/>
              <a:t>"=“, </a:t>
            </a:r>
          </a:p>
          <a:p>
            <a:pPr eaLnBrk="1" fontAlgn="auto" hangingPunct="1">
              <a:defRPr/>
            </a:pPr>
            <a:r>
              <a:rPr lang="en-US" dirty="0"/>
              <a:t>it assigns the value on its right to the operand on its left:</a:t>
            </a:r>
          </a:p>
          <a:p>
            <a:pPr eaLnBrk="1" fontAlgn="auto" hangingPunct="1">
              <a:defRPr/>
            </a:pPr>
            <a:endParaRPr lang="en-US" dirty="0"/>
          </a:p>
          <a:p>
            <a:pPr eaLnBrk="1" fontAlgn="auto" hangingPunct="1">
              <a:defRPr/>
            </a:pPr>
            <a:r>
              <a:rPr lang="en-US" dirty="0"/>
              <a:t> </a:t>
            </a:r>
            <a:r>
              <a:rPr lang="en-US" dirty="0" err="1"/>
              <a:t>int</a:t>
            </a:r>
            <a:r>
              <a:rPr lang="en-US" dirty="0"/>
              <a:t> </a:t>
            </a:r>
            <a:r>
              <a:rPr lang="en-US" dirty="0" smtClean="0"/>
              <a:t>marks </a:t>
            </a:r>
            <a:r>
              <a:rPr lang="en-US" dirty="0"/>
              <a:t>= </a:t>
            </a:r>
            <a:r>
              <a:rPr lang="en-US" dirty="0" smtClean="0"/>
              <a:t>56;</a:t>
            </a:r>
            <a:endParaRPr lang="en-US" dirty="0"/>
          </a:p>
          <a:p>
            <a:pPr eaLnBrk="1" fontAlgn="auto" hangingPunct="1">
              <a:defRPr/>
            </a:pPr>
            <a:r>
              <a:rPr lang="en-US" dirty="0"/>
              <a:t> </a:t>
            </a:r>
            <a:r>
              <a:rPr lang="en-US" dirty="0" err="1"/>
              <a:t>int</a:t>
            </a:r>
            <a:r>
              <a:rPr lang="en-US" dirty="0"/>
              <a:t> </a:t>
            </a:r>
            <a:r>
              <a:rPr lang="en-US" dirty="0" smtClean="0"/>
              <a:t>total </a:t>
            </a:r>
            <a:r>
              <a:rPr lang="en-US" dirty="0"/>
              <a:t>= </a:t>
            </a:r>
            <a:r>
              <a:rPr lang="en-US" dirty="0" smtClean="0"/>
              <a:t>100;</a:t>
            </a:r>
            <a:endParaRPr lang="en-US" dirty="0"/>
          </a:p>
          <a:p>
            <a:pPr eaLnBrk="1" fontAlgn="auto" hangingPunct="1">
              <a:defRPr/>
            </a:pPr>
            <a:r>
              <a:rPr lang="en-US" dirty="0"/>
              <a:t> </a:t>
            </a:r>
            <a:r>
              <a:rPr lang="en-US" dirty="0" smtClean="0"/>
              <a:t>float percent </a:t>
            </a:r>
            <a:r>
              <a:rPr lang="en-US" dirty="0"/>
              <a:t>= </a:t>
            </a:r>
            <a:r>
              <a:rPr lang="en-US" dirty="0" smtClean="0"/>
              <a:t>56.0;</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160" y="153988"/>
            <a:ext cx="6400800" cy="792162"/>
          </a:xfrm>
        </p:spPr>
        <p:txBody>
          <a:bodyPr>
            <a:normAutofit fontScale="90000"/>
          </a:bodyPr>
          <a:lstStyle/>
          <a:p>
            <a:pPr eaLnBrk="1" hangingPunct="1">
              <a:defRPr/>
            </a:pPr>
            <a:r>
              <a:rPr lang="en-US" b="1" dirty="0">
                <a:solidFill>
                  <a:schemeClr val="bg1"/>
                </a:solidFill>
              </a:rPr>
              <a:t>The Arithmetic Operators</a:t>
            </a:r>
          </a:p>
        </p:txBody>
      </p:sp>
      <p:sp>
        <p:nvSpPr>
          <p:cNvPr id="3" name="Content Placeholder 2"/>
          <p:cNvSpPr>
            <a:spLocks noGrp="1"/>
          </p:cNvSpPr>
          <p:nvPr>
            <p:ph idx="1"/>
          </p:nvPr>
        </p:nvSpPr>
        <p:spPr>
          <a:xfrm>
            <a:off x="513160" y="946150"/>
            <a:ext cx="6936581" cy="5340350"/>
          </a:xfrm>
        </p:spPr>
        <p:txBody>
          <a:bodyPr rtlCol="0">
            <a:normAutofit/>
          </a:bodyPr>
          <a:lstStyle/>
          <a:p>
            <a:pPr marL="0" indent="0" eaLnBrk="1" fontAlgn="auto" hangingPunct="1">
              <a:buFont typeface="Wingdings 3" pitchFamily="18" charset="2"/>
              <a:buNone/>
              <a:defRPr/>
            </a:pPr>
            <a:r>
              <a:rPr lang="en-US" dirty="0" smtClean="0"/>
              <a:t>Following arithmetic </a:t>
            </a:r>
            <a:r>
              <a:rPr lang="en-US" dirty="0" err="1" smtClean="0"/>
              <a:t>oprators</a:t>
            </a:r>
            <a:r>
              <a:rPr lang="en-US" dirty="0" smtClean="0"/>
              <a:t> are provided by Java:</a:t>
            </a:r>
          </a:p>
          <a:p>
            <a:pPr marL="0" indent="0" eaLnBrk="1" fontAlgn="auto" hangingPunct="1">
              <a:buFont typeface="Wingdings 3" pitchFamily="18" charset="2"/>
              <a:buNone/>
              <a:defRPr/>
            </a:pPr>
            <a:r>
              <a:rPr lang="en-US" dirty="0" smtClean="0"/>
              <a:t>+       </a:t>
            </a:r>
            <a:r>
              <a:rPr lang="en-US" dirty="0"/>
              <a:t>additive operator (also used for </a:t>
            </a:r>
          </a:p>
          <a:p>
            <a:pPr marL="0" indent="0" eaLnBrk="1" fontAlgn="auto" hangingPunct="1">
              <a:buFont typeface="Wingdings 3" pitchFamily="18" charset="2"/>
              <a:buNone/>
              <a:defRPr/>
            </a:pPr>
            <a:r>
              <a:rPr lang="en-US" dirty="0"/>
              <a:t>        String concatenation)</a:t>
            </a:r>
          </a:p>
          <a:p>
            <a:pPr marL="0" indent="0" eaLnBrk="1" fontAlgn="auto" hangingPunct="1">
              <a:buFont typeface="Wingdings 3" pitchFamily="18" charset="2"/>
              <a:buNone/>
              <a:defRPr/>
            </a:pPr>
            <a:r>
              <a:rPr lang="en-US" dirty="0"/>
              <a:t>-       subtraction operator</a:t>
            </a:r>
          </a:p>
          <a:p>
            <a:pPr marL="0" indent="0" eaLnBrk="1" fontAlgn="auto" hangingPunct="1">
              <a:buFont typeface="Wingdings 3" pitchFamily="18" charset="2"/>
              <a:buNone/>
              <a:defRPr/>
            </a:pPr>
            <a:r>
              <a:rPr lang="en-US" dirty="0"/>
              <a:t>*       multiplication operator</a:t>
            </a:r>
          </a:p>
          <a:p>
            <a:pPr marL="0" indent="0" eaLnBrk="1" fontAlgn="auto" hangingPunct="1">
              <a:buFont typeface="Wingdings 3" pitchFamily="18" charset="2"/>
              <a:buNone/>
              <a:defRPr/>
            </a:pPr>
            <a:r>
              <a:rPr lang="en-US" dirty="0"/>
              <a:t>/       division </a:t>
            </a:r>
            <a:r>
              <a:rPr lang="en-US" dirty="0" smtClean="0"/>
              <a:t>operator – returns a quotient</a:t>
            </a:r>
            <a:endParaRPr lang="en-US" dirty="0"/>
          </a:p>
          <a:p>
            <a:pPr marL="0" indent="0" eaLnBrk="1" fontAlgn="auto" hangingPunct="1">
              <a:buFont typeface="Wingdings 3" pitchFamily="18" charset="2"/>
              <a:buNone/>
              <a:defRPr/>
            </a:pPr>
            <a:r>
              <a:rPr lang="en-US" dirty="0"/>
              <a:t>%       </a:t>
            </a:r>
            <a:r>
              <a:rPr lang="en-US" dirty="0" smtClean="0"/>
              <a:t>remainder/modulus </a:t>
            </a:r>
            <a:r>
              <a:rPr lang="en-US" dirty="0" smtClean="0"/>
              <a:t>operator – returns a reminder</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160" y="663576"/>
            <a:ext cx="6400800" cy="790575"/>
          </a:xfrm>
        </p:spPr>
        <p:txBody>
          <a:bodyPr/>
          <a:lstStyle/>
          <a:p>
            <a:pPr eaLnBrk="1" fontAlgn="auto" hangingPunct="1">
              <a:spcAft>
                <a:spcPts val="0"/>
              </a:spcAft>
              <a:defRPr/>
            </a:pPr>
            <a:r>
              <a:rPr lang="en-US" dirty="0" smtClean="0">
                <a:solidFill>
                  <a:schemeClr val="bg1">
                    <a:lumMod val="95000"/>
                    <a:lumOff val="5000"/>
                  </a:schemeClr>
                </a:solidFill>
              </a:rPr>
              <a:t>Example</a:t>
            </a:r>
            <a:endParaRPr lang="en-US" dirty="0">
              <a:solidFill>
                <a:schemeClr val="bg1">
                  <a:lumMod val="95000"/>
                  <a:lumOff val="5000"/>
                </a:schemeClr>
              </a:solidFill>
            </a:endParaRPr>
          </a:p>
        </p:txBody>
      </p:sp>
      <p:sp>
        <p:nvSpPr>
          <p:cNvPr id="3" name="Content Placeholder 2"/>
          <p:cNvSpPr>
            <a:spLocks noGrp="1"/>
          </p:cNvSpPr>
          <p:nvPr>
            <p:ph idx="1"/>
          </p:nvPr>
        </p:nvSpPr>
        <p:spPr>
          <a:xfrm>
            <a:off x="513160" y="1454151"/>
            <a:ext cx="6400800" cy="4695825"/>
          </a:xfrm>
        </p:spPr>
        <p:txBody>
          <a:bodyPr rtlCol="0">
            <a:normAutofit/>
          </a:bodyPr>
          <a:lstStyle/>
          <a:p>
            <a:pPr eaLnBrk="1" fontAlgn="auto" hangingPunct="1">
              <a:defRPr/>
            </a:pPr>
            <a:endParaRPr lang="en-US" dirty="0" smtClean="0">
              <a:solidFill>
                <a:schemeClr val="bg1">
                  <a:lumMod val="95000"/>
                  <a:lumOff val="5000"/>
                </a:schemeClr>
              </a:solidFill>
            </a:endParaRPr>
          </a:p>
        </p:txBody>
      </p:sp>
      <p:sp>
        <p:nvSpPr>
          <p:cNvPr id="6" name="Rounded Rectangle 5"/>
          <p:cNvSpPr/>
          <p:nvPr/>
        </p:nvSpPr>
        <p:spPr>
          <a:xfrm>
            <a:off x="513160" y="1454151"/>
            <a:ext cx="7934649" cy="46958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numCol="2" anchor="ctr"/>
          <a:lstStyle/>
          <a:p>
            <a:pPr algn="ctr">
              <a:defRPr/>
            </a:pPr>
            <a:r>
              <a:rPr lang="en-US" dirty="0">
                <a:solidFill>
                  <a:schemeClr val="tx1"/>
                </a:solidFill>
              </a:rPr>
              <a:t>class </a:t>
            </a:r>
            <a:r>
              <a:rPr lang="en-US" dirty="0" err="1">
                <a:solidFill>
                  <a:schemeClr val="tx1"/>
                </a:solidFill>
              </a:rPr>
              <a:t>ArithmeticExample</a:t>
            </a:r>
            <a:r>
              <a:rPr lang="en-US" dirty="0">
                <a:solidFill>
                  <a:schemeClr val="tx1"/>
                </a:solidFill>
              </a:rPr>
              <a:t> {</a:t>
            </a:r>
          </a:p>
          <a:p>
            <a:pPr algn="ctr">
              <a:defRPr/>
            </a:pPr>
            <a:endParaRPr lang="en-US" dirty="0">
              <a:solidFill>
                <a:schemeClr val="tx1"/>
              </a:solidFill>
            </a:endParaRPr>
          </a:p>
          <a:p>
            <a:pPr algn="ctr">
              <a:defRPr/>
            </a:pPr>
            <a:r>
              <a:rPr lang="en-US" dirty="0">
                <a:solidFill>
                  <a:schemeClr val="tx1"/>
                </a:solidFill>
              </a:rPr>
              <a:t>    public static void main (String[] </a:t>
            </a:r>
            <a:r>
              <a:rPr lang="en-US" dirty="0" err="1">
                <a:solidFill>
                  <a:schemeClr val="tx1"/>
                </a:solidFill>
              </a:rPr>
              <a:t>args</a:t>
            </a:r>
            <a:r>
              <a:rPr lang="en-US" dirty="0">
                <a:solidFill>
                  <a:schemeClr val="tx1"/>
                </a:solidFill>
              </a:rPr>
              <a:t>){</a:t>
            </a:r>
          </a:p>
          <a:p>
            <a:pPr algn="ctr">
              <a:defRPr/>
            </a:pPr>
            <a:r>
              <a:rPr lang="en-US" dirty="0">
                <a:solidFill>
                  <a:schemeClr val="tx1"/>
                </a:solidFill>
              </a:rPr>
              <a:t>         </a:t>
            </a:r>
            <a:r>
              <a:rPr lang="en-US" dirty="0" err="1">
                <a:solidFill>
                  <a:schemeClr val="tx1"/>
                </a:solidFill>
              </a:rPr>
              <a:t>int</a:t>
            </a:r>
            <a:r>
              <a:rPr lang="en-US" dirty="0">
                <a:solidFill>
                  <a:schemeClr val="tx1"/>
                </a:solidFill>
              </a:rPr>
              <a:t> number = 1 + 8;</a:t>
            </a:r>
          </a:p>
          <a:p>
            <a:pPr algn="ctr">
              <a:defRPr/>
            </a:pPr>
            <a:r>
              <a:rPr lang="en-US" dirty="0">
                <a:solidFill>
                  <a:schemeClr val="tx1"/>
                </a:solidFill>
              </a:rPr>
              <a:t>        </a:t>
            </a:r>
            <a:r>
              <a:rPr lang="en-US" dirty="0" err="1">
                <a:solidFill>
                  <a:schemeClr val="tx1"/>
                </a:solidFill>
              </a:rPr>
              <a:t>System.out.println</a:t>
            </a:r>
            <a:r>
              <a:rPr lang="en-US" dirty="0">
                <a:solidFill>
                  <a:schemeClr val="tx1"/>
                </a:solidFill>
              </a:rPr>
              <a:t>(number);</a:t>
            </a:r>
          </a:p>
          <a:p>
            <a:pPr algn="ctr">
              <a:defRPr/>
            </a:pPr>
            <a:r>
              <a:rPr lang="en-US" dirty="0">
                <a:solidFill>
                  <a:schemeClr val="tx1"/>
                </a:solidFill>
              </a:rPr>
              <a:t>number = number - 1;</a:t>
            </a:r>
          </a:p>
          <a:p>
            <a:pPr algn="ctr">
              <a:defRPr/>
            </a:pPr>
            <a:r>
              <a:rPr lang="en-US" dirty="0">
                <a:solidFill>
                  <a:schemeClr val="tx1"/>
                </a:solidFill>
              </a:rPr>
              <a:t>        </a:t>
            </a:r>
            <a:r>
              <a:rPr lang="en-US" dirty="0" err="1">
                <a:solidFill>
                  <a:schemeClr val="tx1"/>
                </a:solidFill>
              </a:rPr>
              <a:t>System.out.println</a:t>
            </a:r>
            <a:r>
              <a:rPr lang="en-US" dirty="0">
                <a:solidFill>
                  <a:schemeClr val="tx1"/>
                </a:solidFill>
              </a:rPr>
              <a:t>(number);</a:t>
            </a:r>
          </a:p>
          <a:p>
            <a:pPr algn="ctr">
              <a:defRPr/>
            </a:pPr>
            <a:endParaRPr lang="en-US" dirty="0">
              <a:solidFill>
                <a:schemeClr val="tx1"/>
              </a:solidFill>
            </a:endParaRPr>
          </a:p>
          <a:p>
            <a:pPr algn="ctr">
              <a:defRPr/>
            </a:pPr>
            <a:r>
              <a:rPr lang="en-US" dirty="0">
                <a:solidFill>
                  <a:schemeClr val="tx1"/>
                </a:solidFill>
              </a:rPr>
              <a:t>number = number * 2;</a:t>
            </a:r>
          </a:p>
          <a:p>
            <a:pPr algn="ctr">
              <a:defRPr/>
            </a:pPr>
            <a:r>
              <a:rPr lang="en-US" dirty="0">
                <a:solidFill>
                  <a:schemeClr val="tx1"/>
                </a:solidFill>
              </a:rPr>
              <a:t>        </a:t>
            </a:r>
            <a:r>
              <a:rPr lang="en-US" dirty="0" err="1">
                <a:solidFill>
                  <a:schemeClr val="tx1"/>
                </a:solidFill>
              </a:rPr>
              <a:t>System.out.println</a:t>
            </a:r>
            <a:r>
              <a:rPr lang="en-US" dirty="0">
                <a:solidFill>
                  <a:schemeClr val="tx1"/>
                </a:solidFill>
              </a:rPr>
              <a:t>(number);</a:t>
            </a:r>
          </a:p>
          <a:p>
            <a:pPr algn="ctr">
              <a:defRPr/>
            </a:pPr>
            <a:endParaRPr lang="en-US" dirty="0">
              <a:solidFill>
                <a:schemeClr val="tx1"/>
              </a:solidFill>
            </a:endParaRPr>
          </a:p>
          <a:p>
            <a:pPr algn="ctr">
              <a:defRPr/>
            </a:pPr>
            <a:r>
              <a:rPr lang="en-US" dirty="0">
                <a:solidFill>
                  <a:schemeClr val="tx1"/>
                </a:solidFill>
              </a:rPr>
              <a:t>number = number / 2;</a:t>
            </a:r>
          </a:p>
          <a:p>
            <a:pPr algn="ctr">
              <a:defRPr/>
            </a:pPr>
            <a:r>
              <a:rPr lang="en-US" dirty="0">
                <a:solidFill>
                  <a:schemeClr val="tx1"/>
                </a:solidFill>
              </a:rPr>
              <a:t>        </a:t>
            </a:r>
            <a:r>
              <a:rPr lang="en-US" dirty="0" err="1">
                <a:solidFill>
                  <a:schemeClr val="tx1"/>
                </a:solidFill>
              </a:rPr>
              <a:t>System.out.println</a:t>
            </a:r>
            <a:r>
              <a:rPr lang="en-US" dirty="0">
                <a:solidFill>
                  <a:schemeClr val="tx1"/>
                </a:solidFill>
              </a:rPr>
              <a:t>(number);</a:t>
            </a:r>
          </a:p>
          <a:p>
            <a:pPr algn="ctr">
              <a:defRPr/>
            </a:pPr>
            <a:endParaRPr lang="en-US" dirty="0">
              <a:solidFill>
                <a:schemeClr val="tx1"/>
              </a:solidFill>
            </a:endParaRPr>
          </a:p>
          <a:p>
            <a:pPr algn="ctr">
              <a:defRPr/>
            </a:pPr>
            <a:r>
              <a:rPr lang="en-US" dirty="0">
                <a:solidFill>
                  <a:schemeClr val="tx1"/>
                </a:solidFill>
              </a:rPr>
              <a:t>number = number + 8;</a:t>
            </a:r>
          </a:p>
          <a:p>
            <a:pPr algn="ctr">
              <a:defRPr/>
            </a:pPr>
            <a:r>
              <a:rPr lang="en-US" dirty="0">
                <a:solidFill>
                  <a:schemeClr val="tx1"/>
                </a:solidFill>
              </a:rPr>
              <a:t>number = number % 7;</a:t>
            </a:r>
          </a:p>
          <a:p>
            <a:pPr algn="ctr">
              <a:defRPr/>
            </a:pPr>
            <a:r>
              <a:rPr lang="en-US" dirty="0">
                <a:solidFill>
                  <a:schemeClr val="tx1"/>
                </a:solidFill>
              </a:rPr>
              <a:t>        </a:t>
            </a:r>
            <a:r>
              <a:rPr lang="en-US" dirty="0" err="1">
                <a:solidFill>
                  <a:schemeClr val="tx1"/>
                </a:solidFill>
              </a:rPr>
              <a:t>System.out.println</a:t>
            </a:r>
            <a:r>
              <a:rPr lang="en-US" dirty="0">
                <a:solidFill>
                  <a:schemeClr val="tx1"/>
                </a:solidFill>
              </a:rPr>
              <a:t>(number);</a:t>
            </a:r>
          </a:p>
          <a:p>
            <a:pPr algn="ctr">
              <a:defRPr/>
            </a:pPr>
            <a:r>
              <a:rPr lang="en-US" dirty="0">
                <a:solidFill>
                  <a:schemeClr val="tx1"/>
                </a:solidFill>
              </a:rPr>
              <a:t>    }</a:t>
            </a:r>
          </a:p>
          <a:p>
            <a:pPr algn="ctr">
              <a:defRPr/>
            </a:pPr>
            <a:r>
              <a:rPr lang="en-US" dirty="0">
                <a:solidFill>
                  <a:schemeClr val="tx1"/>
                </a:solidFill>
              </a:rPr>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160" y="663576"/>
            <a:ext cx="6400800" cy="790575"/>
          </a:xfrm>
        </p:spPr>
        <p:txBody>
          <a:bodyPr/>
          <a:lstStyle/>
          <a:p>
            <a:pPr eaLnBrk="1" hangingPunct="1">
              <a:defRPr/>
            </a:pPr>
            <a:r>
              <a:rPr lang="en-US" b="1" dirty="0">
                <a:solidFill>
                  <a:schemeClr val="bg1"/>
                </a:solidFill>
              </a:rPr>
              <a:t>The Unary Operators</a:t>
            </a:r>
          </a:p>
        </p:txBody>
      </p:sp>
      <p:sp>
        <p:nvSpPr>
          <p:cNvPr id="3" name="Content Placeholder 2"/>
          <p:cNvSpPr>
            <a:spLocks noGrp="1"/>
          </p:cNvSpPr>
          <p:nvPr>
            <p:ph idx="1"/>
          </p:nvPr>
        </p:nvSpPr>
        <p:spPr>
          <a:xfrm>
            <a:off x="513160" y="1454150"/>
            <a:ext cx="8261747" cy="5257800"/>
          </a:xfrm>
        </p:spPr>
        <p:txBody>
          <a:bodyPr rtlCol="0">
            <a:normAutofit/>
          </a:bodyPr>
          <a:lstStyle/>
          <a:p>
            <a:pPr eaLnBrk="1" fontAlgn="auto" hangingPunct="1">
              <a:defRPr/>
            </a:pPr>
            <a:r>
              <a:rPr lang="en-US" dirty="0"/>
              <a:t>The unary operators require only one operand; they perform various operations such as incrementing/decrementing a value by one, negating an expression, or inverting the value of a </a:t>
            </a:r>
            <a:r>
              <a:rPr lang="en-US" dirty="0" smtClean="0"/>
              <a:t>Boolean.</a:t>
            </a:r>
          </a:p>
          <a:p>
            <a:pPr eaLnBrk="1" fontAlgn="auto" hangingPunct="1">
              <a:defRPr/>
            </a:pPr>
            <a:r>
              <a:rPr lang="en-US" dirty="0" smtClean="0"/>
              <a:t>+  Unary </a:t>
            </a:r>
            <a:r>
              <a:rPr lang="en-US" dirty="0"/>
              <a:t>plus operator; indicates </a:t>
            </a:r>
            <a:r>
              <a:rPr lang="en-US" dirty="0" smtClean="0"/>
              <a:t>positive </a:t>
            </a:r>
            <a:r>
              <a:rPr lang="en-US" dirty="0"/>
              <a:t>value (numbers are </a:t>
            </a:r>
            <a:r>
              <a:rPr lang="en-US" dirty="0" smtClean="0"/>
              <a:t>positive </a:t>
            </a:r>
            <a:r>
              <a:rPr lang="en-US" dirty="0"/>
              <a:t>without this, however)</a:t>
            </a:r>
          </a:p>
          <a:p>
            <a:pPr eaLnBrk="1" fontAlgn="auto" hangingPunct="1">
              <a:defRPr/>
            </a:pPr>
            <a:r>
              <a:rPr lang="en-US" dirty="0" smtClean="0"/>
              <a:t>- </a:t>
            </a:r>
            <a:r>
              <a:rPr lang="en-US" dirty="0"/>
              <a:t>Unary minus operator; </a:t>
            </a:r>
            <a:r>
              <a:rPr lang="en-US" dirty="0" smtClean="0"/>
              <a:t>negates </a:t>
            </a:r>
            <a:r>
              <a:rPr lang="en-US" dirty="0"/>
              <a:t>an expression</a:t>
            </a:r>
          </a:p>
          <a:p>
            <a:pPr eaLnBrk="1" fontAlgn="auto" hangingPunct="1">
              <a:defRPr/>
            </a:pPr>
            <a:r>
              <a:rPr lang="en-US" dirty="0"/>
              <a:t>++ </a:t>
            </a:r>
            <a:r>
              <a:rPr lang="en-US" dirty="0" smtClean="0"/>
              <a:t>Increment </a:t>
            </a:r>
            <a:r>
              <a:rPr lang="en-US" dirty="0"/>
              <a:t>operator; </a:t>
            </a:r>
            <a:r>
              <a:rPr lang="en-US" dirty="0" smtClean="0"/>
              <a:t>increments </a:t>
            </a:r>
            <a:r>
              <a:rPr lang="en-US" dirty="0"/>
              <a:t>a value by 1</a:t>
            </a:r>
          </a:p>
          <a:p>
            <a:pPr eaLnBrk="1" fontAlgn="auto" hangingPunct="1">
              <a:defRPr/>
            </a:pPr>
            <a:r>
              <a:rPr lang="en-US" dirty="0"/>
              <a:t>--   </a:t>
            </a:r>
            <a:r>
              <a:rPr lang="en-US" dirty="0" smtClean="0"/>
              <a:t>Decrement </a:t>
            </a:r>
            <a:r>
              <a:rPr lang="en-US" dirty="0"/>
              <a:t>operator; </a:t>
            </a:r>
            <a:r>
              <a:rPr lang="en-US" dirty="0" smtClean="0"/>
              <a:t>decrements </a:t>
            </a:r>
            <a:r>
              <a:rPr lang="en-US" dirty="0"/>
              <a:t>a value by 1</a:t>
            </a:r>
          </a:p>
          <a:p>
            <a:pPr eaLnBrk="1" fontAlgn="auto" hangingPunct="1">
              <a:defRPr/>
            </a:pPr>
            <a:r>
              <a:rPr lang="en-US" dirty="0"/>
              <a:t>! </a:t>
            </a:r>
            <a:r>
              <a:rPr lang="en-US" dirty="0" smtClean="0"/>
              <a:t>   </a:t>
            </a:r>
            <a:r>
              <a:rPr lang="en-US" dirty="0"/>
              <a:t>Logical complement operator</a:t>
            </a:r>
            <a:r>
              <a:rPr lang="en-US" dirty="0" smtClean="0"/>
              <a:t>; inverts </a:t>
            </a:r>
            <a:r>
              <a:rPr lang="en-US" dirty="0"/>
              <a:t>the value of a </a:t>
            </a:r>
            <a:r>
              <a:rPr lang="en-US" dirty="0" err="1"/>
              <a:t>boolean</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160" y="165101"/>
            <a:ext cx="8059340" cy="790575"/>
          </a:xfrm>
        </p:spPr>
        <p:txBody>
          <a:bodyPr>
            <a:normAutofit fontScale="90000"/>
          </a:bodyPr>
          <a:lstStyle/>
          <a:p>
            <a:pPr>
              <a:defRPr/>
            </a:pPr>
            <a:r>
              <a:rPr lang="en-US" b="1" dirty="0">
                <a:solidFill>
                  <a:schemeClr val="bg1"/>
                </a:solidFill>
              </a:rPr>
              <a:t>The Equality and Relational Operators</a:t>
            </a:r>
          </a:p>
        </p:txBody>
      </p:sp>
      <p:sp>
        <p:nvSpPr>
          <p:cNvPr id="11267" name="Content Placeholder 8"/>
          <p:cNvSpPr>
            <a:spLocks noGrp="1"/>
          </p:cNvSpPr>
          <p:nvPr>
            <p:ph idx="1"/>
          </p:nvPr>
        </p:nvSpPr>
        <p:spPr>
          <a:xfrm>
            <a:off x="513160" y="955676"/>
            <a:ext cx="5659040" cy="5319713"/>
          </a:xfrm>
        </p:spPr>
        <p:txBody>
          <a:bodyPr>
            <a:normAutofit fontScale="92500" lnSpcReduction="10000"/>
          </a:bodyPr>
          <a:lstStyle/>
          <a:p>
            <a:pPr eaLnBrk="1" hangingPunct="1"/>
            <a:r>
              <a:rPr lang="en-US" dirty="0" smtClean="0"/>
              <a:t> The equality and relational operators determine if one operand is greater than, less than, equal to, or not equal to another operand.</a:t>
            </a:r>
          </a:p>
          <a:p>
            <a:pPr eaLnBrk="1" hangingPunct="1"/>
            <a:r>
              <a:rPr lang="en-US" dirty="0" smtClean="0"/>
              <a:t>Also known as Comparison Operators</a:t>
            </a:r>
          </a:p>
          <a:p>
            <a:pPr lvl="1" eaLnBrk="1" hangingPunct="1"/>
            <a:r>
              <a:rPr lang="en-US" dirty="0" err="1" smtClean="0">
                <a:solidFill>
                  <a:schemeClr val="tx1"/>
                </a:solidFill>
              </a:rPr>
              <a:t>int</a:t>
            </a:r>
            <a:r>
              <a:rPr lang="en-US" dirty="0" smtClean="0">
                <a:solidFill>
                  <a:schemeClr val="tx1"/>
                </a:solidFill>
              </a:rPr>
              <a:t> number1 = 1;</a:t>
            </a:r>
          </a:p>
          <a:p>
            <a:pPr lvl="1" eaLnBrk="1" hangingPunct="1"/>
            <a:r>
              <a:rPr lang="en-US" dirty="0" err="1" smtClean="0">
                <a:solidFill>
                  <a:schemeClr val="tx1"/>
                </a:solidFill>
              </a:rPr>
              <a:t>int</a:t>
            </a:r>
            <a:r>
              <a:rPr lang="en-US" dirty="0" smtClean="0">
                <a:solidFill>
                  <a:schemeClr val="tx1"/>
                </a:solidFill>
              </a:rPr>
              <a:t> number2 = 2;</a:t>
            </a:r>
          </a:p>
          <a:p>
            <a:pPr lvl="1" eaLnBrk="1" hangingPunct="1"/>
            <a:r>
              <a:rPr lang="en-US" dirty="0" err="1" smtClean="0">
                <a:solidFill>
                  <a:schemeClr val="tx1"/>
                </a:solidFill>
              </a:rPr>
              <a:t>System.out.println</a:t>
            </a:r>
            <a:r>
              <a:rPr lang="en-US" dirty="0" smtClean="0">
                <a:solidFill>
                  <a:schemeClr val="tx1"/>
                </a:solidFill>
              </a:rPr>
              <a:t>(number1 == number2);</a:t>
            </a:r>
          </a:p>
          <a:p>
            <a:pPr lvl="1" eaLnBrk="1" hangingPunct="1"/>
            <a:r>
              <a:rPr lang="en-US" dirty="0" err="1" smtClean="0">
                <a:solidFill>
                  <a:schemeClr val="tx1"/>
                </a:solidFill>
              </a:rPr>
              <a:t>System.out.println</a:t>
            </a:r>
            <a:r>
              <a:rPr lang="en-US" dirty="0" smtClean="0">
                <a:solidFill>
                  <a:schemeClr val="tx1"/>
                </a:solidFill>
              </a:rPr>
              <a:t>(number1 != number2);</a:t>
            </a:r>
          </a:p>
          <a:p>
            <a:pPr lvl="1" eaLnBrk="1" hangingPunct="1"/>
            <a:r>
              <a:rPr lang="en-US" dirty="0" err="1" smtClean="0">
                <a:solidFill>
                  <a:schemeClr val="tx1"/>
                </a:solidFill>
              </a:rPr>
              <a:t>System.out.println</a:t>
            </a:r>
            <a:r>
              <a:rPr lang="en-US" dirty="0" smtClean="0">
                <a:solidFill>
                  <a:schemeClr val="tx1"/>
                </a:solidFill>
              </a:rPr>
              <a:t>(number1 &gt; number2);</a:t>
            </a:r>
          </a:p>
          <a:p>
            <a:pPr lvl="1" eaLnBrk="1" hangingPunct="1"/>
            <a:r>
              <a:rPr lang="en-US" dirty="0" err="1" smtClean="0">
                <a:solidFill>
                  <a:schemeClr val="tx1"/>
                </a:solidFill>
              </a:rPr>
              <a:t>System.out.println</a:t>
            </a:r>
            <a:r>
              <a:rPr lang="en-US" dirty="0" smtClean="0">
                <a:solidFill>
                  <a:schemeClr val="tx1"/>
                </a:solidFill>
              </a:rPr>
              <a:t>(number1 &lt; number2);</a:t>
            </a:r>
          </a:p>
          <a:p>
            <a:pPr lvl="1" eaLnBrk="1" hangingPunct="1"/>
            <a:r>
              <a:rPr lang="en-US" dirty="0" err="1" smtClean="0">
                <a:solidFill>
                  <a:schemeClr val="tx1"/>
                </a:solidFill>
              </a:rPr>
              <a:t>System.out.println</a:t>
            </a:r>
            <a:r>
              <a:rPr lang="en-US" dirty="0" smtClean="0">
                <a:solidFill>
                  <a:schemeClr val="tx1"/>
                </a:solidFill>
              </a:rPr>
              <a:t>(number1 &lt;= number2);</a:t>
            </a:r>
          </a:p>
          <a:p>
            <a:pPr eaLnBrk="1" hangingPunct="1"/>
            <a:endParaRPr lang="en-US" dirty="0" smtClean="0"/>
          </a:p>
        </p:txBody>
      </p:sp>
      <p:graphicFrame>
        <p:nvGraphicFramePr>
          <p:cNvPr id="5" name="Table 4"/>
          <p:cNvGraphicFramePr>
            <a:graphicFrameLocks noGrp="1"/>
          </p:cNvGraphicFramePr>
          <p:nvPr/>
        </p:nvGraphicFramePr>
        <p:xfrm>
          <a:off x="6441281" y="1038226"/>
          <a:ext cx="2458642" cy="3952776"/>
        </p:xfrm>
        <a:graphic>
          <a:graphicData uri="http://schemas.openxmlformats.org/drawingml/2006/table">
            <a:tbl>
              <a:tblPr firstRow="1" bandRow="1">
                <a:tableStyleId>{5C22544A-7EE6-4342-B048-85BDC9FD1C3A}</a:tableStyleId>
              </a:tblPr>
              <a:tblGrid>
                <a:gridCol w="1229321"/>
                <a:gridCol w="1229321"/>
              </a:tblGrid>
              <a:tr h="370953">
                <a:tc>
                  <a:txBody>
                    <a:bodyPr/>
                    <a:lstStyle/>
                    <a:p>
                      <a:pPr algn="ctr"/>
                      <a:r>
                        <a:rPr lang="en-US" sz="1800" dirty="0" smtClean="0"/>
                        <a:t>Operator</a:t>
                      </a:r>
                      <a:endParaRPr lang="en-US" sz="1800" dirty="0"/>
                    </a:p>
                  </a:txBody>
                  <a:tcPr marL="68589" marR="68589" marT="45734" marB="45734"/>
                </a:tc>
                <a:tc>
                  <a:txBody>
                    <a:bodyPr/>
                    <a:lstStyle/>
                    <a:p>
                      <a:pPr algn="ctr"/>
                      <a:endParaRPr lang="en-US" sz="1800" dirty="0"/>
                    </a:p>
                  </a:txBody>
                  <a:tcPr marL="68589" marR="68589" marT="45734" marB="45734"/>
                </a:tc>
              </a:tr>
              <a:tr h="370953">
                <a:tc>
                  <a:txBody>
                    <a:bodyPr/>
                    <a:lstStyle/>
                    <a:p>
                      <a:pPr algn="ctr"/>
                      <a:r>
                        <a:rPr lang="en-US" sz="1800" dirty="0" smtClean="0"/>
                        <a:t>==</a:t>
                      </a:r>
                      <a:endParaRPr lang="en-US" sz="1800" dirty="0"/>
                    </a:p>
                  </a:txBody>
                  <a:tcPr marL="68589" marR="68589" marT="45734" marB="45734"/>
                </a:tc>
                <a:tc>
                  <a:txBody>
                    <a:bodyPr/>
                    <a:lstStyle/>
                    <a:p>
                      <a:pPr algn="ctr"/>
                      <a:r>
                        <a:rPr lang="en-US" sz="1800" dirty="0" smtClean="0"/>
                        <a:t>Equal to</a:t>
                      </a:r>
                      <a:endParaRPr lang="en-US" sz="1800" dirty="0"/>
                    </a:p>
                  </a:txBody>
                  <a:tcPr marL="68589" marR="68589" marT="45734" marB="45734"/>
                </a:tc>
              </a:tr>
              <a:tr h="370953">
                <a:tc>
                  <a:txBody>
                    <a:bodyPr/>
                    <a:lstStyle/>
                    <a:p>
                      <a:pPr algn="ctr"/>
                      <a:r>
                        <a:rPr lang="en-US" sz="1800" dirty="0" smtClean="0"/>
                        <a:t>!=</a:t>
                      </a:r>
                      <a:endParaRPr lang="en-US" sz="1800" dirty="0"/>
                    </a:p>
                  </a:txBody>
                  <a:tcPr marL="68589" marR="68589" marT="45734" marB="45734"/>
                </a:tc>
                <a:tc>
                  <a:txBody>
                    <a:bodyPr/>
                    <a:lstStyle/>
                    <a:p>
                      <a:pPr algn="ctr"/>
                      <a:r>
                        <a:rPr lang="en-US" sz="1800" dirty="0" smtClean="0"/>
                        <a:t>Not equal to</a:t>
                      </a:r>
                      <a:endParaRPr lang="en-US" sz="1800" dirty="0"/>
                    </a:p>
                  </a:txBody>
                  <a:tcPr marL="68589" marR="68589" marT="45734" marB="45734"/>
                </a:tc>
              </a:tr>
              <a:tr h="370953">
                <a:tc>
                  <a:txBody>
                    <a:bodyPr/>
                    <a:lstStyle/>
                    <a:p>
                      <a:pPr algn="ctr"/>
                      <a:r>
                        <a:rPr lang="en-US" sz="1800" dirty="0" smtClean="0"/>
                        <a:t>&gt;</a:t>
                      </a:r>
                      <a:endParaRPr lang="en-US" sz="1800" dirty="0"/>
                    </a:p>
                  </a:txBody>
                  <a:tcPr marL="68589" marR="68589" marT="45734" marB="45734"/>
                </a:tc>
                <a:tc>
                  <a:txBody>
                    <a:bodyPr/>
                    <a:lstStyle/>
                    <a:p>
                      <a:pPr algn="ctr"/>
                      <a:r>
                        <a:rPr lang="en-US" sz="1800" dirty="0" smtClean="0"/>
                        <a:t>Greater</a:t>
                      </a:r>
                      <a:endParaRPr lang="en-US" sz="1800" dirty="0"/>
                    </a:p>
                  </a:txBody>
                  <a:tcPr marL="68589" marR="68589" marT="45734" marB="45734"/>
                </a:tc>
              </a:tr>
              <a:tr h="640275">
                <a:tc>
                  <a:txBody>
                    <a:bodyPr/>
                    <a:lstStyle/>
                    <a:p>
                      <a:pPr algn="ctr"/>
                      <a:r>
                        <a:rPr lang="en-US" sz="1800" dirty="0" smtClean="0"/>
                        <a:t>&gt;=</a:t>
                      </a:r>
                      <a:endParaRPr lang="en-US" sz="1800" dirty="0"/>
                    </a:p>
                  </a:txBody>
                  <a:tcPr marL="68589" marR="68589" marT="45734" marB="45734"/>
                </a:tc>
                <a:tc>
                  <a:txBody>
                    <a:bodyPr/>
                    <a:lstStyle/>
                    <a:p>
                      <a:pPr algn="ctr"/>
                      <a:r>
                        <a:rPr lang="en-US" sz="1800" dirty="0" smtClean="0"/>
                        <a:t>Greater</a:t>
                      </a:r>
                      <a:r>
                        <a:rPr lang="en-US" sz="1800" baseline="0" dirty="0" smtClean="0"/>
                        <a:t> than or equal to</a:t>
                      </a:r>
                      <a:endParaRPr lang="en-US" sz="1800" dirty="0"/>
                    </a:p>
                  </a:txBody>
                  <a:tcPr marL="68589" marR="68589" marT="45734" marB="45734"/>
                </a:tc>
              </a:tr>
              <a:tr h="370953">
                <a:tc>
                  <a:txBody>
                    <a:bodyPr/>
                    <a:lstStyle/>
                    <a:p>
                      <a:pPr algn="ctr"/>
                      <a:r>
                        <a:rPr lang="en-US" sz="1800" dirty="0" smtClean="0"/>
                        <a:t>&lt;</a:t>
                      </a:r>
                      <a:endParaRPr lang="en-US" sz="1800" dirty="0"/>
                    </a:p>
                  </a:txBody>
                  <a:tcPr marL="68589" marR="68589" marT="45734" marB="45734"/>
                </a:tc>
                <a:tc>
                  <a:txBody>
                    <a:bodyPr/>
                    <a:lstStyle/>
                    <a:p>
                      <a:pPr algn="ctr"/>
                      <a:r>
                        <a:rPr lang="en-US" sz="1800" dirty="0" smtClean="0"/>
                        <a:t>Less than</a:t>
                      </a:r>
                      <a:endParaRPr lang="en-US" sz="1800" dirty="0"/>
                    </a:p>
                  </a:txBody>
                  <a:tcPr marL="68589" marR="68589" marT="45734" marB="45734"/>
                </a:tc>
              </a:tr>
              <a:tr h="640275">
                <a:tc>
                  <a:txBody>
                    <a:bodyPr/>
                    <a:lstStyle/>
                    <a:p>
                      <a:pPr algn="ctr"/>
                      <a:r>
                        <a:rPr lang="en-US" sz="1800" dirty="0" smtClean="0"/>
                        <a:t>&lt;=</a:t>
                      </a:r>
                      <a:endParaRPr lang="en-US" sz="1800" dirty="0"/>
                    </a:p>
                  </a:txBody>
                  <a:tcPr marL="68589" marR="68589" marT="45734" marB="45734"/>
                </a:tc>
                <a:tc>
                  <a:txBody>
                    <a:bodyPr/>
                    <a:lstStyle/>
                    <a:p>
                      <a:pPr algn="ctr"/>
                      <a:r>
                        <a:rPr lang="en-US" sz="1800" dirty="0" smtClean="0"/>
                        <a:t>Less than</a:t>
                      </a:r>
                      <a:r>
                        <a:rPr lang="en-US" sz="1800" baseline="0" dirty="0" smtClean="0"/>
                        <a:t> or equal to</a:t>
                      </a:r>
                      <a:endParaRPr lang="en-US" sz="1800" dirty="0"/>
                    </a:p>
                  </a:txBody>
                  <a:tcPr marL="68589" marR="68589" marT="45734" marB="45734"/>
                </a:tc>
              </a:tr>
            </a:tbl>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60</TotalTime>
  <Words>1177</Words>
  <Application>Microsoft Office PowerPoint</Application>
  <PresentationFormat>On-screen Show (4:3)</PresentationFormat>
  <Paragraphs>261</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Opulent</vt:lpstr>
      <vt:lpstr>CORE JAVA 8 – DAY 2</vt:lpstr>
      <vt:lpstr>Expressions</vt:lpstr>
      <vt:lpstr>Operators</vt:lpstr>
      <vt:lpstr>Operators</vt:lpstr>
      <vt:lpstr>The Simple Assignment Operator</vt:lpstr>
      <vt:lpstr>The Arithmetic Operators</vt:lpstr>
      <vt:lpstr>Example</vt:lpstr>
      <vt:lpstr>The Unary Operators</vt:lpstr>
      <vt:lpstr>The Equality and Relational Operators</vt:lpstr>
      <vt:lpstr>The Conditional Operators</vt:lpstr>
      <vt:lpstr>Ternary operator ‘?:’</vt:lpstr>
      <vt:lpstr>Operator Precedence</vt:lpstr>
      <vt:lpstr>Operator Precedence</vt:lpstr>
      <vt:lpstr>Operator precedence</vt:lpstr>
      <vt:lpstr>Arithmetic Operators</vt:lpstr>
      <vt:lpstr>basicOperation.java </vt:lpstr>
      <vt:lpstr>basicMath.java </vt:lpstr>
      <vt:lpstr>Parentheses </vt:lpstr>
      <vt:lpstr> intergerDivision.java</vt:lpstr>
      <vt:lpstr>final reserve word</vt:lpstr>
      <vt:lpstr>  Assignment No.1</vt:lpstr>
      <vt:lpstr>  Assignment No. 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Administration</dc:creator>
  <cp:lastModifiedBy>Administration</cp:lastModifiedBy>
  <cp:revision>10</cp:revision>
  <dcterms:created xsi:type="dcterms:W3CDTF">2022-03-30T09:20:25Z</dcterms:created>
  <dcterms:modified xsi:type="dcterms:W3CDTF">2022-03-31T13:24:26Z</dcterms:modified>
</cp:coreProperties>
</file>