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9"/>
  </p:notesMasterIdLst>
  <p:sldIdLst>
    <p:sldId id="256" r:id="rId2"/>
    <p:sldId id="257" r:id="rId3"/>
    <p:sldId id="280" r:id="rId4"/>
    <p:sldId id="281" r:id="rId5"/>
    <p:sldId id="323" r:id="rId6"/>
    <p:sldId id="324" r:id="rId7"/>
    <p:sldId id="284" r:id="rId8"/>
    <p:sldId id="285" r:id="rId9"/>
    <p:sldId id="286" r:id="rId10"/>
    <p:sldId id="325" r:id="rId11"/>
    <p:sldId id="287" r:id="rId12"/>
    <p:sldId id="288" r:id="rId13"/>
    <p:sldId id="289" r:id="rId14"/>
    <p:sldId id="290" r:id="rId15"/>
    <p:sldId id="313" r:id="rId16"/>
    <p:sldId id="326" r:id="rId17"/>
    <p:sldId id="327" r:id="rId18"/>
    <p:sldId id="314" r:id="rId19"/>
    <p:sldId id="329" r:id="rId20"/>
    <p:sldId id="330" r:id="rId21"/>
    <p:sldId id="331" r:id="rId22"/>
    <p:sldId id="332" r:id="rId23"/>
    <p:sldId id="333" r:id="rId24"/>
    <p:sldId id="334" r:id="rId25"/>
    <p:sldId id="335" r:id="rId26"/>
    <p:sldId id="336" r:id="rId27"/>
    <p:sldId id="337" r:id="rId28"/>
    <p:sldId id="338" r:id="rId29"/>
    <p:sldId id="350" r:id="rId30"/>
    <p:sldId id="339" r:id="rId31"/>
    <p:sldId id="340" r:id="rId32"/>
    <p:sldId id="341" r:id="rId33"/>
    <p:sldId id="342" r:id="rId34"/>
    <p:sldId id="343" r:id="rId35"/>
    <p:sldId id="344" r:id="rId36"/>
    <p:sldId id="347" r:id="rId37"/>
    <p:sldId id="32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454" autoAdjust="0"/>
    <p:restoredTop sz="94660"/>
  </p:normalViewPr>
  <p:slideViewPr>
    <p:cSldViewPr>
      <p:cViewPr varScale="1">
        <p:scale>
          <a:sx n="68" d="100"/>
          <a:sy n="68" d="100"/>
        </p:scale>
        <p:origin x="-148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D3AB15-A984-4117-A08A-6C89D6658997}" type="datetimeFigureOut">
              <a:rPr lang="en-US" smtClean="0"/>
              <a:pPr/>
              <a:t>3/31/2022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2C0F3A-A842-40B5-BB05-D085F1E1550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CA" smtClean="0"/>
          </a:p>
        </p:txBody>
      </p:sp>
      <p:sp>
        <p:nvSpPr>
          <p:cNvPr id="184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E0EA782-B70F-4035-A374-7EB107042068}" type="slidenum">
              <a:rPr lang="en-CA"/>
              <a:pPr fontAlgn="base">
                <a:spcBef>
                  <a:spcPct val="0"/>
                </a:spcBef>
                <a:spcAft>
                  <a:spcPct val="0"/>
                </a:spcAft>
              </a:pPr>
              <a:t>19</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CA"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308D7C1-E82E-46CB-B73F-D8B8B7B69AB5}" type="slidenum">
              <a:rPr lang="en-CA"/>
              <a:pPr fontAlgn="base">
                <a:spcBef>
                  <a:spcPct val="0"/>
                </a:spcBef>
                <a:spcAft>
                  <a:spcPct val="0"/>
                </a:spcAft>
              </a:pPr>
              <a:t>30</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CA" smtClean="0"/>
          </a:p>
        </p:txBody>
      </p:sp>
      <p:sp>
        <p:nvSpPr>
          <p:cNvPr id="276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AF60A32-8A6B-49F6-AC93-506F513E16EF}" type="slidenum">
              <a:rPr lang="en-CA"/>
              <a:pPr fontAlgn="base">
                <a:spcBef>
                  <a:spcPct val="0"/>
                </a:spcBef>
                <a:spcAft>
                  <a:spcPct val="0"/>
                </a:spcAft>
              </a:pPr>
              <a:t>31</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CA" smtClean="0"/>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CD222C1-F088-4BF5-9B79-18130EB91707}" type="slidenum">
              <a:rPr lang="en-CA"/>
              <a:pPr fontAlgn="base">
                <a:spcBef>
                  <a:spcPct val="0"/>
                </a:spcBef>
                <a:spcAft>
                  <a:spcPct val="0"/>
                </a:spcAft>
              </a:pPr>
              <a:t>33</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CA" smtClean="0"/>
          </a:p>
        </p:txBody>
      </p:sp>
      <p:sp>
        <p:nvSpPr>
          <p:cNvPr id="297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EB79C23-2782-4AEC-B9CD-356F0457F6C7}" type="slidenum">
              <a:rPr lang="en-CA"/>
              <a:pPr fontAlgn="base">
                <a:spcBef>
                  <a:spcPct val="0"/>
                </a:spcBef>
                <a:spcAft>
                  <a:spcPct val="0"/>
                </a:spcAft>
              </a:pPr>
              <a:t>34</a:t>
            </a:fld>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CA" smtClean="0"/>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4CFD3AE-3F4F-4B64-9CBE-28F2A3E72267}" type="slidenum">
              <a:rPr lang="en-CA"/>
              <a:pPr fontAlgn="base">
                <a:spcBef>
                  <a:spcPct val="0"/>
                </a:spcBef>
                <a:spcAft>
                  <a:spcPct val="0"/>
                </a:spcAft>
              </a:pPr>
              <a:t>35</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CA" smtClean="0"/>
          </a:p>
        </p:txBody>
      </p:sp>
      <p:sp>
        <p:nvSpPr>
          <p:cNvPr id="19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7F836DE-9F87-4251-B660-FA5E8880477C}" type="slidenum">
              <a:rPr lang="en-CA"/>
              <a:pPr fontAlgn="base">
                <a:spcBef>
                  <a:spcPct val="0"/>
                </a:spcBef>
                <a:spcAft>
                  <a:spcPct val="0"/>
                </a:spcAft>
              </a:pPr>
              <a:t>20</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CA" smtClean="0"/>
          </a:p>
        </p:txBody>
      </p:sp>
      <p:sp>
        <p:nvSpPr>
          <p:cNvPr id="4506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AA7E896-931F-4C1F-ABC0-C6D2569409B6}" type="slidenum">
              <a:rPr lang="en-CA" sz="1200">
                <a:latin typeface="Calibri" pitchFamily="34" charset="0"/>
              </a:rPr>
              <a:pPr algn="r"/>
              <a:t>21</a:t>
            </a:fld>
            <a:endParaRPr lang="en-CA" sz="120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CA" smtClean="0"/>
          </a:p>
        </p:txBody>
      </p:sp>
      <p:sp>
        <p:nvSpPr>
          <p:cNvPr id="204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C406FEF-96AD-43E6-8E48-C99826C4D4A0}" type="slidenum">
              <a:rPr lang="en-CA"/>
              <a:pPr fontAlgn="base">
                <a:spcBef>
                  <a:spcPct val="0"/>
                </a:spcBef>
                <a:spcAft>
                  <a:spcPct val="0"/>
                </a:spcAft>
              </a:pPr>
              <a:t>22</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CA" smtClean="0"/>
          </a:p>
        </p:txBody>
      </p:sp>
      <p:sp>
        <p:nvSpPr>
          <p:cNvPr id="225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72DD1B9-298F-4D52-989B-E043B6FE2920}" type="slidenum">
              <a:rPr lang="en-CA"/>
              <a:pPr fontAlgn="base">
                <a:spcBef>
                  <a:spcPct val="0"/>
                </a:spcBef>
                <a:spcAft>
                  <a:spcPct val="0"/>
                </a:spcAft>
              </a:pPr>
              <a:t>25</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CA"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DD5F2F-F1D1-4A9D-B63C-4AB52960B884}" type="slidenum">
              <a:rPr lang="en-CA"/>
              <a:pPr fontAlgn="base">
                <a:spcBef>
                  <a:spcPct val="0"/>
                </a:spcBef>
                <a:spcAft>
                  <a:spcPct val="0"/>
                </a:spcAft>
              </a:pPr>
              <a:t>26</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CA" smtClean="0"/>
          </a:p>
        </p:txBody>
      </p:sp>
      <p:sp>
        <p:nvSpPr>
          <p:cNvPr id="245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BBFE760-A36B-4EEA-AA90-3401A9104DE6}" type="slidenum">
              <a:rPr lang="en-CA"/>
              <a:pPr fontAlgn="base">
                <a:spcBef>
                  <a:spcPct val="0"/>
                </a:spcBef>
                <a:spcAft>
                  <a:spcPct val="0"/>
                </a:spcAft>
              </a:pPr>
              <a:t>27</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CA" smtClean="0"/>
          </a:p>
        </p:txBody>
      </p:sp>
      <p:sp>
        <p:nvSpPr>
          <p:cNvPr id="256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9139EA9-0BB1-40B8-BCED-5D30C2ABCF0A}" type="slidenum">
              <a:rPr lang="en-CA"/>
              <a:pPr fontAlgn="base">
                <a:spcBef>
                  <a:spcPct val="0"/>
                </a:spcBef>
                <a:spcAft>
                  <a:spcPct val="0"/>
                </a:spcAft>
              </a:pPr>
              <a:t>28</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p:cNvSpPr>
            <a:spLocks noGrp="1" noChangeArrowheads="1"/>
          </p:cNvSpPr>
          <p:nvPr>
            <p:ph type="sldNum" sz="quarter"/>
          </p:nvPr>
        </p:nvSpPr>
        <p:spPr>
          <a:noFill/>
          <a:ln/>
        </p:spPr>
        <p:txBody>
          <a:bodyPr/>
          <a:lstStyle/>
          <a:p>
            <a:pPr>
              <a:buFont typeface="Times New Roman" pitchFamily="18" charset="0"/>
              <a:buNone/>
            </a:pPr>
            <a:fld id="{FF2AC17D-E7EB-4C80-90A6-0A16C0DC845B}" type="slidenum">
              <a:rPr lang="en-IN">
                <a:latin typeface="Times New Roman" pitchFamily="18" charset="0"/>
              </a:rPr>
              <a:pPr>
                <a:buFont typeface="Times New Roman" pitchFamily="18" charset="0"/>
                <a:buNone/>
              </a:pPr>
              <a:t>29</a:t>
            </a:fld>
            <a:endParaRPr lang="en-IN">
              <a:latin typeface="Times New Roman" pitchFamily="18" charset="0"/>
            </a:endParaRPr>
          </a:p>
        </p:txBody>
      </p:sp>
      <p:sp>
        <p:nvSpPr>
          <p:cNvPr id="22531" name="Rectangle 1"/>
          <p:cNvSpPr txBox="1">
            <a:spLocks noGrp="1" noRot="1" noChangeAspect="1" noChangeArrowheads="1" noTextEdit="1"/>
          </p:cNvSpPr>
          <p:nvPr>
            <p:ph type="sldImg"/>
          </p:nvPr>
        </p:nvSpPr>
        <p:spPr>
          <a:xfrm>
            <a:off x="1465263" y="769938"/>
            <a:ext cx="3925887" cy="2943225"/>
          </a:xfrm>
          <a:solidFill>
            <a:srgbClr val="FFFFFF"/>
          </a:solidFill>
          <a:ln>
            <a:solidFill>
              <a:srgbClr val="000000"/>
            </a:solidFill>
            <a:miter lim="800000"/>
          </a:ln>
        </p:spPr>
      </p:sp>
      <p:sp>
        <p:nvSpPr>
          <p:cNvPr id="22532" name="Rectangle 2"/>
          <p:cNvSpPr txBox="1">
            <a:spLocks noGrp="1" noChangeArrowheads="1"/>
          </p:cNvSpPr>
          <p:nvPr>
            <p:ph type="body" idx="1"/>
          </p:nvPr>
        </p:nvSpPr>
        <p:spPr>
          <a:xfrm>
            <a:off x="652463" y="4002088"/>
            <a:ext cx="5551487" cy="4310062"/>
          </a:xfrm>
          <a:noFill/>
          <a:ln/>
        </p:spPr>
        <p:txBody>
          <a:bodyPr wrap="none" anchor="ct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8C8EFE31-9635-4EE3-8FB9-DD65831F441C}" type="datetimeFigureOut">
              <a:rPr lang="en-US" smtClean="0"/>
              <a:pPr/>
              <a:t>3/31/2022</a:t>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5D4E6C54-9A26-4821-8442-95F479CC97B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C8EFE31-9635-4EE3-8FB9-DD65831F441C}" type="datetimeFigureOut">
              <a:rPr lang="en-US" smtClean="0"/>
              <a:pPr/>
              <a:t>3/31/2022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D4E6C54-9A26-4821-8442-95F479CC97B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8C8EFE31-9635-4EE3-8FB9-DD65831F441C}" type="datetimeFigureOut">
              <a:rPr lang="en-US" smtClean="0"/>
              <a:pPr/>
              <a:t>3/31/2022</a:t>
            </a:fld>
            <a:endParaRPr lang="en-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5D4E6C54-9A26-4821-8442-95F479CC97B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C8EFE31-9635-4EE3-8FB9-DD65831F441C}" type="datetimeFigureOut">
              <a:rPr lang="en-US" smtClean="0"/>
              <a:pPr/>
              <a:t>3/31/2022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D4E6C54-9A26-4821-8442-95F479CC97B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8C8EFE31-9635-4EE3-8FB9-DD65831F441C}" type="datetimeFigureOut">
              <a:rPr lang="en-US" smtClean="0"/>
              <a:pPr/>
              <a:t>3/31/2022</a:t>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extLst/>
          </a:lstStyle>
          <a:p>
            <a:fld id="{5D4E6C54-9A26-4821-8442-95F479CC97B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C8EFE31-9635-4EE3-8FB9-DD65831F441C}" type="datetimeFigureOut">
              <a:rPr lang="en-US" smtClean="0"/>
              <a:pPr/>
              <a:t>3/31/2022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5D4E6C54-9A26-4821-8442-95F479CC97B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C8EFE31-9635-4EE3-8FB9-DD65831F441C}" type="datetimeFigureOut">
              <a:rPr lang="en-US" smtClean="0"/>
              <a:pPr/>
              <a:t>3/31/2022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5D4E6C54-9A26-4821-8442-95F479CC97B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C8EFE31-9635-4EE3-8FB9-DD65831F441C}" type="datetimeFigureOut">
              <a:rPr lang="en-US" smtClean="0"/>
              <a:pPr/>
              <a:t>3/31/2022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5D4E6C54-9A26-4821-8442-95F479CC97B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8C8EFE31-9635-4EE3-8FB9-DD65831F441C}" type="datetimeFigureOut">
              <a:rPr lang="en-US" smtClean="0"/>
              <a:pPr/>
              <a:t>3/31/2022</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5D4E6C54-9A26-4821-8442-95F479CC97B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C8EFE31-9635-4EE3-8FB9-DD65831F441C}" type="datetimeFigureOut">
              <a:rPr lang="en-US" smtClean="0"/>
              <a:pPr/>
              <a:t>3/31/2022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5D4E6C54-9A26-4821-8442-95F479CC97B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8C8EFE31-9635-4EE3-8FB9-DD65831F441C}" type="datetimeFigureOut">
              <a:rPr lang="en-US" smtClean="0"/>
              <a:pPr/>
              <a:t>3/31/2022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5D4E6C54-9A26-4821-8442-95F479CC97B1}" type="slidenum">
              <a:rPr lang="en-IN" smtClean="0"/>
              <a:pPr/>
              <a:t>‹#›</a:t>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8C8EFE31-9635-4EE3-8FB9-DD65831F441C}" type="datetimeFigureOut">
              <a:rPr lang="en-US" smtClean="0"/>
              <a:pPr/>
              <a:t>3/31/2022</a:t>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5D4E6C54-9A26-4821-8442-95F479CC97B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eeksforgeeks.org/java-while-loop-with-exampl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decision-making-javaif-else-switch-break-continue-jum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CORE JAVA 8- day </a:t>
            </a:r>
            <a:r>
              <a:rPr lang="en-IN" dirty="0" smtClean="0"/>
              <a:t>3</a:t>
            </a:r>
            <a:endParaRPr lang="en-IN" dirty="0"/>
          </a:p>
        </p:txBody>
      </p:sp>
      <p:sp>
        <p:nvSpPr>
          <p:cNvPr id="3" name="Subtitle 2"/>
          <p:cNvSpPr>
            <a:spLocks noGrp="1"/>
          </p:cNvSpPr>
          <p:nvPr>
            <p:ph type="subTitle" idx="1"/>
          </p:nvPr>
        </p:nvSpPr>
        <p:spPr/>
        <p:txBody>
          <a:bodyPr/>
          <a:lstStyle/>
          <a:p>
            <a:r>
              <a:rPr lang="en-IN" dirty="0" err="1" smtClean="0"/>
              <a:t>Saratha</a:t>
            </a:r>
            <a:r>
              <a:rPr lang="en-IN" dirty="0" smtClean="0"/>
              <a:t> </a:t>
            </a:r>
            <a:r>
              <a:rPr lang="en-IN" dirty="0" err="1" smtClean="0"/>
              <a:t>Natarajan</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return, break &amp; continue</a:t>
            </a:r>
            <a:endParaRPr lang="en-IN" dirty="0"/>
          </a:p>
        </p:txBody>
      </p:sp>
      <p:sp>
        <p:nvSpPr>
          <p:cNvPr id="5" name="Content Placeholder 4"/>
          <p:cNvSpPr>
            <a:spLocks noGrp="1"/>
          </p:cNvSpPr>
          <p:nvPr>
            <p:ph idx="1"/>
          </p:nvPr>
        </p:nvSpPr>
        <p:spPr/>
        <p:txBody>
          <a:bodyPr>
            <a:normAutofit fontScale="85000" lnSpcReduction="20000"/>
          </a:bodyPr>
          <a:lstStyle/>
          <a:p>
            <a:pPr fontAlgn="base"/>
            <a:r>
              <a:rPr lang="en-IN" b="1" dirty="0" smtClean="0"/>
              <a:t>jump:</a:t>
            </a:r>
            <a:r>
              <a:rPr lang="en-IN" dirty="0" smtClean="0"/>
              <a:t> Java supports three jump statements: </a:t>
            </a:r>
            <a:r>
              <a:rPr lang="en-IN" b="1" dirty="0" smtClean="0"/>
              <a:t>break, continue</a:t>
            </a:r>
            <a:r>
              <a:rPr lang="en-IN" dirty="0" smtClean="0"/>
              <a:t> and </a:t>
            </a:r>
            <a:r>
              <a:rPr lang="en-IN" b="1" dirty="0" smtClean="0"/>
              <a:t>return</a:t>
            </a:r>
            <a:r>
              <a:rPr lang="en-IN" dirty="0" smtClean="0"/>
              <a:t>. These three statements transfer control to another part of the program. </a:t>
            </a:r>
          </a:p>
          <a:p>
            <a:pPr fontAlgn="base"/>
            <a:r>
              <a:rPr lang="en-IN" b="1" dirty="0" smtClean="0"/>
              <a:t>Break:</a:t>
            </a:r>
            <a:r>
              <a:rPr lang="en-IN" dirty="0" smtClean="0"/>
              <a:t> In Java, a break is majorly used for: </a:t>
            </a:r>
          </a:p>
          <a:p>
            <a:pPr lvl="1" fontAlgn="base"/>
            <a:r>
              <a:rPr lang="en-IN" dirty="0" smtClean="0"/>
              <a:t>Terminate a sequence in a switch statement (discussed above).</a:t>
            </a:r>
          </a:p>
          <a:p>
            <a:pPr lvl="1" fontAlgn="base"/>
            <a:r>
              <a:rPr lang="en-IN" dirty="0" smtClean="0"/>
              <a:t>To exit a loop.</a:t>
            </a:r>
          </a:p>
          <a:p>
            <a:pPr lvl="1" fontAlgn="base"/>
            <a:r>
              <a:rPr lang="en-IN" dirty="0" smtClean="0"/>
              <a:t>Used as a “civilized” form of </a:t>
            </a:r>
            <a:r>
              <a:rPr lang="en-IN" dirty="0" err="1" smtClean="0"/>
              <a:t>goto</a:t>
            </a:r>
            <a:r>
              <a:rPr lang="en-IN" dirty="0" smtClean="0"/>
              <a:t>.</a:t>
            </a:r>
          </a:p>
          <a:p>
            <a:pPr fontAlgn="base"/>
            <a:r>
              <a:rPr lang="en-IN" b="1" dirty="0" smtClean="0"/>
              <a:t>Continue: </a:t>
            </a:r>
            <a:r>
              <a:rPr lang="en-IN" dirty="0" smtClean="0"/>
              <a:t>Sometimes it is useful to force an early iteration of a loop. That is, you might want to continue running the loop but stop processing the remainder of the code in its body for this particular iteration. This is, in effect, a </a:t>
            </a:r>
            <a:r>
              <a:rPr lang="en-IN" dirty="0" err="1" smtClean="0"/>
              <a:t>goto</a:t>
            </a:r>
            <a:r>
              <a:rPr lang="en-IN" dirty="0" smtClean="0"/>
              <a:t> just past the body of the loop, to the loop’s end. The continue statement performs such an action.  </a:t>
            </a:r>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return, break &amp; continue</a:t>
            </a:r>
            <a:endParaRPr lang="en-IN" dirty="0"/>
          </a:p>
        </p:txBody>
      </p:sp>
      <p:sp>
        <p:nvSpPr>
          <p:cNvPr id="5" name="Content Placeholder 4"/>
          <p:cNvSpPr>
            <a:spLocks noGrp="1"/>
          </p:cNvSpPr>
          <p:nvPr>
            <p:ph idx="1"/>
          </p:nvPr>
        </p:nvSpPr>
        <p:spPr/>
        <p:txBody>
          <a:bodyPr/>
          <a:lstStyle/>
          <a:p>
            <a:pPr fontAlgn="base"/>
            <a:r>
              <a:rPr lang="en-IN" dirty="0" smtClean="0"/>
              <a:t>The return statement is used to explicitly return from a method. That is, it causes program control to transfer back to the caller of the method.</a:t>
            </a:r>
          </a:p>
          <a:p>
            <a:pPr>
              <a:buNone/>
            </a:pP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Labeled</a:t>
            </a:r>
            <a:r>
              <a:rPr lang="en-IN" dirty="0" smtClean="0"/>
              <a:t> statements</a:t>
            </a:r>
            <a:endParaRPr lang="en-IN" dirty="0"/>
          </a:p>
        </p:txBody>
      </p:sp>
      <p:sp>
        <p:nvSpPr>
          <p:cNvPr id="3" name="Content Placeholder 2"/>
          <p:cNvSpPr>
            <a:spLocks noGrp="1"/>
          </p:cNvSpPr>
          <p:nvPr>
            <p:ph idx="1"/>
          </p:nvPr>
        </p:nvSpPr>
        <p:spPr/>
        <p:txBody>
          <a:bodyPr>
            <a:normAutofit/>
          </a:bodyPr>
          <a:lstStyle/>
          <a:p>
            <a:r>
              <a:rPr lang="en-IN" dirty="0" smtClean="0"/>
              <a:t>programming, a </a:t>
            </a:r>
            <a:r>
              <a:rPr lang="en-IN" b="1" dirty="0" smtClean="0"/>
              <a:t>loop</a:t>
            </a:r>
            <a:r>
              <a:rPr lang="en-IN" dirty="0" smtClean="0"/>
              <a:t> is a sequence of instructions that is continually repeated until a certain condition is met.</a:t>
            </a:r>
          </a:p>
          <a:p>
            <a:r>
              <a:rPr lang="en-IN" dirty="0" smtClean="0"/>
              <a:t>A </a:t>
            </a:r>
            <a:r>
              <a:rPr lang="en-IN" b="1" dirty="0" smtClean="0"/>
              <a:t>label</a:t>
            </a:r>
            <a:r>
              <a:rPr lang="en-IN" dirty="0" smtClean="0"/>
              <a:t> is a valid variable name that denotes the name of the loop to where the control of execution should jump. To label a loop, place the label before the loop with a colon at the end. Therefore, a loop with the label is called a </a:t>
            </a:r>
            <a:r>
              <a:rPr lang="en-IN" b="1" dirty="0" err="1" smtClean="0"/>
              <a:t>labeled</a:t>
            </a:r>
            <a:r>
              <a:rPr lang="en-IN" b="1" dirty="0" smtClean="0"/>
              <a:t> loop</a:t>
            </a:r>
            <a:r>
              <a:rPr lang="en-IN" dirty="0" smtClean="0"/>
              <a:t>.</a:t>
            </a:r>
          </a:p>
          <a:p>
            <a:r>
              <a:rPr lang="en-IN" dirty="0" smtClean="0"/>
              <a:t>We can also use labels with </a:t>
            </a:r>
            <a:r>
              <a:rPr lang="en-IN" b="1" dirty="0" smtClean="0"/>
              <a:t>continue</a:t>
            </a:r>
            <a:r>
              <a:rPr lang="en-IN" dirty="0" smtClean="0"/>
              <a:t> and </a:t>
            </a:r>
            <a:r>
              <a:rPr lang="en-IN" b="1" dirty="0" smtClean="0"/>
              <a:t>break</a:t>
            </a:r>
            <a:r>
              <a:rPr lang="en-IN" dirty="0" smtClean="0"/>
              <a:t> statements.</a:t>
            </a: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Labeled</a:t>
            </a:r>
            <a:r>
              <a:rPr lang="en-IN" dirty="0" smtClean="0"/>
              <a:t> loop(...)</a:t>
            </a:r>
            <a:endParaRPr lang="en-IN" dirty="0"/>
          </a:p>
        </p:txBody>
      </p:sp>
      <p:sp>
        <p:nvSpPr>
          <p:cNvPr id="3" name="Content Placeholder 2"/>
          <p:cNvSpPr>
            <a:spLocks noGrp="1"/>
          </p:cNvSpPr>
          <p:nvPr>
            <p:ph idx="1"/>
          </p:nvPr>
        </p:nvSpPr>
        <p:spPr/>
        <p:txBody>
          <a:bodyPr>
            <a:normAutofit fontScale="85000" lnSpcReduction="10000"/>
          </a:bodyPr>
          <a:lstStyle/>
          <a:p>
            <a:r>
              <a:rPr lang="en-IN" b="1" dirty="0" smtClean="0"/>
              <a:t>Syntax:</a:t>
            </a:r>
            <a:endParaRPr lang="en-IN" dirty="0" smtClean="0"/>
          </a:p>
          <a:p>
            <a:pPr>
              <a:buNone/>
            </a:pPr>
            <a:r>
              <a:rPr lang="en-IN" dirty="0" smtClean="0"/>
              <a:t>	</a:t>
            </a:r>
            <a:r>
              <a:rPr lang="en-IN" dirty="0" err="1" smtClean="0"/>
              <a:t>labelname</a:t>
            </a:r>
            <a:r>
              <a:rPr lang="en-IN" dirty="0" smtClean="0"/>
              <a:t>:    </a:t>
            </a:r>
          </a:p>
          <a:p>
            <a:pPr>
              <a:buNone/>
            </a:pPr>
            <a:r>
              <a:rPr lang="en-IN" b="1" dirty="0" smtClean="0"/>
              <a:t>	for</a:t>
            </a:r>
            <a:r>
              <a:rPr lang="en-IN" dirty="0" smtClean="0"/>
              <a:t>(initialization; condition; </a:t>
            </a:r>
            <a:r>
              <a:rPr lang="en-IN" dirty="0" err="1" smtClean="0"/>
              <a:t>incr</a:t>
            </a:r>
            <a:r>
              <a:rPr lang="en-IN" dirty="0" smtClean="0"/>
              <a:t>/</a:t>
            </a:r>
            <a:r>
              <a:rPr lang="en-IN" dirty="0" err="1" smtClean="0"/>
              <a:t>decr</a:t>
            </a:r>
            <a:r>
              <a:rPr lang="en-IN" dirty="0" smtClean="0"/>
              <a:t>){    </a:t>
            </a:r>
          </a:p>
          <a:p>
            <a:pPr>
              <a:buNone/>
            </a:pPr>
            <a:r>
              <a:rPr lang="en-IN" dirty="0" smtClean="0"/>
              <a:t>	//functionality of the loop    </a:t>
            </a:r>
          </a:p>
          <a:p>
            <a:pPr>
              <a:buNone/>
            </a:pPr>
            <a:r>
              <a:rPr lang="en-IN" dirty="0" smtClean="0"/>
              <a:t>   }    </a:t>
            </a:r>
          </a:p>
          <a:p>
            <a:pPr>
              <a:buNone/>
            </a:pPr>
            <a:r>
              <a:rPr lang="en-IN" dirty="0" smtClean="0"/>
              <a:t>The </a:t>
            </a:r>
            <a:r>
              <a:rPr lang="en-IN" dirty="0" err="1" smtClean="0"/>
              <a:t>labeled</a:t>
            </a:r>
            <a:r>
              <a:rPr lang="en-IN" dirty="0" smtClean="0"/>
              <a:t> </a:t>
            </a:r>
            <a:r>
              <a:rPr lang="en-IN" i="1" dirty="0" smtClean="0"/>
              <a:t>break</a:t>
            </a:r>
            <a:r>
              <a:rPr lang="en-IN" dirty="0" smtClean="0"/>
              <a:t> and </a:t>
            </a:r>
            <a:r>
              <a:rPr lang="en-IN" i="1" dirty="0" smtClean="0"/>
              <a:t>continue</a:t>
            </a:r>
            <a:r>
              <a:rPr lang="en-IN" dirty="0" smtClean="0"/>
              <a:t> statements are the only way to write statements similar to </a:t>
            </a:r>
            <a:r>
              <a:rPr lang="en-IN" i="1" dirty="0" err="1" smtClean="0"/>
              <a:t>goto</a:t>
            </a:r>
            <a:r>
              <a:rPr lang="en-IN" dirty="0" smtClean="0"/>
              <a:t>. Java does not support </a:t>
            </a:r>
            <a:r>
              <a:rPr lang="en-IN" i="1" dirty="0" err="1" smtClean="0"/>
              <a:t>goto</a:t>
            </a:r>
            <a:r>
              <a:rPr lang="en-IN" dirty="0" smtClean="0"/>
              <a:t> statements. It is good programming practice to use fewer or no </a:t>
            </a:r>
            <a:r>
              <a:rPr lang="en-IN" i="1" dirty="0" smtClean="0"/>
              <a:t>break</a:t>
            </a:r>
            <a:r>
              <a:rPr lang="en-IN" dirty="0" smtClean="0"/>
              <a:t> and </a:t>
            </a:r>
            <a:r>
              <a:rPr lang="en-IN" i="1" dirty="0" smtClean="0"/>
              <a:t>continue</a:t>
            </a:r>
            <a:r>
              <a:rPr lang="en-IN" dirty="0" smtClean="0"/>
              <a:t> statements in program code to leverage readability. It is almost always possible to design program logic in a manner never to use </a:t>
            </a:r>
            <a:r>
              <a:rPr lang="en-IN" i="1" dirty="0" smtClean="0"/>
              <a:t>break</a:t>
            </a:r>
            <a:r>
              <a:rPr lang="en-IN" dirty="0" smtClean="0"/>
              <a:t> and </a:t>
            </a:r>
            <a:r>
              <a:rPr lang="en-IN" i="1" dirty="0" smtClean="0"/>
              <a:t>continue</a:t>
            </a:r>
            <a:r>
              <a:rPr lang="en-IN" dirty="0" smtClean="0"/>
              <a:t> statements. Too many labels of nested controls can be difficult to read.</a:t>
            </a:r>
          </a:p>
          <a:p>
            <a:pPr fontAlgn="base"/>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looping</a:t>
            </a:r>
            <a:endParaRPr lang="en-IN" dirty="0"/>
          </a:p>
        </p:txBody>
      </p:sp>
      <p:sp>
        <p:nvSpPr>
          <p:cNvPr id="5" name="Content Placeholder 4"/>
          <p:cNvSpPr>
            <a:spLocks noGrp="1"/>
          </p:cNvSpPr>
          <p:nvPr>
            <p:ph idx="1"/>
          </p:nvPr>
        </p:nvSpPr>
        <p:spPr/>
        <p:txBody>
          <a:bodyPr/>
          <a:lstStyle/>
          <a:p>
            <a:r>
              <a:rPr lang="en-IN" dirty="0" smtClean="0"/>
              <a:t>Looping in programming languages is a feature which facilitates the execution of a set of instructions/functions repeatedly while some condition evaluates to true.</a:t>
            </a:r>
            <a:br>
              <a:rPr lang="en-IN" dirty="0" smtClean="0"/>
            </a:br>
            <a:r>
              <a:rPr lang="en-IN" dirty="0" smtClean="0"/>
              <a:t>Java provides three ways for executing the loops. While all the ways provide similar basic functionality, they differ in their syntax and condition checking time.</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 While loop</a:t>
            </a:r>
            <a:endParaRPr lang="en-IN" dirty="0"/>
          </a:p>
        </p:txBody>
      </p:sp>
      <p:sp>
        <p:nvSpPr>
          <p:cNvPr id="4" name="Content Placeholder 3"/>
          <p:cNvSpPr>
            <a:spLocks noGrp="1"/>
          </p:cNvSpPr>
          <p:nvPr>
            <p:ph idx="1"/>
          </p:nvPr>
        </p:nvSpPr>
        <p:spPr/>
        <p:txBody>
          <a:bodyPr/>
          <a:lstStyle/>
          <a:p>
            <a:r>
              <a:rPr lang="en-IN" u="sng" dirty="0" smtClean="0">
                <a:hlinkClick r:id="rId2"/>
              </a:rPr>
              <a:t>while loop:</a:t>
            </a:r>
            <a:r>
              <a:rPr lang="en-IN" dirty="0" smtClean="0"/>
              <a:t> A while loop is a control flow statement that allows code to be executed repeatedly based on a given Boolean condition. The while loop can be thought of as a repeating if statement.</a:t>
            </a:r>
            <a:br>
              <a:rPr lang="en-IN" dirty="0" smtClean="0"/>
            </a:br>
            <a:r>
              <a:rPr lang="en-IN" b="1" dirty="0" smtClean="0"/>
              <a:t>Syntax :</a:t>
            </a:r>
          </a:p>
          <a:p>
            <a:r>
              <a:rPr lang="en-IN" dirty="0" smtClean="0"/>
              <a:t>while (</a:t>
            </a:r>
            <a:r>
              <a:rPr lang="en-IN" dirty="0" err="1" smtClean="0"/>
              <a:t>boolean</a:t>
            </a:r>
            <a:r>
              <a:rPr lang="en-IN" dirty="0" smtClean="0"/>
              <a:t> condition) {</a:t>
            </a:r>
          </a:p>
          <a:p>
            <a:pPr>
              <a:buNone/>
            </a:pPr>
            <a:r>
              <a:rPr lang="en-IN" dirty="0" smtClean="0"/>
              <a:t> loop statements...</a:t>
            </a:r>
          </a:p>
          <a:p>
            <a:pPr>
              <a:buNone/>
            </a:pPr>
            <a:r>
              <a:rPr lang="en-IN" dirty="0" smtClean="0"/>
              <a:t> }</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For loop</a:t>
            </a:r>
            <a:endParaRPr lang="en-IN" dirty="0"/>
          </a:p>
        </p:txBody>
      </p:sp>
      <p:sp>
        <p:nvSpPr>
          <p:cNvPr id="5" name="Content Placeholder 4"/>
          <p:cNvSpPr>
            <a:spLocks noGrp="1"/>
          </p:cNvSpPr>
          <p:nvPr>
            <p:ph idx="1"/>
          </p:nvPr>
        </p:nvSpPr>
        <p:spPr/>
        <p:txBody>
          <a:bodyPr/>
          <a:lstStyle/>
          <a:p>
            <a:pPr fontAlgn="base"/>
            <a:r>
              <a:rPr lang="en-IN" dirty="0" smtClean="0"/>
              <a:t>for loop provides a concise way of writing the loop structure. Unlike a while loop, a for statement consumes the initialization, condition and increment/decrement in one line thereby providing a shorter, easy to debug structure of looping.</a:t>
            </a:r>
            <a:br>
              <a:rPr lang="en-IN" dirty="0" smtClean="0"/>
            </a:br>
            <a:r>
              <a:rPr lang="en-IN" b="1" dirty="0" smtClean="0"/>
              <a:t>Syntax:</a:t>
            </a:r>
            <a:endParaRPr lang="en-IN" dirty="0" smtClean="0"/>
          </a:p>
          <a:p>
            <a:r>
              <a:rPr lang="en-IN" dirty="0" smtClean="0"/>
              <a:t>for (initialization condition; testing condition; increment/decrement)	 { statement(s) </a:t>
            </a:r>
          </a:p>
          <a:p>
            <a:pPr>
              <a:buNone/>
            </a:pPr>
            <a:r>
              <a:rPr lang="en-IN" dirty="0" smtClean="0"/>
              <a:t>  }</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Enhanced for loop</a:t>
            </a:r>
            <a:endParaRPr lang="en-IN" dirty="0"/>
          </a:p>
        </p:txBody>
      </p:sp>
      <p:sp>
        <p:nvSpPr>
          <p:cNvPr id="5" name="Content Placeholder 4"/>
          <p:cNvSpPr>
            <a:spLocks noGrp="1"/>
          </p:cNvSpPr>
          <p:nvPr>
            <p:ph idx="1"/>
          </p:nvPr>
        </p:nvSpPr>
        <p:spPr/>
        <p:txBody>
          <a:bodyPr>
            <a:normAutofit fontScale="77500" lnSpcReduction="20000"/>
          </a:bodyPr>
          <a:lstStyle/>
          <a:p>
            <a:pPr fontAlgn="base"/>
            <a:r>
              <a:rPr lang="en-IN" dirty="0" smtClean="0"/>
              <a:t>Java also includes another version of for loop introduced in Java 5.</a:t>
            </a:r>
          </a:p>
          <a:p>
            <a:pPr fontAlgn="base"/>
            <a:r>
              <a:rPr lang="en-IN" dirty="0" smtClean="0"/>
              <a:t> Enhanced for loop provides a simpler way to iterate through the elements of a collection or array.</a:t>
            </a:r>
          </a:p>
          <a:p>
            <a:pPr fontAlgn="base"/>
            <a:r>
              <a:rPr lang="en-IN" dirty="0" smtClean="0"/>
              <a:t> It is inflexible and should be used only when there is a need to iterate through the elements in a sequential manner without knowing the index of the currently processed element.</a:t>
            </a:r>
          </a:p>
          <a:p>
            <a:pPr fontAlgn="base"/>
            <a:r>
              <a:rPr lang="en-IN" dirty="0" smtClean="0"/>
              <a:t>Also note that the object/variable is immutable when enhanced for loop is used </a:t>
            </a:r>
            <a:r>
              <a:rPr lang="en-IN" dirty="0" err="1" smtClean="0"/>
              <a:t>i.e</a:t>
            </a:r>
            <a:r>
              <a:rPr lang="en-IN" dirty="0" smtClean="0"/>
              <a:t> it ensures that the values in the array can not be modified, so it can be said as read-only loop where you can’t update the values as opposite to other loops where values can be modified.</a:t>
            </a:r>
            <a:br>
              <a:rPr lang="en-IN" dirty="0" smtClean="0"/>
            </a:br>
            <a:r>
              <a:rPr lang="en-IN" b="1" dirty="0" smtClean="0"/>
              <a:t>Syntax:</a:t>
            </a:r>
            <a:endParaRPr lang="en-IN" dirty="0" smtClean="0"/>
          </a:p>
          <a:p>
            <a:r>
              <a:rPr lang="en-IN" dirty="0" smtClean="0"/>
              <a:t>for (T </a:t>
            </a:r>
            <a:r>
              <a:rPr lang="en-IN" dirty="0" err="1" smtClean="0"/>
              <a:t>element:Collection</a:t>
            </a:r>
            <a:r>
              <a:rPr lang="en-IN" dirty="0" smtClean="0"/>
              <a:t> </a:t>
            </a:r>
            <a:r>
              <a:rPr lang="en-IN" dirty="0" err="1" smtClean="0"/>
              <a:t>obj</a:t>
            </a:r>
            <a:r>
              <a:rPr lang="en-IN" dirty="0" smtClean="0"/>
              <a:t>/array) { </a:t>
            </a:r>
          </a:p>
          <a:p>
            <a:pPr>
              <a:buNone/>
            </a:pPr>
            <a:r>
              <a:rPr lang="en-IN" dirty="0" smtClean="0"/>
              <a:t>          statement(s)</a:t>
            </a:r>
          </a:p>
          <a:p>
            <a:pPr>
              <a:buNone/>
            </a:pPr>
            <a:r>
              <a:rPr lang="en-IN" dirty="0" smtClean="0"/>
              <a:t> }</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3. do...while</a:t>
            </a:r>
            <a:endParaRPr lang="en-IN" dirty="0"/>
          </a:p>
        </p:txBody>
      </p:sp>
      <p:sp>
        <p:nvSpPr>
          <p:cNvPr id="8" name="Content Placeholder 7"/>
          <p:cNvSpPr>
            <a:spLocks noGrp="1"/>
          </p:cNvSpPr>
          <p:nvPr>
            <p:ph idx="1"/>
          </p:nvPr>
        </p:nvSpPr>
        <p:spPr/>
        <p:txBody>
          <a:bodyPr>
            <a:normAutofit/>
          </a:bodyPr>
          <a:lstStyle/>
          <a:p>
            <a:r>
              <a:rPr lang="en-IN" dirty="0" smtClean="0"/>
              <a:t>do while loop is similar to while loop with only difference that it checks for condition after executing the statements, and therefore is an example of </a:t>
            </a:r>
            <a:r>
              <a:rPr lang="en-IN" b="1" dirty="0" smtClean="0"/>
              <a:t>Exit Control Loop.</a:t>
            </a:r>
            <a:r>
              <a:rPr lang="en-IN" dirty="0" smtClean="0"/>
              <a:t/>
            </a:r>
            <a:br>
              <a:rPr lang="en-IN" dirty="0" smtClean="0"/>
            </a:br>
            <a:r>
              <a:rPr lang="en-IN" b="1" dirty="0" smtClean="0"/>
              <a:t>Syntax:</a:t>
            </a:r>
          </a:p>
          <a:p>
            <a:r>
              <a:rPr lang="en-IN" dirty="0" smtClean="0"/>
              <a:t>do {</a:t>
            </a:r>
          </a:p>
          <a:p>
            <a:pPr>
              <a:buNone/>
            </a:pPr>
            <a:r>
              <a:rPr lang="en-IN" dirty="0" smtClean="0"/>
              <a:t> statements..</a:t>
            </a:r>
          </a:p>
          <a:p>
            <a:pPr>
              <a:buNone/>
            </a:pPr>
            <a:r>
              <a:rPr lang="en-IN" dirty="0" smtClean="0"/>
              <a:t> } while (condition);</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74638"/>
            <a:ext cx="8229600" cy="796925"/>
          </a:xfrm>
        </p:spPr>
        <p:txBody>
          <a:bodyPr/>
          <a:lstStyle/>
          <a:p>
            <a:r>
              <a:rPr lang="en-CA" sz="3600" dirty="0" smtClean="0">
                <a:latin typeface="Times New Roman" pitchFamily="18" charset="0"/>
              </a:rPr>
              <a:t>ARRAYS</a:t>
            </a:r>
          </a:p>
        </p:txBody>
      </p:sp>
      <p:sp>
        <p:nvSpPr>
          <p:cNvPr id="3075" name="Content Placeholder 2"/>
          <p:cNvSpPr>
            <a:spLocks noGrp="1"/>
          </p:cNvSpPr>
          <p:nvPr>
            <p:ph idx="1"/>
          </p:nvPr>
        </p:nvSpPr>
        <p:spPr>
          <a:xfrm>
            <a:off x="457200" y="1214438"/>
            <a:ext cx="8229600" cy="4911725"/>
          </a:xfrm>
        </p:spPr>
        <p:txBody>
          <a:bodyPr>
            <a:normAutofit lnSpcReduction="10000"/>
          </a:bodyPr>
          <a:lstStyle/>
          <a:p>
            <a:r>
              <a:rPr lang="en-CA" sz="2800" smtClean="0">
                <a:latin typeface="Times New Roman" pitchFamily="18" charset="0"/>
              </a:rPr>
              <a:t>Array: An ordered collection of values with two distinguishing characters:</a:t>
            </a:r>
          </a:p>
          <a:p>
            <a:pPr lvl="1"/>
            <a:r>
              <a:rPr lang="en-CA" sz="2400" smtClean="0">
                <a:latin typeface="Times New Roman" pitchFamily="18" charset="0"/>
              </a:rPr>
              <a:t>Ordered and fixed length</a:t>
            </a:r>
          </a:p>
          <a:p>
            <a:pPr lvl="1"/>
            <a:r>
              <a:rPr lang="en-CA" sz="2400" smtClean="0">
                <a:latin typeface="Times New Roman" pitchFamily="18" charset="0"/>
              </a:rPr>
              <a:t>Homogeneous. Every value in the array must be of the same type</a:t>
            </a:r>
          </a:p>
          <a:p>
            <a:r>
              <a:rPr lang="en-CA" sz="2800" smtClean="0">
                <a:latin typeface="Times New Roman" pitchFamily="18" charset="0"/>
              </a:rPr>
              <a:t>The individual values in an array are called </a:t>
            </a:r>
            <a:r>
              <a:rPr lang="en-CA" sz="2800" b="1" smtClean="0">
                <a:latin typeface="Times New Roman" pitchFamily="18" charset="0"/>
              </a:rPr>
              <a:t>elements</a:t>
            </a:r>
            <a:r>
              <a:rPr lang="en-CA" sz="2800" smtClean="0">
                <a:latin typeface="Times New Roman" pitchFamily="18" charset="0"/>
              </a:rPr>
              <a:t>.</a:t>
            </a:r>
          </a:p>
          <a:p>
            <a:r>
              <a:rPr lang="en-CA" sz="2800" smtClean="0">
                <a:latin typeface="Times New Roman" pitchFamily="18" charset="0"/>
              </a:rPr>
              <a:t>The number of elements is called the </a:t>
            </a:r>
            <a:r>
              <a:rPr lang="en-CA" sz="2800" b="1" smtClean="0">
                <a:latin typeface="Times New Roman" pitchFamily="18" charset="0"/>
              </a:rPr>
              <a:t>length</a:t>
            </a:r>
            <a:r>
              <a:rPr lang="en-CA" sz="2800" smtClean="0">
                <a:latin typeface="Times New Roman" pitchFamily="18" charset="0"/>
              </a:rPr>
              <a:t> of the array</a:t>
            </a:r>
          </a:p>
          <a:p>
            <a:r>
              <a:rPr lang="en-CA" sz="2800" smtClean="0">
                <a:latin typeface="Times New Roman" pitchFamily="18" charset="0"/>
              </a:rPr>
              <a:t>Each element is identified by its position number in the array, which is called </a:t>
            </a:r>
            <a:r>
              <a:rPr lang="en-CA" sz="2800" b="1" smtClean="0">
                <a:latin typeface="Times New Roman" pitchFamily="18" charset="0"/>
              </a:rPr>
              <a:t>index</a:t>
            </a:r>
            <a:r>
              <a:rPr lang="en-CA" sz="2800" smtClean="0">
                <a:latin typeface="Times New Roman" pitchFamily="18" charset="0"/>
              </a:rPr>
              <a:t>. In Java, the index numbers begin with 0.</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lstStyle/>
          <a:p>
            <a:r>
              <a:rPr lang="en-IN" dirty="0" smtClean="0"/>
              <a:t>Today’s Topic – OPERATORS(Instance of), Flow control, Array</a:t>
            </a:r>
          </a:p>
          <a:p>
            <a:endParaRPr lang="en-IN" dirty="0" smtClean="0"/>
          </a:p>
          <a:p>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274638"/>
            <a:ext cx="8229600" cy="868362"/>
          </a:xfrm>
        </p:spPr>
        <p:txBody>
          <a:bodyPr/>
          <a:lstStyle/>
          <a:p>
            <a:r>
              <a:rPr lang="en-CA" sz="3600" smtClean="0">
                <a:latin typeface="Times New Roman" pitchFamily="18" charset="0"/>
              </a:rPr>
              <a:t>Array declaration</a:t>
            </a:r>
          </a:p>
        </p:txBody>
      </p:sp>
      <p:sp>
        <p:nvSpPr>
          <p:cNvPr id="4099" name="Content Placeholder 2"/>
          <p:cNvSpPr>
            <a:spLocks noGrp="1"/>
          </p:cNvSpPr>
          <p:nvPr>
            <p:ph idx="1"/>
          </p:nvPr>
        </p:nvSpPr>
        <p:spPr>
          <a:xfrm>
            <a:off x="457200" y="1571625"/>
            <a:ext cx="8229600" cy="4554538"/>
          </a:xfrm>
        </p:spPr>
        <p:txBody>
          <a:bodyPr/>
          <a:lstStyle/>
          <a:p>
            <a:pPr>
              <a:buFont typeface="Arial" charset="0"/>
              <a:buNone/>
            </a:pPr>
            <a:r>
              <a:rPr lang="en-CA" sz="2800" smtClean="0">
                <a:latin typeface="Times New Roman" pitchFamily="18" charset="0"/>
              </a:rPr>
              <a:t>An array is characterized by</a:t>
            </a:r>
          </a:p>
          <a:p>
            <a:r>
              <a:rPr lang="en-CA" sz="2800" smtClean="0">
                <a:latin typeface="Times New Roman" pitchFamily="18" charset="0"/>
              </a:rPr>
              <a:t>Element type</a:t>
            </a:r>
          </a:p>
          <a:p>
            <a:r>
              <a:rPr lang="en-CA" sz="2800" smtClean="0">
                <a:latin typeface="Times New Roman" pitchFamily="18" charset="0"/>
              </a:rPr>
              <a:t>Length</a:t>
            </a:r>
            <a:endParaRPr lang="en-CA" smtClean="0"/>
          </a:p>
          <a:p>
            <a:pPr>
              <a:buFont typeface="Arial" charset="0"/>
              <a:buNone/>
            </a:pPr>
            <a:r>
              <a:rPr lang="en-CA" sz="2800" smtClean="0"/>
              <a:t>         </a:t>
            </a:r>
            <a:r>
              <a:rPr lang="en-CA" sz="2800" smtClean="0">
                <a:latin typeface="Arial" charset="0"/>
              </a:rPr>
              <a:t>type[ ]  identifier  </a:t>
            </a:r>
            <a:r>
              <a:rPr lang="en-CA" sz="2800" smtClean="0">
                <a:solidFill>
                  <a:srgbClr val="0070C0"/>
                </a:solidFill>
                <a:latin typeface="Arial" charset="0"/>
              </a:rPr>
              <a:t>=  new </a:t>
            </a:r>
            <a:r>
              <a:rPr lang="en-CA" sz="2800" smtClean="0">
                <a:latin typeface="Arial" charset="0"/>
              </a:rPr>
              <a:t>type[length];</a:t>
            </a:r>
            <a:endParaRPr lang="en-CA" sz="2400" smtClean="0">
              <a:latin typeface="Arial" charset="0"/>
            </a:endParaRPr>
          </a:p>
          <a:p>
            <a:pPr>
              <a:buFont typeface="Arial" charset="0"/>
              <a:buNone/>
            </a:pPr>
            <a:r>
              <a:rPr lang="en-CA" sz="2800" smtClean="0">
                <a:latin typeface="Times New Roman" pitchFamily="18" charset="0"/>
              </a:rPr>
              <a:t>Default values in initialization</a:t>
            </a:r>
          </a:p>
          <a:p>
            <a:r>
              <a:rPr lang="en-CA" sz="2800" smtClean="0">
                <a:latin typeface="Times New Roman" pitchFamily="18" charset="0"/>
              </a:rPr>
              <a:t>numerics		</a:t>
            </a:r>
            <a:r>
              <a:rPr lang="en-CA" sz="2800" smtClean="0">
                <a:latin typeface="Arial" charset="0"/>
              </a:rPr>
              <a:t>0</a:t>
            </a:r>
          </a:p>
          <a:p>
            <a:r>
              <a:rPr lang="en-CA" sz="2800" smtClean="0">
                <a:latin typeface="Times New Roman" pitchFamily="18" charset="0"/>
              </a:rPr>
              <a:t>boolean		</a:t>
            </a:r>
            <a:r>
              <a:rPr lang="en-CA" sz="2800" smtClean="0">
                <a:latin typeface="Arial" charset="0"/>
              </a:rPr>
              <a:t>false</a:t>
            </a:r>
          </a:p>
          <a:p>
            <a:r>
              <a:rPr lang="en-CA" sz="2800" smtClean="0">
                <a:latin typeface="Times New Roman" pitchFamily="18" charset="0"/>
              </a:rPr>
              <a:t>objects		</a:t>
            </a:r>
            <a:r>
              <a:rPr lang="en-CA" sz="2800" smtClean="0">
                <a:latin typeface="Arial" charset="0"/>
              </a:rPr>
              <a:t>null</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354137"/>
          </a:xfrm>
        </p:spPr>
        <p:txBody>
          <a:bodyPr>
            <a:normAutofit/>
          </a:bodyPr>
          <a:lstStyle/>
          <a:p>
            <a:r>
              <a:rPr lang="en-CA" sz="3600" smtClean="0">
                <a:latin typeface="Times New Roman" pitchFamily="18" charset="0"/>
              </a:rPr>
              <a:t> An array of objects</a:t>
            </a:r>
          </a:p>
        </p:txBody>
      </p:sp>
      <p:sp>
        <p:nvSpPr>
          <p:cNvPr id="44035" name="Content Placeholder 2"/>
          <p:cNvSpPr>
            <a:spLocks noGrp="1"/>
          </p:cNvSpPr>
          <p:nvPr>
            <p:ph idx="4294967295"/>
          </p:nvPr>
        </p:nvSpPr>
        <p:spPr>
          <a:xfrm>
            <a:off x="457200" y="1844675"/>
            <a:ext cx="8229600" cy="4281488"/>
          </a:xfrm>
        </p:spPr>
        <p:txBody>
          <a:bodyPr/>
          <a:lstStyle/>
          <a:p>
            <a:pPr>
              <a:buFont typeface="Arial" charset="0"/>
              <a:buNone/>
            </a:pPr>
            <a:r>
              <a:rPr lang="en-CA" sz="2800" smtClean="0">
                <a:latin typeface="Times New Roman" pitchFamily="18" charset="0"/>
              </a:rPr>
              <a:t>Elements of an array can be objects of any Java class.</a:t>
            </a:r>
          </a:p>
          <a:p>
            <a:pPr>
              <a:buFont typeface="Arial" charset="0"/>
              <a:buNone/>
            </a:pPr>
            <a:endParaRPr lang="en-CA" sz="2800" smtClean="0">
              <a:latin typeface="Times New Roman" pitchFamily="18" charset="0"/>
            </a:endParaRPr>
          </a:p>
          <a:p>
            <a:pPr>
              <a:buFont typeface="Arial" charset="0"/>
              <a:buNone/>
            </a:pPr>
            <a:r>
              <a:rPr lang="en-CA" sz="2800" smtClean="0">
                <a:latin typeface="Times New Roman" pitchFamily="18" charset="0"/>
              </a:rPr>
              <a:t>Example: An array of 5 instances of the </a:t>
            </a:r>
            <a:r>
              <a:rPr lang="en-CA" sz="2800" smtClean="0">
                <a:latin typeface="Arial" charset="0"/>
              </a:rPr>
              <a:t>student</a:t>
            </a:r>
            <a:r>
              <a:rPr lang="en-CA" sz="2800" smtClean="0">
                <a:latin typeface="Times New Roman" pitchFamily="18" charset="0"/>
              </a:rPr>
              <a:t> class</a:t>
            </a:r>
          </a:p>
          <a:p>
            <a:pPr>
              <a:buFont typeface="Arial" charset="0"/>
              <a:buNone/>
            </a:pPr>
            <a:endParaRPr lang="en-CA" sz="2800" smtClean="0">
              <a:latin typeface="Times New Roman" pitchFamily="18" charset="0"/>
            </a:endParaRPr>
          </a:p>
          <a:p>
            <a:pPr>
              <a:buFont typeface="Arial" charset="0"/>
              <a:buNone/>
            </a:pPr>
            <a:r>
              <a:rPr lang="en-CA" sz="2800" smtClean="0">
                <a:latin typeface="Times New Roman" pitchFamily="18" charset="0"/>
              </a:rPr>
              <a:t>	</a:t>
            </a:r>
            <a:r>
              <a:rPr lang="en-CA" sz="2800" smtClean="0">
                <a:latin typeface="Arial" charset="0"/>
              </a:rPr>
              <a:t>Student[] topStudents = new Student[5];</a:t>
            </a:r>
          </a:p>
          <a:p>
            <a:pPr>
              <a:buFont typeface="Arial" charset="0"/>
              <a:buNone/>
            </a:pPr>
            <a:r>
              <a:rPr lang="en-CA" smtClean="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54137"/>
          </a:xfrm>
        </p:spPr>
        <p:txBody>
          <a:bodyPr>
            <a:normAutofit/>
          </a:bodyPr>
          <a:lstStyle/>
          <a:p>
            <a:r>
              <a:rPr lang="en-CA" sz="3600" smtClean="0">
                <a:latin typeface="Times New Roman" pitchFamily="18" charset="0"/>
              </a:rPr>
              <a:t>Defining length</a:t>
            </a:r>
            <a:r>
              <a:rPr lang="en-CA" sz="4000" smtClean="0"/>
              <a:t> </a:t>
            </a:r>
          </a:p>
        </p:txBody>
      </p:sp>
      <p:sp>
        <p:nvSpPr>
          <p:cNvPr id="5123" name="Content Placeholder 2"/>
          <p:cNvSpPr>
            <a:spLocks noGrp="1"/>
          </p:cNvSpPr>
          <p:nvPr>
            <p:ph idx="1"/>
          </p:nvPr>
        </p:nvSpPr>
        <p:spPr>
          <a:xfrm>
            <a:off x="457200" y="1916113"/>
            <a:ext cx="8229600" cy="4210050"/>
          </a:xfrm>
        </p:spPr>
        <p:txBody>
          <a:bodyPr/>
          <a:lstStyle/>
          <a:p>
            <a:r>
              <a:rPr lang="en-CA" sz="2800" dirty="0" smtClean="0">
                <a:latin typeface="Times New Roman" pitchFamily="18" charset="0"/>
              </a:rPr>
              <a:t>Use named constant to declare the length of an array.</a:t>
            </a:r>
          </a:p>
          <a:p>
            <a:endParaRPr lang="en-CA" sz="2800" dirty="0" smtClean="0">
              <a:latin typeface="Times New Roman" pitchFamily="18" charset="0"/>
            </a:endParaRPr>
          </a:p>
          <a:p>
            <a:pPr>
              <a:buFont typeface="Arial" charset="0"/>
              <a:buNone/>
            </a:pPr>
            <a:r>
              <a:rPr lang="en-CA" sz="2800" dirty="0" smtClean="0">
                <a:latin typeface="Times New Roman" pitchFamily="18" charset="0"/>
              </a:rPr>
              <a:t>	 </a:t>
            </a:r>
            <a:r>
              <a:rPr lang="en-CA" sz="2800" dirty="0" smtClean="0">
                <a:latin typeface="Arial" charset="0"/>
              </a:rPr>
              <a:t>private static final </a:t>
            </a:r>
            <a:r>
              <a:rPr lang="en-CA" sz="2800" smtClean="0">
                <a:latin typeface="Arial" charset="0"/>
              </a:rPr>
              <a:t>int N_JUDGES  =  5;</a:t>
            </a:r>
          </a:p>
          <a:p>
            <a:pPr>
              <a:buFont typeface="Arial" charset="0"/>
              <a:buNone/>
            </a:pPr>
            <a:r>
              <a:rPr lang="en-CA" sz="2800" dirty="0" smtClean="0">
                <a:latin typeface="Arial" charset="0"/>
              </a:rPr>
              <a:t>     double[ ]  scores  =  new double[N_JUDGES];</a:t>
            </a:r>
          </a:p>
          <a:p>
            <a:pPr>
              <a:buFont typeface="Arial" charset="0"/>
              <a:buNone/>
            </a:pPr>
            <a:endParaRPr lang="en-CA" sz="2800" dirty="0" smtClean="0">
              <a:latin typeface="Arial" charset="0"/>
            </a:endParaRPr>
          </a:p>
          <a:p>
            <a:r>
              <a:rPr lang="en-CA" sz="2800" dirty="0" smtClean="0">
                <a:latin typeface="Times New Roman" pitchFamily="18" charset="0"/>
              </a:rPr>
              <a:t>Or read the length of an array from the user.</a:t>
            </a:r>
          </a:p>
          <a:p>
            <a:endParaRPr lang="en-CA" sz="2800" dirty="0" smtClean="0">
              <a:latin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a:lstStyle/>
          <a:p>
            <a:r>
              <a:rPr lang="en-US" sz="3600" smtClean="0">
                <a:latin typeface="Times New Roman" pitchFamily="18" charset="0"/>
              </a:rPr>
              <a:t>Selecting elements</a:t>
            </a:r>
          </a:p>
        </p:txBody>
      </p:sp>
      <p:sp>
        <p:nvSpPr>
          <p:cNvPr id="43011" name="Rectangle 3"/>
          <p:cNvSpPr>
            <a:spLocks noGrp="1"/>
          </p:cNvSpPr>
          <p:nvPr>
            <p:ph type="body" idx="1"/>
          </p:nvPr>
        </p:nvSpPr>
        <p:spPr/>
        <p:txBody>
          <a:bodyPr/>
          <a:lstStyle/>
          <a:p>
            <a:pPr>
              <a:buFont typeface="Arial" charset="0"/>
              <a:buNone/>
            </a:pPr>
            <a:r>
              <a:rPr lang="en-CA" sz="2800" smtClean="0">
                <a:latin typeface="Times New Roman" pitchFamily="18" charset="0"/>
              </a:rPr>
              <a:t>Identifying an element</a:t>
            </a:r>
          </a:p>
          <a:p>
            <a:pPr>
              <a:buFont typeface="Arial" charset="0"/>
              <a:buNone/>
            </a:pPr>
            <a:r>
              <a:rPr lang="en-CA" sz="2800" smtClean="0">
                <a:latin typeface="Times New Roman" pitchFamily="18" charset="0"/>
              </a:rPr>
              <a:t>	      </a:t>
            </a:r>
            <a:r>
              <a:rPr lang="en-CA" sz="2800" smtClean="0">
                <a:latin typeface="Arial" charset="0"/>
              </a:rPr>
              <a:t>array[index]</a:t>
            </a:r>
          </a:p>
          <a:p>
            <a:r>
              <a:rPr lang="en-CA" sz="2800" smtClean="0">
                <a:latin typeface="Times New Roman" pitchFamily="18" charset="0"/>
              </a:rPr>
              <a:t>Index can be an expression</a:t>
            </a:r>
          </a:p>
          <a:p>
            <a:r>
              <a:rPr lang="en-CA" sz="2800" smtClean="0">
                <a:latin typeface="Times New Roman" pitchFamily="18" charset="0"/>
              </a:rPr>
              <a:t>Cycling through array elements</a:t>
            </a:r>
          </a:p>
          <a:p>
            <a:pPr>
              <a:buFont typeface="Arial" charset="0"/>
              <a:buNone/>
            </a:pPr>
            <a:r>
              <a:rPr lang="en-US" sz="2800" smtClean="0">
                <a:latin typeface="Arial" charset="0"/>
              </a:rPr>
              <a:t>         for (int i = 0; i &lt; array.length; i++) {</a:t>
            </a:r>
          </a:p>
          <a:p>
            <a:pPr>
              <a:buFont typeface="Arial" charset="0"/>
              <a:buNone/>
            </a:pPr>
            <a:r>
              <a:rPr lang="en-US" sz="2800" smtClean="0">
                <a:latin typeface="Arial" charset="0"/>
              </a:rPr>
              <a:t>              operations involving the ith element</a:t>
            </a:r>
          </a:p>
          <a:p>
            <a:pPr>
              <a:buFont typeface="Arial" charset="0"/>
              <a:buNone/>
            </a:pPr>
            <a:r>
              <a:rPr lang="en-US" sz="2800" smtClean="0">
                <a:latin typeface="Arial" charset="0"/>
              </a:rPr>
              <a:t>         }</a:t>
            </a:r>
          </a:p>
          <a:p>
            <a:pPr>
              <a:buFont typeface="Arial" charset="0"/>
              <a:buNone/>
            </a:pPr>
            <a:endParaRPr lang="en-US" sz="2800" smtClean="0">
              <a:latin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a:lstStyle/>
          <a:p>
            <a:r>
              <a:rPr lang="en-US" sz="3600" smtClean="0">
                <a:latin typeface="Times New Roman" pitchFamily="18" charset="0"/>
              </a:rPr>
              <a:t>Human-readable index values</a:t>
            </a:r>
          </a:p>
        </p:txBody>
      </p:sp>
      <p:sp>
        <p:nvSpPr>
          <p:cNvPr id="46083" name="Rectangle 3"/>
          <p:cNvSpPr>
            <a:spLocks noGrp="1"/>
          </p:cNvSpPr>
          <p:nvPr>
            <p:ph type="body" idx="1"/>
          </p:nvPr>
        </p:nvSpPr>
        <p:spPr/>
        <p:txBody>
          <a:bodyPr>
            <a:normAutofit lnSpcReduction="10000"/>
          </a:bodyPr>
          <a:lstStyle/>
          <a:p>
            <a:pPr marL="609600" indent="-609600">
              <a:lnSpc>
                <a:spcPct val="90000"/>
              </a:lnSpc>
            </a:pPr>
            <a:r>
              <a:rPr lang="en-US" sz="2800" smtClean="0">
                <a:latin typeface="Times New Roman" pitchFamily="18" charset="0"/>
              </a:rPr>
              <a:t>From time to time, the fact that Java starts index numbering at 0 can be confusing. Sometimes, it makes sense to let the user work with index numbers that begin with 1.</a:t>
            </a:r>
          </a:p>
          <a:p>
            <a:pPr marL="609600" indent="-609600">
              <a:lnSpc>
                <a:spcPct val="90000"/>
              </a:lnSpc>
            </a:pPr>
            <a:r>
              <a:rPr lang="en-US" sz="2800" smtClean="0">
                <a:latin typeface="Times New Roman" pitchFamily="18" charset="0"/>
              </a:rPr>
              <a:t>Two standard ways:</a:t>
            </a:r>
          </a:p>
          <a:p>
            <a:pPr marL="990600" lvl="1" indent="-533400">
              <a:lnSpc>
                <a:spcPct val="90000"/>
              </a:lnSpc>
              <a:buFont typeface="Arial" charset="0"/>
              <a:buAutoNum type="arabicPeriod"/>
            </a:pPr>
            <a:r>
              <a:rPr lang="en-US" sz="2400" smtClean="0">
                <a:latin typeface="Times New Roman" pitchFamily="18" charset="0"/>
              </a:rPr>
              <a:t>Use Java’s index number internally and then add one whenever those numbers are presented to the user.</a:t>
            </a:r>
          </a:p>
          <a:p>
            <a:pPr marL="990600" lvl="1" indent="-533400">
              <a:lnSpc>
                <a:spcPct val="90000"/>
              </a:lnSpc>
              <a:buFont typeface="Arial" charset="0"/>
              <a:buAutoNum type="arabicPeriod"/>
            </a:pPr>
            <a:r>
              <a:rPr lang="en-US" sz="2400" smtClean="0">
                <a:latin typeface="Times New Roman" pitchFamily="18" charset="0"/>
              </a:rPr>
              <a:t>Use index values beginning at 1 and ignore the first (0) element in each array. This strategy requires allocating an additional element for each array but has the advantage that the internal and external index numbers correspond.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796925"/>
          </a:xfrm>
        </p:spPr>
        <p:txBody>
          <a:bodyPr>
            <a:normAutofit fontScale="90000"/>
          </a:bodyPr>
          <a:lstStyle/>
          <a:p>
            <a:r>
              <a:rPr lang="en-CA" sz="3600" smtClean="0">
                <a:latin typeface="Times New Roman" pitchFamily="18" charset="0"/>
              </a:rPr>
              <a:t>Internal representation of arrays</a:t>
            </a:r>
          </a:p>
        </p:txBody>
      </p:sp>
      <p:sp>
        <p:nvSpPr>
          <p:cNvPr id="3" name="Content Placeholder 2"/>
          <p:cNvSpPr>
            <a:spLocks noGrp="1"/>
          </p:cNvSpPr>
          <p:nvPr>
            <p:ph idx="1"/>
          </p:nvPr>
        </p:nvSpPr>
        <p:spPr>
          <a:xfrm>
            <a:off x="457200" y="1214438"/>
            <a:ext cx="8229600" cy="4911725"/>
          </a:xfrm>
        </p:spPr>
        <p:txBody>
          <a:bodyPr>
            <a:normAutofit/>
          </a:bodyPr>
          <a:lstStyle/>
          <a:p>
            <a:pPr>
              <a:buFont typeface="Arial" charset="0"/>
              <a:buNone/>
            </a:pPr>
            <a:r>
              <a:rPr lang="en-CA" smtClean="0"/>
              <a:t>	</a:t>
            </a:r>
            <a:r>
              <a:rPr lang="en-CA" sz="2400" smtClean="0">
                <a:latin typeface="Arial" charset="0"/>
              </a:rPr>
              <a:t>Student[]  topStudents  =  new Student[2];</a:t>
            </a:r>
          </a:p>
          <a:p>
            <a:pPr>
              <a:buFont typeface="Arial" charset="0"/>
              <a:buNone/>
            </a:pPr>
            <a:r>
              <a:rPr lang="en-CA" sz="2400" smtClean="0">
                <a:latin typeface="Arial" charset="0"/>
              </a:rPr>
              <a:t>	</a:t>
            </a:r>
            <a:r>
              <a:rPr lang="en-CA" sz="2400" smtClean="0">
                <a:solidFill>
                  <a:srgbClr val="8B814F"/>
                </a:solidFill>
                <a:latin typeface="Arial" charset="0"/>
              </a:rPr>
              <a:t>topStudents[0] = new Student(“Abcd”, 314159);</a:t>
            </a:r>
            <a:endParaRPr lang="en-CA" smtClean="0">
              <a:solidFill>
                <a:srgbClr val="8B814F"/>
              </a:solidFill>
              <a:latin typeface="Arial" charset="0"/>
            </a:endParaRPr>
          </a:p>
        </p:txBody>
      </p:sp>
      <p:sp>
        <p:nvSpPr>
          <p:cNvPr id="4" name="Rectangle 3"/>
          <p:cNvSpPr/>
          <p:nvPr/>
        </p:nvSpPr>
        <p:spPr>
          <a:xfrm>
            <a:off x="5929313" y="3643313"/>
            <a:ext cx="1428750" cy="285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dirty="0"/>
          </a:p>
        </p:txBody>
      </p:sp>
      <p:sp>
        <p:nvSpPr>
          <p:cNvPr id="5" name="Rectangle 4"/>
          <p:cNvSpPr/>
          <p:nvPr/>
        </p:nvSpPr>
        <p:spPr>
          <a:xfrm>
            <a:off x="5929313" y="3929063"/>
            <a:ext cx="1428750" cy="50006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p>
        </p:txBody>
      </p:sp>
      <p:cxnSp>
        <p:nvCxnSpPr>
          <p:cNvPr id="7" name="Straight Connector 6"/>
          <p:cNvCxnSpPr>
            <a:stCxn id="5" idx="1"/>
            <a:endCxn id="5" idx="3"/>
          </p:cNvCxnSpPr>
          <p:nvPr/>
        </p:nvCxnSpPr>
        <p:spPr>
          <a:xfrm rot="10800000" flipH="1">
            <a:off x="5929313" y="4179888"/>
            <a:ext cx="142875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75" name="TextBox 8"/>
          <p:cNvSpPr txBox="1">
            <a:spLocks noChangeArrowheads="1"/>
          </p:cNvSpPr>
          <p:nvPr/>
        </p:nvSpPr>
        <p:spPr bwMode="auto">
          <a:xfrm>
            <a:off x="7429500" y="3643313"/>
            <a:ext cx="814388" cy="336550"/>
          </a:xfrm>
          <a:prstGeom prst="rect">
            <a:avLst/>
          </a:prstGeom>
          <a:noFill/>
          <a:ln w="9525">
            <a:noFill/>
            <a:miter lim="800000"/>
            <a:headEnd/>
            <a:tailEnd/>
          </a:ln>
        </p:spPr>
        <p:txBody>
          <a:bodyPr>
            <a:spAutoFit/>
          </a:bodyPr>
          <a:lstStyle/>
          <a:p>
            <a:r>
              <a:rPr lang="en-CA" sz="1600"/>
              <a:t>FFB8</a:t>
            </a:r>
          </a:p>
        </p:txBody>
      </p:sp>
      <p:sp>
        <p:nvSpPr>
          <p:cNvPr id="7176" name="TextBox 9"/>
          <p:cNvSpPr txBox="1">
            <a:spLocks noChangeArrowheads="1"/>
          </p:cNvSpPr>
          <p:nvPr/>
        </p:nvSpPr>
        <p:spPr bwMode="auto">
          <a:xfrm>
            <a:off x="7429500" y="3929063"/>
            <a:ext cx="742950" cy="338137"/>
          </a:xfrm>
          <a:prstGeom prst="rect">
            <a:avLst/>
          </a:prstGeom>
          <a:noFill/>
          <a:ln w="9525">
            <a:noFill/>
            <a:miter lim="800000"/>
            <a:headEnd/>
            <a:tailEnd/>
          </a:ln>
        </p:spPr>
        <p:txBody>
          <a:bodyPr>
            <a:spAutoFit/>
          </a:bodyPr>
          <a:lstStyle/>
          <a:p>
            <a:r>
              <a:rPr lang="en-CA" sz="1600"/>
              <a:t>FFBC</a:t>
            </a:r>
          </a:p>
        </p:txBody>
      </p:sp>
      <p:sp>
        <p:nvSpPr>
          <p:cNvPr id="7177" name="TextBox 10"/>
          <p:cNvSpPr txBox="1">
            <a:spLocks noChangeArrowheads="1"/>
          </p:cNvSpPr>
          <p:nvPr/>
        </p:nvSpPr>
        <p:spPr bwMode="auto">
          <a:xfrm>
            <a:off x="7429500" y="4214813"/>
            <a:ext cx="742950" cy="338137"/>
          </a:xfrm>
          <a:prstGeom prst="rect">
            <a:avLst/>
          </a:prstGeom>
          <a:noFill/>
          <a:ln w="9525">
            <a:noFill/>
            <a:miter lim="800000"/>
            <a:headEnd/>
            <a:tailEnd/>
          </a:ln>
        </p:spPr>
        <p:txBody>
          <a:bodyPr>
            <a:spAutoFit/>
          </a:bodyPr>
          <a:lstStyle/>
          <a:p>
            <a:r>
              <a:rPr lang="en-CA" sz="1600"/>
              <a:t>FFC0</a:t>
            </a:r>
          </a:p>
        </p:txBody>
      </p:sp>
      <p:sp>
        <p:nvSpPr>
          <p:cNvPr id="7178" name="TextBox 11"/>
          <p:cNvSpPr txBox="1">
            <a:spLocks noChangeArrowheads="1"/>
          </p:cNvSpPr>
          <p:nvPr/>
        </p:nvSpPr>
        <p:spPr bwMode="auto">
          <a:xfrm>
            <a:off x="6357938" y="3643313"/>
            <a:ext cx="601662" cy="338137"/>
          </a:xfrm>
          <a:prstGeom prst="rect">
            <a:avLst/>
          </a:prstGeom>
          <a:noFill/>
          <a:ln w="9525">
            <a:noFill/>
            <a:miter lim="800000"/>
            <a:headEnd/>
            <a:tailEnd/>
          </a:ln>
        </p:spPr>
        <p:txBody>
          <a:bodyPr wrap="none">
            <a:spAutoFit/>
          </a:bodyPr>
          <a:lstStyle/>
          <a:p>
            <a:r>
              <a:rPr lang="en-CA" sz="1600">
                <a:latin typeface="Calibri" pitchFamily="34" charset="0"/>
              </a:rPr>
              <a:t>1000</a:t>
            </a:r>
          </a:p>
        </p:txBody>
      </p:sp>
      <p:sp>
        <p:nvSpPr>
          <p:cNvPr id="7179" name="TextBox 12"/>
          <p:cNvSpPr txBox="1">
            <a:spLocks noChangeArrowheads="1"/>
          </p:cNvSpPr>
          <p:nvPr/>
        </p:nvSpPr>
        <p:spPr bwMode="auto">
          <a:xfrm>
            <a:off x="4643438" y="3643313"/>
            <a:ext cx="1268412" cy="336550"/>
          </a:xfrm>
          <a:prstGeom prst="rect">
            <a:avLst/>
          </a:prstGeom>
          <a:noFill/>
          <a:ln w="9525">
            <a:noFill/>
            <a:miter lim="800000"/>
            <a:headEnd/>
            <a:tailEnd/>
          </a:ln>
        </p:spPr>
        <p:txBody>
          <a:bodyPr wrap="none">
            <a:spAutoFit/>
          </a:bodyPr>
          <a:lstStyle/>
          <a:p>
            <a:r>
              <a:rPr lang="en-CA" sz="1600"/>
              <a:t>topStudents</a:t>
            </a:r>
          </a:p>
        </p:txBody>
      </p:sp>
      <p:sp>
        <p:nvSpPr>
          <p:cNvPr id="7180" name="TextBox 13"/>
          <p:cNvSpPr txBox="1">
            <a:spLocks noChangeArrowheads="1"/>
          </p:cNvSpPr>
          <p:nvPr/>
        </p:nvSpPr>
        <p:spPr bwMode="auto">
          <a:xfrm>
            <a:off x="6357938" y="4929188"/>
            <a:ext cx="658812" cy="336550"/>
          </a:xfrm>
          <a:prstGeom prst="rect">
            <a:avLst/>
          </a:prstGeom>
          <a:noFill/>
          <a:ln w="9525">
            <a:noFill/>
            <a:miter lim="800000"/>
            <a:headEnd/>
            <a:tailEnd/>
          </a:ln>
        </p:spPr>
        <p:txBody>
          <a:bodyPr wrap="none">
            <a:spAutoFit/>
          </a:bodyPr>
          <a:lstStyle/>
          <a:p>
            <a:r>
              <a:rPr lang="en-CA" sz="1600"/>
              <a:t>stack</a:t>
            </a:r>
          </a:p>
        </p:txBody>
      </p:sp>
      <p:sp>
        <p:nvSpPr>
          <p:cNvPr id="15" name="Rectangle 14"/>
          <p:cNvSpPr/>
          <p:nvPr/>
        </p:nvSpPr>
        <p:spPr>
          <a:xfrm>
            <a:off x="2000250" y="3357563"/>
            <a:ext cx="17145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p>
        </p:txBody>
      </p:sp>
      <p:sp>
        <p:nvSpPr>
          <p:cNvPr id="16" name="Rectangle 15"/>
          <p:cNvSpPr/>
          <p:nvPr/>
        </p:nvSpPr>
        <p:spPr>
          <a:xfrm>
            <a:off x="2000250" y="2714625"/>
            <a:ext cx="1714500" cy="642938"/>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p>
        </p:txBody>
      </p:sp>
      <p:cxnSp>
        <p:nvCxnSpPr>
          <p:cNvPr id="18" name="Straight Connector 17"/>
          <p:cNvCxnSpPr>
            <a:stCxn id="16" idx="1"/>
            <a:endCxn id="16" idx="3"/>
          </p:cNvCxnSpPr>
          <p:nvPr/>
        </p:nvCxnSpPr>
        <p:spPr>
          <a:xfrm rot="10800000" flipH="1">
            <a:off x="2000250" y="3035300"/>
            <a:ext cx="17145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000250" y="4071938"/>
            <a:ext cx="17145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000250" y="3714750"/>
            <a:ext cx="17145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86" name="TextBox 35"/>
          <p:cNvSpPr txBox="1">
            <a:spLocks noChangeArrowheads="1"/>
          </p:cNvSpPr>
          <p:nvPr/>
        </p:nvSpPr>
        <p:spPr bwMode="auto">
          <a:xfrm>
            <a:off x="3786188" y="2714625"/>
            <a:ext cx="635000" cy="336550"/>
          </a:xfrm>
          <a:prstGeom prst="rect">
            <a:avLst/>
          </a:prstGeom>
          <a:noFill/>
          <a:ln w="9525">
            <a:noFill/>
            <a:miter lim="800000"/>
            <a:headEnd/>
            <a:tailEnd/>
          </a:ln>
        </p:spPr>
        <p:txBody>
          <a:bodyPr wrap="none">
            <a:spAutoFit/>
          </a:bodyPr>
          <a:lstStyle/>
          <a:p>
            <a:r>
              <a:rPr lang="en-CA" sz="1600"/>
              <a:t>1000</a:t>
            </a:r>
          </a:p>
        </p:txBody>
      </p:sp>
      <p:sp>
        <p:nvSpPr>
          <p:cNvPr id="7187" name="TextBox 36"/>
          <p:cNvSpPr txBox="1">
            <a:spLocks noChangeArrowheads="1"/>
          </p:cNvSpPr>
          <p:nvPr/>
        </p:nvSpPr>
        <p:spPr bwMode="auto">
          <a:xfrm>
            <a:off x="3786188" y="3071813"/>
            <a:ext cx="635000" cy="336550"/>
          </a:xfrm>
          <a:prstGeom prst="rect">
            <a:avLst/>
          </a:prstGeom>
          <a:noFill/>
          <a:ln w="9525">
            <a:noFill/>
            <a:miter lim="800000"/>
            <a:headEnd/>
            <a:tailEnd/>
          </a:ln>
        </p:spPr>
        <p:txBody>
          <a:bodyPr wrap="none">
            <a:spAutoFit/>
          </a:bodyPr>
          <a:lstStyle/>
          <a:p>
            <a:r>
              <a:rPr lang="en-CA" sz="1600"/>
              <a:t>1004</a:t>
            </a:r>
          </a:p>
        </p:txBody>
      </p:sp>
      <p:sp>
        <p:nvSpPr>
          <p:cNvPr id="7188" name="TextBox 37"/>
          <p:cNvSpPr txBox="1">
            <a:spLocks noChangeArrowheads="1"/>
          </p:cNvSpPr>
          <p:nvPr/>
        </p:nvSpPr>
        <p:spPr bwMode="auto">
          <a:xfrm>
            <a:off x="3786188" y="3357563"/>
            <a:ext cx="635000" cy="336550"/>
          </a:xfrm>
          <a:prstGeom prst="rect">
            <a:avLst/>
          </a:prstGeom>
          <a:noFill/>
          <a:ln w="9525">
            <a:noFill/>
            <a:miter lim="800000"/>
            <a:headEnd/>
            <a:tailEnd/>
          </a:ln>
        </p:spPr>
        <p:txBody>
          <a:bodyPr wrap="none">
            <a:spAutoFit/>
          </a:bodyPr>
          <a:lstStyle/>
          <a:p>
            <a:r>
              <a:rPr lang="en-CA" sz="1600"/>
              <a:t>1008</a:t>
            </a:r>
          </a:p>
        </p:txBody>
      </p:sp>
      <p:sp>
        <p:nvSpPr>
          <p:cNvPr id="7189" name="TextBox 38"/>
          <p:cNvSpPr txBox="1">
            <a:spLocks noChangeArrowheads="1"/>
          </p:cNvSpPr>
          <p:nvPr/>
        </p:nvSpPr>
        <p:spPr bwMode="auto">
          <a:xfrm>
            <a:off x="3786188" y="3714750"/>
            <a:ext cx="668337" cy="336550"/>
          </a:xfrm>
          <a:prstGeom prst="rect">
            <a:avLst/>
          </a:prstGeom>
          <a:noFill/>
          <a:ln w="9525">
            <a:noFill/>
            <a:miter lim="800000"/>
            <a:headEnd/>
            <a:tailEnd/>
          </a:ln>
        </p:spPr>
        <p:txBody>
          <a:bodyPr wrap="none">
            <a:spAutoFit/>
          </a:bodyPr>
          <a:lstStyle/>
          <a:p>
            <a:r>
              <a:rPr lang="en-CA" sz="1600"/>
              <a:t>100C</a:t>
            </a:r>
          </a:p>
        </p:txBody>
      </p:sp>
      <p:sp>
        <p:nvSpPr>
          <p:cNvPr id="7190" name="TextBox 39"/>
          <p:cNvSpPr txBox="1">
            <a:spLocks noChangeArrowheads="1"/>
          </p:cNvSpPr>
          <p:nvPr/>
        </p:nvSpPr>
        <p:spPr bwMode="auto">
          <a:xfrm>
            <a:off x="3786188" y="4071938"/>
            <a:ext cx="635000" cy="336550"/>
          </a:xfrm>
          <a:prstGeom prst="rect">
            <a:avLst/>
          </a:prstGeom>
          <a:noFill/>
          <a:ln w="9525">
            <a:noFill/>
            <a:miter lim="800000"/>
            <a:headEnd/>
            <a:tailEnd/>
          </a:ln>
        </p:spPr>
        <p:txBody>
          <a:bodyPr wrap="none">
            <a:spAutoFit/>
          </a:bodyPr>
          <a:lstStyle/>
          <a:p>
            <a:r>
              <a:rPr lang="en-CA" sz="1600"/>
              <a:t>1010</a:t>
            </a:r>
          </a:p>
        </p:txBody>
      </p:sp>
      <p:sp>
        <p:nvSpPr>
          <p:cNvPr id="7191" name="TextBox 43"/>
          <p:cNvSpPr txBox="1">
            <a:spLocks noChangeArrowheads="1"/>
          </p:cNvSpPr>
          <p:nvPr/>
        </p:nvSpPr>
        <p:spPr bwMode="auto">
          <a:xfrm>
            <a:off x="1214438" y="3357563"/>
            <a:ext cx="736600" cy="336550"/>
          </a:xfrm>
          <a:prstGeom prst="rect">
            <a:avLst/>
          </a:prstGeom>
          <a:noFill/>
          <a:ln w="9525">
            <a:noFill/>
            <a:miter lim="800000"/>
            <a:headEnd/>
            <a:tailEnd/>
          </a:ln>
        </p:spPr>
        <p:txBody>
          <a:bodyPr wrap="none">
            <a:spAutoFit/>
          </a:bodyPr>
          <a:lstStyle/>
          <a:p>
            <a:r>
              <a:rPr lang="en-CA" sz="1600"/>
              <a:t>length</a:t>
            </a:r>
          </a:p>
        </p:txBody>
      </p:sp>
      <p:sp>
        <p:nvSpPr>
          <p:cNvPr id="7192" name="TextBox 44"/>
          <p:cNvSpPr txBox="1">
            <a:spLocks noChangeArrowheads="1"/>
          </p:cNvSpPr>
          <p:nvPr/>
        </p:nvSpPr>
        <p:spPr bwMode="auto">
          <a:xfrm>
            <a:off x="500063" y="3714750"/>
            <a:ext cx="1495425" cy="336550"/>
          </a:xfrm>
          <a:prstGeom prst="rect">
            <a:avLst/>
          </a:prstGeom>
          <a:noFill/>
          <a:ln w="9525">
            <a:noFill/>
            <a:miter lim="800000"/>
            <a:headEnd/>
            <a:tailEnd/>
          </a:ln>
        </p:spPr>
        <p:txBody>
          <a:bodyPr wrap="none">
            <a:spAutoFit/>
          </a:bodyPr>
          <a:lstStyle/>
          <a:p>
            <a:r>
              <a:rPr lang="en-CA" sz="1600"/>
              <a:t>topStudents[0]</a:t>
            </a:r>
          </a:p>
        </p:txBody>
      </p:sp>
      <p:sp>
        <p:nvSpPr>
          <p:cNvPr id="7193" name="TextBox 45"/>
          <p:cNvSpPr txBox="1">
            <a:spLocks noChangeArrowheads="1"/>
          </p:cNvSpPr>
          <p:nvPr/>
        </p:nvSpPr>
        <p:spPr bwMode="auto">
          <a:xfrm>
            <a:off x="500063" y="4143375"/>
            <a:ext cx="1495425" cy="336550"/>
          </a:xfrm>
          <a:prstGeom prst="rect">
            <a:avLst/>
          </a:prstGeom>
          <a:noFill/>
          <a:ln w="9525">
            <a:noFill/>
            <a:miter lim="800000"/>
            <a:headEnd/>
            <a:tailEnd/>
          </a:ln>
        </p:spPr>
        <p:txBody>
          <a:bodyPr wrap="none">
            <a:spAutoFit/>
          </a:bodyPr>
          <a:lstStyle/>
          <a:p>
            <a:r>
              <a:rPr lang="en-CA" sz="1600"/>
              <a:t>topStudents[1]</a:t>
            </a:r>
          </a:p>
        </p:txBody>
      </p:sp>
      <p:sp>
        <p:nvSpPr>
          <p:cNvPr id="7194" name="TextBox 49"/>
          <p:cNvSpPr txBox="1">
            <a:spLocks noChangeArrowheads="1"/>
          </p:cNvSpPr>
          <p:nvPr/>
        </p:nvSpPr>
        <p:spPr bwMode="auto">
          <a:xfrm>
            <a:off x="2714625" y="3357563"/>
            <a:ext cx="296863" cy="336550"/>
          </a:xfrm>
          <a:prstGeom prst="rect">
            <a:avLst/>
          </a:prstGeom>
          <a:noFill/>
          <a:ln w="9525">
            <a:noFill/>
            <a:miter lim="800000"/>
            <a:headEnd/>
            <a:tailEnd/>
          </a:ln>
        </p:spPr>
        <p:txBody>
          <a:bodyPr wrap="none">
            <a:spAutoFit/>
          </a:bodyPr>
          <a:lstStyle/>
          <a:p>
            <a:r>
              <a:rPr lang="en-CA" sz="1600"/>
              <a:t>2</a:t>
            </a:r>
          </a:p>
        </p:txBody>
      </p:sp>
      <p:sp>
        <p:nvSpPr>
          <p:cNvPr id="7195" name="TextBox 50"/>
          <p:cNvSpPr txBox="1">
            <a:spLocks noChangeArrowheads="1"/>
          </p:cNvSpPr>
          <p:nvPr/>
        </p:nvSpPr>
        <p:spPr bwMode="auto">
          <a:xfrm>
            <a:off x="2555875" y="3716338"/>
            <a:ext cx="498475" cy="336550"/>
          </a:xfrm>
          <a:prstGeom prst="rect">
            <a:avLst/>
          </a:prstGeom>
          <a:noFill/>
          <a:ln w="9525">
            <a:noFill/>
            <a:miter lim="800000"/>
            <a:headEnd/>
            <a:tailEnd/>
          </a:ln>
        </p:spPr>
        <p:txBody>
          <a:bodyPr wrap="none">
            <a:spAutoFit/>
          </a:bodyPr>
          <a:lstStyle/>
          <a:p>
            <a:r>
              <a:rPr lang="en-CA" sz="1600"/>
              <a:t>null</a:t>
            </a:r>
          </a:p>
        </p:txBody>
      </p:sp>
      <p:sp>
        <p:nvSpPr>
          <p:cNvPr id="7196" name="TextBox 51"/>
          <p:cNvSpPr txBox="1">
            <a:spLocks noChangeArrowheads="1"/>
          </p:cNvSpPr>
          <p:nvPr/>
        </p:nvSpPr>
        <p:spPr bwMode="auto">
          <a:xfrm>
            <a:off x="2571750" y="4071938"/>
            <a:ext cx="498475" cy="336550"/>
          </a:xfrm>
          <a:prstGeom prst="rect">
            <a:avLst/>
          </a:prstGeom>
          <a:noFill/>
          <a:ln w="9525">
            <a:noFill/>
            <a:miter lim="800000"/>
            <a:headEnd/>
            <a:tailEnd/>
          </a:ln>
        </p:spPr>
        <p:txBody>
          <a:bodyPr wrap="none">
            <a:spAutoFit/>
          </a:bodyPr>
          <a:lstStyle/>
          <a:p>
            <a:r>
              <a:rPr lang="en-CA" sz="1600"/>
              <a:t>null</a:t>
            </a:r>
          </a:p>
        </p:txBody>
      </p:sp>
      <p:sp>
        <p:nvSpPr>
          <p:cNvPr id="7197" name="TextBox 55"/>
          <p:cNvSpPr txBox="1">
            <a:spLocks noChangeArrowheads="1"/>
          </p:cNvSpPr>
          <p:nvPr/>
        </p:nvSpPr>
        <p:spPr bwMode="auto">
          <a:xfrm>
            <a:off x="2571750" y="5072063"/>
            <a:ext cx="635000" cy="336550"/>
          </a:xfrm>
          <a:prstGeom prst="rect">
            <a:avLst/>
          </a:prstGeom>
          <a:noFill/>
          <a:ln w="9525">
            <a:noFill/>
            <a:miter lim="800000"/>
            <a:headEnd/>
            <a:tailEnd/>
          </a:ln>
        </p:spPr>
        <p:txBody>
          <a:bodyPr wrap="none">
            <a:spAutoFit/>
          </a:bodyPr>
          <a:lstStyle/>
          <a:p>
            <a:r>
              <a:rPr lang="en-CA" sz="1600"/>
              <a:t>heap</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1938" y="214313"/>
            <a:ext cx="4292600" cy="366712"/>
          </a:xfrm>
          <a:prstGeom prst="rect">
            <a:avLst/>
          </a:prstGeom>
          <a:noFill/>
        </p:spPr>
        <p:txBody>
          <a:bodyPr wrap="none">
            <a:spAutoFit/>
          </a:bodyPr>
          <a:lstStyle/>
          <a:p>
            <a:r>
              <a:rPr lang="en-CA">
                <a:solidFill>
                  <a:srgbClr val="8B814F"/>
                </a:solidFill>
              </a:rPr>
              <a:t>Student[]  topStudents = new Student[2];</a:t>
            </a:r>
          </a:p>
        </p:txBody>
      </p:sp>
      <p:sp>
        <p:nvSpPr>
          <p:cNvPr id="8195" name="TextBox 2"/>
          <p:cNvSpPr txBox="1">
            <a:spLocks noChangeArrowheads="1"/>
          </p:cNvSpPr>
          <p:nvPr/>
        </p:nvSpPr>
        <p:spPr bwMode="auto">
          <a:xfrm>
            <a:off x="4071938" y="642938"/>
            <a:ext cx="4965700" cy="366712"/>
          </a:xfrm>
          <a:prstGeom prst="rect">
            <a:avLst/>
          </a:prstGeom>
          <a:noFill/>
          <a:ln w="9525">
            <a:noFill/>
            <a:miter lim="800000"/>
            <a:headEnd/>
            <a:tailEnd/>
          </a:ln>
        </p:spPr>
        <p:txBody>
          <a:bodyPr wrap="none">
            <a:spAutoFit/>
          </a:bodyPr>
          <a:lstStyle/>
          <a:p>
            <a:r>
              <a:rPr lang="en-CA"/>
              <a:t>topStudents[0] = new Student(“Abcd”, 314159);</a:t>
            </a:r>
          </a:p>
        </p:txBody>
      </p:sp>
      <p:sp>
        <p:nvSpPr>
          <p:cNvPr id="4" name="Rectangle 3"/>
          <p:cNvSpPr/>
          <p:nvPr/>
        </p:nvSpPr>
        <p:spPr>
          <a:xfrm>
            <a:off x="1857375" y="214313"/>
            <a:ext cx="1357313" cy="57150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dirty="0"/>
          </a:p>
        </p:txBody>
      </p:sp>
      <p:sp>
        <p:nvSpPr>
          <p:cNvPr id="5" name="Rectangle 4"/>
          <p:cNvSpPr/>
          <p:nvPr/>
        </p:nvSpPr>
        <p:spPr>
          <a:xfrm>
            <a:off x="1857375" y="785813"/>
            <a:ext cx="1357313" cy="10715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p>
        </p:txBody>
      </p:sp>
      <p:cxnSp>
        <p:nvCxnSpPr>
          <p:cNvPr id="7" name="Straight Connector 6"/>
          <p:cNvCxnSpPr/>
          <p:nvPr/>
        </p:nvCxnSpPr>
        <p:spPr>
          <a:xfrm>
            <a:off x="1857375" y="1500188"/>
            <a:ext cx="1357313"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857375" y="2928938"/>
            <a:ext cx="1357313"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57375" y="1143000"/>
            <a:ext cx="135731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flipH="1">
            <a:off x="1857375" y="2857500"/>
            <a:ext cx="135731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857375" y="1857375"/>
            <a:ext cx="1357313" cy="642938"/>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p>
        </p:txBody>
      </p:sp>
      <p:sp>
        <p:nvSpPr>
          <p:cNvPr id="22" name="Rectangle 21"/>
          <p:cNvSpPr/>
          <p:nvPr/>
        </p:nvSpPr>
        <p:spPr>
          <a:xfrm>
            <a:off x="1857375" y="2500313"/>
            <a:ext cx="1357313" cy="10715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p>
        </p:txBody>
      </p:sp>
      <p:cxnSp>
        <p:nvCxnSpPr>
          <p:cNvPr id="24" name="Straight Connector 23"/>
          <p:cNvCxnSpPr/>
          <p:nvPr/>
        </p:nvCxnSpPr>
        <p:spPr>
          <a:xfrm>
            <a:off x="1857375" y="2857500"/>
            <a:ext cx="135731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857375" y="3214688"/>
            <a:ext cx="1357313"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857375" y="3571875"/>
            <a:ext cx="1357313" cy="71437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p>
        </p:txBody>
      </p:sp>
      <p:sp>
        <p:nvSpPr>
          <p:cNvPr id="33" name="Rectangle 32"/>
          <p:cNvSpPr/>
          <p:nvPr/>
        </p:nvSpPr>
        <p:spPr>
          <a:xfrm>
            <a:off x="1857375" y="4286250"/>
            <a:ext cx="1357313" cy="17859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p>
        </p:txBody>
      </p:sp>
      <p:cxnSp>
        <p:nvCxnSpPr>
          <p:cNvPr id="19" name="Straight Connector 18"/>
          <p:cNvCxnSpPr/>
          <p:nvPr/>
        </p:nvCxnSpPr>
        <p:spPr>
          <a:xfrm>
            <a:off x="1857375" y="4643438"/>
            <a:ext cx="1357313"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857375" y="5000625"/>
            <a:ext cx="135731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857375" y="5715000"/>
            <a:ext cx="135731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6200000" flipH="1">
            <a:off x="2143125" y="3214688"/>
            <a:ext cx="714375"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8212" name="TextBox 51"/>
          <p:cNvSpPr txBox="1">
            <a:spLocks noChangeArrowheads="1"/>
          </p:cNvSpPr>
          <p:nvPr/>
        </p:nvSpPr>
        <p:spPr bwMode="auto">
          <a:xfrm>
            <a:off x="3286125" y="142875"/>
            <a:ext cx="577850" cy="304800"/>
          </a:xfrm>
          <a:prstGeom prst="rect">
            <a:avLst/>
          </a:prstGeom>
          <a:noFill/>
          <a:ln w="9525">
            <a:noFill/>
            <a:miter lim="800000"/>
            <a:headEnd/>
            <a:tailEnd/>
          </a:ln>
        </p:spPr>
        <p:txBody>
          <a:bodyPr wrap="none">
            <a:spAutoFit/>
          </a:bodyPr>
          <a:lstStyle/>
          <a:p>
            <a:r>
              <a:rPr lang="en-CA" sz="1400"/>
              <a:t>1000</a:t>
            </a:r>
          </a:p>
        </p:txBody>
      </p:sp>
      <p:sp>
        <p:nvSpPr>
          <p:cNvPr id="8213" name="TextBox 52"/>
          <p:cNvSpPr txBox="1">
            <a:spLocks noChangeArrowheads="1"/>
          </p:cNvSpPr>
          <p:nvPr/>
        </p:nvSpPr>
        <p:spPr bwMode="auto">
          <a:xfrm>
            <a:off x="3286125" y="428625"/>
            <a:ext cx="577850" cy="304800"/>
          </a:xfrm>
          <a:prstGeom prst="rect">
            <a:avLst/>
          </a:prstGeom>
          <a:noFill/>
          <a:ln w="9525">
            <a:noFill/>
            <a:miter lim="800000"/>
            <a:headEnd/>
            <a:tailEnd/>
          </a:ln>
        </p:spPr>
        <p:txBody>
          <a:bodyPr wrap="none">
            <a:spAutoFit/>
          </a:bodyPr>
          <a:lstStyle/>
          <a:p>
            <a:r>
              <a:rPr lang="en-CA" sz="1400"/>
              <a:t>1004</a:t>
            </a:r>
          </a:p>
        </p:txBody>
      </p:sp>
      <p:sp>
        <p:nvSpPr>
          <p:cNvPr id="8214" name="TextBox 53"/>
          <p:cNvSpPr txBox="1">
            <a:spLocks noChangeArrowheads="1"/>
          </p:cNvSpPr>
          <p:nvPr/>
        </p:nvSpPr>
        <p:spPr bwMode="auto">
          <a:xfrm>
            <a:off x="3286125" y="785813"/>
            <a:ext cx="577850" cy="304800"/>
          </a:xfrm>
          <a:prstGeom prst="rect">
            <a:avLst/>
          </a:prstGeom>
          <a:noFill/>
          <a:ln w="9525">
            <a:noFill/>
            <a:miter lim="800000"/>
            <a:headEnd/>
            <a:tailEnd/>
          </a:ln>
        </p:spPr>
        <p:txBody>
          <a:bodyPr wrap="none">
            <a:spAutoFit/>
          </a:bodyPr>
          <a:lstStyle/>
          <a:p>
            <a:r>
              <a:rPr lang="en-CA" sz="1400"/>
              <a:t>1008</a:t>
            </a:r>
          </a:p>
        </p:txBody>
      </p:sp>
      <p:sp>
        <p:nvSpPr>
          <p:cNvPr id="8215" name="TextBox 54"/>
          <p:cNvSpPr txBox="1">
            <a:spLocks noChangeArrowheads="1"/>
          </p:cNvSpPr>
          <p:nvPr/>
        </p:nvSpPr>
        <p:spPr bwMode="auto">
          <a:xfrm>
            <a:off x="3286125" y="1143000"/>
            <a:ext cx="608013" cy="304800"/>
          </a:xfrm>
          <a:prstGeom prst="rect">
            <a:avLst/>
          </a:prstGeom>
          <a:noFill/>
          <a:ln w="9525">
            <a:noFill/>
            <a:miter lim="800000"/>
            <a:headEnd/>
            <a:tailEnd/>
          </a:ln>
        </p:spPr>
        <p:txBody>
          <a:bodyPr wrap="none">
            <a:spAutoFit/>
          </a:bodyPr>
          <a:lstStyle/>
          <a:p>
            <a:r>
              <a:rPr lang="en-CA" sz="1400"/>
              <a:t>100C</a:t>
            </a:r>
          </a:p>
        </p:txBody>
      </p:sp>
      <p:sp>
        <p:nvSpPr>
          <p:cNvPr id="8216" name="TextBox 55"/>
          <p:cNvSpPr txBox="1">
            <a:spLocks noChangeArrowheads="1"/>
          </p:cNvSpPr>
          <p:nvPr/>
        </p:nvSpPr>
        <p:spPr bwMode="auto">
          <a:xfrm>
            <a:off x="3286125" y="1500188"/>
            <a:ext cx="577850" cy="304800"/>
          </a:xfrm>
          <a:prstGeom prst="rect">
            <a:avLst/>
          </a:prstGeom>
          <a:noFill/>
          <a:ln w="9525">
            <a:noFill/>
            <a:miter lim="800000"/>
            <a:headEnd/>
            <a:tailEnd/>
          </a:ln>
        </p:spPr>
        <p:txBody>
          <a:bodyPr wrap="none">
            <a:spAutoFit/>
          </a:bodyPr>
          <a:lstStyle/>
          <a:p>
            <a:r>
              <a:rPr lang="en-CA" sz="1400"/>
              <a:t>1010</a:t>
            </a:r>
          </a:p>
        </p:txBody>
      </p:sp>
      <p:sp>
        <p:nvSpPr>
          <p:cNvPr id="8217" name="TextBox 56"/>
          <p:cNvSpPr txBox="1">
            <a:spLocks noChangeArrowheads="1"/>
          </p:cNvSpPr>
          <p:nvPr/>
        </p:nvSpPr>
        <p:spPr bwMode="auto">
          <a:xfrm>
            <a:off x="3286125" y="1857375"/>
            <a:ext cx="577850" cy="304800"/>
          </a:xfrm>
          <a:prstGeom prst="rect">
            <a:avLst/>
          </a:prstGeom>
          <a:noFill/>
          <a:ln w="9525">
            <a:noFill/>
            <a:miter lim="800000"/>
            <a:headEnd/>
            <a:tailEnd/>
          </a:ln>
        </p:spPr>
        <p:txBody>
          <a:bodyPr wrap="none">
            <a:spAutoFit/>
          </a:bodyPr>
          <a:lstStyle/>
          <a:p>
            <a:r>
              <a:rPr lang="en-CA" sz="1400"/>
              <a:t>1014</a:t>
            </a:r>
          </a:p>
        </p:txBody>
      </p:sp>
      <p:sp>
        <p:nvSpPr>
          <p:cNvPr id="8218" name="TextBox 57"/>
          <p:cNvSpPr txBox="1">
            <a:spLocks noChangeArrowheads="1"/>
          </p:cNvSpPr>
          <p:nvPr/>
        </p:nvSpPr>
        <p:spPr bwMode="auto">
          <a:xfrm>
            <a:off x="3286125" y="2143125"/>
            <a:ext cx="577850" cy="304800"/>
          </a:xfrm>
          <a:prstGeom prst="rect">
            <a:avLst/>
          </a:prstGeom>
          <a:noFill/>
          <a:ln w="9525">
            <a:noFill/>
            <a:miter lim="800000"/>
            <a:headEnd/>
            <a:tailEnd/>
          </a:ln>
        </p:spPr>
        <p:txBody>
          <a:bodyPr wrap="none">
            <a:spAutoFit/>
          </a:bodyPr>
          <a:lstStyle/>
          <a:p>
            <a:r>
              <a:rPr lang="en-CA" sz="1400"/>
              <a:t>1018</a:t>
            </a:r>
          </a:p>
        </p:txBody>
      </p:sp>
      <p:sp>
        <p:nvSpPr>
          <p:cNvPr id="8219" name="TextBox 58"/>
          <p:cNvSpPr txBox="1">
            <a:spLocks noChangeArrowheads="1"/>
          </p:cNvSpPr>
          <p:nvPr/>
        </p:nvSpPr>
        <p:spPr bwMode="auto">
          <a:xfrm>
            <a:off x="3286125" y="2500313"/>
            <a:ext cx="608013" cy="304800"/>
          </a:xfrm>
          <a:prstGeom prst="rect">
            <a:avLst/>
          </a:prstGeom>
          <a:noFill/>
          <a:ln w="9525">
            <a:noFill/>
            <a:miter lim="800000"/>
            <a:headEnd/>
            <a:tailEnd/>
          </a:ln>
        </p:spPr>
        <p:txBody>
          <a:bodyPr wrap="none">
            <a:spAutoFit/>
          </a:bodyPr>
          <a:lstStyle/>
          <a:p>
            <a:r>
              <a:rPr lang="en-CA" sz="1400"/>
              <a:t>101C</a:t>
            </a:r>
          </a:p>
        </p:txBody>
      </p:sp>
      <p:sp>
        <p:nvSpPr>
          <p:cNvPr id="8220" name="TextBox 59"/>
          <p:cNvSpPr txBox="1">
            <a:spLocks noChangeArrowheads="1"/>
          </p:cNvSpPr>
          <p:nvPr/>
        </p:nvSpPr>
        <p:spPr bwMode="auto">
          <a:xfrm>
            <a:off x="3286125" y="2857500"/>
            <a:ext cx="577850" cy="304800"/>
          </a:xfrm>
          <a:prstGeom prst="rect">
            <a:avLst/>
          </a:prstGeom>
          <a:noFill/>
          <a:ln w="9525">
            <a:noFill/>
            <a:miter lim="800000"/>
            <a:headEnd/>
            <a:tailEnd/>
          </a:ln>
        </p:spPr>
        <p:txBody>
          <a:bodyPr wrap="none">
            <a:spAutoFit/>
          </a:bodyPr>
          <a:lstStyle/>
          <a:p>
            <a:r>
              <a:rPr lang="en-CA" sz="1400"/>
              <a:t>1020</a:t>
            </a:r>
          </a:p>
        </p:txBody>
      </p:sp>
      <p:sp>
        <p:nvSpPr>
          <p:cNvPr id="8221" name="TextBox 60"/>
          <p:cNvSpPr txBox="1">
            <a:spLocks noChangeArrowheads="1"/>
          </p:cNvSpPr>
          <p:nvPr/>
        </p:nvSpPr>
        <p:spPr bwMode="auto">
          <a:xfrm>
            <a:off x="3286125" y="3214688"/>
            <a:ext cx="577850" cy="304800"/>
          </a:xfrm>
          <a:prstGeom prst="rect">
            <a:avLst/>
          </a:prstGeom>
          <a:noFill/>
          <a:ln w="9525">
            <a:noFill/>
            <a:miter lim="800000"/>
            <a:headEnd/>
            <a:tailEnd/>
          </a:ln>
        </p:spPr>
        <p:txBody>
          <a:bodyPr wrap="none">
            <a:spAutoFit/>
          </a:bodyPr>
          <a:lstStyle/>
          <a:p>
            <a:r>
              <a:rPr lang="en-CA" sz="1400"/>
              <a:t>1024</a:t>
            </a:r>
          </a:p>
        </p:txBody>
      </p:sp>
      <p:sp>
        <p:nvSpPr>
          <p:cNvPr id="8222" name="TextBox 61"/>
          <p:cNvSpPr txBox="1">
            <a:spLocks noChangeArrowheads="1"/>
          </p:cNvSpPr>
          <p:nvPr/>
        </p:nvSpPr>
        <p:spPr bwMode="auto">
          <a:xfrm>
            <a:off x="3286125" y="3571875"/>
            <a:ext cx="577850" cy="304800"/>
          </a:xfrm>
          <a:prstGeom prst="rect">
            <a:avLst/>
          </a:prstGeom>
          <a:noFill/>
          <a:ln w="9525">
            <a:noFill/>
            <a:miter lim="800000"/>
            <a:headEnd/>
            <a:tailEnd/>
          </a:ln>
        </p:spPr>
        <p:txBody>
          <a:bodyPr wrap="none">
            <a:spAutoFit/>
          </a:bodyPr>
          <a:lstStyle/>
          <a:p>
            <a:r>
              <a:rPr lang="en-CA" sz="1400"/>
              <a:t>1028</a:t>
            </a:r>
          </a:p>
        </p:txBody>
      </p:sp>
      <p:sp>
        <p:nvSpPr>
          <p:cNvPr id="8223" name="TextBox 62"/>
          <p:cNvSpPr txBox="1">
            <a:spLocks noChangeArrowheads="1"/>
          </p:cNvSpPr>
          <p:nvPr/>
        </p:nvSpPr>
        <p:spPr bwMode="auto">
          <a:xfrm>
            <a:off x="3286125" y="3929063"/>
            <a:ext cx="608013" cy="304800"/>
          </a:xfrm>
          <a:prstGeom prst="rect">
            <a:avLst/>
          </a:prstGeom>
          <a:noFill/>
          <a:ln w="9525">
            <a:noFill/>
            <a:miter lim="800000"/>
            <a:headEnd/>
            <a:tailEnd/>
          </a:ln>
        </p:spPr>
        <p:txBody>
          <a:bodyPr wrap="none">
            <a:spAutoFit/>
          </a:bodyPr>
          <a:lstStyle/>
          <a:p>
            <a:r>
              <a:rPr lang="en-CA" sz="1400"/>
              <a:t>102C</a:t>
            </a:r>
          </a:p>
        </p:txBody>
      </p:sp>
      <p:sp>
        <p:nvSpPr>
          <p:cNvPr id="8224" name="TextBox 63"/>
          <p:cNvSpPr txBox="1">
            <a:spLocks noChangeArrowheads="1"/>
          </p:cNvSpPr>
          <p:nvPr/>
        </p:nvSpPr>
        <p:spPr bwMode="auto">
          <a:xfrm>
            <a:off x="3286125" y="4286250"/>
            <a:ext cx="577850" cy="304800"/>
          </a:xfrm>
          <a:prstGeom prst="rect">
            <a:avLst/>
          </a:prstGeom>
          <a:noFill/>
          <a:ln w="9525">
            <a:noFill/>
            <a:miter lim="800000"/>
            <a:headEnd/>
            <a:tailEnd/>
          </a:ln>
        </p:spPr>
        <p:txBody>
          <a:bodyPr wrap="none">
            <a:spAutoFit/>
          </a:bodyPr>
          <a:lstStyle/>
          <a:p>
            <a:r>
              <a:rPr lang="en-CA" sz="1400"/>
              <a:t>1030</a:t>
            </a:r>
          </a:p>
        </p:txBody>
      </p:sp>
      <p:sp>
        <p:nvSpPr>
          <p:cNvPr id="8225" name="TextBox 64"/>
          <p:cNvSpPr txBox="1">
            <a:spLocks noChangeArrowheads="1"/>
          </p:cNvSpPr>
          <p:nvPr/>
        </p:nvSpPr>
        <p:spPr bwMode="auto">
          <a:xfrm>
            <a:off x="3286125" y="4643438"/>
            <a:ext cx="577850" cy="304800"/>
          </a:xfrm>
          <a:prstGeom prst="rect">
            <a:avLst/>
          </a:prstGeom>
          <a:noFill/>
          <a:ln w="9525">
            <a:noFill/>
            <a:miter lim="800000"/>
            <a:headEnd/>
            <a:tailEnd/>
          </a:ln>
        </p:spPr>
        <p:txBody>
          <a:bodyPr wrap="none">
            <a:spAutoFit/>
          </a:bodyPr>
          <a:lstStyle/>
          <a:p>
            <a:r>
              <a:rPr lang="en-CA" sz="1400"/>
              <a:t>1034</a:t>
            </a:r>
          </a:p>
        </p:txBody>
      </p:sp>
      <p:sp>
        <p:nvSpPr>
          <p:cNvPr id="8226" name="TextBox 65"/>
          <p:cNvSpPr txBox="1">
            <a:spLocks noChangeArrowheads="1"/>
          </p:cNvSpPr>
          <p:nvPr/>
        </p:nvSpPr>
        <p:spPr bwMode="auto">
          <a:xfrm>
            <a:off x="3286125" y="5000625"/>
            <a:ext cx="577850" cy="304800"/>
          </a:xfrm>
          <a:prstGeom prst="rect">
            <a:avLst/>
          </a:prstGeom>
          <a:noFill/>
          <a:ln w="9525">
            <a:noFill/>
            <a:miter lim="800000"/>
            <a:headEnd/>
            <a:tailEnd/>
          </a:ln>
        </p:spPr>
        <p:txBody>
          <a:bodyPr wrap="none">
            <a:spAutoFit/>
          </a:bodyPr>
          <a:lstStyle/>
          <a:p>
            <a:r>
              <a:rPr lang="en-CA" sz="1400"/>
              <a:t>1038</a:t>
            </a:r>
          </a:p>
        </p:txBody>
      </p:sp>
      <p:sp>
        <p:nvSpPr>
          <p:cNvPr id="8227" name="TextBox 66"/>
          <p:cNvSpPr txBox="1">
            <a:spLocks noChangeArrowheads="1"/>
          </p:cNvSpPr>
          <p:nvPr/>
        </p:nvSpPr>
        <p:spPr bwMode="auto">
          <a:xfrm>
            <a:off x="3286125" y="5357813"/>
            <a:ext cx="608013" cy="304800"/>
          </a:xfrm>
          <a:prstGeom prst="rect">
            <a:avLst/>
          </a:prstGeom>
          <a:noFill/>
          <a:ln w="9525">
            <a:noFill/>
            <a:miter lim="800000"/>
            <a:headEnd/>
            <a:tailEnd/>
          </a:ln>
        </p:spPr>
        <p:txBody>
          <a:bodyPr wrap="none">
            <a:spAutoFit/>
          </a:bodyPr>
          <a:lstStyle/>
          <a:p>
            <a:r>
              <a:rPr lang="en-CA" sz="1400"/>
              <a:t>103C</a:t>
            </a:r>
          </a:p>
        </p:txBody>
      </p:sp>
      <p:sp>
        <p:nvSpPr>
          <p:cNvPr id="8228" name="TextBox 67"/>
          <p:cNvSpPr txBox="1">
            <a:spLocks noChangeArrowheads="1"/>
          </p:cNvSpPr>
          <p:nvPr/>
        </p:nvSpPr>
        <p:spPr bwMode="auto">
          <a:xfrm>
            <a:off x="3286125" y="5715000"/>
            <a:ext cx="577850" cy="304800"/>
          </a:xfrm>
          <a:prstGeom prst="rect">
            <a:avLst/>
          </a:prstGeom>
          <a:noFill/>
          <a:ln w="9525">
            <a:noFill/>
            <a:miter lim="800000"/>
            <a:headEnd/>
            <a:tailEnd/>
          </a:ln>
        </p:spPr>
        <p:txBody>
          <a:bodyPr wrap="none">
            <a:spAutoFit/>
          </a:bodyPr>
          <a:lstStyle/>
          <a:p>
            <a:r>
              <a:rPr lang="en-CA" sz="1400"/>
              <a:t>1040</a:t>
            </a:r>
          </a:p>
        </p:txBody>
      </p:sp>
      <p:sp>
        <p:nvSpPr>
          <p:cNvPr id="8229" name="TextBox 68"/>
          <p:cNvSpPr txBox="1">
            <a:spLocks noChangeArrowheads="1"/>
          </p:cNvSpPr>
          <p:nvPr/>
        </p:nvSpPr>
        <p:spPr bwMode="auto">
          <a:xfrm>
            <a:off x="2357438" y="2500313"/>
            <a:ext cx="282575" cy="304800"/>
          </a:xfrm>
          <a:prstGeom prst="rect">
            <a:avLst/>
          </a:prstGeom>
          <a:noFill/>
          <a:ln w="9525">
            <a:noFill/>
            <a:miter lim="800000"/>
            <a:headEnd/>
            <a:tailEnd/>
          </a:ln>
        </p:spPr>
        <p:txBody>
          <a:bodyPr wrap="none">
            <a:spAutoFit/>
          </a:bodyPr>
          <a:lstStyle/>
          <a:p>
            <a:r>
              <a:rPr lang="en-CA" sz="1400"/>
              <a:t>4</a:t>
            </a:r>
          </a:p>
        </p:txBody>
      </p:sp>
      <p:sp>
        <p:nvSpPr>
          <p:cNvPr id="8230" name="TextBox 69"/>
          <p:cNvSpPr txBox="1">
            <a:spLocks noChangeArrowheads="1"/>
          </p:cNvSpPr>
          <p:nvPr/>
        </p:nvSpPr>
        <p:spPr bwMode="auto">
          <a:xfrm>
            <a:off x="2071688" y="2857500"/>
            <a:ext cx="303212" cy="304800"/>
          </a:xfrm>
          <a:prstGeom prst="rect">
            <a:avLst/>
          </a:prstGeom>
          <a:noFill/>
          <a:ln w="9525">
            <a:noFill/>
            <a:miter lim="800000"/>
            <a:headEnd/>
            <a:tailEnd/>
          </a:ln>
        </p:spPr>
        <p:txBody>
          <a:bodyPr wrap="none">
            <a:spAutoFit/>
          </a:bodyPr>
          <a:lstStyle/>
          <a:p>
            <a:r>
              <a:rPr lang="en-CA" sz="1400"/>
              <a:t>A</a:t>
            </a:r>
          </a:p>
        </p:txBody>
      </p:sp>
      <p:sp>
        <p:nvSpPr>
          <p:cNvPr id="8231" name="TextBox 70"/>
          <p:cNvSpPr txBox="1">
            <a:spLocks noChangeArrowheads="1"/>
          </p:cNvSpPr>
          <p:nvPr/>
        </p:nvSpPr>
        <p:spPr bwMode="auto">
          <a:xfrm>
            <a:off x="2714625" y="2857500"/>
            <a:ext cx="285750" cy="304800"/>
          </a:xfrm>
          <a:prstGeom prst="rect">
            <a:avLst/>
          </a:prstGeom>
          <a:noFill/>
          <a:ln w="9525">
            <a:noFill/>
            <a:miter lim="800000"/>
            <a:headEnd/>
            <a:tailEnd/>
          </a:ln>
        </p:spPr>
        <p:txBody>
          <a:bodyPr>
            <a:spAutoFit/>
          </a:bodyPr>
          <a:lstStyle/>
          <a:p>
            <a:r>
              <a:rPr lang="en-CA" sz="1400"/>
              <a:t>b</a:t>
            </a:r>
          </a:p>
        </p:txBody>
      </p:sp>
      <p:sp>
        <p:nvSpPr>
          <p:cNvPr id="8232" name="TextBox 71"/>
          <p:cNvSpPr txBox="1">
            <a:spLocks noChangeArrowheads="1"/>
          </p:cNvSpPr>
          <p:nvPr/>
        </p:nvSpPr>
        <p:spPr bwMode="auto">
          <a:xfrm>
            <a:off x="2071688" y="3214688"/>
            <a:ext cx="273050" cy="304800"/>
          </a:xfrm>
          <a:prstGeom prst="rect">
            <a:avLst/>
          </a:prstGeom>
          <a:noFill/>
          <a:ln w="9525">
            <a:noFill/>
            <a:miter lim="800000"/>
            <a:headEnd/>
            <a:tailEnd/>
          </a:ln>
        </p:spPr>
        <p:txBody>
          <a:bodyPr wrap="none">
            <a:spAutoFit/>
          </a:bodyPr>
          <a:lstStyle/>
          <a:p>
            <a:r>
              <a:rPr lang="en-CA" sz="1400"/>
              <a:t>c</a:t>
            </a:r>
          </a:p>
        </p:txBody>
      </p:sp>
      <p:sp>
        <p:nvSpPr>
          <p:cNvPr id="8233" name="TextBox 72"/>
          <p:cNvSpPr txBox="1">
            <a:spLocks noChangeArrowheads="1"/>
          </p:cNvSpPr>
          <p:nvPr/>
        </p:nvSpPr>
        <p:spPr bwMode="auto">
          <a:xfrm>
            <a:off x="2714625" y="3214688"/>
            <a:ext cx="282575" cy="304800"/>
          </a:xfrm>
          <a:prstGeom prst="rect">
            <a:avLst/>
          </a:prstGeom>
          <a:noFill/>
          <a:ln w="9525">
            <a:noFill/>
            <a:miter lim="800000"/>
            <a:headEnd/>
            <a:tailEnd/>
          </a:ln>
        </p:spPr>
        <p:txBody>
          <a:bodyPr wrap="none">
            <a:spAutoFit/>
          </a:bodyPr>
          <a:lstStyle/>
          <a:p>
            <a:r>
              <a:rPr lang="en-CA" sz="1400"/>
              <a:t>d</a:t>
            </a:r>
          </a:p>
        </p:txBody>
      </p:sp>
      <p:sp>
        <p:nvSpPr>
          <p:cNvPr id="8234" name="TextBox 73"/>
          <p:cNvSpPr txBox="1">
            <a:spLocks noChangeArrowheads="1"/>
          </p:cNvSpPr>
          <p:nvPr/>
        </p:nvSpPr>
        <p:spPr bwMode="auto">
          <a:xfrm>
            <a:off x="2286000" y="4286250"/>
            <a:ext cx="577850" cy="304800"/>
          </a:xfrm>
          <a:prstGeom prst="rect">
            <a:avLst/>
          </a:prstGeom>
          <a:noFill/>
          <a:ln w="9525">
            <a:noFill/>
            <a:miter lim="800000"/>
            <a:headEnd/>
            <a:tailEnd/>
          </a:ln>
        </p:spPr>
        <p:txBody>
          <a:bodyPr wrap="none">
            <a:spAutoFit/>
          </a:bodyPr>
          <a:lstStyle/>
          <a:p>
            <a:r>
              <a:rPr lang="en-CA" sz="1400"/>
              <a:t>1014</a:t>
            </a:r>
          </a:p>
        </p:txBody>
      </p:sp>
      <p:sp>
        <p:nvSpPr>
          <p:cNvPr id="8235" name="TextBox 74"/>
          <p:cNvSpPr txBox="1">
            <a:spLocks noChangeArrowheads="1"/>
          </p:cNvSpPr>
          <p:nvPr/>
        </p:nvSpPr>
        <p:spPr bwMode="auto">
          <a:xfrm>
            <a:off x="2143125" y="4643438"/>
            <a:ext cx="774700" cy="304800"/>
          </a:xfrm>
          <a:prstGeom prst="rect">
            <a:avLst/>
          </a:prstGeom>
          <a:noFill/>
          <a:ln w="9525">
            <a:noFill/>
            <a:miter lim="800000"/>
            <a:headEnd/>
            <a:tailEnd/>
          </a:ln>
        </p:spPr>
        <p:txBody>
          <a:bodyPr wrap="none">
            <a:spAutoFit/>
          </a:bodyPr>
          <a:lstStyle/>
          <a:p>
            <a:r>
              <a:rPr lang="en-CA" sz="1400"/>
              <a:t>314159</a:t>
            </a:r>
          </a:p>
        </p:txBody>
      </p:sp>
      <p:sp>
        <p:nvSpPr>
          <p:cNvPr id="8236" name="TextBox 75"/>
          <p:cNvSpPr txBox="1">
            <a:spLocks noChangeArrowheads="1"/>
          </p:cNvSpPr>
          <p:nvPr/>
        </p:nvSpPr>
        <p:spPr bwMode="auto">
          <a:xfrm>
            <a:off x="2357438" y="5143500"/>
            <a:ext cx="430212" cy="304800"/>
          </a:xfrm>
          <a:prstGeom prst="rect">
            <a:avLst/>
          </a:prstGeom>
          <a:noFill/>
          <a:ln w="9525">
            <a:noFill/>
            <a:miter lim="800000"/>
            <a:headEnd/>
            <a:tailEnd/>
          </a:ln>
        </p:spPr>
        <p:txBody>
          <a:bodyPr wrap="none">
            <a:spAutoFit/>
          </a:bodyPr>
          <a:lstStyle/>
          <a:p>
            <a:r>
              <a:rPr lang="en-CA" sz="1400"/>
              <a:t>0.0</a:t>
            </a:r>
          </a:p>
        </p:txBody>
      </p:sp>
      <p:sp>
        <p:nvSpPr>
          <p:cNvPr id="8237" name="TextBox 76"/>
          <p:cNvSpPr txBox="1">
            <a:spLocks noChangeArrowheads="1"/>
          </p:cNvSpPr>
          <p:nvPr/>
        </p:nvSpPr>
        <p:spPr bwMode="auto">
          <a:xfrm>
            <a:off x="2286000" y="5715000"/>
            <a:ext cx="558800" cy="304800"/>
          </a:xfrm>
          <a:prstGeom prst="rect">
            <a:avLst/>
          </a:prstGeom>
          <a:noFill/>
          <a:ln w="9525">
            <a:noFill/>
            <a:miter lim="800000"/>
            <a:headEnd/>
            <a:tailEnd/>
          </a:ln>
        </p:spPr>
        <p:txBody>
          <a:bodyPr wrap="none">
            <a:spAutoFit/>
          </a:bodyPr>
          <a:lstStyle/>
          <a:p>
            <a:r>
              <a:rPr lang="en-CA" sz="1400"/>
              <a:t>false</a:t>
            </a:r>
          </a:p>
        </p:txBody>
      </p:sp>
      <p:sp>
        <p:nvSpPr>
          <p:cNvPr id="8238" name="TextBox 77"/>
          <p:cNvSpPr txBox="1">
            <a:spLocks noChangeArrowheads="1"/>
          </p:cNvSpPr>
          <p:nvPr/>
        </p:nvSpPr>
        <p:spPr bwMode="auto">
          <a:xfrm>
            <a:off x="2428875" y="785813"/>
            <a:ext cx="282575" cy="304800"/>
          </a:xfrm>
          <a:prstGeom prst="rect">
            <a:avLst/>
          </a:prstGeom>
          <a:noFill/>
          <a:ln w="9525">
            <a:noFill/>
            <a:miter lim="800000"/>
            <a:headEnd/>
            <a:tailEnd/>
          </a:ln>
        </p:spPr>
        <p:txBody>
          <a:bodyPr wrap="none">
            <a:spAutoFit/>
          </a:bodyPr>
          <a:lstStyle/>
          <a:p>
            <a:r>
              <a:rPr lang="en-CA" sz="1400"/>
              <a:t>2</a:t>
            </a:r>
          </a:p>
        </p:txBody>
      </p:sp>
      <p:sp>
        <p:nvSpPr>
          <p:cNvPr id="8239" name="TextBox 79"/>
          <p:cNvSpPr txBox="1">
            <a:spLocks noChangeArrowheads="1"/>
          </p:cNvSpPr>
          <p:nvPr/>
        </p:nvSpPr>
        <p:spPr bwMode="auto">
          <a:xfrm>
            <a:off x="2357438" y="1143000"/>
            <a:ext cx="577850" cy="304800"/>
          </a:xfrm>
          <a:prstGeom prst="rect">
            <a:avLst/>
          </a:prstGeom>
          <a:noFill/>
          <a:ln w="9525">
            <a:noFill/>
            <a:miter lim="800000"/>
            <a:headEnd/>
            <a:tailEnd/>
          </a:ln>
        </p:spPr>
        <p:txBody>
          <a:bodyPr wrap="none">
            <a:spAutoFit/>
          </a:bodyPr>
          <a:lstStyle/>
          <a:p>
            <a:r>
              <a:rPr lang="en-CA" sz="1400"/>
              <a:t>1028</a:t>
            </a:r>
          </a:p>
        </p:txBody>
      </p:sp>
      <p:sp>
        <p:nvSpPr>
          <p:cNvPr id="8240" name="TextBox 80"/>
          <p:cNvSpPr txBox="1">
            <a:spLocks noChangeArrowheads="1"/>
          </p:cNvSpPr>
          <p:nvPr/>
        </p:nvSpPr>
        <p:spPr bwMode="auto">
          <a:xfrm>
            <a:off x="2357438" y="1500188"/>
            <a:ext cx="460375" cy="304800"/>
          </a:xfrm>
          <a:prstGeom prst="rect">
            <a:avLst/>
          </a:prstGeom>
          <a:noFill/>
          <a:ln w="9525">
            <a:noFill/>
            <a:miter lim="800000"/>
            <a:headEnd/>
            <a:tailEnd/>
          </a:ln>
        </p:spPr>
        <p:txBody>
          <a:bodyPr wrap="none">
            <a:spAutoFit/>
          </a:bodyPr>
          <a:lstStyle/>
          <a:p>
            <a:r>
              <a:rPr lang="en-CA" sz="1400"/>
              <a:t>null</a:t>
            </a:r>
          </a:p>
        </p:txBody>
      </p:sp>
      <p:sp>
        <p:nvSpPr>
          <p:cNvPr id="8241" name="TextBox 81"/>
          <p:cNvSpPr txBox="1">
            <a:spLocks noChangeArrowheads="1"/>
          </p:cNvSpPr>
          <p:nvPr/>
        </p:nvSpPr>
        <p:spPr bwMode="auto">
          <a:xfrm>
            <a:off x="1071563" y="785813"/>
            <a:ext cx="666750" cy="304800"/>
          </a:xfrm>
          <a:prstGeom prst="rect">
            <a:avLst/>
          </a:prstGeom>
          <a:noFill/>
          <a:ln w="9525">
            <a:noFill/>
            <a:miter lim="800000"/>
            <a:headEnd/>
            <a:tailEnd/>
          </a:ln>
        </p:spPr>
        <p:txBody>
          <a:bodyPr wrap="none">
            <a:spAutoFit/>
          </a:bodyPr>
          <a:lstStyle/>
          <a:p>
            <a:r>
              <a:rPr lang="en-CA" sz="1400"/>
              <a:t>length</a:t>
            </a:r>
          </a:p>
        </p:txBody>
      </p:sp>
      <p:sp>
        <p:nvSpPr>
          <p:cNvPr id="8242" name="TextBox 82"/>
          <p:cNvSpPr txBox="1">
            <a:spLocks noChangeArrowheads="1"/>
          </p:cNvSpPr>
          <p:nvPr/>
        </p:nvSpPr>
        <p:spPr bwMode="auto">
          <a:xfrm>
            <a:off x="428625" y="1143000"/>
            <a:ext cx="1327150" cy="304800"/>
          </a:xfrm>
          <a:prstGeom prst="rect">
            <a:avLst/>
          </a:prstGeom>
          <a:noFill/>
          <a:ln w="9525">
            <a:noFill/>
            <a:miter lim="800000"/>
            <a:headEnd/>
            <a:tailEnd/>
          </a:ln>
        </p:spPr>
        <p:txBody>
          <a:bodyPr wrap="none">
            <a:spAutoFit/>
          </a:bodyPr>
          <a:lstStyle/>
          <a:p>
            <a:r>
              <a:rPr lang="en-CA" sz="1400"/>
              <a:t>topStudents[0]</a:t>
            </a:r>
          </a:p>
        </p:txBody>
      </p:sp>
      <p:sp>
        <p:nvSpPr>
          <p:cNvPr id="8243" name="TextBox 83"/>
          <p:cNvSpPr txBox="1">
            <a:spLocks noChangeArrowheads="1"/>
          </p:cNvSpPr>
          <p:nvPr/>
        </p:nvSpPr>
        <p:spPr bwMode="auto">
          <a:xfrm>
            <a:off x="428625" y="1500188"/>
            <a:ext cx="1327150" cy="304800"/>
          </a:xfrm>
          <a:prstGeom prst="rect">
            <a:avLst/>
          </a:prstGeom>
          <a:noFill/>
          <a:ln w="9525">
            <a:noFill/>
            <a:miter lim="800000"/>
            <a:headEnd/>
            <a:tailEnd/>
          </a:ln>
        </p:spPr>
        <p:txBody>
          <a:bodyPr wrap="none">
            <a:spAutoFit/>
          </a:bodyPr>
          <a:lstStyle/>
          <a:p>
            <a:r>
              <a:rPr lang="en-CA" sz="1400"/>
              <a:t>topStudents[1]</a:t>
            </a:r>
          </a:p>
        </p:txBody>
      </p:sp>
      <p:sp>
        <p:nvSpPr>
          <p:cNvPr id="8244" name="TextBox 84"/>
          <p:cNvSpPr txBox="1">
            <a:spLocks noChangeArrowheads="1"/>
          </p:cNvSpPr>
          <p:nvPr/>
        </p:nvSpPr>
        <p:spPr bwMode="auto">
          <a:xfrm>
            <a:off x="1000125" y="2500313"/>
            <a:ext cx="714375" cy="304800"/>
          </a:xfrm>
          <a:prstGeom prst="rect">
            <a:avLst/>
          </a:prstGeom>
          <a:noFill/>
          <a:ln w="9525">
            <a:noFill/>
            <a:miter lim="800000"/>
            <a:headEnd/>
            <a:tailEnd/>
          </a:ln>
        </p:spPr>
        <p:txBody>
          <a:bodyPr>
            <a:spAutoFit/>
          </a:bodyPr>
          <a:lstStyle/>
          <a:p>
            <a:r>
              <a:rPr lang="en-CA" sz="1400"/>
              <a:t>length</a:t>
            </a:r>
          </a:p>
        </p:txBody>
      </p:sp>
      <p:sp>
        <p:nvSpPr>
          <p:cNvPr id="8245" name="TextBox 85"/>
          <p:cNvSpPr txBox="1">
            <a:spLocks noChangeArrowheads="1"/>
          </p:cNvSpPr>
          <p:nvPr/>
        </p:nvSpPr>
        <p:spPr bwMode="auto">
          <a:xfrm>
            <a:off x="468313" y="4292600"/>
            <a:ext cx="1238250" cy="304800"/>
          </a:xfrm>
          <a:prstGeom prst="rect">
            <a:avLst/>
          </a:prstGeom>
          <a:noFill/>
          <a:ln w="9525">
            <a:noFill/>
            <a:miter lim="800000"/>
            <a:headEnd/>
            <a:tailEnd/>
          </a:ln>
        </p:spPr>
        <p:txBody>
          <a:bodyPr wrap="none">
            <a:spAutoFit/>
          </a:bodyPr>
          <a:lstStyle/>
          <a:p>
            <a:r>
              <a:rPr lang="en-CA" sz="1400"/>
              <a:t>studentName</a:t>
            </a:r>
          </a:p>
        </p:txBody>
      </p:sp>
      <p:sp>
        <p:nvSpPr>
          <p:cNvPr id="8246" name="TextBox 86"/>
          <p:cNvSpPr txBox="1">
            <a:spLocks noChangeArrowheads="1"/>
          </p:cNvSpPr>
          <p:nvPr/>
        </p:nvSpPr>
        <p:spPr bwMode="auto">
          <a:xfrm>
            <a:off x="714375" y="4643438"/>
            <a:ext cx="942975" cy="304800"/>
          </a:xfrm>
          <a:prstGeom prst="rect">
            <a:avLst/>
          </a:prstGeom>
          <a:noFill/>
          <a:ln w="9525">
            <a:noFill/>
            <a:miter lim="800000"/>
            <a:headEnd/>
            <a:tailEnd/>
          </a:ln>
        </p:spPr>
        <p:txBody>
          <a:bodyPr wrap="none">
            <a:spAutoFit/>
          </a:bodyPr>
          <a:lstStyle/>
          <a:p>
            <a:r>
              <a:rPr lang="en-CA" sz="1400"/>
              <a:t>studentID</a:t>
            </a:r>
          </a:p>
        </p:txBody>
      </p:sp>
      <p:sp>
        <p:nvSpPr>
          <p:cNvPr id="8247" name="TextBox 87"/>
          <p:cNvSpPr txBox="1">
            <a:spLocks noChangeArrowheads="1"/>
          </p:cNvSpPr>
          <p:nvPr/>
        </p:nvSpPr>
        <p:spPr bwMode="auto">
          <a:xfrm>
            <a:off x="395288" y="5084763"/>
            <a:ext cx="1368425" cy="304800"/>
          </a:xfrm>
          <a:prstGeom prst="rect">
            <a:avLst/>
          </a:prstGeom>
          <a:noFill/>
          <a:ln w="9525">
            <a:noFill/>
            <a:miter lim="800000"/>
            <a:headEnd/>
            <a:tailEnd/>
          </a:ln>
        </p:spPr>
        <p:txBody>
          <a:bodyPr>
            <a:spAutoFit/>
          </a:bodyPr>
          <a:lstStyle/>
          <a:p>
            <a:r>
              <a:rPr lang="en-CA" sz="1400"/>
              <a:t>creditsEarned</a:t>
            </a:r>
          </a:p>
        </p:txBody>
      </p:sp>
      <p:sp>
        <p:nvSpPr>
          <p:cNvPr id="8248" name="TextBox 88"/>
          <p:cNvSpPr txBox="1">
            <a:spLocks noChangeArrowheads="1"/>
          </p:cNvSpPr>
          <p:nvPr/>
        </p:nvSpPr>
        <p:spPr bwMode="auto">
          <a:xfrm>
            <a:off x="900113" y="5734050"/>
            <a:ext cx="746125" cy="304800"/>
          </a:xfrm>
          <a:prstGeom prst="rect">
            <a:avLst/>
          </a:prstGeom>
          <a:noFill/>
          <a:ln w="9525">
            <a:noFill/>
            <a:miter lim="800000"/>
            <a:headEnd/>
            <a:tailEnd/>
          </a:ln>
        </p:spPr>
        <p:txBody>
          <a:bodyPr wrap="none">
            <a:spAutoFit/>
          </a:bodyPr>
          <a:lstStyle/>
          <a:p>
            <a:r>
              <a:rPr lang="en-CA" sz="1400"/>
              <a:t>paidUp</a:t>
            </a:r>
          </a:p>
        </p:txBody>
      </p:sp>
      <p:sp>
        <p:nvSpPr>
          <p:cNvPr id="90" name="Rectangle 89"/>
          <p:cNvSpPr/>
          <p:nvPr/>
        </p:nvSpPr>
        <p:spPr>
          <a:xfrm>
            <a:off x="6000750" y="5429250"/>
            <a:ext cx="1357313" cy="57150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p>
        </p:txBody>
      </p:sp>
      <p:sp>
        <p:nvSpPr>
          <p:cNvPr id="91" name="Rectangle 90"/>
          <p:cNvSpPr/>
          <p:nvPr/>
        </p:nvSpPr>
        <p:spPr>
          <a:xfrm>
            <a:off x="6000750" y="5072063"/>
            <a:ext cx="1357313" cy="3571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p>
        </p:txBody>
      </p:sp>
      <p:sp>
        <p:nvSpPr>
          <p:cNvPr id="8251" name="TextBox 91"/>
          <p:cNvSpPr txBox="1">
            <a:spLocks noChangeArrowheads="1"/>
          </p:cNvSpPr>
          <p:nvPr/>
        </p:nvSpPr>
        <p:spPr bwMode="auto">
          <a:xfrm>
            <a:off x="6429375" y="5072063"/>
            <a:ext cx="577850" cy="304800"/>
          </a:xfrm>
          <a:prstGeom prst="rect">
            <a:avLst/>
          </a:prstGeom>
          <a:noFill/>
          <a:ln w="9525">
            <a:noFill/>
            <a:miter lim="800000"/>
            <a:headEnd/>
            <a:tailEnd/>
          </a:ln>
        </p:spPr>
        <p:txBody>
          <a:bodyPr wrap="none">
            <a:spAutoFit/>
          </a:bodyPr>
          <a:lstStyle/>
          <a:p>
            <a:r>
              <a:rPr lang="en-CA" sz="1400"/>
              <a:t>1000</a:t>
            </a:r>
          </a:p>
        </p:txBody>
      </p:sp>
      <p:sp>
        <p:nvSpPr>
          <p:cNvPr id="8252" name="TextBox 92"/>
          <p:cNvSpPr txBox="1">
            <a:spLocks noChangeArrowheads="1"/>
          </p:cNvSpPr>
          <p:nvPr/>
        </p:nvSpPr>
        <p:spPr bwMode="auto">
          <a:xfrm>
            <a:off x="4857750" y="5072063"/>
            <a:ext cx="1130300" cy="304800"/>
          </a:xfrm>
          <a:prstGeom prst="rect">
            <a:avLst/>
          </a:prstGeom>
          <a:noFill/>
          <a:ln w="9525">
            <a:noFill/>
            <a:miter lim="800000"/>
            <a:headEnd/>
            <a:tailEnd/>
          </a:ln>
        </p:spPr>
        <p:txBody>
          <a:bodyPr wrap="none">
            <a:spAutoFit/>
          </a:bodyPr>
          <a:lstStyle/>
          <a:p>
            <a:r>
              <a:rPr lang="en-CA" sz="1400"/>
              <a:t>topStudents</a:t>
            </a:r>
          </a:p>
        </p:txBody>
      </p:sp>
      <p:sp>
        <p:nvSpPr>
          <p:cNvPr id="8253" name="TextBox 93"/>
          <p:cNvSpPr txBox="1">
            <a:spLocks noChangeArrowheads="1"/>
          </p:cNvSpPr>
          <p:nvPr/>
        </p:nvSpPr>
        <p:spPr bwMode="auto">
          <a:xfrm>
            <a:off x="7429500" y="5072063"/>
            <a:ext cx="617538" cy="304800"/>
          </a:xfrm>
          <a:prstGeom prst="rect">
            <a:avLst/>
          </a:prstGeom>
          <a:noFill/>
          <a:ln w="9525">
            <a:noFill/>
            <a:miter lim="800000"/>
            <a:headEnd/>
            <a:tailEnd/>
          </a:ln>
        </p:spPr>
        <p:txBody>
          <a:bodyPr wrap="none">
            <a:spAutoFit/>
          </a:bodyPr>
          <a:lstStyle/>
          <a:p>
            <a:r>
              <a:rPr lang="en-CA" sz="1400"/>
              <a:t>FFB8</a:t>
            </a:r>
          </a:p>
        </p:txBody>
      </p:sp>
      <p:sp>
        <p:nvSpPr>
          <p:cNvPr id="8254" name="TextBox 94"/>
          <p:cNvSpPr txBox="1">
            <a:spLocks noChangeArrowheads="1"/>
          </p:cNvSpPr>
          <p:nvPr/>
        </p:nvSpPr>
        <p:spPr bwMode="auto">
          <a:xfrm>
            <a:off x="7429500" y="5357813"/>
            <a:ext cx="647700" cy="304800"/>
          </a:xfrm>
          <a:prstGeom prst="rect">
            <a:avLst/>
          </a:prstGeom>
          <a:noFill/>
          <a:ln w="9525">
            <a:noFill/>
            <a:miter lim="800000"/>
            <a:headEnd/>
            <a:tailEnd/>
          </a:ln>
        </p:spPr>
        <p:txBody>
          <a:bodyPr wrap="none">
            <a:spAutoFit/>
          </a:bodyPr>
          <a:lstStyle/>
          <a:p>
            <a:r>
              <a:rPr lang="en-CA" sz="1400"/>
              <a:t>FFBC</a:t>
            </a:r>
          </a:p>
        </p:txBody>
      </p:sp>
      <p:sp>
        <p:nvSpPr>
          <p:cNvPr id="8255" name="TextBox 95"/>
          <p:cNvSpPr txBox="1">
            <a:spLocks noChangeArrowheads="1"/>
          </p:cNvSpPr>
          <p:nvPr/>
        </p:nvSpPr>
        <p:spPr bwMode="auto">
          <a:xfrm>
            <a:off x="7429500" y="5715000"/>
            <a:ext cx="627063" cy="304800"/>
          </a:xfrm>
          <a:prstGeom prst="rect">
            <a:avLst/>
          </a:prstGeom>
          <a:noFill/>
          <a:ln w="9525">
            <a:noFill/>
            <a:miter lim="800000"/>
            <a:headEnd/>
            <a:tailEnd/>
          </a:ln>
        </p:spPr>
        <p:txBody>
          <a:bodyPr wrap="none">
            <a:spAutoFit/>
          </a:bodyPr>
          <a:lstStyle/>
          <a:p>
            <a:r>
              <a:rPr lang="en-CA" sz="1400"/>
              <a:t>FFC0</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796925"/>
          </a:xfrm>
        </p:spPr>
        <p:txBody>
          <a:bodyPr/>
          <a:lstStyle/>
          <a:p>
            <a:r>
              <a:rPr lang="en-CA" sz="3600" smtClean="0">
                <a:latin typeface="Times New Roman" pitchFamily="18" charset="0"/>
              </a:rPr>
              <a:t>Passing arrays as parameters</a:t>
            </a:r>
          </a:p>
        </p:txBody>
      </p:sp>
      <p:sp>
        <p:nvSpPr>
          <p:cNvPr id="9219" name="Content Placeholder 2"/>
          <p:cNvSpPr>
            <a:spLocks noGrp="1"/>
          </p:cNvSpPr>
          <p:nvPr>
            <p:ph idx="1"/>
          </p:nvPr>
        </p:nvSpPr>
        <p:spPr>
          <a:xfrm>
            <a:off x="457200" y="1357313"/>
            <a:ext cx="8229600" cy="4768850"/>
          </a:xfrm>
        </p:spPr>
        <p:txBody>
          <a:bodyPr/>
          <a:lstStyle/>
          <a:p>
            <a:r>
              <a:rPr lang="en-CA" sz="2800" smtClean="0">
                <a:latin typeface="Times New Roman" pitchFamily="18" charset="0"/>
              </a:rPr>
              <a:t>Recall: Passing objects (references) versus primitive type (values) as parameters.</a:t>
            </a:r>
          </a:p>
          <a:p>
            <a:r>
              <a:rPr lang="en-CA" sz="2800" smtClean="0">
                <a:latin typeface="Times New Roman" pitchFamily="18" charset="0"/>
              </a:rPr>
              <a:t>Java defines all arrays as objects, implying that the elements of an array are shared between the callee and the caller.</a:t>
            </a:r>
          </a:p>
          <a:p>
            <a:endParaRPr lang="en-CA" sz="2800" smtClean="0">
              <a:latin typeface="Times New Roman" pitchFamily="18" charset="0"/>
            </a:endParaRPr>
          </a:p>
          <a:p>
            <a:pPr>
              <a:buFont typeface="Arial" charset="0"/>
              <a:buNone/>
            </a:pPr>
            <a:r>
              <a:rPr lang="en-CA" sz="2800" smtClean="0">
                <a:latin typeface="Times New Roman" pitchFamily="18" charset="0"/>
              </a:rPr>
              <a:t>	</a:t>
            </a:r>
            <a:r>
              <a:rPr lang="en-CA" sz="2800" smtClean="0">
                <a:latin typeface="Arial" charset="0"/>
              </a:rPr>
              <a:t>swapElements(array[i], array[n – i – 1])</a:t>
            </a:r>
            <a:r>
              <a:rPr lang="en-CA" sz="2800" smtClean="0">
                <a:latin typeface="Times New Roman" pitchFamily="18" charset="0"/>
              </a:rPr>
              <a:t> (</a:t>
            </a:r>
            <a:r>
              <a:rPr lang="en-CA" sz="2800" smtClean="0">
                <a:solidFill>
                  <a:srgbClr val="FF0000"/>
                </a:solidFill>
                <a:latin typeface="Times New Roman" pitchFamily="18" charset="0"/>
              </a:rPr>
              <a:t>wrong</a:t>
            </a:r>
            <a:r>
              <a:rPr lang="en-CA" sz="2800" smtClean="0">
                <a:latin typeface="Times New Roman" pitchFamily="18" charset="0"/>
              </a:rPr>
              <a:t>)</a:t>
            </a:r>
          </a:p>
          <a:p>
            <a:pPr>
              <a:buFont typeface="Arial" charset="0"/>
              <a:buNone/>
            </a:pPr>
            <a:endParaRPr lang="en-CA" sz="2800" smtClean="0">
              <a:latin typeface="Times New Roman" pitchFamily="18" charset="0"/>
            </a:endParaRPr>
          </a:p>
          <a:p>
            <a:pPr>
              <a:buFont typeface="Arial" charset="0"/>
              <a:buNone/>
            </a:pPr>
            <a:r>
              <a:rPr lang="en-CA" sz="2800" smtClean="0">
                <a:latin typeface="Times New Roman" pitchFamily="18" charset="0"/>
              </a:rPr>
              <a:t>	</a:t>
            </a:r>
            <a:r>
              <a:rPr lang="en-CA" sz="2800" smtClean="0">
                <a:latin typeface="Arial" charset="0"/>
              </a:rPr>
              <a:t>swapElements(array, i, n – i – 1)</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612"/>
          </a:xfrm>
        </p:spPr>
        <p:txBody>
          <a:bodyPr rtlCol="0">
            <a:normAutofit/>
          </a:bodyPr>
          <a:lstStyle/>
          <a:p>
            <a:pPr fontAlgn="auto">
              <a:spcAft>
                <a:spcPts val="0"/>
              </a:spcAft>
              <a:defRPr/>
            </a:pPr>
            <a:r>
              <a:rPr lang="en-CA" dirty="0" smtClean="0"/>
              <a:t> </a:t>
            </a:r>
            <a:endParaRPr lang="en-CA" dirty="0"/>
          </a:p>
        </p:txBody>
      </p:sp>
      <p:sp>
        <p:nvSpPr>
          <p:cNvPr id="3" name="Content Placeholder 2"/>
          <p:cNvSpPr>
            <a:spLocks noGrp="1"/>
          </p:cNvSpPr>
          <p:nvPr>
            <p:ph idx="1"/>
          </p:nvPr>
        </p:nvSpPr>
        <p:spPr>
          <a:xfrm>
            <a:off x="457200" y="1000125"/>
            <a:ext cx="8229600" cy="5126038"/>
          </a:xfrm>
        </p:spPr>
        <p:txBody>
          <a:bodyPr>
            <a:normAutofit/>
          </a:bodyPr>
          <a:lstStyle/>
          <a:p>
            <a:pPr>
              <a:lnSpc>
                <a:spcPct val="90000"/>
              </a:lnSpc>
              <a:buFont typeface="Arial" charset="0"/>
              <a:buNone/>
            </a:pPr>
            <a:r>
              <a:rPr lang="en-CA" sz="2800" smtClean="0"/>
              <a:t>	</a:t>
            </a:r>
            <a:r>
              <a:rPr lang="en-CA" sz="2400" smtClean="0">
                <a:latin typeface="Arial" charset="0"/>
              </a:rPr>
              <a:t>private void swapElements(int[] array, int p1, int p2) {</a:t>
            </a:r>
          </a:p>
          <a:p>
            <a:pPr>
              <a:lnSpc>
                <a:spcPct val="90000"/>
              </a:lnSpc>
              <a:buFont typeface="Arial" charset="0"/>
              <a:buNone/>
            </a:pPr>
            <a:r>
              <a:rPr lang="en-CA" sz="2400" smtClean="0">
                <a:latin typeface="Arial" charset="0"/>
              </a:rPr>
              <a:t>	     int  tmp = array[p1];</a:t>
            </a:r>
          </a:p>
          <a:p>
            <a:pPr>
              <a:lnSpc>
                <a:spcPct val="90000"/>
              </a:lnSpc>
              <a:buFont typeface="Arial" charset="0"/>
              <a:buNone/>
            </a:pPr>
            <a:r>
              <a:rPr lang="en-CA" sz="2400" smtClean="0">
                <a:latin typeface="Arial" charset="0"/>
              </a:rPr>
              <a:t>	     array[p1] = array[p2];</a:t>
            </a:r>
          </a:p>
          <a:p>
            <a:pPr>
              <a:lnSpc>
                <a:spcPct val="90000"/>
              </a:lnSpc>
              <a:buFont typeface="Arial" charset="0"/>
              <a:buNone/>
            </a:pPr>
            <a:r>
              <a:rPr lang="en-CA" sz="2400" smtClean="0">
                <a:latin typeface="Arial" charset="0"/>
              </a:rPr>
              <a:t>          array[p2] = tmp;</a:t>
            </a:r>
          </a:p>
          <a:p>
            <a:pPr>
              <a:lnSpc>
                <a:spcPct val="90000"/>
              </a:lnSpc>
              <a:buFont typeface="Arial" charset="0"/>
              <a:buNone/>
            </a:pPr>
            <a:r>
              <a:rPr lang="en-CA" sz="2400" smtClean="0">
                <a:latin typeface="Arial" charset="0"/>
              </a:rPr>
              <a:t>	}</a:t>
            </a:r>
          </a:p>
          <a:p>
            <a:pPr>
              <a:lnSpc>
                <a:spcPct val="90000"/>
              </a:lnSpc>
              <a:buFont typeface="Arial" charset="0"/>
              <a:buNone/>
            </a:pPr>
            <a:endParaRPr lang="en-CA" sz="2400" smtClean="0">
              <a:latin typeface="Arial" charset="0"/>
            </a:endParaRPr>
          </a:p>
          <a:p>
            <a:pPr>
              <a:lnSpc>
                <a:spcPct val="90000"/>
              </a:lnSpc>
            </a:pPr>
            <a:r>
              <a:rPr lang="en-CA" sz="2400" smtClean="0">
                <a:latin typeface="Arial" charset="0"/>
              </a:rPr>
              <a:t>Every array in Java has a length field.</a:t>
            </a:r>
          </a:p>
          <a:p>
            <a:pPr>
              <a:lnSpc>
                <a:spcPct val="90000"/>
              </a:lnSpc>
              <a:buFont typeface="Arial" charset="0"/>
              <a:buNone/>
            </a:pPr>
            <a:r>
              <a:rPr lang="en-CA" sz="2400" smtClean="0">
                <a:latin typeface="Arial" charset="0"/>
              </a:rPr>
              <a:t>	private void reverseArray(int[] array)  {</a:t>
            </a:r>
          </a:p>
          <a:p>
            <a:pPr>
              <a:lnSpc>
                <a:spcPct val="90000"/>
              </a:lnSpc>
              <a:buFont typeface="Arial" charset="0"/>
              <a:buNone/>
            </a:pPr>
            <a:r>
              <a:rPr lang="en-CA" sz="2400" smtClean="0">
                <a:latin typeface="Arial" charset="0"/>
              </a:rPr>
              <a:t>	     for (int  i = 0; i &lt; </a:t>
            </a:r>
            <a:r>
              <a:rPr lang="en-CA" sz="2400" smtClean="0">
                <a:solidFill>
                  <a:schemeClr val="hlink"/>
                </a:solidFill>
                <a:latin typeface="Arial" charset="0"/>
              </a:rPr>
              <a:t>array.length</a:t>
            </a:r>
            <a:r>
              <a:rPr lang="en-CA" sz="2400" smtClean="0">
                <a:latin typeface="Arial" charset="0"/>
              </a:rPr>
              <a:t> / 2; i++) {</a:t>
            </a:r>
          </a:p>
          <a:p>
            <a:pPr>
              <a:lnSpc>
                <a:spcPct val="90000"/>
              </a:lnSpc>
              <a:buFont typeface="Arial" charset="0"/>
              <a:buNone/>
            </a:pPr>
            <a:r>
              <a:rPr lang="en-CA" sz="2400" smtClean="0">
                <a:latin typeface="Arial" charset="0"/>
              </a:rPr>
              <a:t>		  swapElements(array, i, array.length – i – 1);</a:t>
            </a:r>
          </a:p>
          <a:p>
            <a:pPr>
              <a:lnSpc>
                <a:spcPct val="90000"/>
              </a:lnSpc>
              <a:buFont typeface="Arial" charset="0"/>
              <a:buNone/>
            </a:pPr>
            <a:r>
              <a:rPr lang="en-CA" sz="2400" smtClean="0">
                <a:latin typeface="Arial" charset="0"/>
              </a:rPr>
              <a:t>	     }</a:t>
            </a:r>
          </a:p>
          <a:p>
            <a:pPr>
              <a:lnSpc>
                <a:spcPct val="90000"/>
              </a:lnSpc>
              <a:buFont typeface="Arial" charset="0"/>
              <a:buNone/>
            </a:pPr>
            <a:r>
              <a:rPr lang="en-CA" sz="2400" smtClean="0">
                <a:latin typeface="Arial" charset="0"/>
              </a:rPr>
              <a:t>	}</a:t>
            </a:r>
            <a:endParaRPr lang="en-CA" sz="2000" smtClean="0">
              <a:latin typeface="Arial" charset="0"/>
            </a:endParaRPr>
          </a:p>
          <a:p>
            <a:pPr>
              <a:lnSpc>
                <a:spcPct val="90000"/>
              </a:lnSpc>
              <a:buFont typeface="Arial" charset="0"/>
              <a:buNone/>
            </a:pPr>
            <a:endParaRPr lang="en-CA" sz="24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685800" y="368300"/>
            <a:ext cx="7772400" cy="1143000"/>
          </a:xfrm>
        </p:spPr>
        <p:txBody>
          <a:bodyPr lIns="90000" tIns="46800" rIns="90000" bIns="46800">
            <a:normAutofit fontScale="90000"/>
          </a:bodyPr>
          <a:lstStyle/>
          <a:p>
            <a:pPr eaLnBrk="1">
              <a:lnSpc>
                <a:spcPct val="100000"/>
              </a:lnSpc>
              <a:buSzPct val="45000"/>
              <a:buFont typeface="Wingdings" pitchFamily="2"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IN" dirty="0" smtClean="0"/>
              <a:t>What happens if we define </a:t>
            </a:r>
            <a:r>
              <a:rPr lang="en-IN" dirty="0" err="1" smtClean="0"/>
              <a:t>diffrent</a:t>
            </a:r>
            <a:r>
              <a:rPr lang="en-IN" dirty="0" smtClean="0"/>
              <a:t> type…</a:t>
            </a:r>
          </a:p>
        </p:txBody>
      </p:sp>
      <p:sp>
        <p:nvSpPr>
          <p:cNvPr id="9218" name="Rectangle 2"/>
          <p:cNvSpPr>
            <a:spLocks noGrp="1" noChangeArrowheads="1"/>
          </p:cNvSpPr>
          <p:nvPr>
            <p:ph type="body" idx="1"/>
          </p:nvPr>
        </p:nvSpPr>
        <p:spPr>
          <a:xfrm>
            <a:off x="579438" y="1223963"/>
            <a:ext cx="7988300" cy="5327650"/>
          </a:xfrm>
        </p:spPr>
        <p:txBody>
          <a:bodyPr lIns="90000" tIns="46800" rIns="90000" bIns="46800"/>
          <a:lstStyle/>
          <a:p>
            <a:pPr marL="431800" indent="-323850" eaLnBrk="1">
              <a:lnSpc>
                <a:spcPct val="90000"/>
              </a:lnSpc>
              <a:spcBef>
                <a:spcPts val="700"/>
              </a:spcBef>
              <a:spcAft>
                <a:spcPct val="0"/>
              </a:spcAft>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a:pPr>
            <a:r>
              <a:rPr lang="en-US" sz="1800" dirty="0" smtClean="0"/>
              <a:t>We define </a:t>
            </a:r>
          </a:p>
          <a:p>
            <a:pPr marL="863600" lvl="1" indent="-323850" eaLnBrk="1">
              <a:lnSpc>
                <a:spcPct val="90000"/>
              </a:lnSpc>
              <a:spcBef>
                <a:spcPts val="600"/>
              </a:spcBef>
              <a:spcAft>
                <a:spcPct val="0"/>
              </a:spcAft>
              <a:buSzPct val="75000"/>
              <a:buFont typeface="Symbol"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a:pPr>
            <a:r>
              <a:rPr lang="en-US" sz="1800" dirty="0" err="1" smtClean="0"/>
              <a:t>Int</a:t>
            </a:r>
            <a:r>
              <a:rPr lang="en-US" sz="1800" dirty="0" smtClean="0"/>
              <a:t>[ ] a=new long[20];</a:t>
            </a:r>
          </a:p>
          <a:p>
            <a:pPr lvl="2" indent="-227013" eaLnBrk="1">
              <a:lnSpc>
                <a:spcPct val="90000"/>
              </a:lnSpc>
              <a:spcBef>
                <a:spcPts val="500"/>
              </a:spcBef>
              <a:spcAft>
                <a:spcPct val="0"/>
              </a:spcAft>
              <a:buClrTx/>
              <a:buFont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a:pPr>
            <a:r>
              <a:rPr lang="en-US" sz="1800" dirty="0" smtClean="0"/>
              <a:t>	 incompatible types</a:t>
            </a:r>
          </a:p>
          <a:p>
            <a:pPr lvl="2" indent="-227013" eaLnBrk="1">
              <a:lnSpc>
                <a:spcPct val="90000"/>
              </a:lnSpc>
              <a:spcBef>
                <a:spcPts val="500"/>
              </a:spcBef>
              <a:spcAft>
                <a:spcPct val="0"/>
              </a:spcAft>
              <a:buClrTx/>
              <a:buFont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a:pPr>
            <a:r>
              <a:rPr lang="en-US" sz="1800" dirty="0" smtClean="0"/>
              <a:t>	found: long[]</a:t>
            </a:r>
          </a:p>
          <a:p>
            <a:pPr lvl="2" indent="-227013" eaLnBrk="1">
              <a:lnSpc>
                <a:spcPct val="90000"/>
              </a:lnSpc>
              <a:spcBef>
                <a:spcPts val="500"/>
              </a:spcBef>
              <a:spcAft>
                <a:spcPct val="0"/>
              </a:spcAft>
              <a:buClrTx/>
              <a:buFont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a:pPr>
            <a:r>
              <a:rPr lang="en-US" sz="1800" dirty="0" smtClean="0"/>
              <a:t>	required: </a:t>
            </a:r>
            <a:r>
              <a:rPr lang="en-US" sz="1800" dirty="0" err="1" smtClean="0"/>
              <a:t>int</a:t>
            </a:r>
            <a:r>
              <a:rPr lang="en-US" sz="1800" dirty="0" smtClean="0"/>
              <a:t>[]                       </a:t>
            </a:r>
          </a:p>
          <a:p>
            <a:pPr marL="431800" indent="-323850" eaLnBrk="1">
              <a:lnSpc>
                <a:spcPct val="90000"/>
              </a:lnSpc>
              <a:spcBef>
                <a:spcPts val="700"/>
              </a:spcBef>
              <a:spcAft>
                <a:spcPct val="0"/>
              </a:spcAft>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a:pPr>
            <a:r>
              <a:rPr lang="en-US" sz="1800" dirty="0" smtClean="0"/>
              <a:t>The right hand side defines an array, and thus the array variable should refer to the same type of array</a:t>
            </a:r>
          </a:p>
          <a:p>
            <a:pPr marL="0" indent="107950" eaLnBrk="1">
              <a:lnSpc>
                <a:spcPct val="100000"/>
              </a:lnSpc>
              <a:spcBef>
                <a:spcPts val="800"/>
              </a:spcBef>
              <a:spcAft>
                <a:spcPct val="0"/>
              </a:spcAft>
              <a:buClrTx/>
              <a:buSzTx/>
              <a:buFont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a:pPr>
            <a:r>
              <a:rPr lang="en-US" sz="1800" dirty="0" smtClean="0"/>
              <a:t> 		Example:</a:t>
            </a:r>
          </a:p>
          <a:p>
            <a:pPr marL="0" indent="107950" eaLnBrk="1">
              <a:lnSpc>
                <a:spcPct val="100000"/>
              </a:lnSpc>
              <a:spcAft>
                <a:spcPct val="0"/>
              </a:spcAft>
              <a:buClrTx/>
              <a:buSzTx/>
              <a:buFont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a:pPr>
            <a:r>
              <a:rPr lang="en-US" sz="1800" dirty="0" smtClean="0"/>
              <a:t> 		</a:t>
            </a:r>
            <a:r>
              <a:rPr lang="en-US" sz="1800" dirty="0" err="1" smtClean="0"/>
              <a:t>int</a:t>
            </a:r>
            <a:r>
              <a:rPr lang="en-US" sz="1800" dirty="0" smtClean="0"/>
              <a:t> prime[100];</a:t>
            </a:r>
          </a:p>
          <a:p>
            <a:pPr marL="0" indent="107950" eaLnBrk="1">
              <a:lnSpc>
                <a:spcPct val="100000"/>
              </a:lnSpc>
              <a:spcAft>
                <a:spcPct val="0"/>
              </a:spcAft>
              <a:buClrTx/>
              <a:buSzTx/>
              <a:buFont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a:pPr>
            <a:r>
              <a:rPr lang="en-US" sz="1800" dirty="0" smtClean="0"/>
              <a:t> 		error=&gt;   ']' expected</a:t>
            </a:r>
          </a:p>
          <a:p>
            <a:pPr marL="0" indent="107950" eaLnBrk="1">
              <a:lnSpc>
                <a:spcPct val="100000"/>
              </a:lnSpc>
              <a:spcAft>
                <a:spcPct val="0"/>
              </a:spcAft>
              <a:buClrTx/>
              <a:buSzTx/>
              <a:buFont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a:pPr>
            <a:r>
              <a:rPr lang="en-US" sz="1800" dirty="0" smtClean="0"/>
              <a:t> 		long primes[20];</a:t>
            </a:r>
          </a:p>
          <a:p>
            <a:pPr marL="431800" indent="-323850" eaLnBrk="1">
              <a:lnSpc>
                <a:spcPct val="100000"/>
              </a:lnSpc>
              <a:spcAft>
                <a:spcPct val="0"/>
              </a:spcAft>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a:pPr>
            <a:r>
              <a:rPr lang="en-US" sz="1800" dirty="0" smtClean="0"/>
              <a:t>The C++ style is not permitted in JAVA syntax    </a:t>
            </a:r>
          </a:p>
          <a:p>
            <a:pPr marL="431800" indent="-430213" eaLnBrk="1">
              <a:lnSpc>
                <a:spcPct val="100000"/>
              </a:lnSpc>
              <a:spcBef>
                <a:spcPts val="450"/>
              </a:spcBef>
              <a:spcAft>
                <a:spcPct val="0"/>
              </a:spcAft>
              <a:buClrTx/>
              <a:buSzTx/>
              <a:buFont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a:pPr>
            <a:r>
              <a:rPr lang="en-US" sz="1800" dirty="0" smtClean="0"/>
              <a:t>long[] primes = new long[20];    </a:t>
            </a:r>
          </a:p>
          <a:p>
            <a:pPr marL="431800" indent="-430213" eaLnBrk="1">
              <a:lnSpc>
                <a:spcPct val="100000"/>
              </a:lnSpc>
              <a:spcBef>
                <a:spcPts val="450"/>
              </a:spcBef>
              <a:spcAft>
                <a:spcPct val="0"/>
              </a:spcAft>
              <a:buClrTx/>
              <a:buSzTx/>
              <a:buFont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a:pPr>
            <a:r>
              <a:rPr lang="en-US" sz="1800" dirty="0" smtClean="0"/>
              <a:t>primes[25]=33;</a:t>
            </a:r>
          </a:p>
          <a:p>
            <a:pPr marL="431800" indent="-430213" eaLnBrk="1">
              <a:lnSpc>
                <a:spcPct val="100000"/>
              </a:lnSpc>
              <a:spcBef>
                <a:spcPts val="450"/>
              </a:spcBef>
              <a:spcAft>
                <a:spcPct val="0"/>
              </a:spcAft>
              <a:buClrTx/>
              <a:buSzTx/>
              <a:buFont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a:pPr>
            <a:r>
              <a:rPr lang="en-US" sz="1800" i="1" dirty="0" smtClean="0"/>
              <a:t>Runtime </a:t>
            </a:r>
            <a:r>
              <a:rPr lang="en-US" sz="1800" i="1" dirty="0" err="1" smtClean="0"/>
              <a:t>Error:</a:t>
            </a:r>
            <a:r>
              <a:rPr lang="en-US" sz="1800" dirty="0" err="1" smtClean="0"/>
              <a:t>Exception</a:t>
            </a:r>
            <a:r>
              <a:rPr lang="en-US" sz="1800" dirty="0" smtClean="0"/>
              <a:t> in thread “main” </a:t>
            </a:r>
            <a:r>
              <a:rPr lang="en-US" sz="1800" dirty="0" err="1" smtClean="0"/>
              <a:t>java.lang.ArrayIndexOutOfBoundsException</a:t>
            </a:r>
            <a:endParaRPr lang="en-US" sz="1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instanceof</a:t>
            </a:r>
            <a:endParaRPr lang="en-IN" dirty="0"/>
          </a:p>
        </p:txBody>
      </p:sp>
      <p:sp>
        <p:nvSpPr>
          <p:cNvPr id="3" name="Content Placeholder 2"/>
          <p:cNvSpPr>
            <a:spLocks noGrp="1"/>
          </p:cNvSpPr>
          <p:nvPr>
            <p:ph idx="1"/>
          </p:nvPr>
        </p:nvSpPr>
        <p:spPr/>
        <p:txBody>
          <a:bodyPr>
            <a:normAutofit lnSpcReduction="10000"/>
          </a:bodyPr>
          <a:lstStyle/>
          <a:p>
            <a:r>
              <a:rPr lang="en-IN" dirty="0" smtClean="0"/>
              <a:t> used for checking if a reference variable is containing a given type of object reference or not. </a:t>
            </a:r>
          </a:p>
          <a:p>
            <a:pPr fontAlgn="base"/>
            <a:r>
              <a:rPr lang="en-IN" dirty="0" smtClean="0"/>
              <a:t>known as a comparison operator where the </a:t>
            </a:r>
            <a:r>
              <a:rPr lang="en-IN" b="1" dirty="0" smtClean="0"/>
              <a:t>instance</a:t>
            </a:r>
            <a:r>
              <a:rPr lang="en-IN" dirty="0" smtClean="0"/>
              <a:t> is getting compared to </a:t>
            </a:r>
            <a:r>
              <a:rPr lang="en-IN" b="1" dirty="0" smtClean="0"/>
              <a:t>type </a:t>
            </a:r>
            <a:r>
              <a:rPr lang="en-IN" dirty="0" smtClean="0"/>
              <a:t>returning </a:t>
            </a:r>
            <a:r>
              <a:rPr lang="en-IN" dirty="0" err="1" smtClean="0"/>
              <a:t>boolean</a:t>
            </a:r>
            <a:r>
              <a:rPr lang="en-IN" dirty="0" smtClean="0"/>
              <a:t> true or false as in java we do not have 0 and 1 </a:t>
            </a:r>
            <a:r>
              <a:rPr lang="en-IN" dirty="0" err="1" smtClean="0"/>
              <a:t>boolean</a:t>
            </a:r>
            <a:r>
              <a:rPr lang="en-IN" dirty="0" smtClean="0"/>
              <a:t> return types.</a:t>
            </a:r>
          </a:p>
          <a:p>
            <a:pPr fontAlgn="base"/>
            <a:r>
              <a:rPr lang="en-IN" dirty="0" smtClean="0"/>
              <a:t>Syntax</a:t>
            </a:r>
          </a:p>
          <a:p>
            <a:pPr lvl="1" fontAlgn="base"/>
            <a:r>
              <a:rPr lang="en-IN" dirty="0" smtClean="0"/>
              <a:t>object </a:t>
            </a:r>
            <a:r>
              <a:rPr lang="en-IN" dirty="0" err="1" smtClean="0"/>
              <a:t>instanceof</a:t>
            </a:r>
            <a:r>
              <a:rPr lang="en-IN" dirty="0" smtClean="0"/>
              <a:t> </a:t>
            </a:r>
            <a:r>
              <a:rPr lang="en-IN" dirty="0" err="1" smtClean="0"/>
              <a:t>classname</a:t>
            </a:r>
            <a:endParaRPr lang="en-IN" dirty="0" smtClean="0"/>
          </a:p>
          <a:p>
            <a:pPr>
              <a:buNone/>
            </a:pP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74638"/>
            <a:ext cx="8229600" cy="796925"/>
          </a:xfrm>
        </p:spPr>
        <p:txBody>
          <a:bodyPr/>
          <a:lstStyle/>
          <a:p>
            <a:r>
              <a:rPr lang="en-CA" sz="3600" smtClean="0">
                <a:latin typeface="Times New Roman" pitchFamily="18" charset="0"/>
              </a:rPr>
              <a:t>Using arrays</a:t>
            </a:r>
          </a:p>
        </p:txBody>
      </p:sp>
      <p:sp>
        <p:nvSpPr>
          <p:cNvPr id="11267" name="Content Placeholder 2"/>
          <p:cNvSpPr>
            <a:spLocks noGrp="1"/>
          </p:cNvSpPr>
          <p:nvPr>
            <p:ph idx="1"/>
          </p:nvPr>
        </p:nvSpPr>
        <p:spPr>
          <a:xfrm>
            <a:off x="457200" y="1643063"/>
            <a:ext cx="8229600" cy="4483100"/>
          </a:xfrm>
        </p:spPr>
        <p:txBody>
          <a:bodyPr/>
          <a:lstStyle/>
          <a:p>
            <a:pPr>
              <a:buFont typeface="Arial" charset="0"/>
              <a:buNone/>
            </a:pPr>
            <a:r>
              <a:rPr lang="en-CA" sz="2800" smtClean="0">
                <a:latin typeface="Times New Roman" pitchFamily="18" charset="0"/>
              </a:rPr>
              <a:t>Example: Letter frequency table</a:t>
            </a:r>
          </a:p>
          <a:p>
            <a:r>
              <a:rPr lang="en-CA" sz="2800" smtClean="0">
                <a:latin typeface="Times New Roman" pitchFamily="18" charset="0"/>
              </a:rPr>
              <a:t>Design a data structure for the problem</a:t>
            </a:r>
          </a:p>
          <a:p>
            <a:endParaRPr lang="en-CA" sz="2800" smtClean="0">
              <a:latin typeface="Times New Roman" pitchFamily="18" charset="0"/>
            </a:endParaRPr>
          </a:p>
          <a:p>
            <a:pPr>
              <a:buFont typeface="Arial" charset="0"/>
              <a:buNone/>
            </a:pPr>
            <a:r>
              <a:rPr lang="en-CA" sz="2800" smtClean="0">
                <a:latin typeface="Times New Roman" pitchFamily="18" charset="0"/>
              </a:rPr>
              <a:t>Array: </a:t>
            </a:r>
            <a:r>
              <a:rPr lang="en-CA" sz="2800" smtClean="0">
                <a:latin typeface="Arial" charset="0"/>
              </a:rPr>
              <a:t>letterCounts[ ]</a:t>
            </a:r>
          </a:p>
          <a:p>
            <a:pPr>
              <a:buFont typeface="Arial" charset="0"/>
              <a:buNone/>
            </a:pPr>
            <a:r>
              <a:rPr lang="en-CA" sz="2800" smtClean="0">
                <a:latin typeface="Arial" charset="0"/>
              </a:rPr>
              <a:t>index</a:t>
            </a:r>
            <a:r>
              <a:rPr lang="en-CA" sz="2800" smtClean="0">
                <a:latin typeface="Times New Roman" pitchFamily="18" charset="0"/>
              </a:rPr>
              <a:t>: distance from ‘A’</a:t>
            </a:r>
          </a:p>
          <a:p>
            <a:pPr lvl="1">
              <a:buFont typeface="Arial" charset="0"/>
              <a:buNone/>
            </a:pPr>
            <a:r>
              <a:rPr lang="en-CA" sz="2400" smtClean="0">
                <a:latin typeface="Arial" charset="0"/>
              </a:rPr>
              <a:t>index = Character.toUpperCase(ch) – ‘A’</a:t>
            </a:r>
          </a:p>
          <a:p>
            <a:pPr lvl="1">
              <a:buFont typeface="Arial" charset="0"/>
              <a:buNone/>
            </a:pPr>
            <a:endParaRPr lang="en-CA" sz="2400" smtClean="0">
              <a:latin typeface="Times New Roman" pitchFamily="18" charset="0"/>
            </a:endParaRPr>
          </a:p>
          <a:p>
            <a:pPr>
              <a:buFont typeface="Arial" charset="0"/>
              <a:buNone/>
            </a:pPr>
            <a:r>
              <a:rPr lang="en-CA" sz="2800" smtClean="0">
                <a:latin typeface="Arial" charset="0"/>
              </a:rPr>
              <a:t>letterCounts[0]</a:t>
            </a:r>
            <a:r>
              <a:rPr lang="en-CA" sz="2800" smtClean="0">
                <a:latin typeface="Times New Roman" pitchFamily="18" charset="0"/>
              </a:rPr>
              <a:t> is the count for ‘A’ or ‘a’</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37"/>
          </a:xfrm>
        </p:spPr>
        <p:txBody>
          <a:bodyPr rtlCol="0">
            <a:normAutofit fontScale="90000"/>
          </a:bodyPr>
          <a:lstStyle/>
          <a:p>
            <a:pPr fontAlgn="auto">
              <a:spcAft>
                <a:spcPts val="0"/>
              </a:spcAft>
              <a:defRPr/>
            </a:pPr>
            <a:r>
              <a:rPr lang="en-CA" dirty="0" smtClean="0"/>
              <a:t> </a:t>
            </a:r>
            <a:endParaRPr lang="en-CA" dirty="0"/>
          </a:p>
        </p:txBody>
      </p:sp>
      <p:sp>
        <p:nvSpPr>
          <p:cNvPr id="3" name="Content Placeholder 2"/>
          <p:cNvSpPr>
            <a:spLocks noGrp="1"/>
          </p:cNvSpPr>
          <p:nvPr>
            <p:ph idx="1"/>
          </p:nvPr>
        </p:nvSpPr>
        <p:spPr>
          <a:xfrm>
            <a:off x="457200" y="928688"/>
            <a:ext cx="8229600" cy="5197475"/>
          </a:xfrm>
        </p:spPr>
        <p:txBody>
          <a:bodyPr>
            <a:normAutofit/>
          </a:bodyPr>
          <a:lstStyle/>
          <a:p>
            <a:pPr>
              <a:lnSpc>
                <a:spcPct val="80000"/>
              </a:lnSpc>
              <a:buFont typeface="Arial" charset="0"/>
              <a:buNone/>
            </a:pPr>
            <a:r>
              <a:rPr lang="en-CA" sz="2600" smtClean="0">
                <a:latin typeface="Times New Roman" pitchFamily="18" charset="0"/>
              </a:rPr>
              <a:t>A convenient way of initializing an array:</a:t>
            </a:r>
          </a:p>
          <a:p>
            <a:pPr>
              <a:lnSpc>
                <a:spcPct val="80000"/>
              </a:lnSpc>
              <a:buFont typeface="Arial" charset="0"/>
              <a:buNone/>
            </a:pPr>
            <a:endParaRPr lang="en-CA" sz="2600" smtClean="0"/>
          </a:p>
          <a:p>
            <a:pPr>
              <a:lnSpc>
                <a:spcPct val="80000"/>
              </a:lnSpc>
              <a:buFont typeface="Arial" charset="0"/>
              <a:buNone/>
            </a:pPr>
            <a:r>
              <a:rPr lang="en-CA" sz="2000" smtClean="0">
                <a:latin typeface="Arial" charset="0"/>
              </a:rPr>
              <a:t>int[ ] digits = {0, 1, 2, 3, 4, 5, 6, 7, 8, 9};</a:t>
            </a:r>
          </a:p>
          <a:p>
            <a:pPr lvl="1">
              <a:lnSpc>
                <a:spcPct val="80000"/>
              </a:lnSpc>
              <a:buFont typeface="Arial" charset="0"/>
              <a:buNone/>
            </a:pPr>
            <a:endParaRPr lang="en-CA" sz="2000" smtClean="0">
              <a:latin typeface="Arial" charset="0"/>
            </a:endParaRPr>
          </a:p>
          <a:p>
            <a:pPr>
              <a:lnSpc>
                <a:spcPct val="80000"/>
              </a:lnSpc>
              <a:buFont typeface="Arial" charset="0"/>
              <a:buNone/>
            </a:pPr>
            <a:r>
              <a:rPr lang="en-CA" sz="2000" smtClean="0">
                <a:latin typeface="Arial" charset="0"/>
              </a:rPr>
              <a:t>private static final String[ ] US_CITIES_OVER_ONE_MILLION = {</a:t>
            </a:r>
          </a:p>
          <a:p>
            <a:pPr>
              <a:lnSpc>
                <a:spcPct val="80000"/>
              </a:lnSpc>
              <a:buFont typeface="Arial" charset="0"/>
              <a:buNone/>
            </a:pPr>
            <a:r>
              <a:rPr lang="en-CA" sz="2000" smtClean="0">
                <a:latin typeface="Arial" charset="0"/>
              </a:rPr>
              <a:t>	“New York”,</a:t>
            </a:r>
          </a:p>
          <a:p>
            <a:pPr>
              <a:lnSpc>
                <a:spcPct val="80000"/>
              </a:lnSpc>
              <a:buFont typeface="Arial" charset="0"/>
              <a:buNone/>
            </a:pPr>
            <a:r>
              <a:rPr lang="en-CA" sz="2000" smtClean="0">
                <a:latin typeface="Arial" charset="0"/>
              </a:rPr>
              <a:t>	“Los Angeles”,</a:t>
            </a:r>
          </a:p>
          <a:p>
            <a:pPr>
              <a:lnSpc>
                <a:spcPct val="80000"/>
              </a:lnSpc>
              <a:buFont typeface="Arial" charset="0"/>
              <a:buNone/>
            </a:pPr>
            <a:r>
              <a:rPr lang="en-CA" sz="2000" smtClean="0">
                <a:latin typeface="Arial" charset="0"/>
              </a:rPr>
              <a:t>	“Chicago”,</a:t>
            </a:r>
          </a:p>
          <a:p>
            <a:pPr>
              <a:lnSpc>
                <a:spcPct val="80000"/>
              </a:lnSpc>
              <a:buFont typeface="Arial" charset="0"/>
              <a:buNone/>
            </a:pPr>
            <a:r>
              <a:rPr lang="en-CA" sz="2000" smtClean="0">
                <a:latin typeface="Arial" charset="0"/>
              </a:rPr>
              <a:t>	“Huston”,</a:t>
            </a:r>
          </a:p>
          <a:p>
            <a:pPr>
              <a:lnSpc>
                <a:spcPct val="80000"/>
              </a:lnSpc>
              <a:buFont typeface="Arial" charset="0"/>
              <a:buNone/>
            </a:pPr>
            <a:r>
              <a:rPr lang="en-CA" sz="2000" smtClean="0">
                <a:latin typeface="Arial" charset="0"/>
              </a:rPr>
              <a:t>	“Philadelphia”,</a:t>
            </a:r>
          </a:p>
          <a:p>
            <a:pPr>
              <a:lnSpc>
                <a:spcPct val="80000"/>
              </a:lnSpc>
              <a:buFont typeface="Arial" charset="0"/>
              <a:buNone/>
            </a:pPr>
            <a:r>
              <a:rPr lang="en-CA" sz="2000" smtClean="0">
                <a:latin typeface="Arial" charset="0"/>
              </a:rPr>
              <a:t>	“Phoenix”,</a:t>
            </a:r>
          </a:p>
          <a:p>
            <a:pPr>
              <a:lnSpc>
                <a:spcPct val="80000"/>
              </a:lnSpc>
              <a:buFont typeface="Arial" charset="0"/>
              <a:buNone/>
            </a:pPr>
            <a:r>
              <a:rPr lang="en-CA" sz="2000" smtClean="0">
                <a:latin typeface="Arial" charset="0"/>
              </a:rPr>
              <a:t>	“San Diego”,</a:t>
            </a:r>
          </a:p>
          <a:p>
            <a:pPr>
              <a:lnSpc>
                <a:spcPct val="80000"/>
              </a:lnSpc>
              <a:buFont typeface="Arial" charset="0"/>
              <a:buNone/>
            </a:pPr>
            <a:r>
              <a:rPr lang="en-CA" sz="2000" smtClean="0">
                <a:latin typeface="Arial" charset="0"/>
              </a:rPr>
              <a:t>	“San Antonio”,</a:t>
            </a:r>
          </a:p>
          <a:p>
            <a:pPr>
              <a:lnSpc>
                <a:spcPct val="80000"/>
              </a:lnSpc>
              <a:buFont typeface="Arial" charset="0"/>
              <a:buNone/>
            </a:pPr>
            <a:r>
              <a:rPr lang="en-CA" sz="2000" smtClean="0">
                <a:latin typeface="Arial" charset="0"/>
              </a:rPr>
              <a:t>	“Dallas”,</a:t>
            </a:r>
          </a:p>
          <a:p>
            <a:pPr>
              <a:lnSpc>
                <a:spcPct val="80000"/>
              </a:lnSpc>
              <a:buFont typeface="Arial" charset="0"/>
              <a:buNone/>
            </a:pPr>
            <a:r>
              <a:rPr lang="en-CA" sz="2000" smtClean="0">
                <a:latin typeface="Arial"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p:txBody>
          <a:bodyPr/>
          <a:lstStyle/>
          <a:p>
            <a:r>
              <a:rPr lang="en-US" sz="3600" smtClean="0">
                <a:latin typeface="Times New Roman" pitchFamily="18" charset="0"/>
              </a:rPr>
              <a:t>Arrays and graphics</a:t>
            </a:r>
          </a:p>
        </p:txBody>
      </p:sp>
      <p:sp>
        <p:nvSpPr>
          <p:cNvPr id="47107" name="Rectangle 3"/>
          <p:cNvSpPr>
            <a:spLocks noGrp="1"/>
          </p:cNvSpPr>
          <p:nvPr>
            <p:ph type="body" idx="1"/>
          </p:nvPr>
        </p:nvSpPr>
        <p:spPr/>
        <p:txBody>
          <a:bodyPr>
            <a:normAutofit fontScale="92500"/>
          </a:bodyPr>
          <a:lstStyle/>
          <a:p>
            <a:r>
              <a:rPr lang="en-US" sz="2400" smtClean="0">
                <a:latin typeface="Times New Roman" pitchFamily="18" charset="0"/>
              </a:rPr>
              <a:t>Arrays turn up frequently in graphical programming. Any time that you have repeated collections of similar objects, an array provides a convenient structure for storing them.</a:t>
            </a:r>
          </a:p>
          <a:p>
            <a:r>
              <a:rPr lang="en-US" sz="2400" smtClean="0">
                <a:latin typeface="Times New Roman" pitchFamily="18" charset="0"/>
              </a:rPr>
              <a:t>As an aesthetically pleasing illustration of both the use of arrays and the possibility of creating dynamic pictures using nothing but straight lines the text presents YarnPattern program, which simulates the following process:</a:t>
            </a:r>
          </a:p>
          <a:p>
            <a:pPr lvl="1"/>
            <a:r>
              <a:rPr lang="en-US" sz="2000" smtClean="0">
                <a:latin typeface="Times New Roman" pitchFamily="18" charset="0"/>
              </a:rPr>
              <a:t>Place a set of pegs at regular intervals around a rectangular border</a:t>
            </a:r>
          </a:p>
          <a:p>
            <a:pPr lvl="1"/>
            <a:r>
              <a:rPr lang="en-US" sz="2000" smtClean="0">
                <a:latin typeface="Times New Roman" pitchFamily="18" charset="0"/>
              </a:rPr>
              <a:t>Tie a piece of colored yarn around the peg in the upper left corner</a:t>
            </a:r>
          </a:p>
          <a:p>
            <a:pPr lvl="1"/>
            <a:r>
              <a:rPr lang="en-US" sz="2000" smtClean="0">
                <a:latin typeface="Times New Roman" pitchFamily="18" charset="0"/>
              </a:rPr>
              <a:t>Loop that yarn around that peg a certain distance DELTA ahead</a:t>
            </a:r>
          </a:p>
          <a:p>
            <a:pPr lvl="1"/>
            <a:r>
              <a:rPr lang="en-US" sz="2000" smtClean="0">
                <a:latin typeface="Times New Roman" pitchFamily="18" charset="0"/>
              </a:rPr>
              <a:t>Continuing moving forward DELTA pegs until you close the loop</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74638"/>
            <a:ext cx="8229600" cy="725487"/>
          </a:xfrm>
        </p:spPr>
        <p:txBody>
          <a:bodyPr/>
          <a:lstStyle/>
          <a:p>
            <a:r>
              <a:rPr lang="en-CA" sz="3600" smtClean="0">
                <a:latin typeface="Times New Roman" pitchFamily="18" charset="0"/>
              </a:rPr>
              <a:t>Two-dimensional arrays</a:t>
            </a:r>
          </a:p>
        </p:txBody>
      </p:sp>
      <p:sp>
        <p:nvSpPr>
          <p:cNvPr id="13315" name="Content Placeholder 2"/>
          <p:cNvSpPr>
            <a:spLocks noGrp="1"/>
          </p:cNvSpPr>
          <p:nvPr>
            <p:ph idx="1"/>
          </p:nvPr>
        </p:nvSpPr>
        <p:spPr>
          <a:xfrm>
            <a:off x="457200" y="1214438"/>
            <a:ext cx="8229600" cy="4911725"/>
          </a:xfrm>
        </p:spPr>
        <p:txBody>
          <a:bodyPr/>
          <a:lstStyle/>
          <a:p>
            <a:pPr>
              <a:buFont typeface="Arial" charset="0"/>
              <a:buNone/>
            </a:pPr>
            <a:r>
              <a:rPr lang="en-CA" sz="2800" dirty="0" smtClean="0">
                <a:latin typeface="Times New Roman" pitchFamily="18" charset="0"/>
              </a:rPr>
              <a:t>Each element of an array is an array (of the same dimension)</a:t>
            </a:r>
          </a:p>
          <a:p>
            <a:pPr lvl="1">
              <a:buFont typeface="Arial" charset="0"/>
              <a:buNone/>
            </a:pPr>
            <a:r>
              <a:rPr lang="en-CA" sz="2400" dirty="0" err="1" smtClean="0">
                <a:latin typeface="Arial" charset="0"/>
              </a:rPr>
              <a:t>int</a:t>
            </a:r>
            <a:r>
              <a:rPr lang="en-CA" sz="2400" dirty="0" smtClean="0">
                <a:latin typeface="Arial" charset="0"/>
              </a:rPr>
              <a:t>[][] A = new </a:t>
            </a:r>
            <a:r>
              <a:rPr lang="en-CA" sz="2400" dirty="0" err="1" smtClean="0">
                <a:latin typeface="Arial" charset="0"/>
              </a:rPr>
              <a:t>int</a:t>
            </a:r>
            <a:r>
              <a:rPr lang="en-CA" sz="2400" dirty="0" smtClean="0">
                <a:latin typeface="Arial" charset="0"/>
              </a:rPr>
              <a:t>[3][2]</a:t>
            </a:r>
            <a:endParaRPr lang="en-CA" dirty="0" smtClean="0">
              <a:latin typeface="Arial" charset="0"/>
            </a:endParaRPr>
          </a:p>
          <a:p>
            <a:pPr>
              <a:buFont typeface="Arial" charset="0"/>
              <a:buNone/>
            </a:pPr>
            <a:r>
              <a:rPr lang="en-CA" sz="2800" dirty="0" smtClean="0">
                <a:latin typeface="Times New Roman" pitchFamily="18" charset="0"/>
              </a:rPr>
              <a:t>An array of three arrays of dimension two</a:t>
            </a:r>
          </a:p>
          <a:p>
            <a:pPr>
              <a:buFont typeface="Arial" charset="0"/>
              <a:buNone/>
            </a:pPr>
            <a:r>
              <a:rPr lang="en-CA" sz="2800" dirty="0" smtClean="0"/>
              <a:t>	</a:t>
            </a:r>
            <a:r>
              <a:rPr lang="en-CA" sz="2800" dirty="0" smtClean="0">
                <a:latin typeface="Arial" charset="0"/>
              </a:rPr>
              <a:t>A[0][0]	A[0][1]</a:t>
            </a:r>
          </a:p>
          <a:p>
            <a:pPr>
              <a:buFont typeface="Arial" charset="0"/>
              <a:buNone/>
            </a:pPr>
            <a:r>
              <a:rPr lang="en-CA" sz="2800" dirty="0" smtClean="0">
                <a:latin typeface="Arial" charset="0"/>
              </a:rPr>
              <a:t>	A[1][0]	A[1][1]</a:t>
            </a:r>
          </a:p>
          <a:p>
            <a:pPr>
              <a:buFont typeface="Arial" charset="0"/>
              <a:buNone/>
            </a:pPr>
            <a:r>
              <a:rPr lang="en-CA" sz="2800" smtClean="0">
                <a:latin typeface="Arial" charset="0"/>
              </a:rPr>
              <a:t>	A[2][0]	A[2</a:t>
            </a:r>
            <a:r>
              <a:rPr lang="en-CA" sz="2800" smtClean="0">
                <a:latin typeface="Arial" charset="0"/>
              </a:rPr>
              <a:t>][1]</a:t>
            </a:r>
            <a:endParaRPr lang="en-CA" sz="2800" smtClean="0">
              <a:latin typeface="Arial" charset="0"/>
            </a:endParaRPr>
          </a:p>
          <a:p>
            <a:pPr>
              <a:buFont typeface="Arial" charset="0"/>
              <a:buNone/>
            </a:pPr>
            <a:endParaRPr lang="en-CA" sz="2800" dirty="0" smtClean="0"/>
          </a:p>
          <a:p>
            <a:pPr>
              <a:buFont typeface="Arial" charset="0"/>
              <a:buNone/>
            </a:pPr>
            <a:r>
              <a:rPr lang="en-CA" sz="2800" dirty="0" smtClean="0">
                <a:latin typeface="Times New Roman" pitchFamily="18" charset="0"/>
              </a:rPr>
              <a:t>3-by-2 matrix</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
          <p:cNvSpPr txBox="1">
            <a:spLocks noChangeArrowheads="1"/>
          </p:cNvSpPr>
          <p:nvPr/>
        </p:nvSpPr>
        <p:spPr bwMode="auto">
          <a:xfrm>
            <a:off x="2000250" y="642938"/>
            <a:ext cx="4656138" cy="457200"/>
          </a:xfrm>
          <a:prstGeom prst="rect">
            <a:avLst/>
          </a:prstGeom>
          <a:noFill/>
          <a:ln w="9525">
            <a:noFill/>
            <a:miter lim="800000"/>
            <a:headEnd/>
            <a:tailEnd/>
          </a:ln>
        </p:spPr>
        <p:txBody>
          <a:bodyPr wrap="none">
            <a:spAutoFit/>
          </a:bodyPr>
          <a:lstStyle/>
          <a:p>
            <a:r>
              <a:rPr lang="en-CA" sz="2400">
                <a:latin typeface="Times New Roman" pitchFamily="18" charset="0"/>
              </a:rPr>
              <a:t>Memory allocation (row orientation)</a:t>
            </a:r>
          </a:p>
        </p:txBody>
      </p:sp>
      <p:sp>
        <p:nvSpPr>
          <p:cNvPr id="3" name="Rectangle 2"/>
          <p:cNvSpPr/>
          <p:nvPr/>
        </p:nvSpPr>
        <p:spPr>
          <a:xfrm>
            <a:off x="2786063" y="1785938"/>
            <a:ext cx="1857375" cy="25717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p>
        </p:txBody>
      </p:sp>
      <p:cxnSp>
        <p:nvCxnSpPr>
          <p:cNvPr id="5" name="Straight Connector 4"/>
          <p:cNvCxnSpPr/>
          <p:nvPr/>
        </p:nvCxnSpPr>
        <p:spPr>
          <a:xfrm>
            <a:off x="2786063" y="2214563"/>
            <a:ext cx="185737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786063" y="2643188"/>
            <a:ext cx="185737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786063" y="3071813"/>
            <a:ext cx="185737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786063" y="3500438"/>
            <a:ext cx="185737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786063" y="3929063"/>
            <a:ext cx="185737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45" name="TextBox 18"/>
          <p:cNvSpPr txBox="1">
            <a:spLocks noChangeArrowheads="1"/>
          </p:cNvSpPr>
          <p:nvPr/>
        </p:nvSpPr>
        <p:spPr bwMode="auto">
          <a:xfrm>
            <a:off x="4786313" y="1785938"/>
            <a:ext cx="1009650" cy="366712"/>
          </a:xfrm>
          <a:prstGeom prst="rect">
            <a:avLst/>
          </a:prstGeom>
          <a:noFill/>
          <a:ln w="9525">
            <a:noFill/>
            <a:miter lim="800000"/>
            <a:headEnd/>
            <a:tailEnd/>
          </a:ln>
        </p:spPr>
        <p:txBody>
          <a:bodyPr>
            <a:spAutoFit/>
          </a:bodyPr>
          <a:lstStyle/>
          <a:p>
            <a:r>
              <a:rPr lang="en-CA"/>
              <a:t>A[0][0</a:t>
            </a:r>
            <a:r>
              <a:rPr lang="en-CA">
                <a:latin typeface="Calibri" pitchFamily="34" charset="0"/>
              </a:rPr>
              <a:t>]</a:t>
            </a:r>
          </a:p>
        </p:txBody>
      </p:sp>
      <p:sp>
        <p:nvSpPr>
          <p:cNvPr id="14346" name="TextBox 19"/>
          <p:cNvSpPr txBox="1">
            <a:spLocks noChangeArrowheads="1"/>
          </p:cNvSpPr>
          <p:nvPr/>
        </p:nvSpPr>
        <p:spPr bwMode="auto">
          <a:xfrm>
            <a:off x="4786313" y="2214563"/>
            <a:ext cx="844550" cy="366712"/>
          </a:xfrm>
          <a:prstGeom prst="rect">
            <a:avLst/>
          </a:prstGeom>
          <a:noFill/>
          <a:ln w="9525">
            <a:noFill/>
            <a:miter lim="800000"/>
            <a:headEnd/>
            <a:tailEnd/>
          </a:ln>
        </p:spPr>
        <p:txBody>
          <a:bodyPr wrap="none">
            <a:spAutoFit/>
          </a:bodyPr>
          <a:lstStyle/>
          <a:p>
            <a:r>
              <a:rPr lang="en-CA"/>
              <a:t>A[0][1]</a:t>
            </a:r>
          </a:p>
        </p:txBody>
      </p:sp>
      <p:sp>
        <p:nvSpPr>
          <p:cNvPr id="14347" name="TextBox 20"/>
          <p:cNvSpPr txBox="1">
            <a:spLocks noChangeArrowheads="1"/>
          </p:cNvSpPr>
          <p:nvPr/>
        </p:nvSpPr>
        <p:spPr bwMode="auto">
          <a:xfrm>
            <a:off x="4786313" y="2643188"/>
            <a:ext cx="844550" cy="366712"/>
          </a:xfrm>
          <a:prstGeom prst="rect">
            <a:avLst/>
          </a:prstGeom>
          <a:noFill/>
          <a:ln w="9525">
            <a:noFill/>
            <a:miter lim="800000"/>
            <a:headEnd/>
            <a:tailEnd/>
          </a:ln>
        </p:spPr>
        <p:txBody>
          <a:bodyPr wrap="none">
            <a:spAutoFit/>
          </a:bodyPr>
          <a:lstStyle/>
          <a:p>
            <a:r>
              <a:rPr lang="en-CA"/>
              <a:t>A[1][0]</a:t>
            </a:r>
          </a:p>
        </p:txBody>
      </p:sp>
      <p:sp>
        <p:nvSpPr>
          <p:cNvPr id="14348" name="TextBox 21"/>
          <p:cNvSpPr txBox="1">
            <a:spLocks noChangeArrowheads="1"/>
          </p:cNvSpPr>
          <p:nvPr/>
        </p:nvSpPr>
        <p:spPr bwMode="auto">
          <a:xfrm>
            <a:off x="4786313" y="3071813"/>
            <a:ext cx="844550" cy="366712"/>
          </a:xfrm>
          <a:prstGeom prst="rect">
            <a:avLst/>
          </a:prstGeom>
          <a:noFill/>
          <a:ln w="9525">
            <a:noFill/>
            <a:miter lim="800000"/>
            <a:headEnd/>
            <a:tailEnd/>
          </a:ln>
        </p:spPr>
        <p:txBody>
          <a:bodyPr wrap="none">
            <a:spAutoFit/>
          </a:bodyPr>
          <a:lstStyle/>
          <a:p>
            <a:r>
              <a:rPr lang="en-CA"/>
              <a:t>A[1][1]</a:t>
            </a:r>
          </a:p>
        </p:txBody>
      </p:sp>
      <p:sp>
        <p:nvSpPr>
          <p:cNvPr id="14349" name="TextBox 22"/>
          <p:cNvSpPr txBox="1">
            <a:spLocks noChangeArrowheads="1"/>
          </p:cNvSpPr>
          <p:nvPr/>
        </p:nvSpPr>
        <p:spPr bwMode="auto">
          <a:xfrm>
            <a:off x="4786313" y="3571875"/>
            <a:ext cx="844550" cy="366713"/>
          </a:xfrm>
          <a:prstGeom prst="rect">
            <a:avLst/>
          </a:prstGeom>
          <a:noFill/>
          <a:ln w="9525">
            <a:noFill/>
            <a:miter lim="800000"/>
            <a:headEnd/>
            <a:tailEnd/>
          </a:ln>
        </p:spPr>
        <p:txBody>
          <a:bodyPr wrap="none">
            <a:spAutoFit/>
          </a:bodyPr>
          <a:lstStyle/>
          <a:p>
            <a:r>
              <a:rPr lang="en-CA"/>
              <a:t>A[2][0]</a:t>
            </a:r>
          </a:p>
        </p:txBody>
      </p:sp>
      <p:sp>
        <p:nvSpPr>
          <p:cNvPr id="14350" name="TextBox 23"/>
          <p:cNvSpPr txBox="1">
            <a:spLocks noChangeArrowheads="1"/>
          </p:cNvSpPr>
          <p:nvPr/>
        </p:nvSpPr>
        <p:spPr bwMode="auto">
          <a:xfrm>
            <a:off x="4786313" y="4000500"/>
            <a:ext cx="844550" cy="366713"/>
          </a:xfrm>
          <a:prstGeom prst="rect">
            <a:avLst/>
          </a:prstGeom>
          <a:noFill/>
          <a:ln w="9525">
            <a:noFill/>
            <a:miter lim="800000"/>
            <a:headEnd/>
            <a:tailEnd/>
          </a:ln>
        </p:spPr>
        <p:txBody>
          <a:bodyPr wrap="none">
            <a:spAutoFit/>
          </a:bodyPr>
          <a:lstStyle/>
          <a:p>
            <a:r>
              <a:rPr lang="en-CA"/>
              <a:t>A[2][1]</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CA" sz="3600" smtClean="0">
                <a:latin typeface="Times New Roman" pitchFamily="18" charset="0"/>
              </a:rPr>
              <a:t>Initializing a two-dimensional array</a:t>
            </a:r>
          </a:p>
        </p:txBody>
      </p:sp>
      <p:sp>
        <p:nvSpPr>
          <p:cNvPr id="15363" name="Content Placeholder 2"/>
          <p:cNvSpPr>
            <a:spLocks noGrp="1"/>
          </p:cNvSpPr>
          <p:nvPr>
            <p:ph idx="1"/>
          </p:nvPr>
        </p:nvSpPr>
        <p:spPr/>
        <p:txBody>
          <a:bodyPr/>
          <a:lstStyle/>
          <a:p>
            <a:pPr>
              <a:buFont typeface="Arial" charset="0"/>
              <a:buNone/>
            </a:pPr>
            <a:r>
              <a:rPr lang="en-CA" sz="2800" smtClean="0">
                <a:latin typeface="Arial" charset="0"/>
              </a:rPr>
              <a:t>Static int A[3][2] =  {</a:t>
            </a:r>
          </a:p>
          <a:p>
            <a:pPr>
              <a:buFont typeface="Arial" charset="0"/>
              <a:buNone/>
            </a:pPr>
            <a:r>
              <a:rPr lang="en-CA" sz="2800" smtClean="0">
                <a:latin typeface="Arial" charset="0"/>
              </a:rPr>
              <a:t>	{1,  4},</a:t>
            </a:r>
          </a:p>
          <a:p>
            <a:pPr>
              <a:buFont typeface="Arial" charset="0"/>
              <a:buNone/>
            </a:pPr>
            <a:r>
              <a:rPr lang="en-CA" sz="2800" smtClean="0">
                <a:latin typeface="Arial" charset="0"/>
              </a:rPr>
              <a:t>	{2,  5},</a:t>
            </a:r>
          </a:p>
          <a:p>
            <a:pPr>
              <a:buFont typeface="Arial" charset="0"/>
              <a:buNone/>
            </a:pPr>
            <a:r>
              <a:rPr lang="en-CA" sz="2800" smtClean="0">
                <a:latin typeface="Arial" charset="0"/>
              </a:rPr>
              <a:t>	{3,  6}</a:t>
            </a:r>
          </a:p>
          <a:p>
            <a:pPr>
              <a:buFont typeface="Arial" charset="0"/>
              <a:buNone/>
            </a:pPr>
            <a:r>
              <a:rPr lang="en-CA" sz="2800" smtClean="0">
                <a:latin typeface="Arial" charset="0"/>
              </a:rPr>
              <a:t>};</a:t>
            </a:r>
          </a:p>
          <a:p>
            <a:pPr>
              <a:buFont typeface="Arial" charset="0"/>
              <a:buNone/>
            </a:pPr>
            <a:endParaRPr lang="en-CA" sz="2800" smtClean="0"/>
          </a:p>
          <a:p>
            <a:pPr>
              <a:buFont typeface="Arial" charset="0"/>
              <a:buNone/>
            </a:pPr>
            <a:r>
              <a:rPr lang="en-CA" sz="2800" smtClean="0">
                <a:latin typeface="Times New Roman" pitchFamily="18" charset="0"/>
              </a:rPr>
              <a:t>A 3-by-2 matrix</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a:xfrm>
            <a:off x="457200" y="274638"/>
            <a:ext cx="8229600" cy="850900"/>
          </a:xfrm>
        </p:spPr>
        <p:txBody>
          <a:bodyPr/>
          <a:lstStyle/>
          <a:p>
            <a:r>
              <a:rPr lang="en-US" sz="3600" smtClean="0">
                <a:latin typeface="Times New Roman" pitchFamily="18" charset="0"/>
              </a:rPr>
              <a:t>Linking objects</a:t>
            </a:r>
          </a:p>
        </p:txBody>
      </p:sp>
      <p:sp>
        <p:nvSpPr>
          <p:cNvPr id="50179" name="Rectangle 3"/>
          <p:cNvSpPr>
            <a:spLocks noGrp="1"/>
          </p:cNvSpPr>
          <p:nvPr>
            <p:ph type="body" idx="1"/>
          </p:nvPr>
        </p:nvSpPr>
        <p:spPr>
          <a:xfrm>
            <a:off x="457200" y="1196975"/>
            <a:ext cx="8229600" cy="4929188"/>
          </a:xfrm>
        </p:spPr>
        <p:txBody>
          <a:bodyPr>
            <a:normAutofit lnSpcReduction="10000"/>
          </a:bodyPr>
          <a:lstStyle/>
          <a:p>
            <a:r>
              <a:rPr lang="en-US" sz="2400" smtClean="0">
                <a:latin typeface="Times New Roman" pitchFamily="18" charset="0"/>
              </a:rPr>
              <a:t>Objects in Java can contain references to other objects. Such objects are said to be </a:t>
            </a:r>
            <a:r>
              <a:rPr lang="en-US" sz="2400" i="1" smtClean="0">
                <a:latin typeface="Times New Roman" pitchFamily="18" charset="0"/>
              </a:rPr>
              <a:t>linked</a:t>
            </a:r>
            <a:r>
              <a:rPr lang="en-US" sz="2400" smtClean="0">
                <a:latin typeface="Times New Roman" pitchFamily="18" charset="0"/>
              </a:rPr>
              <a:t>. Linked structures are used quite often in programming.</a:t>
            </a:r>
          </a:p>
          <a:p>
            <a:r>
              <a:rPr lang="en-US" sz="2400" smtClean="0">
                <a:latin typeface="Times New Roman" pitchFamily="18" charset="0"/>
              </a:rPr>
              <a:t>An integer list:</a:t>
            </a:r>
          </a:p>
          <a:p>
            <a:pPr>
              <a:buFont typeface="Arial" charset="0"/>
              <a:buNone/>
            </a:pPr>
            <a:r>
              <a:rPr lang="en-US" sz="1800" b="1" smtClean="0">
                <a:latin typeface="Courier New" pitchFamily="49" charset="0"/>
              </a:rPr>
              <a:t>public class IntegerList {</a:t>
            </a:r>
          </a:p>
          <a:p>
            <a:pPr>
              <a:buFont typeface="Arial" charset="0"/>
              <a:buNone/>
            </a:pPr>
            <a:r>
              <a:rPr lang="en-US" sz="1800" b="1" smtClean="0">
                <a:latin typeface="Courier New" pitchFamily="49" charset="0"/>
              </a:rPr>
              <a:t>   public IntegerList(int n, IntegerList link) {</a:t>
            </a:r>
          </a:p>
          <a:p>
            <a:pPr>
              <a:buFont typeface="Arial" charset="0"/>
              <a:buNone/>
            </a:pPr>
            <a:r>
              <a:rPr lang="en-US" sz="1800" b="1" smtClean="0">
                <a:latin typeface="Courier New" pitchFamily="49" charset="0"/>
              </a:rPr>
              <a:t>      value = n;</a:t>
            </a:r>
          </a:p>
          <a:p>
            <a:pPr>
              <a:buFont typeface="Arial" charset="0"/>
              <a:buNone/>
            </a:pPr>
            <a:r>
              <a:rPr lang="en-US" sz="1800" b="1" smtClean="0">
                <a:latin typeface="Courier New" pitchFamily="49" charset="0"/>
              </a:rPr>
              <a:t>      next = link;</a:t>
            </a:r>
          </a:p>
          <a:p>
            <a:pPr>
              <a:buFont typeface="Arial" charset="0"/>
              <a:buNone/>
            </a:pPr>
            <a:r>
              <a:rPr lang="en-US" sz="1800" b="1" smtClean="0">
                <a:latin typeface="Courier New" pitchFamily="49" charset="0"/>
              </a:rPr>
              <a:t>   }</a:t>
            </a:r>
          </a:p>
          <a:p>
            <a:pPr>
              <a:buFont typeface="Arial" charset="0"/>
              <a:buNone/>
            </a:pPr>
            <a:endParaRPr lang="en-US" sz="1800" b="1" smtClean="0">
              <a:latin typeface="Courier New" pitchFamily="49" charset="0"/>
            </a:endParaRPr>
          </a:p>
          <a:p>
            <a:pPr>
              <a:buFont typeface="Arial" charset="0"/>
              <a:buNone/>
            </a:pPr>
            <a:r>
              <a:rPr lang="en-US" sz="1800" b="1" smtClean="0">
                <a:latin typeface="Courier New" pitchFamily="49" charset="0"/>
              </a:rPr>
              <a:t>/* Private instance variables */</a:t>
            </a:r>
          </a:p>
          <a:p>
            <a:pPr>
              <a:buFont typeface="Arial" charset="0"/>
              <a:buNone/>
            </a:pPr>
            <a:r>
              <a:rPr lang="en-US" sz="1800" b="1" smtClean="0">
                <a:latin typeface="Courier New" pitchFamily="49" charset="0"/>
              </a:rPr>
              <a:t>   private int value;</a:t>
            </a:r>
          </a:p>
          <a:p>
            <a:pPr>
              <a:buFont typeface="Arial" charset="0"/>
              <a:buNone/>
            </a:pPr>
            <a:r>
              <a:rPr lang="en-US" sz="1800" b="1" smtClean="0">
                <a:latin typeface="Courier New" pitchFamily="49" charset="0"/>
              </a:rPr>
              <a:t>   private IntegerList next;</a:t>
            </a:r>
          </a:p>
          <a:p>
            <a:pPr>
              <a:buFont typeface="Arial" charset="0"/>
              <a:buNone/>
            </a:pPr>
            <a:r>
              <a:rPr lang="en-US" sz="1800" b="1" smtClean="0">
                <a:latin typeface="Courier New" pitchFamily="49"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Day – 4 over</a:t>
            </a:r>
            <a:endParaRPr lang="en-IN" dirty="0"/>
          </a:p>
        </p:txBody>
      </p:sp>
      <p:sp>
        <p:nvSpPr>
          <p:cNvPr id="5" name="Subtitle 4"/>
          <p:cNvSpPr>
            <a:spLocks noGrp="1"/>
          </p:cNvSpPr>
          <p:nvPr>
            <p:ph type="subTitle" idx="1"/>
          </p:nvPr>
        </p:nvSpPr>
        <p:spPr/>
        <p:txBody>
          <a:bodyPr/>
          <a:lstStyle/>
          <a:p>
            <a:r>
              <a:rPr lang="en-IN" dirty="0" smtClean="0"/>
              <a:t>Activities- FLOW CONTROL </a:t>
            </a:r>
            <a:r>
              <a:rPr lang="en-IN" smtClean="0"/>
              <a:t>, ARRAYS</a:t>
            </a:r>
            <a:endParaRPr lang="en-IN" dirty="0" smtClean="0"/>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flow control</a:t>
            </a:r>
            <a:endParaRPr lang="en-IN" dirty="0"/>
          </a:p>
        </p:txBody>
      </p:sp>
      <p:sp>
        <p:nvSpPr>
          <p:cNvPr id="3" name="Content Placeholder 2"/>
          <p:cNvSpPr>
            <a:spLocks noGrp="1"/>
          </p:cNvSpPr>
          <p:nvPr>
            <p:ph idx="1"/>
          </p:nvPr>
        </p:nvSpPr>
        <p:spPr/>
        <p:txBody>
          <a:bodyPr>
            <a:normAutofit lnSpcReduction="10000"/>
          </a:bodyPr>
          <a:lstStyle/>
          <a:p>
            <a:r>
              <a:rPr lang="en-IN" dirty="0" smtClean="0"/>
              <a:t>A programming language uses control statements to control the flow of execution of a program based on certain conditions. These are used to cause the flow of execution to advance and branch based on changes to the state of a program. </a:t>
            </a:r>
          </a:p>
          <a:p>
            <a:pPr lvl="1" fontAlgn="base"/>
            <a:r>
              <a:rPr lang="en-IN" u="sng" dirty="0" smtClean="0">
                <a:hlinkClick r:id="rId2"/>
              </a:rPr>
              <a:t>If</a:t>
            </a:r>
            <a:endParaRPr lang="en-IN" u="sng" dirty="0" smtClean="0"/>
          </a:p>
          <a:p>
            <a:pPr lvl="1" fontAlgn="base"/>
            <a:r>
              <a:rPr lang="en-IN" u="sng" dirty="0" smtClean="0">
                <a:hlinkClick r:id="rId2"/>
              </a:rPr>
              <a:t>if-else</a:t>
            </a:r>
            <a:endParaRPr lang="en-IN" u="sng" dirty="0" smtClean="0"/>
          </a:p>
          <a:p>
            <a:pPr lvl="1" fontAlgn="base"/>
            <a:r>
              <a:rPr lang="en-IN" u="sng" dirty="0" smtClean="0">
                <a:hlinkClick r:id="rId2"/>
              </a:rPr>
              <a:t>nested-if</a:t>
            </a:r>
            <a:endParaRPr lang="en-IN" u="sng" dirty="0" smtClean="0"/>
          </a:p>
          <a:p>
            <a:pPr lvl="1" fontAlgn="base"/>
            <a:r>
              <a:rPr lang="en-IN" u="sng" dirty="0" smtClean="0">
                <a:hlinkClick r:id="rId2"/>
              </a:rPr>
              <a:t>if-else-if</a:t>
            </a:r>
            <a:endParaRPr lang="en-IN" u="sng" dirty="0" smtClean="0"/>
          </a:p>
          <a:p>
            <a:pPr lvl="1" fontAlgn="base"/>
            <a:r>
              <a:rPr lang="en-IN" u="sng" dirty="0" smtClean="0">
                <a:hlinkClick r:id="rId2"/>
              </a:rPr>
              <a:t>switch-case</a:t>
            </a:r>
            <a:endParaRPr lang="en-IN" u="sng" dirty="0" smtClean="0"/>
          </a:p>
          <a:p>
            <a:pPr lvl="1" fontAlgn="base"/>
            <a:r>
              <a:rPr lang="en-IN" u="sng" dirty="0" smtClean="0">
                <a:hlinkClick r:id="rId2"/>
              </a:rPr>
              <a:t>jump</a:t>
            </a:r>
            <a:r>
              <a:rPr lang="en-IN" dirty="0" smtClean="0"/>
              <a:t> – break, continue, return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if</a:t>
            </a:r>
            <a:endParaRPr lang="en-IN" dirty="0"/>
          </a:p>
        </p:txBody>
      </p:sp>
      <p:sp>
        <p:nvSpPr>
          <p:cNvPr id="3" name="Content Placeholder 2"/>
          <p:cNvSpPr>
            <a:spLocks noGrp="1"/>
          </p:cNvSpPr>
          <p:nvPr>
            <p:ph idx="1"/>
          </p:nvPr>
        </p:nvSpPr>
        <p:spPr/>
        <p:txBody>
          <a:bodyPr>
            <a:normAutofit lnSpcReduction="10000"/>
          </a:bodyPr>
          <a:lstStyle/>
          <a:p>
            <a:pPr fontAlgn="base"/>
            <a:r>
              <a:rPr lang="en-IN" b="1" dirty="0" smtClean="0"/>
              <a:t>if: </a:t>
            </a:r>
            <a:r>
              <a:rPr lang="en-IN" dirty="0" smtClean="0"/>
              <a:t>if statement is the most simple decision-making statement. It is used to decide whether a certain statement or block of statements will be executed or not </a:t>
            </a:r>
            <a:r>
              <a:rPr lang="en-IN" dirty="0" err="1" smtClean="0"/>
              <a:t>i.e</a:t>
            </a:r>
            <a:r>
              <a:rPr lang="en-IN" dirty="0" smtClean="0"/>
              <a:t> if a certain condition is true then a block of statement is executed otherwise not. </a:t>
            </a:r>
          </a:p>
          <a:p>
            <a:pPr fontAlgn="base"/>
            <a:r>
              <a:rPr lang="en-IN" b="1" dirty="0" smtClean="0"/>
              <a:t>Syntax</a:t>
            </a:r>
            <a:r>
              <a:rPr lang="en-IN" dirty="0" smtClean="0"/>
              <a:t>: </a:t>
            </a:r>
          </a:p>
          <a:p>
            <a:pPr lvl="1"/>
            <a:r>
              <a:rPr lang="en-IN" dirty="0" smtClean="0"/>
              <a:t>if(condition) { </a:t>
            </a:r>
          </a:p>
          <a:p>
            <a:pPr lvl="1"/>
            <a:r>
              <a:rPr lang="en-IN" dirty="0" smtClean="0"/>
              <a:t>// Statements to execute if</a:t>
            </a:r>
          </a:p>
          <a:p>
            <a:pPr lvl="1"/>
            <a:r>
              <a:rPr lang="en-IN" dirty="0" smtClean="0"/>
              <a:t> // condition is true </a:t>
            </a:r>
          </a:p>
          <a:p>
            <a:pPr lvl="1"/>
            <a:r>
              <a:rPr lang="en-IN" dirty="0" smtClean="0"/>
              <a:t>}</a:t>
            </a:r>
            <a:br>
              <a:rPr lang="en-IN" dirty="0" smtClean="0"/>
            </a:b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dirty="0" smtClean="0"/>
              <a:t>If...else</a:t>
            </a:r>
            <a:endParaRPr lang="en-IN" dirty="0"/>
          </a:p>
        </p:txBody>
      </p:sp>
      <p:sp>
        <p:nvSpPr>
          <p:cNvPr id="3" name="Content Placeholder 2"/>
          <p:cNvSpPr>
            <a:spLocks noGrp="1"/>
          </p:cNvSpPr>
          <p:nvPr>
            <p:ph idx="1"/>
          </p:nvPr>
        </p:nvSpPr>
        <p:spPr/>
        <p:txBody>
          <a:bodyPr>
            <a:normAutofit fontScale="92500" lnSpcReduction="10000"/>
          </a:bodyPr>
          <a:lstStyle/>
          <a:p>
            <a:pPr fontAlgn="base"/>
            <a:r>
              <a:rPr lang="en-IN" b="1" dirty="0" smtClean="0"/>
              <a:t> if-else</a:t>
            </a:r>
            <a:r>
              <a:rPr lang="en-IN" dirty="0" smtClean="0"/>
              <a:t>: The if statement alone tells us that if a condition is true it will execute a block of statements and if the condition is false it won’t. But what if we want to do something else if the condition is false. Here comes the else statement. We can use the else statement with if statement to execute a block of code when the condition is false. </a:t>
            </a:r>
          </a:p>
          <a:p>
            <a:pPr fontAlgn="base"/>
            <a:r>
              <a:rPr lang="en-IN" b="1" dirty="0" smtClean="0"/>
              <a:t>Syntax</a:t>
            </a:r>
            <a:r>
              <a:rPr lang="en-IN" dirty="0" smtClean="0"/>
              <a:t>: </a:t>
            </a:r>
          </a:p>
          <a:p>
            <a:pPr lvl="1"/>
            <a:r>
              <a:rPr lang="en-IN" dirty="0" smtClean="0"/>
              <a:t>if (condition) { </a:t>
            </a:r>
          </a:p>
          <a:p>
            <a:pPr lvl="1"/>
            <a:r>
              <a:rPr lang="en-IN" dirty="0" smtClean="0"/>
              <a:t>// Executes this </a:t>
            </a:r>
            <a:r>
              <a:rPr lang="en-IN" dirty="0" smtClean="0"/>
              <a:t>block 1 </a:t>
            </a:r>
            <a:r>
              <a:rPr lang="en-IN" dirty="0" smtClean="0"/>
              <a:t>if // condition is true</a:t>
            </a:r>
          </a:p>
          <a:p>
            <a:pPr lvl="1"/>
            <a:r>
              <a:rPr lang="en-IN" dirty="0" smtClean="0"/>
              <a:t> } else { // Executes this block </a:t>
            </a:r>
            <a:r>
              <a:rPr lang="en-IN" dirty="0" smtClean="0"/>
              <a:t>2 if </a:t>
            </a:r>
            <a:r>
              <a:rPr lang="en-IN" dirty="0" smtClean="0"/>
              <a:t>// condition is false }</a:t>
            </a:r>
            <a:br>
              <a:rPr lang="en-IN" dirty="0" smtClean="0"/>
            </a:b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Nested ... if</a:t>
            </a: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IN" b="1" dirty="0" smtClean="0"/>
              <a:t>3. nested-if:</a:t>
            </a:r>
            <a:r>
              <a:rPr lang="en-IN" dirty="0" smtClean="0"/>
              <a:t> A nested if is an if statement that is the target of another if or else. Nested if statements mean an if statement inside an if statement. Yes, java allows us to nest if statements within if statements. </a:t>
            </a:r>
            <a:r>
              <a:rPr lang="en-IN" dirty="0" err="1" smtClean="0"/>
              <a:t>i.e</a:t>
            </a:r>
            <a:r>
              <a:rPr lang="en-IN" dirty="0" smtClean="0"/>
              <a:t>, we can place an if statement inside another if statement. </a:t>
            </a:r>
          </a:p>
          <a:p>
            <a:pPr fontAlgn="base"/>
            <a:r>
              <a:rPr lang="en-IN" b="1" dirty="0" smtClean="0"/>
              <a:t>Syntax: </a:t>
            </a:r>
            <a:endParaRPr lang="en-IN" dirty="0" smtClean="0"/>
          </a:p>
          <a:p>
            <a:pPr lvl="1"/>
            <a:r>
              <a:rPr lang="en-IN" dirty="0" smtClean="0"/>
              <a:t>if (condition1) { </a:t>
            </a:r>
          </a:p>
          <a:p>
            <a:pPr lvl="1"/>
            <a:r>
              <a:rPr lang="en-IN" dirty="0" smtClean="0"/>
              <a:t>// Executes </a:t>
            </a:r>
            <a:r>
              <a:rPr lang="en-IN" dirty="0" smtClean="0"/>
              <a:t>block 1 when </a:t>
            </a:r>
            <a:r>
              <a:rPr lang="en-IN" dirty="0" smtClean="0"/>
              <a:t>condition1 is true </a:t>
            </a:r>
          </a:p>
          <a:p>
            <a:pPr lvl="2"/>
            <a:r>
              <a:rPr lang="en-IN" dirty="0" smtClean="0"/>
              <a:t>if (condition2) { </a:t>
            </a:r>
          </a:p>
          <a:p>
            <a:pPr lvl="2"/>
            <a:r>
              <a:rPr lang="en-IN" dirty="0" smtClean="0"/>
              <a:t>// </a:t>
            </a:r>
            <a:r>
              <a:rPr lang="en-IN" dirty="0" smtClean="0"/>
              <a:t>Executes block 2 </a:t>
            </a:r>
            <a:r>
              <a:rPr lang="en-IN" dirty="0" smtClean="0"/>
              <a:t>when condition2 is true</a:t>
            </a:r>
          </a:p>
          <a:p>
            <a:pPr lvl="2"/>
            <a:r>
              <a:rPr lang="en-IN" dirty="0" smtClean="0"/>
              <a:t> }</a:t>
            </a:r>
          </a:p>
          <a:p>
            <a:pPr lvl="2">
              <a:buNone/>
            </a:pPr>
            <a:r>
              <a:rPr lang="en-IN" dirty="0" smtClean="0"/>
              <a:t> }</a:t>
            </a:r>
            <a:br>
              <a:rPr lang="en-IN" dirty="0" smtClean="0"/>
            </a:b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If..else..if ladder</a:t>
            </a: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IN" b="1" dirty="0" smtClean="0"/>
              <a:t>if-else-if ladder:</a:t>
            </a:r>
            <a:r>
              <a:rPr lang="en-IN" dirty="0" smtClean="0"/>
              <a:t> Here, a user can decide among multiple </a:t>
            </a:r>
            <a:r>
              <a:rPr lang="en-IN" dirty="0" err="1" smtClean="0"/>
              <a:t>options.The</a:t>
            </a:r>
            <a:r>
              <a:rPr lang="en-IN" dirty="0" smtClean="0"/>
              <a:t> if statements are executed from the top down. As soon as one of the conditions controlling the if is true, the statement associated with that if is executed, and the rest of the ladder is bypassed. If none of the conditions is true, then the final else statement will be executed. </a:t>
            </a:r>
          </a:p>
          <a:p>
            <a:r>
              <a:rPr lang="en-IN" dirty="0" smtClean="0"/>
              <a:t>if (</a:t>
            </a:r>
            <a:r>
              <a:rPr lang="en-IN" dirty="0" smtClean="0"/>
              <a:t>condition1)</a:t>
            </a:r>
            <a:endParaRPr lang="en-IN" dirty="0" smtClean="0"/>
          </a:p>
          <a:p>
            <a:pPr lvl="1">
              <a:buNone/>
            </a:pPr>
            <a:r>
              <a:rPr lang="en-IN" dirty="0" smtClean="0"/>
              <a:t> </a:t>
            </a:r>
            <a:r>
              <a:rPr lang="en-IN" dirty="0" smtClean="0"/>
              <a:t>		statement 1; </a:t>
            </a:r>
            <a:endParaRPr lang="en-IN" dirty="0" smtClean="0"/>
          </a:p>
          <a:p>
            <a:pPr lvl="1">
              <a:buNone/>
            </a:pPr>
            <a:r>
              <a:rPr lang="en-IN" dirty="0" smtClean="0"/>
              <a:t>else if (</a:t>
            </a:r>
            <a:r>
              <a:rPr lang="en-IN" dirty="0" smtClean="0"/>
              <a:t>condition2)</a:t>
            </a:r>
          </a:p>
          <a:p>
            <a:pPr lvl="1">
              <a:buNone/>
            </a:pPr>
            <a:r>
              <a:rPr lang="en-IN" dirty="0" smtClean="0"/>
              <a:t>	</a:t>
            </a:r>
            <a:r>
              <a:rPr lang="en-IN" dirty="0" smtClean="0"/>
              <a:t>	</a:t>
            </a:r>
            <a:r>
              <a:rPr lang="en-IN" dirty="0" smtClean="0"/>
              <a:t>statement 2;</a:t>
            </a:r>
            <a:endParaRPr lang="en-IN" dirty="0" smtClean="0"/>
          </a:p>
          <a:p>
            <a:pPr lvl="1">
              <a:buNone/>
            </a:pPr>
            <a:r>
              <a:rPr lang="en-IN" dirty="0" smtClean="0"/>
              <a:t> . .</a:t>
            </a:r>
          </a:p>
          <a:p>
            <a:pPr lvl="1">
              <a:buNone/>
            </a:pPr>
            <a:r>
              <a:rPr lang="en-IN" dirty="0" smtClean="0"/>
              <a:t> else </a:t>
            </a:r>
            <a:endParaRPr lang="en-IN" dirty="0" smtClean="0"/>
          </a:p>
          <a:p>
            <a:pPr lvl="1">
              <a:buNone/>
            </a:pPr>
            <a:r>
              <a:rPr lang="en-IN" dirty="0" smtClean="0"/>
              <a:t>	</a:t>
            </a:r>
            <a:r>
              <a:rPr lang="en-IN" dirty="0" smtClean="0"/>
              <a:t>	</a:t>
            </a:r>
            <a:r>
              <a:rPr lang="en-IN" dirty="0" smtClean="0"/>
              <a:t>statement N;</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switch</a:t>
            </a:r>
            <a:endParaRPr lang="en-IN" dirty="0"/>
          </a:p>
        </p:txBody>
      </p:sp>
      <p:sp>
        <p:nvSpPr>
          <p:cNvPr id="4" name="Content Placeholder 3"/>
          <p:cNvSpPr>
            <a:spLocks noGrp="1"/>
          </p:cNvSpPr>
          <p:nvPr>
            <p:ph idx="1"/>
          </p:nvPr>
        </p:nvSpPr>
        <p:spPr/>
        <p:txBody>
          <a:bodyPr>
            <a:normAutofit fontScale="62500" lnSpcReduction="20000"/>
          </a:bodyPr>
          <a:lstStyle/>
          <a:p>
            <a:pPr fontAlgn="base"/>
            <a:r>
              <a:rPr lang="en-IN" b="1" dirty="0" smtClean="0"/>
              <a:t>switch-case:</a:t>
            </a:r>
            <a:r>
              <a:rPr lang="en-IN" dirty="0" smtClean="0"/>
              <a:t> The switch statement is a </a:t>
            </a:r>
            <a:r>
              <a:rPr lang="en-IN" dirty="0" err="1" smtClean="0"/>
              <a:t>multiway</a:t>
            </a:r>
            <a:r>
              <a:rPr lang="en-IN" dirty="0" smtClean="0"/>
              <a:t> branch statement. It provides an easy way to dispatch execution to different parts of code based on the value of the expression. </a:t>
            </a:r>
          </a:p>
          <a:p>
            <a:pPr fontAlgn="base"/>
            <a:r>
              <a:rPr lang="en-IN" b="1" dirty="0" smtClean="0"/>
              <a:t>Syntax: </a:t>
            </a:r>
            <a:endParaRPr lang="en-IN" dirty="0" smtClean="0"/>
          </a:p>
          <a:p>
            <a:pPr fontAlgn="base"/>
            <a:r>
              <a:rPr lang="en-IN" dirty="0" smtClean="0"/>
              <a:t>switch (expression) {</a:t>
            </a:r>
          </a:p>
          <a:p>
            <a:pPr lvl="1" fontAlgn="base"/>
            <a:r>
              <a:rPr lang="en-IN" dirty="0" smtClean="0"/>
              <a:t> case value1: statement1; break;</a:t>
            </a:r>
          </a:p>
          <a:p>
            <a:pPr lvl="1" fontAlgn="base"/>
            <a:r>
              <a:rPr lang="en-IN" dirty="0" smtClean="0"/>
              <a:t> case value2: statement2; break;</a:t>
            </a:r>
          </a:p>
          <a:p>
            <a:pPr lvl="1" fontAlgn="base"/>
            <a:r>
              <a:rPr lang="en-IN" dirty="0" smtClean="0"/>
              <a:t> . . </a:t>
            </a:r>
          </a:p>
          <a:p>
            <a:pPr lvl="1" fontAlgn="base"/>
            <a:r>
              <a:rPr lang="en-IN" dirty="0" smtClean="0"/>
              <a:t>case </a:t>
            </a:r>
            <a:r>
              <a:rPr lang="en-IN" dirty="0" err="1" smtClean="0"/>
              <a:t>valueN</a:t>
            </a:r>
            <a:r>
              <a:rPr lang="en-IN" dirty="0" smtClean="0"/>
              <a:t>: </a:t>
            </a:r>
            <a:r>
              <a:rPr lang="en-IN" dirty="0" err="1" smtClean="0"/>
              <a:t>statementN</a:t>
            </a:r>
            <a:r>
              <a:rPr lang="en-IN" dirty="0" smtClean="0"/>
              <a:t>; break; </a:t>
            </a:r>
          </a:p>
          <a:p>
            <a:pPr lvl="1" fontAlgn="base"/>
            <a:r>
              <a:rPr lang="en-IN" dirty="0" smtClean="0"/>
              <a:t>default: </a:t>
            </a:r>
            <a:r>
              <a:rPr lang="en-IN" dirty="0" err="1" smtClean="0"/>
              <a:t>statementDefault</a:t>
            </a:r>
            <a:r>
              <a:rPr lang="en-IN" dirty="0" smtClean="0"/>
              <a:t>; </a:t>
            </a:r>
          </a:p>
          <a:p>
            <a:pPr lvl="1" fontAlgn="base"/>
            <a:r>
              <a:rPr lang="en-IN" dirty="0" smtClean="0"/>
              <a:t>}</a:t>
            </a:r>
          </a:p>
          <a:p>
            <a:pPr fontAlgn="base"/>
            <a:r>
              <a:rPr lang="en-IN" dirty="0" smtClean="0"/>
              <a:t>The expression can be of type byte, short, </a:t>
            </a:r>
            <a:r>
              <a:rPr lang="en-IN" dirty="0" err="1" smtClean="0"/>
              <a:t>int</a:t>
            </a:r>
            <a:r>
              <a:rPr lang="en-IN" dirty="0" smtClean="0"/>
              <a:t> char, or an enumeration. Beginning with JDK7, </a:t>
            </a:r>
            <a:r>
              <a:rPr lang="en-IN" i="1" dirty="0" smtClean="0"/>
              <a:t>expression</a:t>
            </a:r>
            <a:r>
              <a:rPr lang="en-IN" dirty="0" smtClean="0"/>
              <a:t> can also be of type String.</a:t>
            </a:r>
          </a:p>
          <a:p>
            <a:pPr fontAlgn="base"/>
            <a:r>
              <a:rPr lang="en-IN" dirty="0" smtClean="0"/>
              <a:t>Duplicate case values are not allowed.</a:t>
            </a:r>
          </a:p>
          <a:p>
            <a:pPr fontAlgn="base"/>
            <a:r>
              <a:rPr lang="en-IN" dirty="0" smtClean="0"/>
              <a:t>The default statement is optional.</a:t>
            </a:r>
          </a:p>
          <a:p>
            <a:pPr fontAlgn="base"/>
            <a:r>
              <a:rPr lang="en-IN" dirty="0" smtClean="0"/>
              <a:t>The break statement is used inside the switch to terminate a statement sequence.</a:t>
            </a:r>
          </a:p>
          <a:p>
            <a:pPr fontAlgn="base"/>
            <a:r>
              <a:rPr lang="en-IN" dirty="0" smtClean="0"/>
              <a:t>The break statement is optional. If omitted, execution will continue on into the next case</a:t>
            </a:r>
          </a:p>
          <a:p>
            <a:pPr fontAlgn="base"/>
            <a:r>
              <a:rPr lang="en-IN" dirty="0" smtClean="0"/>
              <a:t>Nested switch case also possible.</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3233</TotalTime>
  <Words>1161</Words>
  <Application>Microsoft Office PowerPoint</Application>
  <PresentationFormat>On-screen Show (4:3)</PresentationFormat>
  <Paragraphs>340</Paragraphs>
  <Slides>37</Slides>
  <Notes>14</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Opulent</vt:lpstr>
      <vt:lpstr>CORE JAVA 8- day 3</vt:lpstr>
      <vt:lpstr>AGENDA</vt:lpstr>
      <vt:lpstr>instanceof</vt:lpstr>
      <vt:lpstr> flow control</vt:lpstr>
      <vt:lpstr>if</vt:lpstr>
      <vt:lpstr>If...else</vt:lpstr>
      <vt:lpstr>Nested ... if</vt:lpstr>
      <vt:lpstr>If..else..if ladder</vt:lpstr>
      <vt:lpstr>switch</vt:lpstr>
      <vt:lpstr>return, break &amp; continue</vt:lpstr>
      <vt:lpstr>return, break &amp; continue</vt:lpstr>
      <vt:lpstr>Labeled statements</vt:lpstr>
      <vt:lpstr>Labeled loop(...)</vt:lpstr>
      <vt:lpstr>looping</vt:lpstr>
      <vt:lpstr>1. While loop</vt:lpstr>
      <vt:lpstr>2. For loop</vt:lpstr>
      <vt:lpstr>2. Enhanced for loop</vt:lpstr>
      <vt:lpstr>3. do...while</vt:lpstr>
      <vt:lpstr>ARRAYS</vt:lpstr>
      <vt:lpstr>Array declaration</vt:lpstr>
      <vt:lpstr> An array of objects</vt:lpstr>
      <vt:lpstr>Defining length </vt:lpstr>
      <vt:lpstr>Selecting elements</vt:lpstr>
      <vt:lpstr>Human-readable index values</vt:lpstr>
      <vt:lpstr>Internal representation of arrays</vt:lpstr>
      <vt:lpstr>Slide 26</vt:lpstr>
      <vt:lpstr>Passing arrays as parameters</vt:lpstr>
      <vt:lpstr> </vt:lpstr>
      <vt:lpstr>What happens if we define diffrent type…</vt:lpstr>
      <vt:lpstr>Using arrays</vt:lpstr>
      <vt:lpstr> </vt:lpstr>
      <vt:lpstr>Arrays and graphics</vt:lpstr>
      <vt:lpstr>Two-dimensional arrays</vt:lpstr>
      <vt:lpstr>Slide 34</vt:lpstr>
      <vt:lpstr>Initializing a two-dimensional array</vt:lpstr>
      <vt:lpstr>Linking objects</vt:lpstr>
      <vt:lpstr>Day – 4 over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8</dc:title>
  <dc:creator>Administration</dc:creator>
  <cp:lastModifiedBy>Administration</cp:lastModifiedBy>
  <cp:revision>175</cp:revision>
  <dcterms:created xsi:type="dcterms:W3CDTF">2022-03-06T13:02:54Z</dcterms:created>
  <dcterms:modified xsi:type="dcterms:W3CDTF">2022-03-31T10:37:38Z</dcterms:modified>
</cp:coreProperties>
</file>