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3"/>
    <p:sldId id="257" r:id="rId4"/>
    <p:sldId id="280" r:id="rId5"/>
    <p:sldId id="281" r:id="rId6"/>
    <p:sldId id="323" r:id="rId7"/>
    <p:sldId id="324" r:id="rId8"/>
    <p:sldId id="284" r:id="rId9"/>
    <p:sldId id="285" r:id="rId10"/>
    <p:sldId id="286" r:id="rId11"/>
    <p:sldId id="325" r:id="rId12"/>
    <p:sldId id="287" r:id="rId13"/>
    <p:sldId id="288" r:id="rId14"/>
    <p:sldId id="289" r:id="rId15"/>
    <p:sldId id="290" r:id="rId16"/>
    <p:sldId id="313" r:id="rId17"/>
    <p:sldId id="326" r:id="rId18"/>
    <p:sldId id="327" r:id="rId19"/>
    <p:sldId id="314" r:id="rId20"/>
    <p:sldId id="315"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9" r:id="rId34"/>
    <p:sldId id="360" r:id="rId35"/>
    <p:sldId id="361" r:id="rId36"/>
    <p:sldId id="357" r:id="rId37"/>
    <p:sldId id="358" r:id="rId38"/>
    <p:sldId id="32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54" autoAdjust="0"/>
    <p:restoredTop sz="94660"/>
  </p:normalViewPr>
  <p:slideViewPr>
    <p:cSldViewPr>
      <p:cViewPr varScale="1">
        <p:scale>
          <a:sx n="68" d="100"/>
          <a:sy n="68" d="100"/>
        </p:scale>
        <p:origin x="-148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D3AB15-A984-4117-A08A-6C89D6658997}" type="datetimeFigureOut">
              <a:rPr lang="en-US"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2C0F3A-A842-40B5-BB05-D085F1E1550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lstStyle>
          <a:p>
            <a:fld id="{8C8EFE31-9635-4EE3-8FB9-DD65831F441C}" type="datetimeFigureOut">
              <a:rPr lang="en-US" smtClean="0"/>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lstStyle>
          <a:p>
            <a:fld id="{5D4E6C54-9A26-4821-8442-95F479CC97B1}"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8EFE31-9635-4EE3-8FB9-DD65831F441C}"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8C8EFE31-9635-4EE3-8FB9-DD65831F441C}" type="datetimeFigureOut">
              <a:rPr lang="en-US" smtClean="0"/>
            </a:fld>
            <a:endParaRPr lang="en-IN"/>
          </a:p>
        </p:txBody>
      </p:sp>
      <p:sp>
        <p:nvSpPr>
          <p:cNvPr id="5" name="Footer Placeholder 4"/>
          <p:cNvSpPr>
            <a:spLocks noGrp="1"/>
          </p:cNvSpPr>
          <p:nvPr>
            <p:ph type="ftr" sz="quarter" idx="11"/>
          </p:nvPr>
        </p:nvSpPr>
        <p:spPr>
          <a:xfrm>
            <a:off x="457200" y="6556248"/>
            <a:ext cx="3657600" cy="228600"/>
          </a:xfrm>
        </p:spPr>
        <p:txBody>
          <a:bodyPr/>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lstStyle>
          <a:p>
            <a:fld id="{5D4E6C54-9A26-4821-8442-95F479CC97B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8EFE31-9635-4EE3-8FB9-DD65831F441C}"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lstStyle>
          <a:p>
            <a:fld id="{8C8EFE31-9635-4EE3-8FB9-DD65831F441C}" type="datetimeFigureOut">
              <a:rPr lang="en-US" smtClean="0"/>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p>
            <a:fld id="{5D4E6C54-9A26-4821-8442-95F479CC97B1}"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8EFE31-9635-4EE3-8FB9-DD65831F441C}"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C8EFE31-9635-4EE3-8FB9-DD65831F441C}" type="datetimeFigureOut">
              <a:rPr lang="en-US"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C8EFE31-9635-4EE3-8FB9-DD65831F441C}" type="datetimeFigureOut">
              <a:rPr lang="en-US"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8C8EFE31-9635-4EE3-8FB9-DD65831F441C}" type="datetimeFigureOut">
              <a:rPr lang="en-US" smtClean="0"/>
            </a:fld>
            <a:endParaRPr lang="en-IN"/>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IN"/>
          </a:p>
        </p:txBody>
      </p:sp>
      <p:sp>
        <p:nvSpPr>
          <p:cNvPr id="4" name="Slide Number Placeholder 3"/>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8EFE31-9635-4EE3-8FB9-DD65831F441C}"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lstStyle>
          <a:p>
            <a:pPr marL="0" marR="0" lvl="0" indent="0" algn="l" defTabSz="0" rtl="0" eaLnBrk="1" fontAlgn="auto" latinLnBrk="0" hangingPunct="1">
              <a:lnSpc>
                <a:spcPct val="100000"/>
              </a:lnSpc>
              <a:spcBef>
                <a:spcPts val="0"/>
              </a:spcBef>
              <a:spcAft>
                <a:spcPts val="0"/>
              </a:spcAft>
              <a:buClr>
                <a:schemeClr val="tx2"/>
              </a:buClr>
              <a:buSzPct val="73000"/>
              <a:buFontTx/>
              <a:buNone/>
              <a:defRPr/>
            </a:pPr>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8C8EFE31-9635-4EE3-8FB9-DD65831F441C}"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E6C54-9A26-4821-8442-95F479CC97B1}" type="slidenum">
              <a:rPr lang="en-IN" smtClean="0"/>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lstStyle>
          <a:p>
            <a:fld id="{8C8EFE31-9635-4EE3-8FB9-DD65831F441C}" type="datetimeFigureOut">
              <a:rPr lang="en-US" smtClean="0"/>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lstStyle>
          <a:p>
            <a:fld id="{5D4E6C54-9A26-4821-8442-95F479CC97B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marL="274320" indent="-274320" algn="l" rtl="0" eaLnBrk="1" latinLnBrk="0" hangingPunct="1">
        <a:spcBef>
          <a:spcPts val="600"/>
        </a:spcBef>
        <a:buClr>
          <a:schemeClr val="tx2"/>
        </a:buClr>
        <a:buSzPct val="73000"/>
        <a:buFont typeface="Wingdings 2" panose="05020102010507070707"/>
        <a:buChar char=""/>
        <a:defRPr kumimoji="0" sz="2600" kern="1200" baseline="0">
          <a:solidFill>
            <a:schemeClr val="tx1"/>
          </a:solidFill>
          <a:latin typeface="+mn-lt"/>
          <a:ea typeface="+mn-ea"/>
          <a:cs typeface="+mn-cs"/>
        </a:defRPr>
      </a:lvl1pPr>
      <a:lvl2pPr marL="521335" indent="-228600" algn="l" rtl="0" eaLnBrk="1" latinLnBrk="0" hangingPunct="1">
        <a:spcBef>
          <a:spcPts val="500"/>
        </a:spcBef>
        <a:buClr>
          <a:schemeClr val="accent4"/>
        </a:buClr>
        <a:buSzPct val="80000"/>
        <a:buFont typeface="Wingdings 2" panose="05020102010507070707"/>
        <a:buChar char=""/>
        <a:defRPr kumimoji="0" sz="2300" kern="1200">
          <a:solidFill>
            <a:schemeClr val="tx1">
              <a:tint val="85000"/>
            </a:schemeClr>
          </a:solidFill>
          <a:latin typeface="+mn-lt"/>
          <a:ea typeface="+mn-ea"/>
          <a:cs typeface="+mn-cs"/>
        </a:defRPr>
      </a:lvl2pPr>
      <a:lvl3pPr marL="758825" indent="-228600" algn="l" rtl="0" eaLnBrk="1" latinLnBrk="0" hangingPunct="1">
        <a:spcBef>
          <a:spcPts val="400"/>
        </a:spcBef>
        <a:buClr>
          <a:schemeClr val="accent4"/>
        </a:buClr>
        <a:buSzPct val="60000"/>
        <a:buFont typeface="Wingdings" panose="05000000000000000000"/>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panose="05020102010507070707"/>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panose="05000000000000000000"/>
        <a:buChar char=""/>
        <a:defRPr kumimoji="0" sz="1800" kern="1200">
          <a:solidFill>
            <a:schemeClr val="tx1"/>
          </a:solidFill>
          <a:latin typeface="+mn-lt"/>
          <a:ea typeface="+mn-ea"/>
          <a:cs typeface="+mn-cs"/>
        </a:defRPr>
      </a:lvl5pPr>
      <a:lvl6pPr marL="1471930" indent="-182880" algn="l" rtl="0" eaLnBrk="1" latinLnBrk="0" hangingPunct="1">
        <a:spcBef>
          <a:spcPts val="400"/>
        </a:spcBef>
        <a:buClr>
          <a:schemeClr val="accent4"/>
        </a:buClr>
        <a:buSzPct val="80000"/>
        <a:buFont typeface="Wingdings 2" panose="05020102010507070707"/>
        <a:buChar char=""/>
        <a:defRPr kumimoji="0" sz="1800" kern="1200">
          <a:solidFill>
            <a:schemeClr val="tx1">
              <a:tint val="85000"/>
            </a:schemeClr>
          </a:solidFill>
          <a:latin typeface="+mn-lt"/>
          <a:ea typeface="+mn-ea"/>
          <a:cs typeface="+mn-cs"/>
        </a:defRPr>
      </a:lvl6pPr>
      <a:lvl7pPr marL="1673225" indent="-182880" algn="l" rtl="0" eaLnBrk="1" latinLnBrk="0" hangingPunct="1">
        <a:spcBef>
          <a:spcPct val="20000"/>
        </a:spcBef>
        <a:buClr>
          <a:schemeClr val="accent4"/>
        </a:buClr>
        <a:buSzPct val="80000"/>
        <a:buFont typeface="Wingdings 2" panose="05020102010507070707"/>
        <a:buChar char=""/>
        <a:defRPr kumimoji="0" sz="1600" kern="1200" baseline="0">
          <a:solidFill>
            <a:schemeClr val="tx1"/>
          </a:solidFill>
          <a:latin typeface="+mn-lt"/>
          <a:ea typeface="+mn-ea"/>
          <a:cs typeface="+mn-cs"/>
        </a:defRPr>
      </a:lvl7pPr>
      <a:lvl8pPr marL="1847215"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panose="05000000000000000000"/>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geeksforgeeks.org/super-keyword/" TargetMode="External"/><Relationship Id="rId1" Type="http://schemas.openxmlformats.org/officeDocument/2006/relationships/hyperlink" Target="https://www.geeksforgeeks.org/this-reference-in-java/" TargetMode="Externa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geeksforgeeks.org/java-lang-number-class-java/" TargetMode="External"/><Relationship Id="rId1" Type="http://schemas.openxmlformats.org/officeDocument/2006/relationships/hyperlink" Target="https://www.geeksforgeeks.org/abstract-classes-in-java/" TargetMode="Externa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eeksforgeeks.org/overriding-in-java/"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ACTIVITIES_CLASSES.tx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javatpoint.com/runtime-polymorphism-in-java" TargetMode="External"/><Relationship Id="rId2" Type="http://schemas.openxmlformats.org/officeDocument/2006/relationships/hyperlink" Target="https://www.javatpoint.com/method-overriding-in-java" TargetMode="External"/><Relationship Id="rId1" Type="http://schemas.openxmlformats.org/officeDocument/2006/relationships/hyperlink" Target="https://www.javatpoint.com/object-and-class-in-jav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CORE JAVA 8- day </a:t>
            </a:r>
            <a:r>
              <a:rPr lang="en-IN" dirty="0" smtClean="0"/>
              <a:t>4</a:t>
            </a:r>
            <a:endParaRPr lang="en-IN" dirty="0"/>
          </a:p>
        </p:txBody>
      </p:sp>
      <p:sp>
        <p:nvSpPr>
          <p:cNvPr id="3" name="Subtitle 2"/>
          <p:cNvSpPr>
            <a:spLocks noGrp="1"/>
          </p:cNvSpPr>
          <p:nvPr>
            <p:ph type="subTitle" idx="1"/>
          </p:nvPr>
        </p:nvSpPr>
        <p:spPr/>
        <p:txBody>
          <a:bodyPr/>
          <a:lstStyle/>
          <a:p>
            <a:r>
              <a:rPr lang="en-IN" dirty="0" err="1" smtClean="0"/>
              <a:t>Saratha</a:t>
            </a:r>
            <a:r>
              <a:rPr lang="en-IN" dirty="0" smtClean="0"/>
              <a:t> </a:t>
            </a:r>
            <a:r>
              <a:rPr lang="en-IN" dirty="0" err="1" smtClean="0"/>
              <a:t>Natarajan</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inheritance.png"/>
          <p:cNvPicPr>
            <a:picLocks noGrp="1" noChangeAspect="1"/>
          </p:cNvPicPr>
          <p:nvPr>
            <p:ph idx="1"/>
          </p:nvPr>
        </p:nvPicPr>
        <p:blipFill>
          <a:blip r:embed="rId1"/>
          <a:stretch>
            <a:fillRect/>
          </a:stretch>
        </p:blipFill>
        <p:spPr>
          <a:xfrm>
            <a:off x="457200" y="1999501"/>
            <a:ext cx="7239000" cy="4067086"/>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INHERITANCE(TYPES)</a:t>
            </a:r>
            <a:endParaRPr lang="en-IN" dirty="0"/>
          </a:p>
        </p:txBody>
      </p:sp>
      <p:pic>
        <p:nvPicPr>
          <p:cNvPr id="4" name="Content Placeholder 3" descr="typesofInheritance.png"/>
          <p:cNvPicPr>
            <a:picLocks noGrp="1" noChangeAspect="1"/>
          </p:cNvPicPr>
          <p:nvPr>
            <p:ph idx="1"/>
          </p:nvPr>
        </p:nvPicPr>
        <p:blipFill>
          <a:blip r:embed="rId1"/>
          <a:stretch>
            <a:fillRect/>
          </a:stretch>
        </p:blipFill>
        <p:spPr>
          <a:xfrm>
            <a:off x="827299" y="1609725"/>
            <a:ext cx="6498801" cy="4846638"/>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INHERITANCE(...)</a:t>
            </a:r>
            <a:endParaRPr lang="en-IN" dirty="0"/>
          </a:p>
        </p:txBody>
      </p:sp>
      <p:sp>
        <p:nvSpPr>
          <p:cNvPr id="3" name="Content Placeholder 2"/>
          <p:cNvSpPr>
            <a:spLocks noGrp="1"/>
          </p:cNvSpPr>
          <p:nvPr>
            <p:ph idx="1"/>
          </p:nvPr>
        </p:nvSpPr>
        <p:spPr/>
        <p:txBody>
          <a:bodyPr>
            <a:normAutofit/>
          </a:bodyPr>
          <a:lstStyle/>
          <a:p>
            <a:pPr fontAlgn="base"/>
            <a:r>
              <a:rPr lang="en-IN" dirty="0" smtClean="0"/>
              <a:t>“is-a” relationship</a:t>
            </a:r>
            <a:endParaRPr lang="en-IN" dirty="0" smtClean="0"/>
          </a:p>
          <a:p>
            <a:pPr lvl="1"/>
            <a:r>
              <a:rPr lang="en-IN" dirty="0" smtClean="0"/>
              <a:t>means that a certain class is the part of the parent class. </a:t>
            </a:r>
            <a:endParaRPr lang="en-IN" dirty="0" smtClean="0"/>
          </a:p>
          <a:p>
            <a:pPr lvl="1"/>
            <a:r>
              <a:rPr lang="en-IN" dirty="0" smtClean="0"/>
              <a:t>This is essential for code reusability. Inheritance is unidirectional which means that the child class is a type of parent class but the inverse is not true. </a:t>
            </a:r>
            <a:endParaRPr lang="en-IN" dirty="0" smtClean="0"/>
          </a:p>
          <a:p>
            <a:pPr lvl="1"/>
            <a:r>
              <a:rPr lang="en-IN" dirty="0" smtClean="0"/>
              <a:t>For example, a brush is a tool but all tools are not brushes.</a:t>
            </a:r>
            <a:endParaRPr lang="en-IN" dirty="0" smtClean="0"/>
          </a:p>
          <a:p>
            <a:pPr lvl="1"/>
            <a:r>
              <a:rPr lang="en-IN" dirty="0" smtClean="0"/>
              <a:t>This relationship gets implemented with the help of extends and implements keywords.</a:t>
            </a:r>
            <a:br>
              <a:rPr lang="en-IN" dirty="0" smtClean="0"/>
            </a:b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INHERITANCE(...)</a:t>
            </a:r>
            <a:endParaRPr lang="en-IN" dirty="0"/>
          </a:p>
        </p:txBody>
      </p:sp>
      <p:sp>
        <p:nvSpPr>
          <p:cNvPr id="3" name="Content Placeholder 2"/>
          <p:cNvSpPr>
            <a:spLocks noGrp="1"/>
          </p:cNvSpPr>
          <p:nvPr>
            <p:ph idx="1"/>
          </p:nvPr>
        </p:nvSpPr>
        <p:spPr/>
        <p:txBody>
          <a:bodyPr/>
          <a:lstStyle/>
          <a:p>
            <a:pPr fontAlgn="base"/>
            <a:r>
              <a:rPr lang="en-IN" dirty="0" smtClean="0"/>
              <a:t>“has-a” relationship</a:t>
            </a:r>
            <a:endParaRPr lang="en-IN" dirty="0" smtClean="0"/>
          </a:p>
          <a:p>
            <a:pPr lvl="1" fontAlgn="base"/>
            <a:r>
              <a:rPr lang="en-IN" dirty="0" smtClean="0"/>
              <a:t>Composition is the other word of the “has-a” relationship.</a:t>
            </a:r>
            <a:endParaRPr lang="en-IN" dirty="0" smtClean="0"/>
          </a:p>
          <a:p>
            <a:pPr lvl="1" fontAlgn="base"/>
            <a:r>
              <a:rPr lang="en-IN" dirty="0" smtClean="0"/>
              <a:t> It means that a certain instance of this class has a reference to another class or in the same class. This relationship also helps in code reusability.</a:t>
            </a:r>
            <a:endParaRPr lang="en-IN" dirty="0" smtClean="0"/>
          </a:p>
          <a:p>
            <a:pPr lvl="1" fontAlgn="base"/>
            <a:r>
              <a:rPr lang="en-IN" dirty="0" smtClean="0"/>
              <a:t>For example, A square has edges, A brush has bristles, A cat has a tail. This implementation is possible if we use the new keyword.</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pic>
        <p:nvPicPr>
          <p:cNvPr id="4" name="Content Placeholder 3" descr="java-has-a-relationship.png"/>
          <p:cNvPicPr>
            <a:picLocks noGrp="1" noChangeAspect="1"/>
          </p:cNvPicPr>
          <p:nvPr>
            <p:ph idx="1"/>
          </p:nvPr>
        </p:nvPicPr>
        <p:blipFill>
          <a:blip r:embed="rId1"/>
          <a:stretch>
            <a:fillRect/>
          </a:stretch>
        </p:blipFill>
        <p:spPr>
          <a:xfrm>
            <a:off x="1219200" y="2128044"/>
            <a:ext cx="5715000" cy="38100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Content Placeholder 4" descr="HasARelationJavaExample.png"/>
          <p:cNvPicPr>
            <a:picLocks noGrp="1" noChangeAspect="1"/>
          </p:cNvPicPr>
          <p:nvPr>
            <p:ph idx="1"/>
          </p:nvPr>
        </p:nvPicPr>
        <p:blipFill>
          <a:blip r:embed="rId1"/>
          <a:stretch>
            <a:fillRect/>
          </a:stretch>
        </p:blipFill>
        <p:spPr>
          <a:xfrm>
            <a:off x="457200" y="2287640"/>
            <a:ext cx="7239000" cy="3490807"/>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a:t>
            </a:r>
            <a:endParaRPr lang="en-IN" dirty="0"/>
          </a:p>
        </p:txBody>
      </p:sp>
      <p:pic>
        <p:nvPicPr>
          <p:cNvPr id="4" name="Content Placeholder 3" descr="types-of-inheritance-in-java6.png"/>
          <p:cNvPicPr>
            <a:picLocks noGrp="1" noChangeAspect="1"/>
          </p:cNvPicPr>
          <p:nvPr>
            <p:ph idx="1"/>
          </p:nvPr>
        </p:nvPicPr>
        <p:blipFill>
          <a:blip r:embed="rId1"/>
          <a:stretch>
            <a:fillRect/>
          </a:stretch>
        </p:blipFill>
        <p:spPr>
          <a:xfrm>
            <a:off x="1662112" y="2513806"/>
            <a:ext cx="4829175" cy="3038475"/>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polymorphism</a:t>
            </a:r>
            <a:endParaRPr lang="en-IN" dirty="0"/>
          </a:p>
        </p:txBody>
      </p:sp>
      <p:pic>
        <p:nvPicPr>
          <p:cNvPr id="4" name="Content Placeholder 3" descr="encapsulation-in-java.png"/>
          <p:cNvPicPr>
            <a:picLocks noGrp="1" noChangeAspect="1"/>
          </p:cNvPicPr>
          <p:nvPr>
            <p:ph idx="1"/>
          </p:nvPr>
        </p:nvPicPr>
        <p:blipFill>
          <a:blip r:embed="rId1"/>
          <a:stretch>
            <a:fillRect/>
          </a:stretch>
        </p:blipFill>
        <p:spPr>
          <a:xfrm>
            <a:off x="1533524" y="2337594"/>
            <a:ext cx="5086350" cy="33909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IN" dirty="0"/>
          </a:p>
        </p:txBody>
      </p:sp>
      <p:sp>
        <p:nvSpPr>
          <p:cNvPr id="8" name="Content Placeholder 7"/>
          <p:cNvSpPr>
            <a:spLocks noGrp="1"/>
          </p:cNvSpPr>
          <p:nvPr>
            <p:ph idx="1"/>
          </p:nvPr>
        </p:nvSpPr>
        <p:spPr/>
        <p:txBody>
          <a:bodyPr>
            <a:normAutofit fontScale="92500" lnSpcReduction="20000"/>
          </a:bodyPr>
          <a:lstStyle/>
          <a:p>
            <a:r>
              <a:rPr lang="en-IN" b="1" dirty="0" smtClean="0"/>
              <a:t>Polymorphism in Java</a:t>
            </a:r>
            <a:r>
              <a:rPr lang="en-IN" dirty="0" smtClean="0"/>
              <a:t> is the task that performs a single action in different ways.</a:t>
            </a:r>
            <a:endParaRPr lang="en-IN" dirty="0" smtClean="0"/>
          </a:p>
          <a:p>
            <a:r>
              <a:rPr lang="en-IN" dirty="0" smtClean="0"/>
              <a:t>You can perform Polymorphism in Java via two different methods:</a:t>
            </a:r>
            <a:endParaRPr lang="en-IN" dirty="0" smtClean="0"/>
          </a:p>
          <a:p>
            <a:pPr lvl="1"/>
            <a:r>
              <a:rPr lang="en-IN" dirty="0" smtClean="0"/>
              <a:t>Method Overloading</a:t>
            </a:r>
            <a:endParaRPr lang="en-IN" dirty="0" smtClean="0"/>
          </a:p>
          <a:p>
            <a:pPr lvl="1"/>
            <a:r>
              <a:rPr lang="en-IN" dirty="0" smtClean="0"/>
              <a:t>Method Overriding</a:t>
            </a:r>
            <a:endParaRPr lang="en-IN" dirty="0" smtClean="0"/>
          </a:p>
          <a:p>
            <a:pPr>
              <a:buNone/>
            </a:pPr>
            <a:r>
              <a:rPr lang="en-IN" b="1" dirty="0" smtClean="0"/>
              <a:t>What is Method Overloading in Java?</a:t>
            </a:r>
            <a:endParaRPr lang="en-IN" dirty="0" smtClean="0"/>
          </a:p>
          <a:p>
            <a:pPr lvl="1"/>
            <a:r>
              <a:rPr lang="en-IN" dirty="0" smtClean="0"/>
              <a:t>is the process that can create multiple methods of the same name in the same class, and all the methods work in different ways. Method overloading occurs when there is more than one method of the same name in the class.</a:t>
            </a:r>
            <a:endParaRPr lang="en-IN" dirty="0" smtClean="0"/>
          </a:p>
          <a:p>
            <a:pPr>
              <a:buNone/>
            </a:pPr>
            <a:br>
              <a:rPr lang="en-IN" dirty="0" smtClean="0"/>
            </a:br>
            <a:br>
              <a:rPr lang="en-IN" dirty="0" smtClean="0"/>
            </a:b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Method overriding is the process when the subclass or a child class has the same method as declared in the parent class.</a:t>
            </a:r>
            <a:endParaRPr lang="en-IN" dirty="0" smtClean="0"/>
          </a:p>
          <a:p>
            <a:endParaRPr lang="en-IN" dirty="0" smtClean="0"/>
          </a:p>
          <a:p>
            <a:r>
              <a:rPr lang="en-IN" dirty="0" smtClean="0"/>
              <a:t>Example </a:t>
            </a:r>
            <a:endParaRPr lang="en-IN" dirty="0" smtClean="0"/>
          </a:p>
          <a:p>
            <a:pPr lvl="1"/>
            <a:r>
              <a:rPr lang="en-IN" dirty="0" smtClean="0"/>
              <a:t>Base class Polygon, -&gt; Square , -&gt; both with have render methods</a:t>
            </a:r>
            <a:endParaRPr lang="en-IN" dirty="0" smtClean="0"/>
          </a:p>
          <a:p>
            <a:pPr lvl="1"/>
            <a:r>
              <a:rPr lang="en-IN" dirty="0" smtClean="0"/>
              <a:t>Base Class Language -&gt; Java </a:t>
            </a:r>
            <a:endParaRPr lang="en-IN" dirty="0" smtClean="0"/>
          </a:p>
          <a:p>
            <a:endParaRPr lang="en-IN" dirty="0" smtClean="0"/>
          </a:p>
          <a:p>
            <a:pPr>
              <a:buNone/>
            </a:pPr>
            <a:br>
              <a:rPr lang="en-IN" dirty="0" smtClean="0"/>
            </a:b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t>Today’s Topic – </a:t>
            </a:r>
            <a:r>
              <a:rPr lang="en-IN" dirty="0" smtClean="0"/>
              <a:t>OOPS, Wrapper Classes, Instance Of</a:t>
            </a:r>
            <a:endParaRPr lang="en-IN" dirty="0" smtClean="0"/>
          </a:p>
          <a:p>
            <a:r>
              <a:rPr lang="en-IN" dirty="0" smtClean="0"/>
              <a:t>Exceptions</a:t>
            </a:r>
            <a:endParaRPr lang="en-IN" dirty="0" smtClean="0"/>
          </a:p>
          <a:p>
            <a:pPr marL="0" indent="0">
              <a:buNone/>
            </a:pPr>
            <a:endParaRPr lang="en-IN" dirty="0" smtClean="0"/>
          </a:p>
          <a:p>
            <a:endParaRPr lang="en-IN" dirty="0" smtClean="0"/>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Implicit conversion</a:t>
            </a:r>
            <a:endParaRPr lang="en-IN" dirty="0"/>
          </a:p>
        </p:txBody>
      </p:sp>
      <p:sp>
        <p:nvSpPr>
          <p:cNvPr id="3" name="Content Placeholder 2"/>
          <p:cNvSpPr>
            <a:spLocks noGrp="1"/>
          </p:cNvSpPr>
          <p:nvPr>
            <p:ph idx="1"/>
          </p:nvPr>
        </p:nvSpPr>
        <p:spPr/>
        <p:txBody>
          <a:bodyPr/>
          <a:lstStyle/>
          <a:p>
            <a:r>
              <a:rPr lang="en-IN" dirty="0" smtClean="0"/>
              <a:t>The process of converting one type of object and variable into another type is referred to as </a:t>
            </a:r>
            <a:r>
              <a:rPr lang="en-IN" b="1" dirty="0" smtClean="0"/>
              <a:t>Typecasting</a:t>
            </a:r>
            <a:r>
              <a:rPr lang="en-IN" dirty="0" smtClean="0"/>
              <a:t>. When the conversion automatically performs by the compiler without the programmer's interference, it is called </a:t>
            </a:r>
            <a:r>
              <a:rPr lang="en-IN" b="1" dirty="0" smtClean="0"/>
              <a:t>implicit type casting</a:t>
            </a:r>
            <a:r>
              <a:rPr lang="en-IN" dirty="0" smtClean="0"/>
              <a:t> or </a:t>
            </a:r>
            <a:r>
              <a:rPr lang="en-IN" b="1" dirty="0" smtClean="0"/>
              <a:t>widening casting</a:t>
            </a:r>
            <a:r>
              <a:rPr lang="en-IN" dirty="0" smtClean="0"/>
              <a:t>.</a:t>
            </a:r>
            <a:endParaRPr lang="en-IN" dirty="0" smtClean="0"/>
          </a:p>
          <a:p>
            <a:pPr>
              <a:buNone/>
            </a:pPr>
            <a:br>
              <a:rPr lang="en-IN" dirty="0" smtClean="0"/>
            </a:br>
            <a:endParaRPr lang="en-IN" dirty="0"/>
          </a:p>
        </p:txBody>
      </p:sp>
      <p:pic>
        <p:nvPicPr>
          <p:cNvPr id="4" name="Picture 3" descr="implicitly-typecasting-in-java.png"/>
          <p:cNvPicPr>
            <a:picLocks noChangeAspect="1"/>
          </p:cNvPicPr>
          <p:nvPr/>
        </p:nvPicPr>
        <p:blipFill>
          <a:blip r:embed="rId1"/>
          <a:stretch>
            <a:fillRect/>
          </a:stretch>
        </p:blipFill>
        <p:spPr>
          <a:xfrm>
            <a:off x="1357290" y="4572008"/>
            <a:ext cx="5715000" cy="143827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Explicit conversion</a:t>
            </a:r>
            <a:endParaRPr lang="en-IN" dirty="0"/>
          </a:p>
        </p:txBody>
      </p:sp>
      <p:sp>
        <p:nvSpPr>
          <p:cNvPr id="3" name="Content Placeholder 2"/>
          <p:cNvSpPr>
            <a:spLocks noGrp="1"/>
          </p:cNvSpPr>
          <p:nvPr>
            <p:ph idx="1"/>
          </p:nvPr>
        </p:nvSpPr>
        <p:spPr/>
        <p:txBody>
          <a:bodyPr/>
          <a:lstStyle/>
          <a:p>
            <a:pPr fontAlgn="base"/>
            <a:r>
              <a:rPr lang="en-IN" dirty="0" smtClean="0"/>
              <a:t>If we want to assign a value of a larger data type to a smaller data type we perform explicit type casting or narrowing.  </a:t>
            </a:r>
            <a:endParaRPr lang="en-IN" dirty="0" smtClean="0"/>
          </a:p>
          <a:p>
            <a:pPr fontAlgn="base"/>
            <a:r>
              <a:rPr lang="en-IN" dirty="0" smtClean="0"/>
              <a:t>This is useful for incompatible data types where automatic conversion cannot be done.</a:t>
            </a:r>
            <a:endParaRPr lang="en-IN" dirty="0" smtClean="0"/>
          </a:p>
          <a:p>
            <a:pPr fontAlgn="base"/>
            <a:r>
              <a:rPr lang="en-IN" dirty="0" smtClean="0"/>
              <a:t>Here, the target type specifies the desired type to convert the specified value to.</a:t>
            </a:r>
            <a:br>
              <a:rPr lang="en-IN" dirty="0" smtClean="0"/>
            </a:br>
            <a:endParaRPr lang="en-IN" dirty="0" smtClean="0"/>
          </a:p>
          <a:p>
            <a:endParaRPr lang="en-IN" dirty="0"/>
          </a:p>
        </p:txBody>
      </p:sp>
      <p:pic>
        <p:nvPicPr>
          <p:cNvPr id="4" name="Picture 3" descr="Narrowing-or-Explicit-Conversion.png"/>
          <p:cNvPicPr>
            <a:picLocks noChangeAspect="1"/>
          </p:cNvPicPr>
          <p:nvPr/>
        </p:nvPicPr>
        <p:blipFill>
          <a:blip r:embed="rId1"/>
          <a:stretch>
            <a:fillRect/>
          </a:stretch>
        </p:blipFill>
        <p:spPr>
          <a:xfrm>
            <a:off x="1571604" y="4643446"/>
            <a:ext cx="5439535" cy="866896"/>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err="1" smtClean="0"/>
              <a:t>Upcasting</a:t>
            </a:r>
            <a:r>
              <a:rPr lang="en-IN" b="0" dirty="0" smtClean="0"/>
              <a:t> and </a:t>
            </a:r>
            <a:r>
              <a:rPr lang="en-IN" b="0" dirty="0" err="1" smtClean="0"/>
              <a:t>Downcasting</a:t>
            </a:r>
            <a:r>
              <a:rPr lang="en-IN" b="0" dirty="0" smtClean="0"/>
              <a:t> in Java</a:t>
            </a:r>
            <a:endParaRPr lang="en-IN" dirty="0"/>
          </a:p>
        </p:txBody>
      </p:sp>
      <p:sp>
        <p:nvSpPr>
          <p:cNvPr id="3" name="Content Placeholder 2"/>
          <p:cNvSpPr>
            <a:spLocks noGrp="1"/>
          </p:cNvSpPr>
          <p:nvPr>
            <p:ph idx="1"/>
          </p:nvPr>
        </p:nvSpPr>
        <p:spPr/>
        <p:txBody>
          <a:bodyPr/>
          <a:lstStyle/>
          <a:p>
            <a:r>
              <a:rPr lang="en-IN" dirty="0" smtClean="0"/>
              <a:t>A process of converting one data type to another is known as </a:t>
            </a:r>
            <a:r>
              <a:rPr lang="en-IN" b="1" dirty="0" smtClean="0"/>
              <a:t>Typecasting</a:t>
            </a:r>
            <a:r>
              <a:rPr lang="en-IN" dirty="0" smtClean="0"/>
              <a:t> and </a:t>
            </a:r>
            <a:r>
              <a:rPr lang="en-IN" b="1" dirty="0" err="1" smtClean="0"/>
              <a:t>Upcasting</a:t>
            </a:r>
            <a:r>
              <a:rPr lang="en-IN" dirty="0" smtClean="0"/>
              <a:t> and </a:t>
            </a:r>
            <a:r>
              <a:rPr lang="en-IN" b="1" dirty="0" err="1" smtClean="0"/>
              <a:t>Downcasting</a:t>
            </a:r>
            <a:r>
              <a:rPr lang="en-IN" dirty="0" smtClean="0"/>
              <a:t> is the type of object typecasting.</a:t>
            </a:r>
            <a:endParaRPr lang="en-IN" dirty="0" smtClean="0"/>
          </a:p>
          <a:p>
            <a:r>
              <a:rPr lang="en-IN" dirty="0" smtClean="0"/>
              <a:t> In Java, the object can also be </a:t>
            </a:r>
            <a:r>
              <a:rPr lang="en-IN" dirty="0" err="1" smtClean="0"/>
              <a:t>typecasted</a:t>
            </a:r>
            <a:r>
              <a:rPr lang="en-IN" dirty="0" smtClean="0"/>
              <a:t> like the </a:t>
            </a:r>
            <a:r>
              <a:rPr lang="en-IN" dirty="0" err="1" smtClean="0"/>
              <a:t>datatypes</a:t>
            </a:r>
            <a:r>
              <a:rPr lang="en-IN" dirty="0" smtClean="0"/>
              <a:t>.</a:t>
            </a:r>
            <a:endParaRPr lang="en-IN" dirty="0" smtClean="0"/>
          </a:p>
          <a:p>
            <a:r>
              <a:rPr lang="en-IN" dirty="0" smtClean="0"/>
              <a:t> </a:t>
            </a:r>
            <a:r>
              <a:rPr lang="en-IN" b="1" dirty="0" smtClean="0"/>
              <a:t>Parent</a:t>
            </a:r>
            <a:r>
              <a:rPr lang="en-IN" dirty="0" smtClean="0"/>
              <a:t> and </a:t>
            </a:r>
            <a:r>
              <a:rPr lang="en-IN" b="1" dirty="0" smtClean="0"/>
              <a:t>Child</a:t>
            </a:r>
            <a:r>
              <a:rPr lang="en-IN" dirty="0" smtClean="0"/>
              <a:t> objects are two types of objects. So, there are two types of typecasting possible for an object, i.e., </a:t>
            </a:r>
            <a:r>
              <a:rPr lang="en-IN" b="1" dirty="0" smtClean="0"/>
              <a:t> Child to Parent</a:t>
            </a:r>
            <a:r>
              <a:rPr lang="en-IN" dirty="0" smtClean="0"/>
              <a:t> and </a:t>
            </a:r>
            <a:r>
              <a:rPr lang="en-IN" b="1" dirty="0" smtClean="0"/>
              <a:t> Parent</a:t>
            </a:r>
            <a:r>
              <a:rPr lang="en-IN" dirty="0" smtClean="0"/>
              <a:t> </a:t>
            </a:r>
            <a:r>
              <a:rPr lang="en-IN" b="1" dirty="0" smtClean="0"/>
              <a:t>to Child </a:t>
            </a:r>
            <a:r>
              <a:rPr lang="en-IN" dirty="0" smtClean="0"/>
              <a:t>or can say </a:t>
            </a:r>
            <a:r>
              <a:rPr lang="en-IN" b="1" dirty="0" err="1" smtClean="0"/>
              <a:t>Upcasting</a:t>
            </a:r>
            <a:r>
              <a:rPr lang="en-IN" dirty="0" smtClean="0"/>
              <a:t> and </a:t>
            </a:r>
            <a:r>
              <a:rPr lang="en-IN" b="1" dirty="0" err="1" smtClean="0"/>
              <a:t>Downcasting</a:t>
            </a:r>
            <a:r>
              <a:rPr lang="en-IN" dirty="0" smtClean="0"/>
              <a:t>.</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upcasting-and-downcasting-in-java.png"/>
          <p:cNvPicPr>
            <a:picLocks noGrp="1" noChangeAspect="1"/>
          </p:cNvPicPr>
          <p:nvPr>
            <p:ph idx="1"/>
          </p:nvPr>
        </p:nvPicPr>
        <p:blipFill>
          <a:blip r:embed="rId1"/>
          <a:stretch>
            <a:fillRect/>
          </a:stretch>
        </p:blipFill>
        <p:spPr>
          <a:xfrm>
            <a:off x="1695450" y="2651919"/>
            <a:ext cx="4762500" cy="276225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downcasting</a:t>
            </a:r>
            <a:endParaRPr lang="en-IN" dirty="0"/>
          </a:p>
        </p:txBody>
      </p:sp>
      <p:sp>
        <p:nvSpPr>
          <p:cNvPr id="3" name="Content Placeholder 2"/>
          <p:cNvSpPr>
            <a:spLocks noGrp="1"/>
          </p:cNvSpPr>
          <p:nvPr>
            <p:ph idx="1"/>
          </p:nvPr>
        </p:nvSpPr>
        <p:spPr/>
        <p:txBody>
          <a:bodyPr>
            <a:normAutofit fontScale="85000" lnSpcReduction="20000"/>
          </a:bodyPr>
          <a:lstStyle/>
          <a:p>
            <a:r>
              <a:rPr lang="en-IN" dirty="0" err="1" smtClean="0"/>
              <a:t>Downcasting</a:t>
            </a:r>
            <a:endParaRPr lang="en-IN" dirty="0" smtClean="0"/>
          </a:p>
          <a:p>
            <a:r>
              <a:rPr lang="en-IN" b="1" dirty="0" err="1" smtClean="0"/>
              <a:t>Downcasting</a:t>
            </a:r>
            <a:r>
              <a:rPr lang="en-IN" dirty="0" smtClean="0"/>
              <a:t> is another type of object typecasting. In </a:t>
            </a:r>
            <a:r>
              <a:rPr lang="en-IN" b="1" dirty="0" err="1" smtClean="0"/>
              <a:t>Downcasting</a:t>
            </a:r>
            <a:r>
              <a:rPr lang="en-IN" dirty="0" smtClean="0"/>
              <a:t>, we assign a parent class reference object to the child class. </a:t>
            </a:r>
            <a:endParaRPr lang="en-IN" dirty="0" smtClean="0"/>
          </a:p>
          <a:p>
            <a:r>
              <a:rPr lang="en-IN" dirty="0" smtClean="0"/>
              <a:t>In Java, we cannot assign a parent class reference object to the child class, but if we per</a:t>
            </a:r>
            <a:endParaRPr lang="en-IN" dirty="0" smtClean="0"/>
          </a:p>
          <a:p>
            <a:r>
              <a:rPr lang="en-IN" dirty="0" smtClean="0"/>
              <a:t>form </a:t>
            </a:r>
            <a:r>
              <a:rPr lang="en-IN" dirty="0" err="1" smtClean="0"/>
              <a:t>downcasting</a:t>
            </a:r>
            <a:r>
              <a:rPr lang="en-IN" dirty="0" smtClean="0"/>
              <a:t>, we will not get any compile-time error. However, when we run it, it throws the </a:t>
            </a:r>
            <a:r>
              <a:rPr lang="en-IN" b="1" dirty="0" smtClean="0"/>
              <a:t>"</a:t>
            </a:r>
            <a:r>
              <a:rPr lang="en-IN" b="1" dirty="0" err="1" smtClean="0"/>
              <a:t>ClassCastException</a:t>
            </a:r>
            <a:r>
              <a:rPr lang="en-IN" b="1" dirty="0" smtClean="0"/>
              <a:t>"</a:t>
            </a:r>
            <a:r>
              <a:rPr lang="en-IN" dirty="0" smtClean="0"/>
              <a:t>. Now the point is if </a:t>
            </a:r>
            <a:r>
              <a:rPr lang="en-IN" dirty="0" err="1" smtClean="0"/>
              <a:t>downcasting</a:t>
            </a:r>
            <a:r>
              <a:rPr lang="en-IN" dirty="0" smtClean="0"/>
              <a:t> is not possible in Java, then why is it allowed by the compiler? </a:t>
            </a:r>
            <a:endParaRPr lang="en-IN" dirty="0" smtClean="0"/>
          </a:p>
          <a:p>
            <a:r>
              <a:rPr lang="en-IN" dirty="0" smtClean="0"/>
              <a:t>In Java, some scenarios allow us to perform </a:t>
            </a:r>
            <a:r>
              <a:rPr lang="en-IN" dirty="0" err="1" smtClean="0"/>
              <a:t>downcasting</a:t>
            </a:r>
            <a:r>
              <a:rPr lang="en-IN" dirty="0" smtClean="0"/>
              <a:t>. Here, the subclass object is referred by the parent class.</a:t>
            </a:r>
            <a:endParaRPr lang="en-IN" dirty="0" smtClean="0"/>
          </a:p>
          <a:p>
            <a:r>
              <a:rPr lang="en-IN" dirty="0" smtClean="0"/>
              <a:t>Below is an example of </a:t>
            </a:r>
            <a:r>
              <a:rPr lang="en-IN" dirty="0" err="1" smtClean="0"/>
              <a:t>downcasting</a:t>
            </a:r>
            <a:r>
              <a:rPr lang="en-IN" dirty="0" smtClean="0"/>
              <a:t> in which both the valid and the invalid scenarios are explained:</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Declarations and Modifiers (...)</a:t>
            </a:r>
            <a:endParaRPr lang="en-IN" dirty="0"/>
          </a:p>
        </p:txBody>
      </p:sp>
      <p:sp>
        <p:nvSpPr>
          <p:cNvPr id="3" name="Content Placeholder 2"/>
          <p:cNvSpPr>
            <a:spLocks noGrp="1"/>
          </p:cNvSpPr>
          <p:nvPr>
            <p:ph idx="1"/>
          </p:nvPr>
        </p:nvSpPr>
        <p:spPr/>
        <p:txBody>
          <a:bodyPr>
            <a:normAutofit lnSpcReduction="10000"/>
          </a:bodyPr>
          <a:lstStyle/>
          <a:p>
            <a:r>
              <a:rPr lang="en-IN" dirty="0" smtClean="0"/>
              <a:t>Non-Access Modifiers</a:t>
            </a:r>
            <a:endParaRPr lang="en-IN" dirty="0" smtClean="0"/>
          </a:p>
          <a:p>
            <a:pPr>
              <a:buNone/>
            </a:pPr>
            <a:r>
              <a:rPr lang="en-IN" dirty="0" smtClean="0"/>
              <a:t>         Java provides a number of non-access modifiers to achieve many other functionality.</a:t>
            </a:r>
            <a:endParaRPr lang="en-IN" dirty="0" smtClean="0"/>
          </a:p>
          <a:p>
            <a:pPr lvl="1"/>
            <a:r>
              <a:rPr lang="en-IN" dirty="0" smtClean="0"/>
              <a:t>The </a:t>
            </a:r>
            <a:r>
              <a:rPr lang="en-IN" i="1" dirty="0" smtClean="0"/>
              <a:t>static</a:t>
            </a:r>
            <a:r>
              <a:rPr lang="en-IN" dirty="0" smtClean="0"/>
              <a:t> modifier for creating class methods and variables.</a:t>
            </a:r>
            <a:endParaRPr lang="en-IN" dirty="0" smtClean="0"/>
          </a:p>
          <a:p>
            <a:pPr lvl="1"/>
            <a:r>
              <a:rPr lang="en-IN" dirty="0" smtClean="0"/>
              <a:t>The </a:t>
            </a:r>
            <a:r>
              <a:rPr lang="en-IN" i="1" dirty="0" smtClean="0"/>
              <a:t>final</a:t>
            </a:r>
            <a:r>
              <a:rPr lang="en-IN" dirty="0" smtClean="0"/>
              <a:t> modifier for finalizing the implementations of classes, methods, and variables.</a:t>
            </a:r>
            <a:endParaRPr lang="en-IN" dirty="0" smtClean="0"/>
          </a:p>
          <a:p>
            <a:pPr lvl="1"/>
            <a:r>
              <a:rPr lang="en-IN" dirty="0" smtClean="0"/>
              <a:t>The </a:t>
            </a:r>
            <a:r>
              <a:rPr lang="en-IN" i="1" dirty="0" smtClean="0"/>
              <a:t>abstract</a:t>
            </a:r>
            <a:r>
              <a:rPr lang="en-IN" dirty="0" smtClean="0"/>
              <a:t> modifier for creating abstract classes and methods.</a:t>
            </a:r>
            <a:endParaRPr lang="en-IN" dirty="0" smtClean="0"/>
          </a:p>
          <a:p>
            <a:pPr lvl="1"/>
            <a:r>
              <a:rPr lang="en-IN" dirty="0" smtClean="0"/>
              <a:t>The </a:t>
            </a:r>
            <a:r>
              <a:rPr lang="en-IN" i="1" dirty="0" smtClean="0"/>
              <a:t>synchronized</a:t>
            </a:r>
            <a:r>
              <a:rPr lang="en-IN" dirty="0" smtClean="0"/>
              <a:t> and </a:t>
            </a:r>
            <a:r>
              <a:rPr lang="en-IN" i="1" dirty="0" smtClean="0"/>
              <a:t>volatile</a:t>
            </a:r>
            <a:r>
              <a:rPr lang="en-IN" dirty="0" smtClean="0"/>
              <a:t> modifiers, which are used for threads.</a:t>
            </a:r>
            <a:endParaRPr lang="en-IN" dirty="0" smtClean="0"/>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Declarations and Modifiers (...)</a:t>
            </a:r>
            <a:endParaRPr lang="en-IN" dirty="0"/>
          </a:p>
        </p:txBody>
      </p:sp>
      <p:sp>
        <p:nvSpPr>
          <p:cNvPr id="3" name="Content Placeholder 2"/>
          <p:cNvSpPr>
            <a:spLocks noGrp="1"/>
          </p:cNvSpPr>
          <p:nvPr>
            <p:ph idx="1"/>
          </p:nvPr>
        </p:nvSpPr>
        <p:spPr/>
        <p:txBody>
          <a:bodyPr/>
          <a:lstStyle/>
          <a:p>
            <a:r>
              <a:rPr lang="en-IN" dirty="0" smtClean="0"/>
              <a:t>Static</a:t>
            </a:r>
            <a:endParaRPr lang="en-IN" dirty="0" smtClean="0"/>
          </a:p>
          <a:p>
            <a:pPr lvl="1"/>
            <a:r>
              <a:rPr lang="en-IN" dirty="0" smtClean="0"/>
              <a:t>mainly used for memory management</a:t>
            </a:r>
            <a:endParaRPr lang="en-IN" dirty="0" smtClean="0"/>
          </a:p>
          <a:p>
            <a:pPr lvl="1"/>
            <a:r>
              <a:rPr lang="en-IN" dirty="0" smtClean="0"/>
              <a:t>share the same variable or method of a given class</a:t>
            </a:r>
            <a:endParaRPr lang="en-IN" dirty="0" smtClean="0"/>
          </a:p>
          <a:p>
            <a:pPr lvl="1"/>
            <a:r>
              <a:rPr lang="en-IN" dirty="0" smtClean="0"/>
              <a:t>apply static keywords with variables, methods, blocks, and nested classes.</a:t>
            </a:r>
            <a:endParaRPr lang="en-IN" dirty="0" smtClean="0"/>
          </a:p>
          <a:p>
            <a:pPr lvl="1"/>
            <a:r>
              <a:rPr lang="en-IN" dirty="0" smtClean="0"/>
              <a:t>static keyword belongs to the class than an instance of the class.</a:t>
            </a:r>
            <a:endParaRPr lang="en-IN" dirty="0" smtClean="0"/>
          </a:p>
          <a:p>
            <a:pPr lvl="1"/>
            <a:r>
              <a:rPr lang="en-IN" dirty="0" smtClean="0"/>
              <a:t>When a member is declared static, it can be accessed before any objects of its class are created, and without reference to any object.</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Declarations and Modifiers (...)</a:t>
            </a:r>
            <a:endParaRPr lang="en-IN" dirty="0"/>
          </a:p>
        </p:txBody>
      </p:sp>
      <p:sp>
        <p:nvSpPr>
          <p:cNvPr id="3" name="Content Placeholder 2"/>
          <p:cNvSpPr>
            <a:spLocks noGrp="1"/>
          </p:cNvSpPr>
          <p:nvPr>
            <p:ph idx="1"/>
          </p:nvPr>
        </p:nvSpPr>
        <p:spPr/>
        <p:txBody>
          <a:bodyPr>
            <a:normAutofit/>
          </a:bodyPr>
          <a:lstStyle/>
          <a:p>
            <a:pPr fontAlgn="base"/>
            <a:r>
              <a:rPr lang="en-IN" b="1" dirty="0" smtClean="0"/>
              <a:t>Static blocks</a:t>
            </a:r>
            <a:endParaRPr lang="en-IN" b="1" dirty="0" smtClean="0"/>
          </a:p>
          <a:p>
            <a:pPr lvl="1" fontAlgn="base"/>
            <a:r>
              <a:rPr lang="en-IN" dirty="0" smtClean="0"/>
              <a:t>can declare a static block that gets executed exactly once, when the class is first loaded.</a:t>
            </a:r>
            <a:endParaRPr lang="en-IN" dirty="0" smtClean="0"/>
          </a:p>
          <a:p>
            <a:pPr fontAlgn="base"/>
            <a:r>
              <a:rPr lang="en-IN" b="1" dirty="0" smtClean="0"/>
              <a:t>Static variables</a:t>
            </a:r>
            <a:endParaRPr lang="en-IN" b="1" dirty="0" smtClean="0"/>
          </a:p>
          <a:p>
            <a:pPr lvl="1"/>
            <a:r>
              <a:rPr lang="en-IN" dirty="0" smtClean="0"/>
              <a:t>a single copy of the variable is created and shared among all objects at the class level </a:t>
            </a:r>
            <a:endParaRPr lang="en-IN" dirty="0" smtClean="0"/>
          </a:p>
          <a:p>
            <a:pPr lvl="1"/>
            <a:r>
              <a:rPr lang="en-IN" dirty="0" smtClean="0"/>
              <a:t>Static variables are, essentially, global variables</a:t>
            </a:r>
            <a:endParaRPr lang="en-IN" dirty="0" smtClean="0"/>
          </a:p>
          <a:p>
            <a:pPr lvl="1" fontAlgn="base"/>
            <a:r>
              <a:rPr lang="en-IN" dirty="0" smtClean="0"/>
              <a:t>All instances of the class share the same static variable.</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Declarations and Modifiers (...)</a:t>
            </a:r>
            <a:endParaRPr lang="en-IN" dirty="0"/>
          </a:p>
        </p:txBody>
      </p:sp>
      <p:sp>
        <p:nvSpPr>
          <p:cNvPr id="3" name="Content Placeholder 2"/>
          <p:cNvSpPr>
            <a:spLocks noGrp="1"/>
          </p:cNvSpPr>
          <p:nvPr>
            <p:ph idx="1"/>
          </p:nvPr>
        </p:nvSpPr>
        <p:spPr/>
        <p:txBody>
          <a:bodyPr>
            <a:normAutofit/>
          </a:bodyPr>
          <a:lstStyle/>
          <a:p>
            <a:pPr fontAlgn="base"/>
            <a:r>
              <a:rPr lang="en-IN" b="1" dirty="0" smtClean="0"/>
              <a:t>Static methods</a:t>
            </a:r>
            <a:endParaRPr lang="en-IN" b="1" dirty="0" smtClean="0"/>
          </a:p>
          <a:p>
            <a:pPr lvl="1"/>
            <a:r>
              <a:rPr lang="en-IN" dirty="0" smtClean="0"/>
              <a:t>common example of a static method is the </a:t>
            </a:r>
            <a:r>
              <a:rPr lang="en-IN" i="1" dirty="0" smtClean="0"/>
              <a:t>main( )</a:t>
            </a:r>
            <a:r>
              <a:rPr lang="en-IN" dirty="0" smtClean="0"/>
              <a:t> method </a:t>
            </a:r>
            <a:endParaRPr lang="en-IN" dirty="0" smtClean="0"/>
          </a:p>
          <a:p>
            <a:pPr lvl="1"/>
            <a:r>
              <a:rPr lang="en-IN" dirty="0" smtClean="0"/>
              <a:t>Any static member can be accessed before any objects of its class are created, and without reference to any object </a:t>
            </a:r>
            <a:endParaRPr lang="en-IN" dirty="0" smtClean="0"/>
          </a:p>
          <a:p>
            <a:pPr lvl="1" fontAlgn="base"/>
            <a:r>
              <a:rPr lang="en-IN" dirty="0" smtClean="0"/>
              <a:t>Methods declared as static have several restrictions: </a:t>
            </a:r>
            <a:endParaRPr lang="en-IN" dirty="0" smtClean="0"/>
          </a:p>
          <a:p>
            <a:pPr lvl="2" fontAlgn="base"/>
            <a:r>
              <a:rPr lang="en-IN" dirty="0" smtClean="0"/>
              <a:t>They can only directly call other static methods.</a:t>
            </a:r>
            <a:endParaRPr lang="en-IN" dirty="0" smtClean="0"/>
          </a:p>
          <a:p>
            <a:pPr lvl="2" fontAlgn="base"/>
            <a:r>
              <a:rPr lang="en-IN" dirty="0" smtClean="0"/>
              <a:t>They can only directly access static data.</a:t>
            </a:r>
            <a:endParaRPr lang="en-IN" dirty="0" smtClean="0"/>
          </a:p>
          <a:p>
            <a:pPr lvl="2" fontAlgn="base"/>
            <a:r>
              <a:rPr lang="en-IN" dirty="0" smtClean="0"/>
              <a:t>They cannot refer to </a:t>
            </a:r>
            <a:r>
              <a:rPr lang="en-IN" u="sng" dirty="0" smtClean="0">
                <a:hlinkClick r:id="rId1"/>
              </a:rPr>
              <a:t>this</a:t>
            </a:r>
            <a:r>
              <a:rPr lang="en-IN" dirty="0" smtClean="0"/>
              <a:t> or </a:t>
            </a:r>
            <a:r>
              <a:rPr lang="en-IN" u="sng" dirty="0" smtClean="0">
                <a:hlinkClick r:id="rId2"/>
              </a:rPr>
              <a:t>super</a:t>
            </a:r>
            <a:r>
              <a:rPr lang="en-IN" dirty="0" smtClean="0"/>
              <a:t> in any way.</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Declarations and Modifiers (...)</a:t>
            </a:r>
            <a:endParaRPr lang="en-IN" dirty="0"/>
          </a:p>
        </p:txBody>
      </p:sp>
      <p:sp>
        <p:nvSpPr>
          <p:cNvPr id="3" name="Content Placeholder 2"/>
          <p:cNvSpPr>
            <a:spLocks noGrp="1"/>
          </p:cNvSpPr>
          <p:nvPr>
            <p:ph idx="1"/>
          </p:nvPr>
        </p:nvSpPr>
        <p:spPr/>
        <p:txBody>
          <a:bodyPr/>
          <a:lstStyle/>
          <a:p>
            <a:pPr fontAlgn="base"/>
            <a:r>
              <a:rPr lang="en-IN" b="1" dirty="0" smtClean="0"/>
              <a:t>When to use static variables and methods?</a:t>
            </a:r>
            <a:endParaRPr lang="en-IN" b="1" dirty="0" smtClean="0"/>
          </a:p>
          <a:p>
            <a:pPr lvl="1"/>
            <a:r>
              <a:rPr lang="en-IN" dirty="0" smtClean="0"/>
              <a:t>Use the static variable for the property that is common to all objects.  </a:t>
            </a:r>
            <a:endParaRPr lang="en-IN" dirty="0" smtClean="0"/>
          </a:p>
          <a:p>
            <a:pPr lvl="1"/>
            <a:r>
              <a:rPr lang="en-IN" dirty="0" smtClean="0"/>
              <a:t>For example, in class Student, all students share the same college name. </a:t>
            </a:r>
            <a:endParaRPr lang="en-IN" dirty="0" smtClean="0"/>
          </a:p>
          <a:p>
            <a:pPr lvl="1" fontAlgn="base"/>
            <a:r>
              <a:rPr lang="en-IN" dirty="0" smtClean="0"/>
              <a:t>Use static methods for changing static variables.</a:t>
            </a:r>
            <a:endParaRPr lang="en-IN" dirty="0" smtClean="0"/>
          </a:p>
          <a:p>
            <a:pPr>
              <a:buNone/>
            </a:pPr>
            <a:br>
              <a:rPr lang="en-IN" dirty="0" smtClean="0"/>
            </a:br>
            <a:r>
              <a:rPr lang="en-IN" dirty="0" smtClean="0"/>
              <a:t> </a:t>
            </a:r>
            <a:br>
              <a:rPr lang="en-IN" dirty="0" smtClean="0"/>
            </a:br>
            <a:endParaRPr lang="en-IN" dirty="0"/>
          </a:p>
        </p:txBody>
      </p:sp>
      <p:pic>
        <p:nvPicPr>
          <p:cNvPr id="4" name="Picture 3" descr="d.jpeg"/>
          <p:cNvPicPr>
            <a:picLocks noChangeAspect="1"/>
          </p:cNvPicPr>
          <p:nvPr/>
        </p:nvPicPr>
        <p:blipFill>
          <a:blip r:embed="rId1"/>
          <a:stretch>
            <a:fillRect/>
          </a:stretch>
        </p:blipFill>
        <p:spPr>
          <a:xfrm>
            <a:off x="1142976" y="4143380"/>
            <a:ext cx="6215106" cy="240601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encapsulation</a:t>
            </a:r>
            <a:endParaRPr lang="en-IN" dirty="0"/>
          </a:p>
        </p:txBody>
      </p:sp>
      <p:sp>
        <p:nvSpPr>
          <p:cNvPr id="3" name="Content Placeholder 2"/>
          <p:cNvSpPr>
            <a:spLocks noGrp="1"/>
          </p:cNvSpPr>
          <p:nvPr>
            <p:ph idx="1"/>
          </p:nvPr>
        </p:nvSpPr>
        <p:spPr/>
        <p:txBody>
          <a:bodyPr>
            <a:normAutofit/>
          </a:bodyPr>
          <a:lstStyle/>
          <a:p>
            <a:r>
              <a:rPr lang="en-IN" dirty="0" smtClean="0"/>
              <a:t>a </a:t>
            </a:r>
            <a:r>
              <a:rPr lang="en-IN" i="1" dirty="0" smtClean="0"/>
              <a:t>process of wrapping code and data together into a single unit</a:t>
            </a:r>
            <a:r>
              <a:rPr lang="en-IN" dirty="0" smtClean="0"/>
              <a:t>, for example, a capsule which is mixed of several medicines.</a:t>
            </a:r>
            <a:endParaRPr lang="en-IN" dirty="0" smtClean="0"/>
          </a:p>
          <a:p>
            <a:r>
              <a:rPr lang="en-IN" dirty="0" smtClean="0"/>
              <a:t>The </a:t>
            </a:r>
            <a:r>
              <a:rPr lang="en-IN" b="1" dirty="0" smtClean="0"/>
              <a:t>Java Bean</a:t>
            </a:r>
            <a:r>
              <a:rPr lang="en-IN" dirty="0" smtClean="0"/>
              <a:t> class is the example of a fully encapsulated class.</a:t>
            </a:r>
            <a:endParaRPr lang="en-IN" dirty="0" smtClean="0"/>
          </a:p>
          <a:p>
            <a:pPr>
              <a:buNone/>
            </a:pPr>
            <a:br>
              <a:rPr lang="en-IN" dirty="0" smtClean="0"/>
            </a:br>
            <a:endParaRPr lang="en-IN" dirty="0"/>
          </a:p>
        </p:txBody>
      </p:sp>
      <p:pic>
        <p:nvPicPr>
          <p:cNvPr id="4" name="Picture 3" descr="encapsulation-in-java.png"/>
          <p:cNvPicPr>
            <a:picLocks noChangeAspect="1"/>
          </p:cNvPicPr>
          <p:nvPr/>
        </p:nvPicPr>
        <p:blipFill>
          <a:blip r:embed="rId1"/>
          <a:stretch>
            <a:fillRect/>
          </a:stretch>
        </p:blipFill>
        <p:spPr>
          <a:xfrm>
            <a:off x="1500166" y="3714752"/>
            <a:ext cx="5324475" cy="2481268"/>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Declarations and Modifiers (...)</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Final</a:t>
            </a:r>
            <a:endParaRPr lang="en-IN" dirty="0" smtClean="0"/>
          </a:p>
          <a:p>
            <a:pPr lvl="1"/>
            <a:r>
              <a:rPr lang="en-IN" dirty="0" smtClean="0"/>
              <a:t>used to restrict the user. </a:t>
            </a:r>
            <a:endParaRPr lang="en-IN" dirty="0" smtClean="0"/>
          </a:p>
          <a:p>
            <a:pPr lvl="1"/>
            <a:r>
              <a:rPr lang="en-IN" dirty="0" smtClean="0"/>
              <a:t>java final keyword can be used in many context. Final can be:</a:t>
            </a:r>
            <a:endParaRPr lang="en-IN" dirty="0" smtClean="0"/>
          </a:p>
          <a:p>
            <a:pPr lvl="2"/>
            <a:r>
              <a:rPr lang="en-IN" dirty="0" smtClean="0"/>
              <a:t>Variable</a:t>
            </a:r>
            <a:endParaRPr lang="en-IN" dirty="0" smtClean="0"/>
          </a:p>
          <a:p>
            <a:pPr lvl="2"/>
            <a:r>
              <a:rPr lang="en-IN" dirty="0" smtClean="0"/>
              <a:t>Method</a:t>
            </a:r>
            <a:endParaRPr lang="en-IN" dirty="0" smtClean="0"/>
          </a:p>
          <a:p>
            <a:pPr lvl="2"/>
            <a:r>
              <a:rPr lang="en-IN" dirty="0" smtClean="0"/>
              <a:t>class</a:t>
            </a:r>
            <a:endParaRPr lang="en-IN" dirty="0" smtClean="0"/>
          </a:p>
          <a:p>
            <a:r>
              <a:rPr lang="en-IN" dirty="0" smtClean="0"/>
              <a:t>Java final variable – stop being modified</a:t>
            </a:r>
            <a:endParaRPr lang="en-IN" dirty="0" smtClean="0"/>
          </a:p>
          <a:p>
            <a:pPr lvl="1"/>
            <a:r>
              <a:rPr lang="en-IN" dirty="0" smtClean="0"/>
              <a:t>you make any variable as final, you cannot change the value of final variable(It will be constant).</a:t>
            </a:r>
            <a:endParaRPr lang="en-IN" dirty="0" smtClean="0"/>
          </a:p>
          <a:p>
            <a:pPr lvl="1"/>
            <a:r>
              <a:rPr lang="en-IN" dirty="0" smtClean="0"/>
              <a:t>Example</a:t>
            </a:r>
            <a:endParaRPr lang="en-IN" dirty="0" smtClean="0"/>
          </a:p>
          <a:p>
            <a:pPr lvl="3"/>
            <a:r>
              <a:rPr lang="en-IN" dirty="0" smtClean="0"/>
              <a:t>There is a final variable </a:t>
            </a:r>
            <a:r>
              <a:rPr lang="en-IN" dirty="0" err="1" smtClean="0"/>
              <a:t>speedlimit</a:t>
            </a:r>
            <a:r>
              <a:rPr lang="en-IN" dirty="0" smtClean="0"/>
              <a:t>, we are going to change the value of this variable, but It can't be changed because final variable once assigned a value can never be changed.</a:t>
            </a:r>
            <a:br>
              <a:rPr lang="en-IN" dirty="0" smtClean="0"/>
            </a:br>
            <a:br>
              <a:rPr lang="en-IN" dirty="0" smtClean="0"/>
            </a:br>
            <a:endParaRPr lang="en-IN" dirty="0" smtClean="0"/>
          </a:p>
          <a:p>
            <a:pPr lvl="1"/>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Final method – stop being </a:t>
            </a:r>
            <a:r>
              <a:rPr lang="en-IN" dirty="0" err="1" smtClean="0"/>
              <a:t>overriden</a:t>
            </a:r>
            <a:endParaRPr lang="en-IN" dirty="0" smtClean="0"/>
          </a:p>
          <a:p>
            <a:pPr lvl="1"/>
            <a:r>
              <a:rPr lang="en-IN" dirty="0" smtClean="0"/>
              <a:t>If you make any method as final, you cannot override it.</a:t>
            </a:r>
            <a:endParaRPr lang="en-IN" dirty="0" smtClean="0"/>
          </a:p>
          <a:p>
            <a:r>
              <a:rPr lang="en-IN" dirty="0" smtClean="0"/>
              <a:t>Java final class – stop being extended</a:t>
            </a:r>
            <a:endParaRPr lang="en-IN" dirty="0" smtClean="0"/>
          </a:p>
          <a:p>
            <a:pPr lvl="1"/>
            <a:r>
              <a:rPr lang="en-IN" dirty="0" smtClean="0"/>
              <a:t>If you make any class as final, you cannot extend it.</a:t>
            </a:r>
            <a:endParaRPr lang="en-IN" dirty="0" smtClean="0"/>
          </a:p>
          <a:p>
            <a:pPr>
              <a:buNone/>
            </a:pPr>
            <a:br>
              <a:rPr lang="en-IN" dirty="0" smtClean="0"/>
            </a:br>
            <a:br>
              <a:rPr lang="en-IN" dirty="0" smtClean="0"/>
            </a:br>
            <a:br>
              <a:rPr lang="en-IN" dirty="0" smtClean="0"/>
            </a:b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lstStyle/>
          <a:p>
            <a:r>
              <a:rPr lang="en-IN" i="1" dirty="0" smtClean="0"/>
              <a:t>abstract</a:t>
            </a:r>
            <a:r>
              <a:rPr lang="en-IN" dirty="0" smtClean="0"/>
              <a:t> is a non-access modifier in java applicable for classes, methods but </a:t>
            </a:r>
            <a:r>
              <a:rPr lang="en-IN" b="1" dirty="0" smtClean="0"/>
              <a:t>not</a:t>
            </a:r>
            <a:r>
              <a:rPr lang="en-IN" dirty="0" smtClean="0"/>
              <a:t> variables. It is used to achieve abstraction which is one of the pillar of Object Oriented Programming(OOP). </a:t>
            </a:r>
            <a:br>
              <a:rPr lang="en-IN" dirty="0" smtClean="0"/>
            </a:b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hlinkClick r:id="rId1"/>
              </a:rPr>
              <a:t>Abstract classes</a:t>
            </a:r>
            <a:endParaRPr lang="en-IN" dirty="0"/>
          </a:p>
        </p:txBody>
      </p:sp>
      <p:sp>
        <p:nvSpPr>
          <p:cNvPr id="3" name="Content Placeholder 2"/>
          <p:cNvSpPr>
            <a:spLocks noGrp="1"/>
          </p:cNvSpPr>
          <p:nvPr>
            <p:ph idx="1"/>
          </p:nvPr>
        </p:nvSpPr>
        <p:spPr/>
        <p:txBody>
          <a:bodyPr>
            <a:normAutofit fontScale="77500" lnSpcReduction="20000"/>
          </a:bodyPr>
          <a:lstStyle/>
          <a:p>
            <a:pPr fontAlgn="base"/>
            <a:endParaRPr lang="en-IN" dirty="0" smtClean="0"/>
          </a:p>
          <a:p>
            <a:pPr fontAlgn="base"/>
            <a:r>
              <a:rPr lang="en-IN" dirty="0" smtClean="0"/>
              <a:t>The class which is having partial implementation(i.e. not all methods present in the class have method definition). To declare a class abstract, use this general form : </a:t>
            </a:r>
            <a:br>
              <a:rPr lang="en-IN" dirty="0" smtClean="0"/>
            </a:br>
            <a:r>
              <a:rPr lang="en-IN" dirty="0" smtClean="0"/>
              <a:t> </a:t>
            </a:r>
            <a:endParaRPr lang="en-IN" dirty="0" smtClean="0"/>
          </a:p>
          <a:p>
            <a:pPr fontAlgn="base"/>
            <a:r>
              <a:rPr lang="en-IN" dirty="0" smtClean="0"/>
              <a:t>abstract class </a:t>
            </a:r>
            <a:r>
              <a:rPr lang="en-IN" dirty="0" err="1" smtClean="0"/>
              <a:t>class</a:t>
            </a:r>
            <a:r>
              <a:rPr lang="en-IN" dirty="0" smtClean="0"/>
              <a:t>-name{ </a:t>
            </a:r>
            <a:endParaRPr lang="en-IN" dirty="0" smtClean="0"/>
          </a:p>
          <a:p>
            <a:pPr fontAlgn="base">
              <a:buNone/>
            </a:pPr>
            <a:r>
              <a:rPr lang="en-IN" dirty="0" smtClean="0"/>
              <a:t>	//</a:t>
            </a:r>
            <a:r>
              <a:rPr lang="en-IN" dirty="0" smtClean="0"/>
              <a:t>body of class </a:t>
            </a:r>
            <a:endParaRPr lang="en-IN" dirty="0" smtClean="0"/>
          </a:p>
          <a:p>
            <a:pPr fontAlgn="base">
              <a:buNone/>
            </a:pPr>
            <a:r>
              <a:rPr lang="en-IN" dirty="0" smtClean="0"/>
              <a:t>}</a:t>
            </a:r>
            <a:endParaRPr lang="en-IN" dirty="0" smtClean="0"/>
          </a:p>
          <a:p>
            <a:pPr fontAlgn="base"/>
            <a:r>
              <a:rPr lang="en-IN" dirty="0" smtClean="0"/>
              <a:t>Due </a:t>
            </a:r>
            <a:r>
              <a:rPr lang="en-IN" dirty="0" smtClean="0"/>
              <a:t>to their partial implementation, we cannot instantiate abstract classes</a:t>
            </a:r>
            <a:r>
              <a:rPr lang="en-IN" dirty="0" smtClean="0"/>
              <a:t>. Any </a:t>
            </a:r>
            <a:r>
              <a:rPr lang="en-IN" dirty="0" smtClean="0"/>
              <a:t>subclass of an abstract class must either implement all of the abstract methods in the super-class, or be declared abstract itself</a:t>
            </a:r>
            <a:r>
              <a:rPr lang="en-IN" dirty="0" smtClean="0"/>
              <a:t>.</a:t>
            </a:r>
            <a:endParaRPr lang="en-IN" dirty="0" smtClean="0"/>
          </a:p>
          <a:p>
            <a:pPr fontAlgn="base"/>
            <a:r>
              <a:rPr lang="en-IN" dirty="0" smtClean="0"/>
              <a:t>Some </a:t>
            </a:r>
            <a:r>
              <a:rPr lang="en-IN" dirty="0" smtClean="0"/>
              <a:t>of the predefined classes in java are abstract. They depends on their sub-classes to provide complete implementation. For example, </a:t>
            </a:r>
            <a:r>
              <a:rPr lang="en-IN" u="sng" dirty="0" err="1" smtClean="0">
                <a:hlinkClick r:id="rId2"/>
              </a:rPr>
              <a:t>java.lang.Number</a:t>
            </a:r>
            <a:r>
              <a:rPr lang="en-IN" dirty="0" smtClean="0"/>
              <a:t> is a abstract class</a:t>
            </a:r>
            <a:r>
              <a:rPr lang="en-IN" dirty="0" smtClean="0"/>
              <a:t>. </a:t>
            </a:r>
            <a:r>
              <a:rPr lang="en-IN" dirty="0" smtClean="0"/>
              <a:t> </a:t>
            </a:r>
            <a:endParaRPr lang="en-IN" dirty="0" smtClean="0"/>
          </a:p>
          <a:p>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 methods</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IN" dirty="0" smtClean="0"/>
              <a:t>Sometimes</a:t>
            </a:r>
            <a:r>
              <a:rPr lang="en-IN" dirty="0" smtClean="0"/>
              <a:t>, we require just method declaration in super-classes</a:t>
            </a:r>
            <a:r>
              <a:rPr lang="en-IN" dirty="0" smtClean="0"/>
              <a:t>.</a:t>
            </a:r>
            <a:endParaRPr lang="en-IN" dirty="0" smtClean="0"/>
          </a:p>
          <a:p>
            <a:pPr fontAlgn="base"/>
            <a:r>
              <a:rPr lang="en-IN" dirty="0" smtClean="0"/>
              <a:t>This </a:t>
            </a:r>
            <a:r>
              <a:rPr lang="en-IN" dirty="0" smtClean="0"/>
              <a:t>can be achieve by specifying the </a:t>
            </a:r>
            <a:r>
              <a:rPr lang="en-IN" b="1" dirty="0" smtClean="0"/>
              <a:t>abstract</a:t>
            </a:r>
            <a:r>
              <a:rPr lang="en-IN" dirty="0" smtClean="0"/>
              <a:t> type modifier. </a:t>
            </a:r>
            <a:endParaRPr lang="en-IN" dirty="0" smtClean="0"/>
          </a:p>
          <a:p>
            <a:pPr fontAlgn="base"/>
            <a:r>
              <a:rPr lang="en-IN" dirty="0" smtClean="0"/>
              <a:t>These </a:t>
            </a:r>
            <a:r>
              <a:rPr lang="en-IN" dirty="0" smtClean="0"/>
              <a:t>methods are sometimes referred to as </a:t>
            </a:r>
            <a:r>
              <a:rPr lang="en-IN" i="1" dirty="0" err="1" smtClean="0"/>
              <a:t>subclasser</a:t>
            </a:r>
            <a:r>
              <a:rPr lang="en-IN" i="1" dirty="0" smtClean="0"/>
              <a:t> responsibility</a:t>
            </a:r>
            <a:r>
              <a:rPr lang="en-IN" dirty="0" smtClean="0"/>
              <a:t> because they have no implementation specified in the super-class. Thus, a subclass must </a:t>
            </a:r>
            <a:r>
              <a:rPr lang="en-IN" u="sng" dirty="0" smtClean="0">
                <a:hlinkClick r:id="rId1"/>
              </a:rPr>
              <a:t>override</a:t>
            </a:r>
            <a:r>
              <a:rPr lang="en-IN" dirty="0" smtClean="0"/>
              <a:t> them to provide method definition. To declare an abstract method, use this general form: </a:t>
            </a:r>
            <a:br>
              <a:rPr lang="en-IN" dirty="0" smtClean="0"/>
            </a:br>
            <a:r>
              <a:rPr lang="en-IN" dirty="0" smtClean="0"/>
              <a:t> </a:t>
            </a:r>
            <a:endParaRPr lang="en-IN" dirty="0" smtClean="0"/>
          </a:p>
          <a:p>
            <a:r>
              <a:rPr lang="en-IN" dirty="0" smtClean="0"/>
              <a:t>abstract type method-name(parameter-list);</a:t>
            </a:r>
            <a:br>
              <a:rPr lang="en-IN" dirty="0" smtClean="0"/>
            </a:b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interface</a:t>
            </a:r>
            <a:endParaRPr lang="en-IN" dirty="0"/>
          </a:p>
        </p:txBody>
      </p:sp>
      <p:sp>
        <p:nvSpPr>
          <p:cNvPr id="3" name="Content Placeholder 2"/>
          <p:cNvSpPr>
            <a:spLocks noGrp="1"/>
          </p:cNvSpPr>
          <p:nvPr>
            <p:ph idx="1"/>
          </p:nvPr>
        </p:nvSpPr>
        <p:spPr/>
        <p:txBody>
          <a:bodyPr>
            <a:normAutofit lnSpcReduction="10000"/>
          </a:bodyPr>
          <a:lstStyle/>
          <a:p>
            <a:r>
              <a:rPr lang="en-IN" dirty="0" smtClean="0"/>
              <a:t>is a blueprint of a class. It has static constants and abstract methods.</a:t>
            </a:r>
            <a:endParaRPr lang="en-IN" dirty="0" smtClean="0"/>
          </a:p>
          <a:p>
            <a:r>
              <a:rPr lang="en-IN" dirty="0" smtClean="0"/>
              <a:t>you can say that interfaces can have abstract methods and variables. It cannot have a method body.</a:t>
            </a:r>
            <a:endParaRPr lang="en-IN" dirty="0" smtClean="0"/>
          </a:p>
          <a:p>
            <a:r>
              <a:rPr lang="en-IN" dirty="0" smtClean="0"/>
              <a:t>Why use Java interface?</a:t>
            </a:r>
            <a:endParaRPr lang="en-IN" dirty="0" smtClean="0"/>
          </a:p>
          <a:p>
            <a:pPr lvl="1"/>
            <a:r>
              <a:rPr lang="en-IN" dirty="0" smtClean="0"/>
              <a:t>There are mainly three reasons to use interface. They are given below.</a:t>
            </a:r>
            <a:endParaRPr lang="en-IN" dirty="0" smtClean="0"/>
          </a:p>
          <a:p>
            <a:pPr lvl="1"/>
            <a:r>
              <a:rPr lang="en-IN" dirty="0" smtClean="0"/>
              <a:t>It is used to achieve abstraction.</a:t>
            </a:r>
            <a:endParaRPr lang="en-IN" dirty="0" smtClean="0"/>
          </a:p>
          <a:p>
            <a:pPr lvl="1"/>
            <a:r>
              <a:rPr lang="en-IN" dirty="0" smtClean="0"/>
              <a:t>By interface, we can support the functionality of multiple inheritance.</a:t>
            </a:r>
            <a:endParaRPr lang="en-IN" dirty="0" smtClean="0"/>
          </a:p>
          <a:p>
            <a:pPr lvl="1"/>
            <a:r>
              <a:rPr lang="en-IN" dirty="0" smtClean="0"/>
              <a:t>It can be used to achieve loose coupling.</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smtClean="0"/>
              <a:t>How to declare an interface?</a:t>
            </a:r>
            <a:endParaRPr lang="en-IN" dirty="0" smtClean="0"/>
          </a:p>
          <a:p>
            <a:r>
              <a:rPr lang="en-IN" dirty="0" smtClean="0"/>
              <a:t>An interface is declared by using the interface keyword. It provides total abstraction; means all the methods in an interface are declared with the empty body, and all the fields are public, static and final by default. A class that implements an interface must implement all the methods declared in the interface.</a:t>
            </a:r>
            <a:endParaRPr lang="en-IN" dirty="0" smtClean="0"/>
          </a:p>
          <a:p>
            <a:r>
              <a:rPr lang="en-IN" dirty="0" smtClean="0"/>
              <a:t>Syntax:</a:t>
            </a:r>
            <a:endParaRPr lang="en-IN" dirty="0" smtClean="0"/>
          </a:p>
          <a:p>
            <a:r>
              <a:rPr lang="en-IN" b="1" dirty="0" smtClean="0"/>
              <a:t>interface</a:t>
            </a:r>
            <a:r>
              <a:rPr lang="en-IN" dirty="0" smtClean="0"/>
              <a:t> &lt;</a:t>
            </a:r>
            <a:r>
              <a:rPr lang="en-IN" dirty="0" err="1" smtClean="0"/>
              <a:t>interface_name</a:t>
            </a:r>
            <a:r>
              <a:rPr lang="en-IN" dirty="0" smtClean="0"/>
              <a:t>&gt;{  </a:t>
            </a:r>
            <a:endParaRPr lang="en-IN" dirty="0" smtClean="0"/>
          </a:p>
          <a:p>
            <a:r>
              <a:rPr lang="en-IN" dirty="0" smtClean="0"/>
              <a:t>      </a:t>
            </a:r>
            <a:endParaRPr lang="en-IN" dirty="0" smtClean="0"/>
          </a:p>
          <a:p>
            <a:r>
              <a:rPr lang="en-IN" dirty="0" smtClean="0"/>
              <a:t>    // declare constant fields  </a:t>
            </a:r>
            <a:endParaRPr lang="en-IN" dirty="0" smtClean="0"/>
          </a:p>
          <a:p>
            <a:r>
              <a:rPr lang="en-IN" dirty="0" smtClean="0"/>
              <a:t>    // declare methods that abstract   </a:t>
            </a:r>
            <a:endParaRPr lang="en-IN" dirty="0" smtClean="0"/>
          </a:p>
          <a:p>
            <a:r>
              <a:rPr lang="en-IN" dirty="0" smtClean="0"/>
              <a:t>    // by default.  </a:t>
            </a:r>
            <a:endParaRPr lang="en-IN" dirty="0" smtClean="0"/>
          </a:p>
          <a:p>
            <a:r>
              <a:rPr lang="en-IN" dirty="0" smtClean="0"/>
              <a:t>}  </a:t>
            </a:r>
            <a:endParaRPr lang="en-IN" dirty="0" smtClean="0"/>
          </a:p>
          <a:p>
            <a:br>
              <a:rPr lang="en-IN" dirty="0" smtClean="0"/>
            </a:b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Day – </a:t>
            </a:r>
            <a:r>
              <a:rPr lang="en-IN" dirty="0" smtClean="0"/>
              <a:t>4 </a:t>
            </a:r>
            <a:r>
              <a:rPr lang="en-IN" dirty="0" smtClean="0"/>
              <a:t>over</a:t>
            </a:r>
            <a:endParaRPr lang="en-IN" dirty="0"/>
          </a:p>
        </p:txBody>
      </p:sp>
      <p:sp>
        <p:nvSpPr>
          <p:cNvPr id="5" name="Subtitle 4"/>
          <p:cNvSpPr>
            <a:spLocks noGrp="1"/>
          </p:cNvSpPr>
          <p:nvPr>
            <p:ph type="subTitle" idx="1"/>
          </p:nvPr>
        </p:nvSpPr>
        <p:spPr/>
        <p:txBody>
          <a:bodyPr/>
          <a:lstStyle/>
          <a:p>
            <a:r>
              <a:rPr lang="en-IN" dirty="0" smtClean="0">
                <a:hlinkClick r:id="rId1" action="ppaction://hlinkfile"/>
              </a:rPr>
              <a:t>Activities- </a:t>
            </a:r>
            <a:r>
              <a:rPr lang="en-IN" dirty="0" smtClean="0">
                <a:hlinkClick r:id="rId1" action="ppaction://hlinkfile"/>
              </a:rPr>
              <a:t>inheritance, static</a:t>
            </a:r>
            <a:r>
              <a:rPr lang="en-IN" smtClean="0">
                <a:hlinkClick r:id="rId1" action="ppaction://hlinkfile"/>
              </a:rPr>
              <a:t>,  abstract</a:t>
            </a:r>
            <a:endParaRPr lang="en-IN" dirty="0" smtClean="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br>
            <a:r>
              <a:rPr lang="en-IN" dirty="0" smtClean="0"/>
              <a:t>encapsulation</a:t>
            </a:r>
            <a:endParaRPr lang="en-IN" dirty="0"/>
          </a:p>
        </p:txBody>
      </p:sp>
      <p:sp>
        <p:nvSpPr>
          <p:cNvPr id="3" name="Content Placeholder 2"/>
          <p:cNvSpPr>
            <a:spLocks noGrp="1"/>
          </p:cNvSpPr>
          <p:nvPr>
            <p:ph idx="1"/>
          </p:nvPr>
        </p:nvSpPr>
        <p:spPr/>
        <p:txBody>
          <a:bodyPr>
            <a:normAutofit fontScale="92500" lnSpcReduction="20000"/>
          </a:bodyPr>
          <a:lstStyle/>
          <a:p>
            <a:r>
              <a:rPr lang="en-IN" b="1" dirty="0" err="1" smtClean="0"/>
              <a:t>Realtime</a:t>
            </a:r>
            <a:r>
              <a:rPr lang="en-IN" b="1" dirty="0" smtClean="0"/>
              <a:t> Example 1:</a:t>
            </a:r>
            <a:endParaRPr lang="en-IN" b="1" dirty="0" smtClean="0"/>
          </a:p>
          <a:p>
            <a:pPr lvl="1"/>
            <a:r>
              <a:rPr lang="en-IN" dirty="0" smtClean="0"/>
              <a:t>School bag is one of the most real examples of Encapsulation. School bag can keep our books, pens, etc.</a:t>
            </a:r>
            <a:endParaRPr lang="en-IN" dirty="0" smtClean="0"/>
          </a:p>
          <a:p>
            <a:r>
              <a:rPr lang="en-IN" b="1" dirty="0" err="1" smtClean="0"/>
              <a:t>Realtime</a:t>
            </a:r>
            <a:r>
              <a:rPr lang="en-IN" b="1" dirty="0" smtClean="0"/>
              <a:t> Example 2: </a:t>
            </a:r>
            <a:endParaRPr lang="en-IN" b="1" dirty="0" smtClean="0"/>
          </a:p>
          <a:p>
            <a:pPr lvl="1"/>
            <a:r>
              <a:rPr lang="en-IN" dirty="0" smtClean="0"/>
              <a:t>When you log into your email accounts such as Gmail, Yahoo Mail, or </a:t>
            </a:r>
            <a:r>
              <a:rPr lang="en-IN" dirty="0" err="1" smtClean="0"/>
              <a:t>Rediff</a:t>
            </a:r>
            <a:r>
              <a:rPr lang="en-IN" dirty="0" smtClean="0"/>
              <a:t> mail, there is a lot of internal processes taking place in the backend and you have no control over it.</a:t>
            </a:r>
            <a:endParaRPr lang="en-IN" dirty="0" smtClean="0"/>
          </a:p>
          <a:p>
            <a:pPr lvl="1"/>
            <a:r>
              <a:rPr lang="en-IN" dirty="0" smtClean="0"/>
              <a:t>When you enter the password for logging, they are retrieved in an encrypted form and verified, and then you are given access to your account.</a:t>
            </a:r>
            <a:endParaRPr lang="en-IN" smtClean="0"/>
          </a:p>
          <a:p>
            <a:pPr lvl="1"/>
            <a:r>
              <a:rPr lang="en-IN" smtClean="0"/>
              <a:t>You </a:t>
            </a:r>
            <a:r>
              <a:rPr lang="en-IN" dirty="0" smtClean="0"/>
              <a:t>do not have control over it that how the password has been verified. Thus, it keeps our account safe from being misused.</a:t>
            </a:r>
            <a:br>
              <a:rPr lang="en-IN" dirty="0" smtClean="0"/>
            </a:br>
            <a:endParaRPr lang="en-I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a:t>
            </a:r>
            <a:endParaRPr lang="en-IN" dirty="0"/>
          </a:p>
        </p:txBody>
      </p:sp>
      <p:sp>
        <p:nvSpPr>
          <p:cNvPr id="3" name="Content Placeholder 2"/>
          <p:cNvSpPr>
            <a:spLocks noGrp="1"/>
          </p:cNvSpPr>
          <p:nvPr>
            <p:ph idx="1"/>
          </p:nvPr>
        </p:nvSpPr>
        <p:spPr/>
        <p:txBody>
          <a:bodyPr>
            <a:normAutofit fontScale="92500"/>
          </a:bodyPr>
          <a:lstStyle/>
          <a:p>
            <a:r>
              <a:rPr lang="en-IN" dirty="0" smtClean="0"/>
              <a:t>is a mechanism in which one object acquires all the properties and </a:t>
            </a:r>
            <a:r>
              <a:rPr lang="en-IN" dirty="0" err="1" smtClean="0"/>
              <a:t>behaviors</a:t>
            </a:r>
            <a:r>
              <a:rPr lang="en-IN" dirty="0" smtClean="0"/>
              <a:t> of a parent object.</a:t>
            </a:r>
            <a:endParaRPr lang="en-IN" dirty="0" smtClean="0"/>
          </a:p>
          <a:p>
            <a:r>
              <a:rPr lang="en-IN" dirty="0" smtClean="0"/>
              <a:t>idea behind inheritance in Java is that you can create new </a:t>
            </a:r>
            <a:r>
              <a:rPr lang="en-IN" dirty="0" smtClean="0">
                <a:hlinkClick r:id="rId1"/>
              </a:rPr>
              <a:t>classes</a:t>
            </a:r>
            <a:r>
              <a:rPr lang="en-IN" dirty="0" smtClean="0"/>
              <a:t> that are built upon existing classes.</a:t>
            </a:r>
            <a:endParaRPr lang="en-IN" dirty="0" smtClean="0"/>
          </a:p>
          <a:p>
            <a:r>
              <a:rPr lang="en-IN" dirty="0" smtClean="0"/>
              <a:t>Inheritance represents the </a:t>
            </a:r>
            <a:r>
              <a:rPr lang="en-IN" b="1" dirty="0" smtClean="0"/>
              <a:t>IS-A relationship</a:t>
            </a:r>
            <a:r>
              <a:rPr lang="en-IN" dirty="0" smtClean="0"/>
              <a:t> which is also known as a </a:t>
            </a:r>
            <a:r>
              <a:rPr lang="en-IN" i="1" dirty="0" smtClean="0"/>
              <a:t>parent-child</a:t>
            </a:r>
            <a:r>
              <a:rPr lang="en-IN" dirty="0" smtClean="0"/>
              <a:t> relationship.</a:t>
            </a:r>
            <a:endParaRPr lang="en-IN" dirty="0" smtClean="0"/>
          </a:p>
          <a:p>
            <a:r>
              <a:rPr lang="en-IN" dirty="0" smtClean="0"/>
              <a:t>Why use inheritance in java</a:t>
            </a:r>
            <a:endParaRPr lang="en-IN" dirty="0" smtClean="0"/>
          </a:p>
          <a:p>
            <a:pPr lvl="1"/>
            <a:r>
              <a:rPr lang="en-IN" dirty="0" smtClean="0"/>
              <a:t>For </a:t>
            </a:r>
            <a:r>
              <a:rPr lang="en-IN" dirty="0" smtClean="0">
                <a:hlinkClick r:id="rId2"/>
              </a:rPr>
              <a:t>Method Overriding</a:t>
            </a:r>
            <a:r>
              <a:rPr lang="en-IN" dirty="0" smtClean="0"/>
              <a:t> (so </a:t>
            </a:r>
            <a:r>
              <a:rPr lang="en-IN" dirty="0" smtClean="0">
                <a:hlinkClick r:id="rId3"/>
              </a:rPr>
              <a:t>runtime polymorphism</a:t>
            </a:r>
            <a:r>
              <a:rPr lang="en-IN" dirty="0" smtClean="0"/>
              <a:t> can be achieved). </a:t>
            </a:r>
            <a:endParaRPr lang="en-IN" dirty="0" smtClean="0"/>
          </a:p>
          <a:p>
            <a:pPr lvl="1"/>
            <a:r>
              <a:rPr lang="en-IN" dirty="0" smtClean="0"/>
              <a:t>For Code Reusability.</a:t>
            </a:r>
            <a:endParaRPr lang="en-IN"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smtClean="0"/>
              <a:t>Terms used in Inheritance</a:t>
            </a: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Class:</a:t>
            </a:r>
            <a:r>
              <a:rPr lang="en-IN" dirty="0" smtClean="0"/>
              <a:t> A class is a group of objects which have common properties. It is a template or blueprint from which objects are created.</a:t>
            </a:r>
            <a:endParaRPr lang="en-IN" dirty="0" smtClean="0"/>
          </a:p>
          <a:p>
            <a:r>
              <a:rPr lang="en-IN" b="1" dirty="0" smtClean="0"/>
              <a:t>Sub Class/Child Class:</a:t>
            </a:r>
            <a:r>
              <a:rPr lang="en-IN" dirty="0" smtClean="0"/>
              <a:t> Subclass is a class which inherits the other class. It is also called a derived class, extended class, or child class.</a:t>
            </a:r>
            <a:endParaRPr lang="en-IN" dirty="0" smtClean="0"/>
          </a:p>
          <a:p>
            <a:r>
              <a:rPr lang="en-IN" b="1" dirty="0" smtClean="0"/>
              <a:t>Super Class/Parent Class:</a:t>
            </a:r>
            <a:r>
              <a:rPr lang="en-IN" dirty="0" smtClean="0"/>
              <a:t> </a:t>
            </a:r>
            <a:r>
              <a:rPr lang="en-IN" dirty="0" err="1" smtClean="0"/>
              <a:t>Superclass</a:t>
            </a:r>
            <a:r>
              <a:rPr lang="en-IN" dirty="0" smtClean="0"/>
              <a:t> is the class from where a subclass inherits the features. It is also called a base class or a parent class.</a:t>
            </a:r>
            <a:endParaRPr lang="en-IN" dirty="0" smtClean="0"/>
          </a:p>
          <a:p>
            <a:r>
              <a:rPr lang="en-IN" b="1" dirty="0" smtClean="0"/>
              <a:t>Reusability:</a:t>
            </a:r>
            <a:r>
              <a:rPr lang="en-IN" dirty="0" smtClean="0"/>
              <a:t> As the name specifies, reusability is a mechanism which facilitates you to reuse the fields and methods of the existing class when you create a new class. You can use the same fields and methods already defined in the previous class.</a:t>
            </a:r>
            <a:endParaRPr lang="en-IN"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br>
            <a:r>
              <a:rPr lang="en-IN" dirty="0" smtClean="0"/>
              <a:t>Declare Classes(...)</a:t>
            </a:r>
            <a:endParaRPr lang="en-IN" dirty="0"/>
          </a:p>
        </p:txBody>
      </p:sp>
      <p:sp>
        <p:nvSpPr>
          <p:cNvPr id="3" name="Content Placeholder 2"/>
          <p:cNvSpPr>
            <a:spLocks noGrp="1"/>
          </p:cNvSpPr>
          <p:nvPr>
            <p:ph idx="1"/>
          </p:nvPr>
        </p:nvSpPr>
        <p:spPr/>
        <p:txBody>
          <a:bodyPr>
            <a:normAutofit lnSpcReduction="10000"/>
          </a:bodyPr>
          <a:lstStyle/>
          <a:p>
            <a:r>
              <a:rPr lang="en-IN" dirty="0" smtClean="0"/>
              <a:t>The syntax of Java Inheritance</a:t>
            </a:r>
            <a:endParaRPr lang="en-IN" dirty="0" smtClean="0"/>
          </a:p>
          <a:p>
            <a:r>
              <a:rPr lang="en-IN" b="1" dirty="0" smtClean="0"/>
              <a:t>class</a:t>
            </a:r>
            <a:r>
              <a:rPr lang="en-IN" dirty="0" smtClean="0"/>
              <a:t> Subclass-name </a:t>
            </a:r>
            <a:r>
              <a:rPr lang="en-IN" b="1" dirty="0" smtClean="0"/>
              <a:t>extends</a:t>
            </a:r>
            <a:r>
              <a:rPr lang="en-IN" dirty="0" smtClean="0"/>
              <a:t> </a:t>
            </a:r>
            <a:r>
              <a:rPr lang="en-IN" dirty="0" err="1" smtClean="0"/>
              <a:t>Superclass</a:t>
            </a:r>
            <a:r>
              <a:rPr lang="en-IN" dirty="0" smtClean="0"/>
              <a:t>-name  </a:t>
            </a:r>
            <a:endParaRPr lang="en-IN" dirty="0" smtClean="0"/>
          </a:p>
          <a:p>
            <a:pPr>
              <a:buNone/>
            </a:pPr>
            <a:r>
              <a:rPr lang="en-IN" dirty="0" smtClean="0"/>
              <a:t>	{  </a:t>
            </a:r>
            <a:endParaRPr lang="en-IN" dirty="0" smtClean="0"/>
          </a:p>
          <a:p>
            <a:pPr>
              <a:buNone/>
            </a:pPr>
            <a:r>
              <a:rPr lang="en-IN" dirty="0" smtClean="0"/>
              <a:t>		//methods and fields  </a:t>
            </a:r>
            <a:endParaRPr lang="en-IN" dirty="0" smtClean="0"/>
          </a:p>
          <a:p>
            <a:pPr>
              <a:buNone/>
            </a:pPr>
            <a:r>
              <a:rPr lang="en-IN" dirty="0" smtClean="0"/>
              <a:t>   }  </a:t>
            </a:r>
            <a:endParaRPr lang="en-IN" dirty="0" smtClean="0"/>
          </a:p>
          <a:p>
            <a:r>
              <a:rPr lang="en-IN" dirty="0" smtClean="0"/>
              <a:t>The </a:t>
            </a:r>
            <a:r>
              <a:rPr lang="en-IN" b="1" dirty="0" smtClean="0"/>
              <a:t>extends keyword</a:t>
            </a:r>
            <a:r>
              <a:rPr lang="en-IN" dirty="0" smtClean="0"/>
              <a:t> indicates that you are making a new class that derives from an existing class. The meaning of "extends" is to increase the functionality.</a:t>
            </a:r>
            <a:br>
              <a:rPr lang="en-IN" dirty="0" smtClean="0"/>
            </a:br>
            <a:br>
              <a:rPr lang="en-IN" dirty="0" smtClean="0"/>
            </a:b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Inheritance(...)</a:t>
            </a:r>
            <a:endParaRPr lang="en-IN" dirty="0"/>
          </a:p>
        </p:txBody>
      </p:sp>
      <p:sp>
        <p:nvSpPr>
          <p:cNvPr id="3" name="Content Placeholder 2"/>
          <p:cNvSpPr>
            <a:spLocks noGrp="1"/>
          </p:cNvSpPr>
          <p:nvPr>
            <p:ph idx="1"/>
          </p:nvPr>
        </p:nvSpPr>
        <p:spPr/>
        <p:txBody>
          <a:bodyPr>
            <a:normAutofit/>
          </a:bodyPr>
          <a:lstStyle/>
          <a:p>
            <a:r>
              <a:rPr lang="en-IN" dirty="0" smtClean="0"/>
              <a:t>Programmer is the subclass and Employee is the </a:t>
            </a:r>
            <a:r>
              <a:rPr lang="en-IN" dirty="0" err="1" smtClean="0"/>
              <a:t>superclass</a:t>
            </a:r>
            <a:r>
              <a:rPr lang="en-IN" dirty="0" smtClean="0"/>
              <a:t>. The relationship between the two classes is </a:t>
            </a:r>
            <a:r>
              <a:rPr lang="en-IN" b="1" dirty="0" smtClean="0"/>
              <a:t>Programmer IS-A Employee</a:t>
            </a:r>
            <a:r>
              <a:rPr lang="en-IN" dirty="0" smtClean="0"/>
              <a:t>. It means that Programmer is a type of Employee.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Inheritance - types</a:t>
            </a:r>
            <a:endParaRPr lang="en-IN" dirty="0"/>
          </a:p>
        </p:txBody>
      </p:sp>
      <p:pic>
        <p:nvPicPr>
          <p:cNvPr id="6" name="Content Placeholder 5" descr="java-types-of-inheritance-1024x670.jpg"/>
          <p:cNvPicPr>
            <a:picLocks noGrp="1" noChangeAspect="1"/>
          </p:cNvPicPr>
          <p:nvPr>
            <p:ph idx="1"/>
          </p:nvPr>
        </p:nvPicPr>
        <p:blipFill>
          <a:blip r:embed="rId1"/>
          <a:stretch>
            <a:fillRect/>
          </a:stretch>
        </p:blipFill>
        <p:spPr>
          <a:xfrm>
            <a:off x="457200" y="1664816"/>
            <a:ext cx="7239000" cy="4736455"/>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0</TotalTime>
  <Words>10432</Words>
  <Application>WPS Presentation</Application>
  <PresentationFormat>On-screen Show (4:3)</PresentationFormat>
  <Paragraphs>241</Paragraphs>
  <Slides>37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Arial</vt:lpstr>
      <vt:lpstr>SimSun</vt:lpstr>
      <vt:lpstr>Wingdings</vt:lpstr>
      <vt:lpstr>Wingdings 2</vt:lpstr>
      <vt:lpstr>Wingdings</vt:lpstr>
      <vt:lpstr>Trebuchet MS</vt:lpstr>
      <vt:lpstr>Microsoft YaHei</vt:lpstr>
      <vt:lpstr>Arial Unicode MS</vt:lpstr>
      <vt:lpstr>Calibri</vt:lpstr>
      <vt:lpstr>Opulent</vt:lpstr>
      <vt:lpstr>CORE JAVA 8- day 4</vt:lpstr>
      <vt:lpstr>AGENDA</vt:lpstr>
      <vt:lpstr>encapsulation</vt:lpstr>
      <vt:lpstr> encapsulation</vt:lpstr>
      <vt:lpstr>inheritance</vt:lpstr>
      <vt:lpstr>Terms used in Inheritance</vt:lpstr>
      <vt:lpstr> Declare Classes(...)</vt:lpstr>
      <vt:lpstr>Inheritance(...)</vt:lpstr>
      <vt:lpstr>Inheritance - types</vt:lpstr>
      <vt:lpstr>PowerPoint 演示文稿</vt:lpstr>
      <vt:lpstr>INHERITANCE(TYPES)</vt:lpstr>
      <vt:lpstr>INHERITANCE(...)</vt:lpstr>
      <vt:lpstr>INHERITANCE(...)</vt:lpstr>
      <vt:lpstr>PowerPoint 演示文稿</vt:lpstr>
      <vt:lpstr>PowerPoint 演示文稿</vt:lpstr>
      <vt:lpstr>Inheritance(...)</vt:lpstr>
      <vt:lpstr>polymorphism</vt:lpstr>
      <vt:lpstr>PowerPoint 演示文稿</vt:lpstr>
      <vt:lpstr>PowerPoint 演示文稿</vt:lpstr>
      <vt:lpstr>Implicit conversion</vt:lpstr>
      <vt:lpstr>Explicit conversion</vt:lpstr>
      <vt:lpstr>Upcasting and Downcasting in Java</vt:lpstr>
      <vt:lpstr>PowerPoint 演示文稿</vt:lpstr>
      <vt:lpstr>downcasting</vt:lpstr>
      <vt:lpstr>Class Declarations and Modifiers (...)</vt:lpstr>
      <vt:lpstr>Class Declarations and Modifiers (...)</vt:lpstr>
      <vt:lpstr>Class Declarations and Modifiers (...)</vt:lpstr>
      <vt:lpstr>Class Declarations and Modifiers (...)</vt:lpstr>
      <vt:lpstr>Class Declarations and Modifiers (...)</vt:lpstr>
      <vt:lpstr>Class Declarations and Modifiers (...)</vt:lpstr>
      <vt:lpstr>PowerPoint 演示文稿</vt:lpstr>
      <vt:lpstr>abstract</vt:lpstr>
      <vt:lpstr>Abstract classes</vt:lpstr>
      <vt:lpstr>Abstract methods</vt:lpstr>
      <vt:lpstr>interface</vt:lpstr>
      <vt:lpstr>PowerPoint 演示文稿</vt:lpstr>
      <vt:lpstr>Day – 4 over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8</dc:title>
  <dc:creator>Administration</dc:creator>
  <cp:lastModifiedBy>Saratha Poovalingam</cp:lastModifiedBy>
  <cp:revision>147</cp:revision>
  <dcterms:created xsi:type="dcterms:W3CDTF">2022-03-06T13:02:00Z</dcterms:created>
  <dcterms:modified xsi:type="dcterms:W3CDTF">2023-02-22T09:23:19Z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B03C473F64A144AD8434CD4DE7D8F0D4</vt:lpwstr>
  </property>
  <property fmtid="{D5CDD505-2E9C-101B-9397-08002B2CF9AE}" pid="3" name="KSOProductBuildVer">
    <vt:lpwstr>1033-11.2.0.11486</vt:lpwstr>
  </property>
</Properties>
</file>