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7" r:id="rId4"/>
    <p:sldId id="280" r:id="rId5"/>
    <p:sldId id="281" r:id="rId6"/>
    <p:sldId id="323" r:id="rId7"/>
    <p:sldId id="324" r:id="rId8"/>
    <p:sldId id="284" r:id="rId9"/>
    <p:sldId id="285" r:id="rId10"/>
    <p:sldId id="351" r:id="rId11"/>
    <p:sldId id="288" r:id="rId12"/>
    <p:sldId id="289" r:id="rId13"/>
    <p:sldId id="352" r:id="rId14"/>
    <p:sldId id="353" r:id="rId15"/>
    <p:sldId id="313" r:id="rId16"/>
    <p:sldId id="326" r:id="rId17"/>
    <p:sldId id="327" r:id="rId18"/>
    <p:sldId id="314" r:id="rId19"/>
    <p:sldId id="368" r:id="rId20"/>
    <p:sldId id="329" r:id="rId21"/>
    <p:sldId id="330" r:id="rId23"/>
    <p:sldId id="331" r:id="rId24"/>
    <p:sldId id="369" r:id="rId25"/>
    <p:sldId id="391" r:id="rId26"/>
    <p:sldId id="392" r:id="rId27"/>
    <p:sldId id="393" r:id="rId28"/>
    <p:sldId id="394"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90" r:id="rId50"/>
    <p:sldId id="435" r:id="rId51"/>
    <p:sldId id="337" r:id="rId52"/>
    <p:sldId id="338" r:id="rId53"/>
    <p:sldId id="350" r:id="rId54"/>
    <p:sldId id="339" r:id="rId55"/>
    <p:sldId id="340" r:id="rId56"/>
    <p:sldId id="341" r:id="rId57"/>
    <p:sldId id="342" r:id="rId58"/>
    <p:sldId id="344" r:id="rId59"/>
    <p:sldId id="358" r:id="rId60"/>
    <p:sldId id="360" r:id="rId61"/>
    <p:sldId id="361" r:id="rId62"/>
    <p:sldId id="354" r:id="rId63"/>
    <p:sldId id="355" r:id="rId64"/>
    <p:sldId id="362" r:id="rId65"/>
    <p:sldId id="364" r:id="rId66"/>
    <p:sldId id="357" r:id="rId67"/>
    <p:sldId id="365" r:id="rId68"/>
    <p:sldId id="366" r:id="rId69"/>
    <p:sldId id="436" r:id="rId70"/>
    <p:sldId id="367"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54"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D3AB15-A984-4117-A08A-6C89D6658997}" type="datetimeFigureOut">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C0F3A-A842-40B5-BB05-D085F1E1550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ln>
        </p:spPr>
      </p:sp>
      <p:sp>
        <p:nvSpPr>
          <p:cNvPr id="18435" name="Notes Placeholder 2"/>
          <p:cNvSpPr>
            <a:spLocks noGrp="1"/>
          </p:cNvSpPr>
          <p:nvPr>
            <p:ph type="body" idx="1"/>
          </p:nvPr>
        </p:nvSpPr>
        <p:spPr bwMode="auto">
          <a:noFill/>
        </p:spPr>
        <p:txBody>
          <a:bodyPr wrap="square" numCol="1" anchor="t" anchorCtr="0" compatLnSpc="1"/>
          <a:lstStyle/>
          <a:p>
            <a:pPr>
              <a:spcBef>
                <a:spcPct val="0"/>
              </a:spcBef>
            </a:pPr>
            <a:endParaRPr lang="en-CA" smtClean="0"/>
          </a:p>
        </p:txBody>
      </p:sp>
      <p:sp>
        <p:nvSpPr>
          <p:cNvPr id="18436"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5E0EA782-B70F-4035-A374-7EB107042068}" type="slidenum">
              <a:rPr lang="en-CA"/>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ln>
        </p:spPr>
      </p:sp>
      <p:sp>
        <p:nvSpPr>
          <p:cNvPr id="30723" name="Notes Placeholder 2"/>
          <p:cNvSpPr>
            <a:spLocks noGrp="1"/>
          </p:cNvSpPr>
          <p:nvPr>
            <p:ph type="body" idx="1"/>
          </p:nvPr>
        </p:nvSpPr>
        <p:spPr bwMode="auto">
          <a:noFill/>
        </p:spPr>
        <p:txBody>
          <a:bodyPr wrap="square" numCol="1" anchor="t" anchorCtr="0" compatLnSpc="1"/>
          <a:lstStyle/>
          <a:p>
            <a:pPr>
              <a:spcBef>
                <a:spcPct val="0"/>
              </a:spcBef>
            </a:pPr>
            <a:endParaRPr lang="en-CA" smtClean="0"/>
          </a:p>
        </p:txBody>
      </p:sp>
      <p:sp>
        <p:nvSpPr>
          <p:cNvPr id="30724"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64CFD3AE-3F4F-4B64-9CBE-28F2A3E72267}" type="slidenum">
              <a:rPr lang="en-CA"/>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ln>
        </p:spPr>
      </p:sp>
      <p:sp>
        <p:nvSpPr>
          <p:cNvPr id="19459" name="Notes Placeholder 2"/>
          <p:cNvSpPr>
            <a:spLocks noGrp="1"/>
          </p:cNvSpPr>
          <p:nvPr>
            <p:ph type="body" idx="1"/>
          </p:nvPr>
        </p:nvSpPr>
        <p:spPr bwMode="auto">
          <a:noFill/>
        </p:spPr>
        <p:txBody>
          <a:bodyPr wrap="square" numCol="1" anchor="t" anchorCtr="0" compatLnSpc="1"/>
          <a:lstStyle/>
          <a:p>
            <a:pPr>
              <a:spcBef>
                <a:spcPct val="0"/>
              </a:spcBef>
            </a:pPr>
            <a:endParaRPr lang="en-CA" smtClean="0"/>
          </a:p>
        </p:txBody>
      </p:sp>
      <p:sp>
        <p:nvSpPr>
          <p:cNvPr id="1946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7F836DE-9F87-4251-B660-FA5E8880477C}" type="slidenum">
              <a:rPr lang="en-CA"/>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ln>
        </p:spPr>
      </p:sp>
      <p:sp>
        <p:nvSpPr>
          <p:cNvPr id="45059" name="Notes Placeholder 2"/>
          <p:cNvSpPr>
            <a:spLocks noGrp="1"/>
          </p:cNvSpPr>
          <p:nvPr>
            <p:ph type="body" idx="1"/>
          </p:nvPr>
        </p:nvSpPr>
        <p:spPr bwMode="auto">
          <a:noFill/>
        </p:spPr>
        <p:txBody>
          <a:bodyPr wrap="square" numCol="1" anchor="t" anchorCtr="0" compatLnSpc="1"/>
          <a:lstStyle/>
          <a:p>
            <a:pPr>
              <a:spcBef>
                <a:spcPct val="0"/>
              </a:spcBef>
            </a:pPr>
            <a:endParaRPr lang="en-CA" smtClean="0"/>
          </a:p>
        </p:txBody>
      </p:sp>
      <p:sp>
        <p:nvSpPr>
          <p:cNvPr id="45060" name="Slide Number Placeholder 3"/>
          <p:cNvSpPr txBox="1">
            <a:spLocks noGrp="1"/>
          </p:cNvSpPr>
          <p:nvPr/>
        </p:nvSpPr>
        <p:spPr bwMode="auto">
          <a:xfrm>
            <a:off x="3884613" y="8685213"/>
            <a:ext cx="2971800" cy="457200"/>
          </a:xfrm>
          <a:prstGeom prst="rect">
            <a:avLst/>
          </a:prstGeom>
          <a:noFill/>
          <a:ln w="9525">
            <a:noFill/>
            <a:miter lim="800000"/>
          </a:ln>
        </p:spPr>
        <p:txBody>
          <a:bodyPr anchor="b"/>
          <a:lstStyle/>
          <a:p>
            <a:pPr algn="r"/>
            <a:fld id="{3AA7E896-931F-4C1F-ABC0-C6D2569409B6}" type="slidenum">
              <a:rPr lang="en-CA" sz="1200">
                <a:latin typeface="Calibri" panose="020F0502020204030204" charset="0"/>
              </a:rPr>
            </a:fld>
            <a:endParaRPr lang="en-CA" sz="1200">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CA" smtClean="0"/>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CBBFE760-A36B-4EEA-AA90-3401A9104DE6}" type="slidenum">
              <a:rPr lang="en-CA"/>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ln>
        </p:spPr>
      </p:sp>
      <p:sp>
        <p:nvSpPr>
          <p:cNvPr id="25603" name="Notes Placeholder 2"/>
          <p:cNvSpPr>
            <a:spLocks noGrp="1"/>
          </p:cNvSpPr>
          <p:nvPr>
            <p:ph type="body" idx="1"/>
          </p:nvPr>
        </p:nvSpPr>
        <p:spPr bwMode="auto">
          <a:noFill/>
        </p:spPr>
        <p:txBody>
          <a:bodyPr wrap="square" numCol="1" anchor="t" anchorCtr="0" compatLnSpc="1"/>
          <a:lstStyle/>
          <a:p>
            <a:pPr>
              <a:spcBef>
                <a:spcPct val="0"/>
              </a:spcBef>
            </a:pPr>
            <a:endParaRPr lang="en-CA" smtClean="0"/>
          </a:p>
        </p:txBody>
      </p:sp>
      <p:sp>
        <p:nvSpPr>
          <p:cNvPr id="25604"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B9139EA9-0BB1-40B8-BCED-5D30C2ABCF0A}" type="slidenum">
              <a:rPr lang="en-CA"/>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p:spPr>
        <p:txBody>
          <a:bodyPr/>
          <a:lstStyle/>
          <a:p>
            <a:pPr>
              <a:buFont typeface="Times New Roman" panose="02020603050405020304" pitchFamily="18" charset="0"/>
              <a:buNone/>
            </a:pPr>
            <a:fld id="{FF2AC17D-E7EB-4C80-90A6-0A16C0DC845B}" type="slidenum">
              <a:rPr lang="en-IN">
                <a:latin typeface="Times New Roman" panose="02020603050405020304" pitchFamily="18" charset="0"/>
              </a:rPr>
            </a:fld>
            <a:endParaRPr lang="en-IN">
              <a:latin typeface="Times New Roman" panose="02020603050405020304" pitchFamily="18" charset="0"/>
            </a:endParaRPr>
          </a:p>
        </p:txBody>
      </p:sp>
      <p:sp>
        <p:nvSpPr>
          <p:cNvPr id="22531" name="Rectangle 1"/>
          <p:cNvSpPr txBox="1">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22532" name="Rectangle 2"/>
          <p:cNvSpPr txBox="1">
            <a:spLocks noGrp="1" noChangeArrowheads="1"/>
          </p:cNvSpPr>
          <p:nvPr>
            <p:ph type="body" idx="1"/>
          </p:nvPr>
        </p:nvSpPr>
        <p:spPr>
          <a:xfrm>
            <a:off x="652463" y="4002088"/>
            <a:ext cx="5551487" cy="4310062"/>
          </a:xfrm>
          <a:noFill/>
        </p:spPr>
        <p:txBody>
          <a:bodyPr wrap="none" anchor="ctr"/>
          <a:lstStyle/>
          <a:p>
            <a:endParaRPr lang="en-US"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ln>
        </p:spPr>
      </p:sp>
      <p:sp>
        <p:nvSpPr>
          <p:cNvPr id="26627" name="Notes Placeholder 2"/>
          <p:cNvSpPr>
            <a:spLocks noGrp="1"/>
          </p:cNvSpPr>
          <p:nvPr>
            <p:ph type="body" idx="1"/>
          </p:nvPr>
        </p:nvSpPr>
        <p:spPr bwMode="auto">
          <a:noFill/>
        </p:spPr>
        <p:txBody>
          <a:bodyPr wrap="square" numCol="1" anchor="t" anchorCtr="0" compatLnSpc="1"/>
          <a:lstStyle/>
          <a:p>
            <a:pPr>
              <a:spcBef>
                <a:spcPct val="0"/>
              </a:spcBef>
            </a:pPr>
            <a:endParaRPr lang="en-CA" smtClean="0"/>
          </a:p>
        </p:txBody>
      </p:sp>
      <p:sp>
        <p:nvSpPr>
          <p:cNvPr id="26628"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B308D7C1-E82E-46CB-B73F-D8B8B7B69AB5}" type="slidenum">
              <a:rPr lang="en-CA"/>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ln>
        </p:spPr>
      </p:sp>
      <p:sp>
        <p:nvSpPr>
          <p:cNvPr id="27651" name="Notes Placeholder 2"/>
          <p:cNvSpPr>
            <a:spLocks noGrp="1"/>
          </p:cNvSpPr>
          <p:nvPr>
            <p:ph type="body" idx="1"/>
          </p:nvPr>
        </p:nvSpPr>
        <p:spPr bwMode="auto">
          <a:noFill/>
        </p:spPr>
        <p:txBody>
          <a:bodyPr wrap="square" numCol="1" anchor="t" anchorCtr="0" compatLnSpc="1"/>
          <a:lstStyle/>
          <a:p>
            <a:pPr>
              <a:spcBef>
                <a:spcPct val="0"/>
              </a:spcBef>
            </a:pPr>
            <a:endParaRPr lang="en-CA" smtClean="0"/>
          </a:p>
        </p:txBody>
      </p:sp>
      <p:sp>
        <p:nvSpPr>
          <p:cNvPr id="27652"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AF60A32-8A6B-49F6-AC93-506F513E16EF}" type="slidenum">
              <a:rPr lang="en-CA"/>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ln>
        </p:spPr>
      </p:sp>
      <p:sp>
        <p:nvSpPr>
          <p:cNvPr id="28675" name="Notes Placeholder 2"/>
          <p:cNvSpPr>
            <a:spLocks noGrp="1"/>
          </p:cNvSpPr>
          <p:nvPr>
            <p:ph type="body" idx="1"/>
          </p:nvPr>
        </p:nvSpPr>
        <p:spPr bwMode="auto">
          <a:noFill/>
        </p:spPr>
        <p:txBody>
          <a:bodyPr wrap="square" numCol="1" anchor="t" anchorCtr="0" compatLnSpc="1"/>
          <a:lstStyle/>
          <a:p>
            <a:pPr>
              <a:spcBef>
                <a:spcPct val="0"/>
              </a:spcBef>
            </a:pPr>
            <a:endParaRPr lang="en-CA" smtClean="0"/>
          </a:p>
        </p:txBody>
      </p:sp>
      <p:sp>
        <p:nvSpPr>
          <p:cNvPr id="28676"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2CD222C1-F088-4BF5-9B79-18130EB91707}" type="slidenum">
              <a:rPr lang="en-CA"/>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8C8EFE31-9635-4EE3-8FB9-DD65831F441C}" type="datetimeFigureOut">
              <a:rPr lang="en-US" smtClean="0"/>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5D4E6C54-9A26-4821-8442-95F479CC97B1}"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a:xfrm>
            <a:off x="457200" y="6556248"/>
            <a:ext cx="3657600" cy="228600"/>
          </a:xfrm>
        </p:spPr>
        <p:txBody>
          <a:bodyPr/>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5D4E6C54-9A26-4821-8442-95F479CC97B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lstStyle>
          <a:p>
            <a:fld id="{8C8EFE31-9635-4EE3-8FB9-DD65831F441C}" type="datetimeFigureOut">
              <a:rPr lang="en-US" smtClean="0"/>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p>
            <a:fld id="{5D4E6C54-9A26-4821-8442-95F479CC97B1}"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8EFE31-9635-4EE3-8FB9-DD65831F441C}"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8EFE31-9635-4EE3-8FB9-DD65831F441C}"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8EFE31-9635-4EE3-8FB9-DD65831F441C}"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8C8EFE31-9635-4EE3-8FB9-DD65831F441C}" type="datetimeFigureOut">
              <a:rPr lang="en-US" smtClean="0"/>
            </a:fld>
            <a:endParaRPr lang="en-IN"/>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IN"/>
          </a:p>
        </p:txBody>
      </p:sp>
      <p:sp>
        <p:nvSpPr>
          <p:cNvPr id="4" name="Slide Number Placeholder 3"/>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8EFE31-9635-4EE3-8FB9-DD65831F441C}"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8C8EFE31-9635-4EE3-8FB9-DD65831F441C}"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E6C54-9A26-4821-8442-95F479CC97B1}" type="slidenum">
              <a:rPr lang="en-IN" smtClean="0"/>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lstStyle>
          <a:p>
            <a:fld id="{8C8EFE31-9635-4EE3-8FB9-DD65831F441C}" type="datetimeFigureOut">
              <a:rPr lang="en-US" smtClean="0"/>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lstStyle>
          <a:p>
            <a:fld id="{5D4E6C54-9A26-4821-8442-95F479CC97B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geeksforgeeks.org/vector-vs-arraylist-java/" TargetMode="External"/><Relationship Id="rId1" Type="http://schemas.openxmlformats.org/officeDocument/2006/relationships/hyperlink" Target="https://www.geeksforgeeks.org/arraylist-in-java/"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multithreading-in-java/" TargetMode="Externa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monitors-in-process-synchronization/"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CORE JAVA 8- day 5</a:t>
            </a:r>
            <a:endParaRPr lang="en-IN" dirty="0"/>
          </a:p>
        </p:txBody>
      </p:sp>
      <p:sp>
        <p:nvSpPr>
          <p:cNvPr id="3" name="Subtitle 2"/>
          <p:cNvSpPr>
            <a:spLocks noGrp="1"/>
          </p:cNvSpPr>
          <p:nvPr>
            <p:ph type="subTitle" idx="1"/>
          </p:nvPr>
        </p:nvSpPr>
        <p:spPr/>
        <p:txBody>
          <a:bodyPr/>
          <a:lstStyle/>
          <a:p>
            <a:r>
              <a:rPr lang="en-IN" dirty="0" err="1" smtClean="0"/>
              <a:t>Saratha</a:t>
            </a:r>
            <a:r>
              <a:rPr lang="en-IN" dirty="0" smtClean="0"/>
              <a:t> </a:t>
            </a:r>
            <a:r>
              <a:rPr lang="en-IN" dirty="0" err="1" smtClean="0"/>
              <a:t>Natarajan</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System errors</a:t>
            </a:r>
            <a:endParaRPr lang="en-IN" dirty="0"/>
          </a:p>
        </p:txBody>
      </p:sp>
      <p:sp>
        <p:nvSpPr>
          <p:cNvPr id="3" name="Content Placeholder 2"/>
          <p:cNvSpPr>
            <a:spLocks noGrp="1"/>
          </p:cNvSpPr>
          <p:nvPr>
            <p:ph idx="1"/>
          </p:nvPr>
        </p:nvSpPr>
        <p:spPr/>
        <p:txBody>
          <a:bodyPr>
            <a:normAutofit/>
          </a:bodyPr>
          <a:lstStyle/>
          <a:p>
            <a:endParaRPr lang="en-IN" dirty="0"/>
          </a:p>
        </p:txBody>
      </p:sp>
      <p:graphicFrame>
        <p:nvGraphicFramePr>
          <p:cNvPr id="4" name="Object 4"/>
          <p:cNvGraphicFramePr>
            <a:graphicFrameLocks noChangeAspect="1"/>
          </p:cNvGraphicFramePr>
          <p:nvPr/>
        </p:nvGraphicFramePr>
        <p:xfrm>
          <a:off x="304800" y="1371600"/>
          <a:ext cx="8839200" cy="4510088"/>
        </p:xfrm>
        <a:graphic>
          <a:graphicData uri="http://schemas.openxmlformats.org/presentationml/2006/ole">
            <mc:AlternateContent xmlns:mc="http://schemas.openxmlformats.org/markup-compatibility/2006">
              <mc:Choice xmlns:v="urn:schemas-microsoft-com:vml" Requires="v">
                <p:oleObj spid="_x0000_s2049" name="Picture" r:id="rId1" imgW="5600700" imgH="2849880" progId="Word.Picture.8">
                  <p:embed/>
                </p:oleObj>
              </mc:Choice>
              <mc:Fallback>
                <p:oleObj name="Picture" r:id="rId1" imgW="5600700" imgH="2849880" progId="Word.Picture.8">
                  <p:embed/>
                  <p:pic>
                    <p:nvPicPr>
                      <p:cNvPr id="0" name="Object 4"/>
                      <p:cNvPicPr>
                        <a:picLocks noChangeAspect="1"/>
                      </p:cNvPicPr>
                      <p:nvPr/>
                    </p:nvPicPr>
                    <p:blipFill>
                      <a:blip r:embed="rId2"/>
                      <a:stretch>
                        <a:fillRect/>
                      </a:stretch>
                    </p:blipFill>
                    <p:spPr>
                      <a:xfrm>
                        <a:off x="304800" y="1371600"/>
                        <a:ext cx="8839200" cy="4510088"/>
                      </a:xfrm>
                      <a:prstGeom prst="rect">
                        <a:avLst/>
                      </a:prstGeom>
                      <a:noFill/>
                      <a:ln w="9525">
                        <a:noFill/>
                      </a:ln>
                    </p:spPr>
                  </p:pic>
                </p:oleObj>
              </mc:Fallback>
            </mc:AlternateContent>
          </a:graphicData>
        </a:graphic>
      </p:graphicFrame>
      <p:sp>
        <p:nvSpPr>
          <p:cNvPr id="5" name="Text Box 6"/>
          <p:cNvSpPr txBox="1">
            <a:spLocks noChangeArrowheads="1"/>
          </p:cNvSpPr>
          <p:nvPr/>
        </p:nvSpPr>
        <p:spPr bwMode="auto">
          <a:xfrm>
            <a:off x="0" y="4114800"/>
            <a:ext cx="2971800" cy="2047875"/>
          </a:xfrm>
          <a:prstGeom prst="rect">
            <a:avLst/>
          </a:prstGeom>
          <a:noFill/>
          <a:ln w="9525">
            <a:noFill/>
            <a:miter lim="800000"/>
          </a:ln>
        </p:spPr>
        <p:txBody>
          <a:bodyPr>
            <a:spAutoFit/>
          </a:bodyPr>
          <a:lstStyle/>
          <a:p>
            <a:pPr>
              <a:spcBef>
                <a:spcPct val="50000"/>
              </a:spcBef>
            </a:pPr>
            <a:r>
              <a:rPr lang="en-US" altLang="en-US" sz="1600" i="1" dirty="0">
                <a:solidFill>
                  <a:schemeClr val="tx2"/>
                </a:solidFill>
                <a:cs typeface="Times New Roman" panose="02020603050405020304" pitchFamily="18" charset="0"/>
              </a:rPr>
              <a:t>System errors</a:t>
            </a:r>
            <a:r>
              <a:rPr lang="en-US" altLang="en-US" sz="1600" dirty="0">
                <a:solidFill>
                  <a:schemeClr val="tx2"/>
                </a:solidFill>
                <a:cs typeface="Times New Roman" panose="02020603050405020304" pitchFamily="18" charset="0"/>
              </a:rPr>
              <a:t> are thrown by JVM and represented in the </a:t>
            </a:r>
            <a:r>
              <a:rPr lang="en-US" altLang="en-US" sz="1600" u="sng" dirty="0">
                <a:solidFill>
                  <a:schemeClr val="tx2"/>
                </a:solidFill>
                <a:cs typeface="Times New Roman" panose="02020603050405020304" pitchFamily="18" charset="0"/>
              </a:rPr>
              <a:t>Error</a:t>
            </a:r>
            <a:r>
              <a:rPr lang="en-US" altLang="en-US" sz="1600" dirty="0">
                <a:solidFill>
                  <a:schemeClr val="tx2"/>
                </a:solidFill>
                <a:cs typeface="Times New Roman" panose="02020603050405020304" pitchFamily="18" charset="0"/>
              </a:rPr>
              <a:t> class. The </a:t>
            </a:r>
            <a:r>
              <a:rPr lang="en-US" altLang="en-US" sz="1600" u="sng" dirty="0">
                <a:solidFill>
                  <a:schemeClr val="tx2"/>
                </a:solidFill>
                <a:cs typeface="Times New Roman" panose="02020603050405020304" pitchFamily="18" charset="0"/>
              </a:rPr>
              <a:t>Error</a:t>
            </a:r>
            <a:r>
              <a:rPr lang="en-US" altLang="en-US" sz="1600" dirty="0">
                <a:solidFill>
                  <a:schemeClr val="tx2"/>
                </a:solidFill>
                <a:cs typeface="Times New Roman" panose="02020603050405020304" pitchFamily="18" charset="0"/>
              </a:rPr>
              <a:t> class describes internal system errors. Such errors rarely occur. If one does, there is little you can do beyond notifying the user and trying to terminate the program gracefully. </a:t>
            </a:r>
            <a:endParaRPr lang="en-US" altLang="en-US" sz="16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Runtime exceptions</a:t>
            </a:r>
            <a:endParaRPr lang="en-IN" dirty="0"/>
          </a:p>
        </p:txBody>
      </p:sp>
      <p:sp>
        <p:nvSpPr>
          <p:cNvPr id="3" name="Content Placeholder 2"/>
          <p:cNvSpPr>
            <a:spLocks noGrp="1"/>
          </p:cNvSpPr>
          <p:nvPr>
            <p:ph idx="1"/>
          </p:nvPr>
        </p:nvSpPr>
        <p:spPr/>
        <p:txBody>
          <a:bodyPr>
            <a:normAutofit/>
          </a:bodyPr>
          <a:lstStyle/>
          <a:p>
            <a:pPr fontAlgn="base"/>
            <a:endParaRPr lang="en-IN" dirty="0"/>
          </a:p>
        </p:txBody>
      </p:sp>
      <p:graphicFrame>
        <p:nvGraphicFramePr>
          <p:cNvPr id="4"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3073" name="Picture" r:id="rId1" imgW="5600700" imgH="2849880" progId="Word.Picture.8">
                  <p:embed/>
                </p:oleObj>
              </mc:Choice>
              <mc:Fallback>
                <p:oleObj name="Picture" r:id="rId1" imgW="5600700" imgH="2849880" progId="Word.Picture.8">
                  <p:embed/>
                  <p:pic>
                    <p:nvPicPr>
                      <p:cNvPr id="0" name="Object 4"/>
                      <p:cNvPicPr>
                        <a:picLocks noChangeAspect="1"/>
                      </p:cNvPicPr>
                      <p:nvPr/>
                    </p:nvPicPr>
                    <p:blipFill>
                      <a:blip r:embed="rId2"/>
                      <a:stretch>
                        <a:fillRect/>
                      </a:stretch>
                    </p:blipFill>
                    <p:spPr>
                      <a:xfrm>
                        <a:off x="152400" y="1371600"/>
                        <a:ext cx="8839200" cy="4510088"/>
                      </a:xfrm>
                      <a:prstGeom prst="rect">
                        <a:avLst/>
                      </a:prstGeom>
                      <a:noFill/>
                      <a:ln w="9525">
                        <a:noFill/>
                      </a:ln>
                    </p:spPr>
                  </p:pic>
                </p:oleObj>
              </mc:Fallback>
            </mc:AlternateContent>
          </a:graphicData>
        </a:graphic>
      </p:graphicFrame>
      <p:sp>
        <p:nvSpPr>
          <p:cNvPr id="5" name="Text Box 5"/>
          <p:cNvSpPr txBox="1">
            <a:spLocks noChangeArrowheads="1"/>
          </p:cNvSpPr>
          <p:nvPr/>
        </p:nvSpPr>
        <p:spPr bwMode="auto">
          <a:xfrm>
            <a:off x="6172200" y="4572000"/>
            <a:ext cx="2743200" cy="954088"/>
          </a:xfrm>
          <a:prstGeom prst="rect">
            <a:avLst/>
          </a:prstGeom>
          <a:noFill/>
          <a:ln w="9525">
            <a:noFill/>
            <a:miter lim="800000"/>
          </a:ln>
        </p:spPr>
        <p:txBody>
          <a:bodyPr>
            <a:spAutoFit/>
          </a:bodyPr>
          <a:lstStyle/>
          <a:p>
            <a:pPr>
              <a:spcBef>
                <a:spcPct val="50000"/>
              </a:spcBef>
            </a:pPr>
            <a:r>
              <a:rPr lang="en-US" altLang="en-US" sz="1400">
                <a:solidFill>
                  <a:schemeClr val="tx2"/>
                </a:solidFill>
              </a:rPr>
              <a:t>RuntimeException is caused by programming errors, such as bad casting, accessing an out-of-bounds array, and numeric errors.</a:t>
            </a:r>
            <a:endParaRPr lang="en-US" altLang="en-US" sz="1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ln>
            <a:miter lim="800000"/>
          </a:ln>
        </p:spPr>
        <p:txBody>
          <a:bodyPr/>
          <a:lstStyle/>
          <a:p>
            <a:fld id="{D837BE1F-6B0F-445B-B4CF-8EA3151E1F56}" type="slidenum">
              <a:rPr lang="en-US" altLang="en-US" smtClean="0"/>
            </a:fld>
            <a:endParaRPr lang="en-US" altLang="en-US" smtClean="0"/>
          </a:p>
        </p:txBody>
      </p:sp>
      <p:sp>
        <p:nvSpPr>
          <p:cNvPr id="21507" name="Rectangle 2"/>
          <p:cNvSpPr>
            <a:spLocks noGrp="1" noChangeArrowheads="1"/>
          </p:cNvSpPr>
          <p:nvPr>
            <p:ph type="title"/>
          </p:nvPr>
        </p:nvSpPr>
        <p:spPr>
          <a:xfrm>
            <a:off x="685800" y="0"/>
            <a:ext cx="7772400" cy="1428750"/>
          </a:xfrm>
        </p:spPr>
        <p:txBody>
          <a:bodyPr/>
          <a:lstStyle/>
          <a:p>
            <a:r>
              <a:rPr lang="en-US" altLang="en-US" smtClean="0"/>
              <a:t>Checked Exceptions vs. Unchecked Exceptions</a:t>
            </a:r>
            <a:endParaRPr lang="en-US" altLang="en-US" b="1" smtClean="0"/>
          </a:p>
        </p:txBody>
      </p:sp>
      <p:sp>
        <p:nvSpPr>
          <p:cNvPr id="21508" name="Rectangle 3"/>
          <p:cNvSpPr>
            <a:spLocks noChangeArrowheads="1"/>
          </p:cNvSpPr>
          <p:nvPr/>
        </p:nvSpPr>
        <p:spPr bwMode="auto">
          <a:xfrm>
            <a:off x="2000250" y="2571750"/>
            <a:ext cx="9144000" cy="0"/>
          </a:xfrm>
          <a:prstGeom prst="rect">
            <a:avLst/>
          </a:prstGeom>
          <a:noFill/>
          <a:ln w="12700">
            <a:noFill/>
            <a:miter lim="800000"/>
            <a:headEnd type="none" w="sm" len="sm"/>
            <a:tailEnd type="none" w="sm" len="sm"/>
          </a:ln>
        </p:spPr>
        <p:txBody>
          <a:bodyPr>
            <a:spAutoFit/>
          </a:bodyPr>
          <a:lstStyle/>
          <a:p>
            <a:endParaRPr lang="en-US" altLang="en-US"/>
          </a:p>
        </p:txBody>
      </p:sp>
      <p:sp>
        <p:nvSpPr>
          <p:cNvPr id="21509" name="Text Box 4"/>
          <p:cNvSpPr txBox="1">
            <a:spLocks noChangeArrowheads="1"/>
          </p:cNvSpPr>
          <p:nvPr/>
        </p:nvSpPr>
        <p:spPr bwMode="auto">
          <a:xfrm>
            <a:off x="381000" y="1981200"/>
            <a:ext cx="8534400" cy="2528888"/>
          </a:xfrm>
          <a:prstGeom prst="rect">
            <a:avLst/>
          </a:prstGeom>
          <a:noFill/>
          <a:ln w="12700">
            <a:noFill/>
            <a:miter lim="800000"/>
            <a:headEnd type="none" w="sm" len="sm"/>
            <a:tailEnd type="none" w="sm" len="sm"/>
          </a:ln>
        </p:spPr>
        <p:txBody>
          <a:bodyPr>
            <a:spAutoFit/>
          </a:bodyPr>
          <a:lstStyle/>
          <a:p>
            <a:pPr>
              <a:spcBef>
                <a:spcPct val="50000"/>
              </a:spcBef>
            </a:pPr>
            <a:r>
              <a:rPr lang="en-US" altLang="en-US" sz="3200" u="sng">
                <a:cs typeface="Times New Roman" panose="02020603050405020304" pitchFamily="18" charset="0"/>
              </a:rPr>
              <a:t>RuntimeException</a:t>
            </a:r>
            <a:r>
              <a:rPr lang="en-US" altLang="en-US" sz="3200">
                <a:cs typeface="Times New Roman" panose="02020603050405020304" pitchFamily="18" charset="0"/>
              </a:rPr>
              <a:t>, </a:t>
            </a:r>
            <a:r>
              <a:rPr lang="en-US" altLang="en-US" sz="3200" u="sng">
                <a:cs typeface="Times New Roman" panose="02020603050405020304" pitchFamily="18" charset="0"/>
              </a:rPr>
              <a:t>Error</a:t>
            </a:r>
            <a:r>
              <a:rPr lang="en-US" altLang="en-US" sz="3200">
                <a:cs typeface="Times New Roman" panose="02020603050405020304" pitchFamily="18" charset="0"/>
              </a:rPr>
              <a:t> and their subclasses are known as </a:t>
            </a:r>
            <a:r>
              <a:rPr lang="en-US" altLang="en-US" sz="3200" i="1">
                <a:cs typeface="Times New Roman" panose="02020603050405020304" pitchFamily="18" charset="0"/>
              </a:rPr>
              <a:t>unchecked</a:t>
            </a:r>
            <a:r>
              <a:rPr lang="en-US" altLang="en-US" sz="3200">
                <a:cs typeface="Times New Roman" panose="02020603050405020304" pitchFamily="18" charset="0"/>
              </a:rPr>
              <a:t> </a:t>
            </a:r>
            <a:r>
              <a:rPr lang="en-US" altLang="en-US" sz="3200" i="1">
                <a:cs typeface="Times New Roman" panose="02020603050405020304" pitchFamily="18" charset="0"/>
              </a:rPr>
              <a:t>exceptions</a:t>
            </a:r>
            <a:r>
              <a:rPr lang="en-US" altLang="en-US" sz="3200">
                <a:cs typeface="Times New Roman" panose="02020603050405020304" pitchFamily="18" charset="0"/>
              </a:rPr>
              <a:t>. All other exceptions are known as </a:t>
            </a:r>
            <a:r>
              <a:rPr lang="en-US" altLang="en-US" sz="3200" i="1">
                <a:cs typeface="Times New Roman" panose="02020603050405020304" pitchFamily="18" charset="0"/>
              </a:rPr>
              <a:t>checked exceptions</a:t>
            </a:r>
            <a:r>
              <a:rPr lang="en-US" altLang="en-US" sz="3200">
                <a:cs typeface="Times New Roman" panose="02020603050405020304" pitchFamily="18" charset="0"/>
              </a:rPr>
              <a:t>, meaning that the compiler forces the programmer to check and deal with the exceptions.</a:t>
            </a:r>
            <a:r>
              <a:rPr lang="en-US" altLang="en-US" sz="3200">
                <a:latin typeface="Courier"/>
                <a:cs typeface="Times New Roman" panose="02020603050405020304" pitchFamily="18" charset="0"/>
              </a:rPr>
              <a:t> </a:t>
            </a:r>
            <a:endParaRPr lang="en-US" altLang="en-US" sz="3200">
              <a:latin typeface="Courier"/>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miter lim="800000"/>
          </a:ln>
        </p:spPr>
        <p:txBody>
          <a:bodyPr/>
          <a:lstStyle/>
          <a:p>
            <a:fld id="{D4AA133D-96CD-457F-9822-684C86FDF6C6}" type="slidenum">
              <a:rPr lang="en-US" altLang="en-US" smtClean="0"/>
            </a:fld>
            <a:endParaRPr lang="en-US" altLang="en-US" smtClean="0"/>
          </a:p>
        </p:txBody>
      </p:sp>
      <p:sp>
        <p:nvSpPr>
          <p:cNvPr id="22531" name="Rectangle 2"/>
          <p:cNvSpPr>
            <a:spLocks noGrp="1" noChangeArrowheads="1"/>
          </p:cNvSpPr>
          <p:nvPr>
            <p:ph type="title"/>
          </p:nvPr>
        </p:nvSpPr>
        <p:spPr>
          <a:xfrm>
            <a:off x="762000" y="152400"/>
            <a:ext cx="7772400" cy="666750"/>
          </a:xfrm>
        </p:spPr>
        <p:txBody>
          <a:bodyPr/>
          <a:lstStyle/>
          <a:p>
            <a:r>
              <a:rPr lang="en-US" altLang="en-US" smtClean="0"/>
              <a:t>Unchecked Exceptions</a:t>
            </a:r>
            <a:endParaRPr lang="en-US" altLang="en-US" b="1" smtClean="0"/>
          </a:p>
        </p:txBody>
      </p:sp>
      <p:sp>
        <p:nvSpPr>
          <p:cNvPr id="22532" name="Rectangle 3"/>
          <p:cNvSpPr>
            <a:spLocks noChangeArrowheads="1"/>
          </p:cNvSpPr>
          <p:nvPr/>
        </p:nvSpPr>
        <p:spPr bwMode="auto">
          <a:xfrm>
            <a:off x="2000250" y="2571750"/>
            <a:ext cx="9144000" cy="0"/>
          </a:xfrm>
          <a:prstGeom prst="rect">
            <a:avLst/>
          </a:prstGeom>
          <a:noFill/>
          <a:ln w="12700">
            <a:noFill/>
            <a:miter lim="800000"/>
            <a:headEnd type="none" w="sm" len="sm"/>
            <a:tailEnd type="none" w="sm" len="sm"/>
          </a:ln>
        </p:spPr>
        <p:txBody>
          <a:bodyPr>
            <a:spAutoFit/>
          </a:bodyPr>
          <a:lstStyle/>
          <a:p>
            <a:endParaRPr lang="en-US" altLang="en-US"/>
          </a:p>
        </p:txBody>
      </p:sp>
      <p:sp>
        <p:nvSpPr>
          <p:cNvPr id="22533" name="Text Box 4"/>
          <p:cNvSpPr txBox="1">
            <a:spLocks noChangeArrowheads="1"/>
          </p:cNvSpPr>
          <p:nvPr/>
        </p:nvSpPr>
        <p:spPr bwMode="auto">
          <a:xfrm>
            <a:off x="304800" y="1066800"/>
            <a:ext cx="8610600" cy="4789488"/>
          </a:xfrm>
          <a:prstGeom prst="rect">
            <a:avLst/>
          </a:prstGeom>
          <a:noFill/>
          <a:ln w="12700">
            <a:noFill/>
            <a:miter lim="800000"/>
            <a:headEnd type="none" w="sm" len="sm"/>
            <a:tailEnd type="none" w="sm" len="sm"/>
          </a:ln>
        </p:spPr>
        <p:txBody>
          <a:bodyPr>
            <a:spAutoFit/>
          </a:bodyPr>
          <a:lstStyle/>
          <a:p>
            <a:pPr>
              <a:spcBef>
                <a:spcPct val="50000"/>
              </a:spcBef>
            </a:pPr>
            <a:r>
              <a:rPr lang="en-US" altLang="en-US" sz="2800">
                <a:cs typeface="Times New Roman" panose="02020603050405020304" pitchFamily="18" charset="0"/>
              </a:rPr>
              <a:t>In most cases, unchecked exceptions reflect programming logic errors that are not recoverable. For example, a </a:t>
            </a:r>
            <a:r>
              <a:rPr lang="en-US" altLang="en-US" sz="2800" u="sng">
                <a:cs typeface="Times New Roman" panose="02020603050405020304" pitchFamily="18" charset="0"/>
              </a:rPr>
              <a:t>NullPointerException</a:t>
            </a:r>
            <a:r>
              <a:rPr lang="en-US" altLang="en-US" sz="2800">
                <a:cs typeface="Times New Roman" panose="02020603050405020304" pitchFamily="18" charset="0"/>
              </a:rPr>
              <a:t> is thrown if you access an object through a reference variable before an object is assigned to it; an </a:t>
            </a:r>
            <a:r>
              <a:rPr lang="en-US" altLang="en-US" sz="2800" u="sng">
                <a:cs typeface="Times New Roman" panose="02020603050405020304" pitchFamily="18" charset="0"/>
              </a:rPr>
              <a:t>IndexOutOfBoundsException</a:t>
            </a:r>
            <a:r>
              <a:rPr lang="en-US" altLang="en-US" sz="2800">
                <a:cs typeface="Times New Roman" panose="02020603050405020304"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endParaRPr lang="en-US" altLang="en-US" sz="280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Unchecked exceptions</a:t>
            </a:r>
            <a:endParaRPr lang="en-IN" dirty="0"/>
          </a:p>
        </p:txBody>
      </p:sp>
      <p:graphicFrame>
        <p:nvGraphicFramePr>
          <p:cNvPr id="4098" name="Object 4"/>
          <p:cNvGraphicFramePr>
            <a:graphicFrameLocks noChangeAspect="1"/>
          </p:cNvGraphicFramePr>
          <p:nvPr>
            <p:ph idx="1"/>
          </p:nvPr>
        </p:nvGraphicFramePr>
        <p:xfrm>
          <a:off x="1272381" y="1785927"/>
          <a:ext cx="5608638" cy="3674280"/>
        </p:xfrm>
        <a:graphic>
          <a:graphicData uri="http://schemas.openxmlformats.org/presentationml/2006/ole">
            <mc:AlternateContent xmlns:mc="http://schemas.openxmlformats.org/markup-compatibility/2006">
              <mc:Choice xmlns:v="urn:schemas-microsoft-com:vml" Requires="v">
                <p:oleObj spid="_x0000_s4097" name="Picture" r:id="rId1" imgW="5600700" imgH="2849880" progId="Word.Picture.8">
                  <p:embed/>
                </p:oleObj>
              </mc:Choice>
              <mc:Fallback>
                <p:oleObj name="Picture" r:id="rId1" imgW="5600700" imgH="2849880" progId="Word.Picture.8">
                  <p:embed/>
                  <p:pic>
                    <p:nvPicPr>
                      <p:cNvPr id="0" name="Object 4"/>
                      <p:cNvPicPr>
                        <a:picLocks noChangeAspect="1"/>
                      </p:cNvPicPr>
                      <p:nvPr/>
                    </p:nvPicPr>
                    <p:blipFill>
                      <a:blip r:embed="rId2"/>
                      <a:stretch>
                        <a:fillRect/>
                      </a:stretch>
                    </p:blipFill>
                    <p:spPr>
                      <a:xfrm>
                        <a:off x="1272381" y="1785927"/>
                        <a:ext cx="5608638" cy="367428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 statement</a:t>
            </a:r>
            <a:endParaRPr lang="en-IN" dirty="0"/>
          </a:p>
        </p:txBody>
      </p:sp>
      <p:sp>
        <p:nvSpPr>
          <p:cNvPr id="7" name="Content Placeholder 6"/>
          <p:cNvSpPr>
            <a:spLocks noGrp="1"/>
          </p:cNvSpPr>
          <p:nvPr>
            <p:ph idx="1"/>
          </p:nvPr>
        </p:nvSpPr>
        <p:spPr/>
        <p:txBody>
          <a:bodyPr>
            <a:normAutofit fontScale="92500" lnSpcReduction="10000"/>
          </a:bodyPr>
          <a:lstStyle/>
          <a:p>
            <a:pPr>
              <a:spcBef>
                <a:spcPct val="70000"/>
              </a:spcBef>
            </a:pPr>
            <a:r>
              <a:rPr lang="en-US" dirty="0" smtClean="0"/>
              <a:t>To process an exception when it occurs, the line that throws the exception is executed within a </a:t>
            </a:r>
            <a:r>
              <a:rPr lang="en-US" i="1" dirty="0" smtClean="0"/>
              <a:t>try block</a:t>
            </a:r>
            <a:endParaRPr lang="en-US" i="1" dirty="0" smtClean="0"/>
          </a:p>
          <a:p>
            <a:pPr>
              <a:spcBef>
                <a:spcPct val="70000"/>
              </a:spcBef>
            </a:pPr>
            <a:r>
              <a:rPr lang="en-US" dirty="0" smtClean="0"/>
              <a:t>A try block is followed by one or more </a:t>
            </a:r>
            <a:r>
              <a:rPr lang="en-US" i="1" dirty="0" smtClean="0"/>
              <a:t>catch</a:t>
            </a:r>
            <a:r>
              <a:rPr lang="en-US" dirty="0" smtClean="0"/>
              <a:t> clauses, which contain code to process an exception</a:t>
            </a:r>
            <a:endParaRPr lang="en-US" dirty="0" smtClean="0"/>
          </a:p>
          <a:p>
            <a:pPr>
              <a:spcBef>
                <a:spcPct val="70000"/>
              </a:spcBef>
            </a:pPr>
            <a:r>
              <a:rPr lang="en-US" dirty="0" smtClean="0"/>
              <a:t>Each catch clause has an associated exception type and is called an </a:t>
            </a:r>
            <a:r>
              <a:rPr lang="en-US" i="1" dirty="0" smtClean="0"/>
              <a:t>exception handler</a:t>
            </a:r>
            <a:endParaRPr lang="en-US" dirty="0" smtClean="0"/>
          </a:p>
          <a:p>
            <a:pPr>
              <a:spcBef>
                <a:spcPct val="70000"/>
              </a:spcBef>
            </a:pPr>
            <a:r>
              <a:rPr lang="en-US" dirty="0" smtClean="0"/>
              <a:t>When an exception occurs, processing continues at the first catch clause that matches the exception type</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Finally clause</a:t>
            </a:r>
            <a:endParaRPr lang="en-IN" dirty="0"/>
          </a:p>
        </p:txBody>
      </p:sp>
      <p:sp>
        <p:nvSpPr>
          <p:cNvPr id="5" name="Content Placeholder 4"/>
          <p:cNvSpPr>
            <a:spLocks noGrp="1"/>
          </p:cNvSpPr>
          <p:nvPr>
            <p:ph idx="1"/>
          </p:nvPr>
        </p:nvSpPr>
        <p:spPr/>
        <p:txBody>
          <a:bodyPr>
            <a:normAutofit fontScale="92500" lnSpcReduction="10000"/>
          </a:bodyPr>
          <a:lstStyle/>
          <a:p>
            <a:pPr>
              <a:spcBef>
                <a:spcPct val="70000"/>
              </a:spcBef>
            </a:pPr>
            <a:r>
              <a:rPr lang="en-US" dirty="0" smtClean="0"/>
              <a:t>A try statement can have an optional clause following the catch clauses, designated by the reserved word </a:t>
            </a:r>
            <a:r>
              <a:rPr lang="en-US" dirty="0" smtClean="0">
                <a:latin typeface="Courier New" panose="02070309020205020404" charset="0"/>
              </a:rPr>
              <a:t>finally</a:t>
            </a:r>
            <a:endParaRPr lang="en-US" dirty="0" smtClean="0">
              <a:latin typeface="Courier New" panose="02070309020205020404" charset="0"/>
            </a:endParaRPr>
          </a:p>
          <a:p>
            <a:pPr>
              <a:spcBef>
                <a:spcPct val="70000"/>
              </a:spcBef>
            </a:pPr>
            <a:r>
              <a:rPr lang="en-US" dirty="0" smtClean="0"/>
              <a:t>The statements in the finally clause always are executed</a:t>
            </a:r>
            <a:endParaRPr lang="en-US" dirty="0" smtClean="0"/>
          </a:p>
          <a:p>
            <a:pPr>
              <a:spcBef>
                <a:spcPct val="70000"/>
              </a:spcBef>
            </a:pPr>
            <a:r>
              <a:rPr lang="en-US" dirty="0" smtClean="0"/>
              <a:t>If no exception is generated, the statements in the finally clause are executed after the statements in the try block complete</a:t>
            </a:r>
            <a:endParaRPr lang="en-US" dirty="0" smtClean="0"/>
          </a:p>
          <a:p>
            <a:pPr>
              <a:spcBef>
                <a:spcPct val="70000"/>
              </a:spcBef>
            </a:pPr>
            <a:r>
              <a:rPr lang="en-US" dirty="0" smtClean="0"/>
              <a:t>If an exception is generated, the statements in the finally clause are executed after the statements in the appropriate catch clause complete</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Throw statement</a:t>
            </a:r>
            <a:endParaRPr lang="en-IN" dirty="0"/>
          </a:p>
        </p:txBody>
      </p:sp>
      <p:sp>
        <p:nvSpPr>
          <p:cNvPr id="8" name="Content Placeholder 7"/>
          <p:cNvSpPr>
            <a:spLocks noGrp="1"/>
          </p:cNvSpPr>
          <p:nvPr>
            <p:ph idx="1"/>
          </p:nvPr>
        </p:nvSpPr>
        <p:spPr/>
        <p:txBody>
          <a:bodyPr>
            <a:normAutofit/>
          </a:bodyPr>
          <a:lstStyle/>
          <a:p>
            <a:pPr>
              <a:spcBef>
                <a:spcPct val="70000"/>
              </a:spcBef>
            </a:pPr>
            <a:r>
              <a:rPr lang="en-US" dirty="0" smtClean="0"/>
              <a:t>A programmer can define an exception by extending the </a:t>
            </a:r>
            <a:r>
              <a:rPr lang="en-US" dirty="0" smtClean="0">
                <a:latin typeface="Courier New" panose="02070309020205020404" charset="0"/>
              </a:rPr>
              <a:t>Exception</a:t>
            </a:r>
            <a:r>
              <a:rPr lang="en-US" dirty="0" smtClean="0"/>
              <a:t> class or one of its descendants</a:t>
            </a:r>
            <a:endParaRPr lang="en-US" dirty="0" smtClean="0"/>
          </a:p>
          <a:p>
            <a:pPr>
              <a:spcBef>
                <a:spcPct val="70000"/>
              </a:spcBef>
            </a:pPr>
            <a:r>
              <a:rPr lang="en-US" dirty="0" smtClean="0"/>
              <a:t>Exceptions are thrown using the </a:t>
            </a:r>
            <a:r>
              <a:rPr lang="en-US" i="1" dirty="0" smtClean="0"/>
              <a:t>throw</a:t>
            </a:r>
            <a:r>
              <a:rPr lang="en-US" dirty="0" smtClean="0"/>
              <a:t> statement</a:t>
            </a:r>
            <a:endParaRPr lang="en-US" dirty="0" smtClean="0">
              <a:latin typeface="Courier New" panose="02070309020205020404" charset="0"/>
            </a:endParaRPr>
          </a:p>
          <a:p>
            <a:pPr>
              <a:spcBef>
                <a:spcPct val="70000"/>
              </a:spcBef>
            </a:pPr>
            <a:r>
              <a:rPr lang="en-US" dirty="0" smtClean="0"/>
              <a:t>Usually a throw statement is nested inside an if statement that evaluates the condition to see if the exception should be thrown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throws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a:t>
            </a:r>
            <a:r>
              <a:rPr lang="en-IN" b="1" dirty="0" smtClean="0"/>
              <a:t>Java throws keyword</a:t>
            </a:r>
            <a:r>
              <a:rPr lang="en-IN" dirty="0" smtClean="0"/>
              <a:t> is used to declare an exception. It gives an information to the programmer that there may occur an exception. So, it is better for the programmer to provide the exception handling code so that the normal flow of the program can be maintained.</a:t>
            </a:r>
            <a:endParaRPr lang="en-IN" dirty="0" smtClean="0"/>
          </a:p>
          <a:p>
            <a:r>
              <a:rPr lang="en-IN" dirty="0" smtClean="0"/>
              <a:t>Syntax of Java throws</a:t>
            </a:r>
            <a:endParaRPr lang="en-IN" dirty="0" smtClean="0"/>
          </a:p>
          <a:p>
            <a:pPr lvl="1">
              <a:buNone/>
            </a:pPr>
            <a:r>
              <a:rPr lang="en-IN" dirty="0" smtClean="0"/>
              <a:t>	modifier </a:t>
            </a:r>
            <a:r>
              <a:rPr lang="en-IN" dirty="0" err="1" smtClean="0"/>
              <a:t>return_type</a:t>
            </a:r>
            <a:r>
              <a:rPr lang="en-IN" dirty="0" smtClean="0"/>
              <a:t> </a:t>
            </a:r>
            <a:r>
              <a:rPr lang="en-IN" dirty="0" err="1" smtClean="0"/>
              <a:t>method_name</a:t>
            </a:r>
            <a:r>
              <a:rPr lang="en-IN" dirty="0" smtClean="0"/>
              <a:t>() </a:t>
            </a:r>
            <a:r>
              <a:rPr lang="en-IN" b="1" dirty="0" smtClean="0"/>
              <a:t>throws</a:t>
            </a:r>
            <a:r>
              <a:rPr lang="en-IN" dirty="0" smtClean="0"/>
              <a:t> </a:t>
            </a:r>
            <a:r>
              <a:rPr lang="en-IN" dirty="0" err="1" smtClean="0"/>
              <a:t>exception_class_name</a:t>
            </a:r>
            <a:r>
              <a:rPr lang="en-IN" dirty="0" smtClean="0"/>
              <a:t>{</a:t>
            </a:r>
            <a:r>
              <a:rPr lang="en-IN" dirty="0" smtClean="0"/>
              <a:t>  </a:t>
            </a:r>
            <a:endParaRPr lang="en-IN" dirty="0" smtClean="0"/>
          </a:p>
          <a:p>
            <a:pPr lvl="2">
              <a:buNone/>
            </a:pPr>
            <a:r>
              <a:rPr lang="en-IN" dirty="0" smtClean="0"/>
              <a:t>	//</a:t>
            </a:r>
            <a:r>
              <a:rPr lang="en-IN" dirty="0" smtClean="0"/>
              <a:t>method code  </a:t>
            </a:r>
            <a:endParaRPr lang="en-IN" dirty="0" smtClean="0"/>
          </a:p>
          <a:p>
            <a:pPr lvl="2">
              <a:buNone/>
            </a:pPr>
            <a:r>
              <a:rPr lang="en-IN" dirty="0" smtClean="0"/>
              <a:t>}  </a:t>
            </a:r>
            <a:endParaRPr lang="en-IN" dirty="0" smtClean="0"/>
          </a:p>
          <a:p>
            <a:pPr>
              <a:buNone/>
            </a:pPr>
            <a:br>
              <a:rPr lang="en-IN" dirty="0" smtClean="0"/>
            </a:b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796925"/>
          </a:xfrm>
        </p:spPr>
        <p:txBody>
          <a:bodyPr/>
          <a:lstStyle/>
          <a:p>
            <a:r>
              <a:rPr lang="en-CA" sz="3600" dirty="0" smtClean="0">
                <a:latin typeface="Times New Roman" panose="02020603050405020304" pitchFamily="18" charset="0"/>
              </a:rPr>
              <a:t>Checked exception</a:t>
            </a:r>
            <a:endParaRPr lang="en-CA" sz="3600" dirty="0" smtClean="0">
              <a:latin typeface="Times New Roman" panose="02020603050405020304" pitchFamily="18" charset="0"/>
            </a:endParaRPr>
          </a:p>
        </p:txBody>
      </p:sp>
      <p:sp>
        <p:nvSpPr>
          <p:cNvPr id="3075" name="Content Placeholder 2"/>
          <p:cNvSpPr>
            <a:spLocks noGrp="1"/>
          </p:cNvSpPr>
          <p:nvPr>
            <p:ph idx="1"/>
          </p:nvPr>
        </p:nvSpPr>
        <p:spPr>
          <a:xfrm>
            <a:off x="457200" y="1214438"/>
            <a:ext cx="8229600" cy="4911725"/>
          </a:xfrm>
        </p:spPr>
        <p:txBody>
          <a:bodyPr>
            <a:normAutofit/>
          </a:bodyPr>
          <a:lstStyle/>
          <a:p>
            <a:pPr>
              <a:spcBef>
                <a:spcPct val="70000"/>
              </a:spcBef>
            </a:pPr>
            <a:r>
              <a:rPr lang="en-US" sz="2800" dirty="0" smtClean="0"/>
              <a:t>An exception is either </a:t>
            </a:r>
            <a:r>
              <a:rPr lang="en-US" sz="2800" i="1" dirty="0" smtClean="0"/>
              <a:t>checked</a:t>
            </a:r>
            <a:r>
              <a:rPr lang="en-US" sz="2800" dirty="0" smtClean="0"/>
              <a:t> or </a:t>
            </a:r>
            <a:r>
              <a:rPr lang="en-US" sz="2800" i="1" dirty="0" smtClean="0"/>
              <a:t>unchecked</a:t>
            </a:r>
            <a:endParaRPr lang="en-US" sz="2800" i="1" dirty="0" smtClean="0"/>
          </a:p>
          <a:p>
            <a:pPr>
              <a:spcBef>
                <a:spcPct val="70000"/>
              </a:spcBef>
            </a:pPr>
            <a:r>
              <a:rPr lang="en-US" sz="2800" dirty="0" smtClean="0"/>
              <a:t>A </a:t>
            </a:r>
            <a:r>
              <a:rPr lang="en-US" sz="2800" i="1" dirty="0" smtClean="0"/>
              <a:t>checked exception</a:t>
            </a:r>
            <a:r>
              <a:rPr lang="en-US" sz="2800" dirty="0" smtClean="0"/>
              <a:t> either must be caught by a method, or must be listed in the </a:t>
            </a:r>
            <a:r>
              <a:rPr lang="en-US" sz="2800" i="1" dirty="0" smtClean="0"/>
              <a:t>throws clause</a:t>
            </a:r>
            <a:r>
              <a:rPr lang="en-US" sz="2800" dirty="0" smtClean="0"/>
              <a:t> of any method that may throw or propagate it</a:t>
            </a:r>
            <a:endParaRPr lang="en-US" sz="2800" dirty="0" smtClean="0"/>
          </a:p>
          <a:p>
            <a:pPr>
              <a:spcBef>
                <a:spcPct val="70000"/>
              </a:spcBef>
            </a:pPr>
            <a:r>
              <a:rPr lang="en-US" sz="2800" dirty="0" smtClean="0"/>
              <a:t>A throws clause is appended to the method header</a:t>
            </a:r>
            <a:endParaRPr lang="en-US" sz="2800" dirty="0" smtClean="0"/>
          </a:p>
          <a:p>
            <a:pPr>
              <a:spcBef>
                <a:spcPct val="70000"/>
              </a:spcBef>
            </a:pPr>
            <a:r>
              <a:rPr lang="en-US" sz="2800" dirty="0" smtClean="0"/>
              <a:t>The compiler will issue an error if a checked exception is not handled appropriately</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Today’s Topic – Wrapper classes, Exceptions, Threads</a:t>
            </a:r>
            <a:endParaRPr lang="en-IN" dirty="0" smtClean="0"/>
          </a:p>
          <a:p>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868362"/>
          </a:xfrm>
        </p:spPr>
        <p:txBody>
          <a:bodyPr/>
          <a:lstStyle/>
          <a:p>
            <a:r>
              <a:rPr lang="en-CA" sz="3600" dirty="0" smtClean="0">
                <a:latin typeface="Times New Roman" panose="02020603050405020304" pitchFamily="18" charset="0"/>
              </a:rPr>
              <a:t>Unchecked exception</a:t>
            </a:r>
            <a:endParaRPr lang="en-CA" sz="3600" dirty="0" smtClean="0">
              <a:latin typeface="Times New Roman" panose="02020603050405020304" pitchFamily="18" charset="0"/>
            </a:endParaRPr>
          </a:p>
        </p:txBody>
      </p:sp>
      <p:sp>
        <p:nvSpPr>
          <p:cNvPr id="4099" name="Content Placeholder 2"/>
          <p:cNvSpPr>
            <a:spLocks noGrp="1"/>
          </p:cNvSpPr>
          <p:nvPr>
            <p:ph idx="1"/>
          </p:nvPr>
        </p:nvSpPr>
        <p:spPr>
          <a:xfrm>
            <a:off x="457200" y="1571625"/>
            <a:ext cx="8229600" cy="4554538"/>
          </a:xfrm>
        </p:spPr>
        <p:txBody>
          <a:bodyPr>
            <a:normAutofit lnSpcReduction="10000"/>
          </a:bodyPr>
          <a:lstStyle/>
          <a:p>
            <a:pPr>
              <a:spcBef>
                <a:spcPct val="70000"/>
              </a:spcBef>
            </a:pPr>
            <a:r>
              <a:rPr lang="en-US" dirty="0" smtClean="0"/>
              <a:t>An unchecked exception does not require explicit handling, though it could be processed that way</a:t>
            </a:r>
            <a:endParaRPr lang="en-US" dirty="0" smtClean="0"/>
          </a:p>
          <a:p>
            <a:pPr>
              <a:spcBef>
                <a:spcPct val="70000"/>
              </a:spcBef>
            </a:pPr>
            <a:r>
              <a:rPr lang="en-US" dirty="0" smtClean="0"/>
              <a:t>The only unchecked exceptions in Java are objects of type </a:t>
            </a:r>
            <a:r>
              <a:rPr lang="en-US" dirty="0" err="1" smtClean="0">
                <a:latin typeface="Courier New" panose="02070309020205020404" charset="0"/>
              </a:rPr>
              <a:t>RuntimeException</a:t>
            </a:r>
            <a:r>
              <a:rPr lang="en-US" dirty="0" smtClean="0"/>
              <a:t> or any of its descendants</a:t>
            </a:r>
            <a:endParaRPr lang="en-US" dirty="0" smtClean="0"/>
          </a:p>
          <a:p>
            <a:pPr>
              <a:spcBef>
                <a:spcPct val="70000"/>
              </a:spcBef>
            </a:pPr>
            <a:r>
              <a:rPr lang="en-US" dirty="0" smtClean="0"/>
              <a:t>Errors are similar to </a:t>
            </a:r>
            <a:r>
              <a:rPr lang="en-US" dirty="0" err="1" smtClean="0">
                <a:latin typeface="Courier New" panose="02070309020205020404" charset="0"/>
              </a:rPr>
              <a:t>RuntimeException</a:t>
            </a:r>
            <a:r>
              <a:rPr lang="en-US" dirty="0" smtClean="0"/>
              <a:t> and its descendants</a:t>
            </a:r>
            <a:endParaRPr lang="en-US" dirty="0" smtClean="0"/>
          </a:p>
          <a:p>
            <a:pPr lvl="1">
              <a:spcBef>
                <a:spcPct val="70000"/>
              </a:spcBef>
            </a:pPr>
            <a:r>
              <a:rPr lang="en-US" dirty="0" smtClean="0"/>
              <a:t>Errors should not be caught</a:t>
            </a:r>
            <a:endParaRPr lang="en-US" dirty="0" smtClean="0"/>
          </a:p>
          <a:p>
            <a:pPr lvl="1">
              <a:spcBef>
                <a:spcPct val="70000"/>
              </a:spcBef>
            </a:pPr>
            <a:r>
              <a:rPr lang="en-US" dirty="0" smtClean="0"/>
              <a:t>Errors to not require a throws clause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354137"/>
          </a:xfrm>
        </p:spPr>
        <p:txBody>
          <a:bodyPr>
            <a:normAutofit/>
          </a:bodyPr>
          <a:lstStyle/>
          <a:p>
            <a:r>
              <a:rPr lang="en-CA" sz="3600" dirty="0" smtClean="0">
                <a:latin typeface="Times New Roman" panose="02020603050405020304" pitchFamily="18" charset="0"/>
              </a:rPr>
              <a:t>Custom exception</a:t>
            </a:r>
            <a:endParaRPr lang="en-CA" sz="3600" dirty="0" smtClean="0">
              <a:latin typeface="Times New Roman" panose="02020603050405020304" pitchFamily="18" charset="0"/>
            </a:endParaRPr>
          </a:p>
        </p:txBody>
      </p:sp>
      <p:sp>
        <p:nvSpPr>
          <p:cNvPr id="44035" name="Content Placeholder 2"/>
          <p:cNvSpPr>
            <a:spLocks noGrp="1"/>
          </p:cNvSpPr>
          <p:nvPr>
            <p:ph idx="4294967295"/>
          </p:nvPr>
        </p:nvSpPr>
        <p:spPr>
          <a:xfrm>
            <a:off x="0" y="1844675"/>
            <a:ext cx="8229600" cy="4281488"/>
          </a:xfrm>
        </p:spPr>
        <p:txBody>
          <a:bodyPr/>
          <a:lstStyle/>
          <a:p>
            <a:pPr marL="401955" indent="-401955">
              <a:spcBef>
                <a:spcPct val="50000"/>
              </a:spcBef>
              <a:buClr>
                <a:schemeClr val="tx2"/>
              </a:buClr>
              <a:buSzPct val="75000"/>
              <a:buFont typeface="Monotype Sorts"/>
              <a:buChar char="F"/>
            </a:pPr>
            <a:r>
              <a:rPr lang="en-US" altLang="en-US" sz="2800" dirty="0" smtClean="0"/>
              <a:t>Use the exception classes in the API whenever possible.</a:t>
            </a:r>
            <a:endParaRPr lang="en-US" altLang="en-US" sz="2800" dirty="0" smtClean="0"/>
          </a:p>
          <a:p>
            <a:pPr marL="401955" indent="-401955">
              <a:spcBef>
                <a:spcPct val="50000"/>
              </a:spcBef>
              <a:buClr>
                <a:schemeClr val="tx2"/>
              </a:buClr>
              <a:buSzPct val="75000"/>
              <a:buFont typeface="Monotype Sorts"/>
              <a:buChar char="F"/>
            </a:pPr>
            <a:r>
              <a:rPr lang="en-US" altLang="en-US" sz="2800" dirty="0" smtClean="0"/>
              <a:t>Define custom exception classes if the predefined classes are not sufficient.</a:t>
            </a:r>
            <a:endParaRPr lang="en-US" altLang="en-US" sz="2800" dirty="0" smtClean="0"/>
          </a:p>
          <a:p>
            <a:pPr marL="401955" indent="-401955">
              <a:spcBef>
                <a:spcPct val="50000"/>
              </a:spcBef>
              <a:buClr>
                <a:schemeClr val="tx2"/>
              </a:buClr>
              <a:buSzPct val="75000"/>
              <a:buFont typeface="Monotype Sorts"/>
              <a:buChar char="F"/>
            </a:pPr>
            <a:r>
              <a:rPr lang="en-US" altLang="en-US" sz="2800" dirty="0" smtClean="0"/>
              <a:t>Define custom exception classes by extending Exception or a subclass of Exception.</a:t>
            </a:r>
            <a:endParaRPr lang="en-US" alt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About Strings</a:t>
            </a:r>
            <a:endParaRPr lang="en-US"/>
          </a:p>
        </p:txBody>
      </p:sp>
      <p:sp>
        <p:nvSpPr>
          <p:cNvPr id="9219" name="Rectangle 3"/>
          <p:cNvSpPr>
            <a:spLocks noGrp="1" noChangeArrowheads="1"/>
          </p:cNvSpPr>
          <p:nvPr>
            <p:ph idx="1"/>
          </p:nvPr>
        </p:nvSpPr>
        <p:spPr/>
        <p:txBody>
          <a:bodyPr/>
          <a:lstStyle/>
          <a:p>
            <a:r>
              <a:rPr lang="en-US"/>
              <a:t>There is a special syntax for constructing strings:</a:t>
            </a:r>
            <a:endParaRPr lang="en-US"/>
          </a:p>
          <a:p>
            <a:pPr lvl="1">
              <a:buClr>
                <a:srgbClr val="FFFF99"/>
              </a:buClr>
              <a:buFontTx/>
              <a:buChar char=" "/>
            </a:pPr>
            <a:r>
              <a:rPr lang="en-US">
                <a:solidFill>
                  <a:schemeClr val="accent2"/>
                </a:solidFill>
                <a:latin typeface="Trebuchet MS" panose="020B0603020202020204" charset="0"/>
              </a:rPr>
              <a:t>"Hello"</a:t>
            </a:r>
            <a:endParaRPr lang="en-US"/>
          </a:p>
          <a:p>
            <a:r>
              <a:rPr lang="en-US"/>
              <a:t>Strings, unlike most other objects, have a defined </a:t>
            </a:r>
            <a:r>
              <a:rPr lang="en-US" i="1"/>
              <a:t>operation</a:t>
            </a:r>
            <a:r>
              <a:rPr lang="en-US"/>
              <a:t> (as opposed to a </a:t>
            </a:r>
            <a:r>
              <a:rPr lang="en-US" i="1"/>
              <a:t>method</a:t>
            </a:r>
            <a:r>
              <a:rPr lang="en-US"/>
              <a:t>):</a:t>
            </a:r>
            <a:endParaRPr lang="en-US"/>
          </a:p>
          <a:p>
            <a:pPr lvl="1">
              <a:buClr>
                <a:schemeClr val="tx1"/>
              </a:buClr>
              <a:buFontTx/>
              <a:buChar char=" "/>
            </a:pPr>
            <a:r>
              <a:rPr lang="en-US">
                <a:solidFill>
                  <a:schemeClr val="accent2"/>
                </a:solidFill>
                <a:latin typeface="Trebuchet MS" panose="020B0603020202020204" charset="0"/>
              </a:rPr>
              <a:t>" This " + "is String " + "concatenation"</a:t>
            </a:r>
            <a:endParaRPr lang="en-US">
              <a:solidFill>
                <a:schemeClr val="accent2"/>
              </a:solidFill>
              <a:latin typeface="Trebuchet MS" panose="020B0603020202020204" charset="0"/>
            </a:endParaRPr>
          </a:p>
        </p:txBody>
      </p:sp>
      <p:sp>
        <p:nvSpPr>
          <p:cNvPr id="4" name="Slide Number Placeholder 3"/>
          <p:cNvSpPr>
            <a:spLocks noGrp="1"/>
          </p:cNvSpPr>
          <p:nvPr>
            <p:ph type="sldNum" sz="quarter" idx="12"/>
          </p:nvPr>
        </p:nvSpPr>
        <p:spPr/>
        <p:txBody>
          <a:bodyPr/>
          <a:lstStyle/>
          <a:p>
            <a:fld id="{BB7C6358-C803-41FA-A1C8-624756C2A283}" type="slidenum">
              <a:rPr lang="en-US"/>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String Constructor</a:t>
            </a:r>
            <a:endParaRPr lang="en-IN" dirty="0"/>
          </a:p>
        </p:txBody>
      </p:sp>
      <p:sp>
        <p:nvSpPr>
          <p:cNvPr id="3" name="Content Placeholder 2"/>
          <p:cNvSpPr>
            <a:spLocks noGrp="1"/>
          </p:cNvSpPr>
          <p:nvPr>
            <p:ph idx="1"/>
          </p:nvPr>
        </p:nvSpPr>
        <p:spPr/>
        <p:txBody>
          <a:bodyPr>
            <a:normAutofit/>
          </a:bodyPr>
          <a:lstStyle/>
          <a:p>
            <a:r>
              <a:rPr lang="en-IN" b="1" dirty="0" smtClean="0"/>
              <a:t>|</a:t>
            </a:r>
            <a:r>
              <a:rPr lang="en-IN" dirty="0" smtClean="0"/>
              <a:t> String class supports several types of constructors in Java APIs.</a:t>
            </a:r>
            <a:endParaRPr lang="en-IN" dirty="0" smtClean="0"/>
          </a:p>
          <a:p>
            <a:r>
              <a:rPr lang="en-IN" dirty="0" smtClean="0"/>
              <a:t>The most commonly used constructors of the String class are as follows:</a:t>
            </a:r>
            <a:endParaRPr lang="en-IN" dirty="0" smtClean="0"/>
          </a:p>
          <a:p>
            <a:pPr lvl="1"/>
            <a:r>
              <a:rPr lang="en-IN" dirty="0" smtClean="0"/>
              <a:t>String()</a:t>
            </a:r>
            <a:endParaRPr lang="en-IN" dirty="0" smtClean="0"/>
          </a:p>
          <a:p>
            <a:pPr lvl="1"/>
            <a:r>
              <a:rPr lang="en-IN" dirty="0" smtClean="0"/>
              <a:t>String(String </a:t>
            </a:r>
            <a:r>
              <a:rPr lang="en-IN" dirty="0" err="1" smtClean="0"/>
              <a:t>str</a:t>
            </a:r>
            <a:r>
              <a:rPr lang="en-IN" dirty="0" smtClean="0"/>
              <a:t>)</a:t>
            </a:r>
            <a:endParaRPr lang="en-IN" dirty="0" smtClean="0"/>
          </a:p>
          <a:p>
            <a:pPr lvl="1"/>
            <a:r>
              <a:rPr lang="en-IN" dirty="0" smtClean="0"/>
              <a:t>String(char chars[ ])</a:t>
            </a:r>
            <a:endParaRPr lang="en-IN" dirty="0" smtClean="0"/>
          </a:p>
          <a:p>
            <a:pPr lvl="1"/>
            <a:r>
              <a:rPr lang="en-IN" dirty="0" smtClean="0"/>
              <a:t>String(char chars[ ], </a:t>
            </a:r>
            <a:r>
              <a:rPr lang="en-IN" dirty="0" err="1" smtClean="0"/>
              <a:t>int</a:t>
            </a:r>
            <a:r>
              <a:rPr lang="en-IN" dirty="0" smtClean="0"/>
              <a:t> </a:t>
            </a:r>
            <a:r>
              <a:rPr lang="en-IN" dirty="0" err="1" smtClean="0"/>
              <a:t>startIndex</a:t>
            </a:r>
            <a:r>
              <a:rPr lang="en-IN" dirty="0" smtClean="0"/>
              <a:t>, </a:t>
            </a:r>
            <a:r>
              <a:rPr lang="en-IN" dirty="0" err="1" smtClean="0"/>
              <a:t>int</a:t>
            </a:r>
            <a:r>
              <a:rPr lang="en-IN" dirty="0" smtClean="0"/>
              <a:t> count)</a:t>
            </a:r>
            <a:endParaRPr lang="en-IN" dirty="0" smtClean="0"/>
          </a:p>
          <a:p>
            <a:pPr lvl="1"/>
            <a:r>
              <a:rPr lang="en-IN" dirty="0" smtClean="0"/>
              <a:t>String(byte </a:t>
            </a:r>
            <a:r>
              <a:rPr lang="en-IN" dirty="0" err="1" smtClean="0"/>
              <a:t>byteArr</a:t>
            </a:r>
            <a:r>
              <a:rPr lang="en-IN" dirty="0" smtClean="0"/>
              <a:t>[ ])</a:t>
            </a:r>
            <a:endParaRPr lang="en-IN" dirty="0" smtClean="0"/>
          </a:p>
          <a:p>
            <a:pPr lvl="1"/>
            <a:r>
              <a:rPr lang="en-IN" dirty="0" smtClean="0"/>
              <a:t>String(byte </a:t>
            </a:r>
            <a:r>
              <a:rPr lang="en-IN" dirty="0" err="1" smtClean="0"/>
              <a:t>byteArr</a:t>
            </a:r>
            <a:r>
              <a:rPr lang="en-IN" dirty="0" smtClean="0"/>
              <a:t>[ ], </a:t>
            </a:r>
            <a:r>
              <a:rPr lang="en-IN" dirty="0" err="1" smtClean="0"/>
              <a:t>int</a:t>
            </a:r>
            <a:r>
              <a:rPr lang="en-IN" dirty="0" smtClean="0"/>
              <a:t> </a:t>
            </a:r>
            <a:r>
              <a:rPr lang="en-IN" dirty="0" err="1" smtClean="0"/>
              <a:t>startIndex</a:t>
            </a:r>
            <a:r>
              <a:rPr lang="en-IN" dirty="0" smtClean="0"/>
              <a:t>, </a:t>
            </a:r>
            <a:r>
              <a:rPr lang="en-IN" dirty="0" err="1" smtClean="0"/>
              <a:t>int</a:t>
            </a:r>
            <a:r>
              <a:rPr lang="en-IN" dirty="0" smtClean="0"/>
              <a:t> count</a:t>
            </a:r>
            <a:r>
              <a:rPr lang="en-IN" dirty="0" smtClean="0"/>
              <a:t>)</a:t>
            </a:r>
            <a:br>
              <a:rPr lang="en-IN" dirty="0" smtClean="0"/>
            </a:b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b="1" dirty="0" smtClean="0"/>
              <a:t>1. String():</a:t>
            </a:r>
            <a:r>
              <a:rPr lang="en-IN" dirty="0" smtClean="0"/>
              <a:t> To create an empty String, we will call the default constructor. The general syntax to create an empty string in java program is as follows:</a:t>
            </a:r>
            <a:endParaRPr lang="en-IN" dirty="0" smtClean="0"/>
          </a:p>
          <a:p>
            <a:pPr lvl="1"/>
            <a:r>
              <a:rPr lang="en-IN" dirty="0" smtClean="0"/>
              <a:t>String s = new String();It will create a string object in the heap area with no value.</a:t>
            </a:r>
            <a:endParaRPr lang="en-IN" dirty="0" smtClean="0"/>
          </a:p>
          <a:p>
            <a:r>
              <a:rPr lang="en-IN" b="1" dirty="0" smtClean="0"/>
              <a:t>2. String(String </a:t>
            </a:r>
            <a:r>
              <a:rPr lang="en-IN" b="1" dirty="0" err="1" smtClean="0"/>
              <a:t>str</a:t>
            </a:r>
            <a:r>
              <a:rPr lang="en-IN" b="1" dirty="0" smtClean="0"/>
              <a:t>):</a:t>
            </a:r>
            <a:r>
              <a:rPr lang="en-IN" dirty="0" smtClean="0"/>
              <a:t> It will create a string object in the heap area and stores the given value in it. The general syntax to construct a string object with specified string </a:t>
            </a:r>
            <a:r>
              <a:rPr lang="en-IN" dirty="0" err="1" smtClean="0"/>
              <a:t>str</a:t>
            </a:r>
            <a:r>
              <a:rPr lang="en-IN" dirty="0" smtClean="0"/>
              <a:t> is as follows:</a:t>
            </a:r>
            <a:endParaRPr lang="en-IN" dirty="0" smtClean="0"/>
          </a:p>
          <a:p>
            <a:pPr lvl="1"/>
            <a:r>
              <a:rPr lang="en-IN" dirty="0" smtClean="0"/>
              <a:t>String </a:t>
            </a:r>
            <a:r>
              <a:rPr lang="en-IN" dirty="0" err="1" smtClean="0"/>
              <a:t>st</a:t>
            </a:r>
            <a:r>
              <a:rPr lang="en-IN" dirty="0" smtClean="0"/>
              <a:t> = new String(String </a:t>
            </a:r>
            <a:r>
              <a:rPr lang="en-IN" dirty="0" err="1" smtClean="0"/>
              <a:t>str</a:t>
            </a:r>
            <a:r>
              <a:rPr lang="en-IN" dirty="0" smtClean="0"/>
              <a:t>); For example:     String s2 = new String("Hello Java");Here, the object </a:t>
            </a:r>
            <a:r>
              <a:rPr lang="en-IN" dirty="0" smtClean="0"/>
              <a:t>s2 </a:t>
            </a:r>
            <a:r>
              <a:rPr lang="en-IN" dirty="0" smtClean="0"/>
              <a:t>contains Hello Java.</a:t>
            </a:r>
            <a:endParaRPr lang="en-IN" dirty="0" smtClean="0"/>
          </a:p>
          <a:p>
            <a:r>
              <a:rPr lang="en-IN" b="1" dirty="0" smtClean="0"/>
              <a:t>3. String(char chars[ ]):</a:t>
            </a:r>
            <a:r>
              <a:rPr lang="en-IN" dirty="0" smtClean="0"/>
              <a:t> This constructor creates a string object and stores the array of characters in it. The general syntax to create a string object with a specified array of characters is as follows:</a:t>
            </a:r>
            <a:endParaRPr lang="en-IN" dirty="0" smtClean="0"/>
          </a:p>
          <a:p>
            <a:pPr lvl="1"/>
            <a:r>
              <a:rPr lang="en-IN" dirty="0" smtClean="0"/>
              <a:t>String </a:t>
            </a:r>
            <a:r>
              <a:rPr lang="en-IN" dirty="0" err="1" smtClean="0"/>
              <a:t>str</a:t>
            </a:r>
            <a:r>
              <a:rPr lang="en-IN" dirty="0" smtClean="0"/>
              <a:t> = new String(char </a:t>
            </a:r>
            <a:r>
              <a:rPr lang="en-IN" dirty="0" err="1" smtClean="0"/>
              <a:t>char</a:t>
            </a:r>
            <a:r>
              <a:rPr lang="en-IN" dirty="0" smtClean="0"/>
              <a:t>[])</a:t>
            </a:r>
            <a:endParaRPr lang="en-IN" dirty="0" smtClean="0"/>
          </a:p>
          <a:p>
            <a:pPr lvl="1"/>
            <a:r>
              <a:rPr lang="en-IN" dirty="0" smtClean="0"/>
              <a:t> </a:t>
            </a:r>
            <a:r>
              <a:rPr lang="en-IN" dirty="0" smtClean="0"/>
              <a:t>For example</a:t>
            </a:r>
            <a:r>
              <a:rPr lang="en-IN" dirty="0" smtClean="0"/>
              <a:t>:</a:t>
            </a:r>
            <a:endParaRPr lang="en-IN" dirty="0" smtClean="0"/>
          </a:p>
          <a:p>
            <a:pPr lvl="1"/>
            <a:r>
              <a:rPr lang="en-IN" dirty="0" smtClean="0"/>
              <a:t> </a:t>
            </a:r>
            <a:r>
              <a:rPr lang="en-IN" dirty="0" smtClean="0"/>
              <a:t>char chars[ ] = { 'a', 'b', 'c', 'd' }; String s3 = new String(chars); </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smtClean="0"/>
              <a:t>4. String(char chars[ ], </a:t>
            </a:r>
            <a:r>
              <a:rPr lang="en-IN" b="1" dirty="0" err="1" smtClean="0"/>
              <a:t>int</a:t>
            </a:r>
            <a:r>
              <a:rPr lang="en-IN" b="1" dirty="0" smtClean="0"/>
              <a:t> </a:t>
            </a:r>
            <a:r>
              <a:rPr lang="en-IN" b="1" dirty="0" err="1" smtClean="0"/>
              <a:t>startIndex</a:t>
            </a:r>
            <a:r>
              <a:rPr lang="en-IN" b="1" dirty="0" smtClean="0"/>
              <a:t>, </a:t>
            </a:r>
            <a:r>
              <a:rPr lang="en-IN" b="1" dirty="0" err="1" smtClean="0"/>
              <a:t>int</a:t>
            </a:r>
            <a:r>
              <a:rPr lang="en-IN" b="1" dirty="0" smtClean="0"/>
              <a:t> count):</a:t>
            </a:r>
            <a:r>
              <a:rPr lang="en-IN" dirty="0" smtClean="0"/>
              <a:t> This constructor creates and initializes a string object with a </a:t>
            </a:r>
            <a:r>
              <a:rPr lang="en-IN" dirty="0" err="1" smtClean="0"/>
              <a:t>subrange</a:t>
            </a:r>
            <a:r>
              <a:rPr lang="en-IN" dirty="0" smtClean="0"/>
              <a:t> of a character array.</a:t>
            </a:r>
            <a:endParaRPr lang="en-IN" dirty="0" smtClean="0"/>
          </a:p>
          <a:p>
            <a:r>
              <a:rPr lang="en-IN" dirty="0" smtClean="0"/>
              <a:t>The argument </a:t>
            </a:r>
            <a:r>
              <a:rPr lang="en-IN" dirty="0" err="1" smtClean="0"/>
              <a:t>startIndex</a:t>
            </a:r>
            <a:r>
              <a:rPr lang="en-IN" dirty="0" smtClean="0"/>
              <a:t> specifies the index at which the </a:t>
            </a:r>
            <a:r>
              <a:rPr lang="en-IN" dirty="0" err="1" smtClean="0"/>
              <a:t>subrange</a:t>
            </a:r>
            <a:r>
              <a:rPr lang="en-IN" dirty="0" smtClean="0"/>
              <a:t> begins and count specifies the number of characters to be copied.</a:t>
            </a:r>
            <a:endParaRPr lang="en-IN" dirty="0" smtClean="0"/>
          </a:p>
          <a:p>
            <a:pPr lvl="2">
              <a:buNone/>
            </a:pPr>
            <a:r>
              <a:rPr lang="en-IN" dirty="0" smtClean="0"/>
              <a:t>String </a:t>
            </a:r>
            <a:r>
              <a:rPr lang="en-IN" dirty="0" err="1" smtClean="0"/>
              <a:t>str</a:t>
            </a:r>
            <a:r>
              <a:rPr lang="en-IN" dirty="0" smtClean="0"/>
              <a:t> = new String(char chars[ ], </a:t>
            </a:r>
            <a:r>
              <a:rPr lang="en-IN" dirty="0" err="1" smtClean="0"/>
              <a:t>int</a:t>
            </a:r>
            <a:r>
              <a:rPr lang="en-IN" dirty="0" smtClean="0"/>
              <a:t> </a:t>
            </a:r>
            <a:r>
              <a:rPr lang="en-IN" dirty="0" err="1" smtClean="0"/>
              <a:t>startIndex</a:t>
            </a:r>
            <a:r>
              <a:rPr lang="en-IN" dirty="0" smtClean="0"/>
              <a:t>, </a:t>
            </a:r>
            <a:r>
              <a:rPr lang="en-IN" dirty="0" err="1" smtClean="0"/>
              <a:t>int</a:t>
            </a:r>
            <a:r>
              <a:rPr lang="en-IN" dirty="0" smtClean="0"/>
              <a:t> count); For example: char chars[ ] = { 'w', '</a:t>
            </a:r>
            <a:r>
              <a:rPr lang="en-IN" dirty="0" err="1" smtClean="0"/>
              <a:t>i</a:t>
            </a:r>
            <a:r>
              <a:rPr lang="en-IN" dirty="0" smtClean="0"/>
              <a:t>', 'n', 'd', 'o', 'w', 's'  }; String </a:t>
            </a:r>
            <a:r>
              <a:rPr lang="en-IN" dirty="0" err="1" smtClean="0"/>
              <a:t>str</a:t>
            </a:r>
            <a:r>
              <a:rPr lang="en-IN" dirty="0" smtClean="0"/>
              <a:t> = new String(chars, 2, 3);</a:t>
            </a:r>
            <a:br>
              <a:rPr lang="en-IN" dirty="0" smtClean="0"/>
            </a:br>
            <a:r>
              <a:rPr lang="en-IN" dirty="0" smtClean="0"/>
              <a:t> </a:t>
            </a:r>
            <a:br>
              <a:rPr lang="en-IN" dirty="0" smtClean="0"/>
            </a:b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smtClean="0"/>
              <a:t>5. String(byte </a:t>
            </a:r>
            <a:r>
              <a:rPr lang="en-IN" b="1" dirty="0" err="1" smtClean="0"/>
              <a:t>byteArr</a:t>
            </a:r>
            <a:r>
              <a:rPr lang="en-IN" b="1" dirty="0" smtClean="0"/>
              <a:t>[ ]):</a:t>
            </a:r>
            <a:r>
              <a:rPr lang="en-IN" dirty="0" smtClean="0"/>
              <a:t> This constructor constructs a new string object by decoding the given array of bytes (</a:t>
            </a:r>
            <a:r>
              <a:rPr lang="en-IN" dirty="0" err="1" smtClean="0"/>
              <a:t>i.e</a:t>
            </a:r>
            <a:r>
              <a:rPr lang="en-IN" dirty="0" smtClean="0"/>
              <a:t>, by decoding ASCII values into the characters) according to the system’s default character set.</a:t>
            </a:r>
            <a:endParaRPr lang="en-IN" dirty="0" smtClean="0"/>
          </a:p>
          <a:p>
            <a:r>
              <a:rPr lang="en-IN" b="1" dirty="0" smtClean="0"/>
              <a:t>6. String(byte </a:t>
            </a:r>
            <a:r>
              <a:rPr lang="en-IN" b="1" dirty="0" err="1" smtClean="0"/>
              <a:t>byteArr</a:t>
            </a:r>
            <a:r>
              <a:rPr lang="en-IN" b="1" dirty="0" smtClean="0"/>
              <a:t>[ ], </a:t>
            </a:r>
            <a:r>
              <a:rPr lang="en-IN" b="1" dirty="0" err="1" smtClean="0"/>
              <a:t>int</a:t>
            </a:r>
            <a:r>
              <a:rPr lang="en-IN" b="1" dirty="0" smtClean="0"/>
              <a:t> </a:t>
            </a:r>
            <a:r>
              <a:rPr lang="en-IN" b="1" dirty="0" err="1" smtClean="0"/>
              <a:t>startIndex</a:t>
            </a:r>
            <a:r>
              <a:rPr lang="en-IN" b="1" dirty="0" smtClean="0"/>
              <a:t>, </a:t>
            </a:r>
            <a:r>
              <a:rPr lang="en-IN" b="1" dirty="0" err="1" smtClean="0"/>
              <a:t>int</a:t>
            </a:r>
            <a:r>
              <a:rPr lang="en-IN" b="1" dirty="0" smtClean="0"/>
              <a:t> count):</a:t>
            </a:r>
            <a:r>
              <a:rPr lang="en-IN" dirty="0" smtClean="0"/>
              <a:t> This constructor also creates a new string object by decoding the ASCII values using the system’s default character set.</a:t>
            </a:r>
            <a:endParaRPr lang="en-IN" dirty="0" smtClean="0"/>
          </a:p>
          <a:p>
            <a:pPr>
              <a:buNone/>
            </a:pPr>
            <a:br>
              <a:rPr lang="en-IN" smtClean="0"/>
            </a:br>
            <a:r>
              <a:rPr lang="en-IN" smtClean="0"/>
              <a:t> </a:t>
            </a:r>
            <a:br>
              <a:rPr lang="en-IN" dirty="0" smtClean="0"/>
            </a:b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Useful </a:t>
            </a:r>
            <a:r>
              <a:rPr lang="en-US">
                <a:solidFill>
                  <a:schemeClr val="tx1"/>
                </a:solidFill>
                <a:latin typeface="Trebuchet MS" panose="020B0603020202020204" charset="0"/>
              </a:rPr>
              <a:t>String</a:t>
            </a:r>
            <a:r>
              <a:rPr lang="en-US"/>
              <a:t> methods I</a:t>
            </a:r>
            <a:endParaRPr lang="en-US"/>
          </a:p>
        </p:txBody>
      </p:sp>
      <p:sp>
        <p:nvSpPr>
          <p:cNvPr id="10243" name="Rectangle 3"/>
          <p:cNvSpPr>
            <a:spLocks noGrp="1" noChangeArrowheads="1"/>
          </p:cNvSpPr>
          <p:nvPr>
            <p:ph idx="1"/>
          </p:nvPr>
        </p:nvSpPr>
        <p:spPr>
          <a:xfrm>
            <a:off x="381000" y="1439863"/>
            <a:ext cx="8229600" cy="4002087"/>
          </a:xfrm>
        </p:spPr>
        <p:txBody>
          <a:bodyPr/>
          <a:lstStyle/>
          <a:p>
            <a:r>
              <a:rPr lang="en-US">
                <a:solidFill>
                  <a:schemeClr val="accent2"/>
                </a:solidFill>
                <a:latin typeface="Trebuchet MS" panose="020B0603020202020204" charset="0"/>
              </a:rPr>
              <a:t>char charAt(int index)</a:t>
            </a:r>
            <a:endParaRPr lang="en-US">
              <a:solidFill>
                <a:schemeClr val="accent2"/>
              </a:solidFill>
            </a:endParaRPr>
          </a:p>
          <a:p>
            <a:pPr lvl="1"/>
            <a:r>
              <a:rPr lang="en-US"/>
              <a:t>Returns the character at the given index position (0-based)</a:t>
            </a:r>
            <a:endParaRPr lang="en-US"/>
          </a:p>
          <a:p>
            <a:r>
              <a:rPr lang="en-US">
                <a:solidFill>
                  <a:schemeClr val="accent2"/>
                </a:solidFill>
                <a:latin typeface="Trebuchet MS" panose="020B0603020202020204" charset="0"/>
              </a:rPr>
              <a:t>boolean startsWith(String prefix)</a:t>
            </a:r>
            <a:endParaRPr lang="en-US">
              <a:solidFill>
                <a:schemeClr val="accent2"/>
              </a:solidFill>
              <a:latin typeface="Trebuchet MS" panose="020B0603020202020204" charset="0"/>
            </a:endParaRPr>
          </a:p>
          <a:p>
            <a:pPr lvl="1"/>
            <a:r>
              <a:rPr lang="en-US"/>
              <a:t>Tests if this String starts with the prefix String</a:t>
            </a:r>
            <a:endParaRPr lang="en-US"/>
          </a:p>
          <a:p>
            <a:r>
              <a:rPr lang="en-US">
                <a:solidFill>
                  <a:schemeClr val="accent2"/>
                </a:solidFill>
                <a:latin typeface="Trebuchet MS" panose="020B0603020202020204" charset="0"/>
              </a:rPr>
              <a:t>boolean endsWith(String suffix)</a:t>
            </a:r>
            <a:endParaRPr lang="en-US">
              <a:solidFill>
                <a:srgbClr val="FFFF99"/>
              </a:solidFill>
              <a:latin typeface="Trebuchet MS" panose="020B0603020202020204" charset="0"/>
            </a:endParaRPr>
          </a:p>
          <a:p>
            <a:pPr lvl="1"/>
            <a:r>
              <a:rPr lang="en-US"/>
              <a:t>Tests if this String ends with the suffix String</a:t>
            </a:r>
            <a:endParaRPr lang="en-US"/>
          </a:p>
        </p:txBody>
      </p:sp>
      <p:sp>
        <p:nvSpPr>
          <p:cNvPr id="4" name="Slide Number Placeholder 3"/>
          <p:cNvSpPr>
            <a:spLocks noGrp="1"/>
          </p:cNvSpPr>
          <p:nvPr>
            <p:ph type="sldNum" sz="quarter" idx="12"/>
          </p:nvPr>
        </p:nvSpPr>
        <p:spPr/>
        <p:txBody>
          <a:bodyPr/>
          <a:lstStyle/>
          <a:p>
            <a:fld id="{17C86967-B7AD-4E8B-A305-7F82C398CCBF}" type="slidenum">
              <a:rPr lang="en-US"/>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Useful </a:t>
            </a:r>
            <a:r>
              <a:rPr lang="en-US">
                <a:solidFill>
                  <a:schemeClr val="tx1"/>
                </a:solidFill>
                <a:latin typeface="Trebuchet MS" panose="020B0603020202020204" charset="0"/>
              </a:rPr>
              <a:t>String</a:t>
            </a:r>
            <a:r>
              <a:rPr lang="en-US"/>
              <a:t> methods II</a:t>
            </a:r>
            <a:endParaRPr lang="en-US"/>
          </a:p>
        </p:txBody>
      </p:sp>
      <p:sp>
        <p:nvSpPr>
          <p:cNvPr id="11267" name="Rectangle 3"/>
          <p:cNvSpPr>
            <a:spLocks noGrp="1" noChangeArrowheads="1"/>
          </p:cNvSpPr>
          <p:nvPr>
            <p:ph idx="1"/>
          </p:nvPr>
        </p:nvSpPr>
        <p:spPr>
          <a:xfrm>
            <a:off x="609600" y="1509713"/>
            <a:ext cx="8001000" cy="3725862"/>
          </a:xfrm>
        </p:spPr>
        <p:txBody>
          <a:bodyPr>
            <a:normAutofit/>
          </a:bodyPr>
          <a:lstStyle/>
          <a:p>
            <a:pPr>
              <a:lnSpc>
                <a:spcPct val="90000"/>
              </a:lnSpc>
            </a:pPr>
            <a:r>
              <a:rPr lang="en-US">
                <a:solidFill>
                  <a:schemeClr val="accent2"/>
                </a:solidFill>
                <a:latin typeface="Trebuchet MS" panose="020B0603020202020204" charset="0"/>
              </a:rPr>
              <a:t>boolean equals(Object obj)</a:t>
            </a:r>
            <a:endParaRPr lang="en-US">
              <a:solidFill>
                <a:schemeClr val="accent2"/>
              </a:solidFill>
              <a:latin typeface="Trebuchet MS" panose="020B0603020202020204" charset="0"/>
            </a:endParaRPr>
          </a:p>
          <a:p>
            <a:pPr lvl="1">
              <a:lnSpc>
                <a:spcPct val="90000"/>
              </a:lnSpc>
            </a:pPr>
            <a:r>
              <a:rPr lang="en-US"/>
              <a:t>Tests if this String is the same as the </a:t>
            </a:r>
            <a:r>
              <a:rPr lang="en-US">
                <a:solidFill>
                  <a:schemeClr val="accent2"/>
                </a:solidFill>
                <a:latin typeface="Trebuchet MS" panose="020B0603020202020204" charset="0"/>
              </a:rPr>
              <a:t>obj</a:t>
            </a:r>
            <a:r>
              <a:rPr lang="en-US"/>
              <a:t> (which may be any type; </a:t>
            </a:r>
            <a:r>
              <a:rPr lang="en-US">
                <a:solidFill>
                  <a:schemeClr val="accent2"/>
                </a:solidFill>
                <a:latin typeface="Trebuchet MS" panose="020B0603020202020204" charset="0"/>
              </a:rPr>
              <a:t>false</a:t>
            </a:r>
            <a:r>
              <a:rPr lang="en-US"/>
              <a:t> if it’s not a String)</a:t>
            </a:r>
            <a:endParaRPr lang="en-US"/>
          </a:p>
          <a:p>
            <a:pPr>
              <a:lnSpc>
                <a:spcPct val="90000"/>
              </a:lnSpc>
            </a:pPr>
            <a:r>
              <a:rPr lang="en-US">
                <a:solidFill>
                  <a:schemeClr val="accent2"/>
                </a:solidFill>
                <a:latin typeface="Trebuchet MS" panose="020B0603020202020204" charset="0"/>
              </a:rPr>
              <a:t>boolean equalsIgnoreCase(String other)</a:t>
            </a:r>
            <a:endParaRPr lang="en-US"/>
          </a:p>
          <a:p>
            <a:pPr lvl="1">
              <a:lnSpc>
                <a:spcPct val="90000"/>
              </a:lnSpc>
            </a:pPr>
            <a:r>
              <a:rPr lang="en-US"/>
              <a:t>Tests if this String is equal to the other String, where case does not matter</a:t>
            </a:r>
            <a:endParaRPr lang="en-US"/>
          </a:p>
          <a:p>
            <a:pPr>
              <a:lnSpc>
                <a:spcPct val="90000"/>
              </a:lnSpc>
            </a:pPr>
            <a:r>
              <a:rPr lang="en-US">
                <a:solidFill>
                  <a:schemeClr val="accent2"/>
                </a:solidFill>
                <a:latin typeface="Trebuchet MS" panose="020B0603020202020204" charset="0"/>
              </a:rPr>
              <a:t>int length()</a:t>
            </a:r>
            <a:endParaRPr lang="en-US"/>
          </a:p>
          <a:p>
            <a:pPr lvl="1">
              <a:lnSpc>
                <a:spcPct val="90000"/>
              </a:lnSpc>
            </a:pPr>
            <a:r>
              <a:rPr lang="en-US"/>
              <a:t>Returns the length of this string; note that this is a method, not an instance variable</a:t>
            </a:r>
            <a:endParaRPr lang="en-US"/>
          </a:p>
        </p:txBody>
      </p:sp>
      <p:sp>
        <p:nvSpPr>
          <p:cNvPr id="4" name="Slide Number Placeholder 3"/>
          <p:cNvSpPr>
            <a:spLocks noGrp="1"/>
          </p:cNvSpPr>
          <p:nvPr>
            <p:ph type="sldNum" sz="quarter" idx="12"/>
          </p:nvPr>
        </p:nvSpPr>
        <p:spPr/>
        <p:txBody>
          <a:bodyPr/>
          <a:lstStyle/>
          <a:p>
            <a:fld id="{2386A567-3360-4CD9-A7A2-E978D4092971}" type="slidenum">
              <a:rPr lang="en-US"/>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Useful </a:t>
            </a:r>
            <a:r>
              <a:rPr lang="en-US">
                <a:solidFill>
                  <a:schemeClr val="tx1"/>
                </a:solidFill>
                <a:latin typeface="Trebuchet MS" panose="020B0603020202020204" charset="0"/>
              </a:rPr>
              <a:t>String</a:t>
            </a:r>
            <a:r>
              <a:rPr lang="en-US"/>
              <a:t> methods III</a:t>
            </a:r>
            <a:endParaRPr lang="en-US"/>
          </a:p>
        </p:txBody>
      </p:sp>
      <p:sp>
        <p:nvSpPr>
          <p:cNvPr id="12291" name="Rectangle 3"/>
          <p:cNvSpPr>
            <a:spLocks noGrp="1" noChangeArrowheads="1"/>
          </p:cNvSpPr>
          <p:nvPr>
            <p:ph idx="1"/>
          </p:nvPr>
        </p:nvSpPr>
        <p:spPr>
          <a:xfrm>
            <a:off x="457200" y="1509713"/>
            <a:ext cx="8229600" cy="3725862"/>
          </a:xfrm>
        </p:spPr>
        <p:txBody>
          <a:bodyPr>
            <a:normAutofit/>
          </a:bodyPr>
          <a:lstStyle/>
          <a:p>
            <a:r>
              <a:rPr lang="en-US">
                <a:solidFill>
                  <a:schemeClr val="accent2"/>
                </a:solidFill>
                <a:latin typeface="Trebuchet MS" panose="020B0603020202020204" charset="0"/>
              </a:rPr>
              <a:t>int indexOf(char ch)</a:t>
            </a:r>
            <a:endParaRPr lang="en-US">
              <a:solidFill>
                <a:schemeClr val="accent2"/>
              </a:solidFill>
              <a:latin typeface="Trebuchet MS" panose="020B0603020202020204" charset="0"/>
            </a:endParaRPr>
          </a:p>
          <a:p>
            <a:pPr lvl="1"/>
            <a:r>
              <a:rPr lang="en-US"/>
              <a:t>Returns the position of the first occurrence of </a:t>
            </a:r>
            <a:r>
              <a:rPr lang="en-US">
                <a:solidFill>
                  <a:schemeClr val="accent2"/>
                </a:solidFill>
                <a:latin typeface="Trebuchet MS" panose="020B0603020202020204" charset="0"/>
              </a:rPr>
              <a:t>ch</a:t>
            </a:r>
            <a:r>
              <a:rPr lang="en-US"/>
              <a:t> in this String, or </a:t>
            </a:r>
            <a:r>
              <a:rPr lang="en-US">
                <a:solidFill>
                  <a:schemeClr val="accent2"/>
                </a:solidFill>
                <a:latin typeface="Trebuchet MS" panose="020B0603020202020204" charset="0"/>
              </a:rPr>
              <a:t>-1</a:t>
            </a:r>
            <a:r>
              <a:rPr lang="en-US"/>
              <a:t> if it does not occur</a:t>
            </a:r>
            <a:endParaRPr lang="en-US"/>
          </a:p>
          <a:p>
            <a:r>
              <a:rPr lang="en-US">
                <a:solidFill>
                  <a:schemeClr val="accent2"/>
                </a:solidFill>
                <a:latin typeface="Trebuchet MS" panose="020B0603020202020204" charset="0"/>
              </a:rPr>
              <a:t>int indexOf(char ch, int fromIndex)</a:t>
            </a:r>
            <a:endParaRPr lang="en-US"/>
          </a:p>
          <a:p>
            <a:pPr lvl="1"/>
            <a:r>
              <a:rPr lang="en-US"/>
              <a:t>Returns the position of the first occurrence of </a:t>
            </a:r>
            <a:r>
              <a:rPr lang="en-US">
                <a:solidFill>
                  <a:schemeClr val="accent2"/>
                </a:solidFill>
                <a:latin typeface="Trebuchet MS" panose="020B0603020202020204" charset="0"/>
              </a:rPr>
              <a:t>ch</a:t>
            </a:r>
            <a:r>
              <a:rPr lang="en-US"/>
              <a:t>, starting </a:t>
            </a:r>
            <a:r>
              <a:rPr lang="en-US" i="1"/>
              <a:t>at</a:t>
            </a:r>
            <a:r>
              <a:rPr lang="en-US"/>
              <a:t> (not </a:t>
            </a:r>
            <a:r>
              <a:rPr lang="en-US" i="1"/>
              <a:t>after</a:t>
            </a:r>
            <a:r>
              <a:rPr lang="en-US"/>
              <a:t>) the position </a:t>
            </a:r>
            <a:r>
              <a:rPr lang="en-US">
                <a:solidFill>
                  <a:schemeClr val="accent2"/>
                </a:solidFill>
                <a:latin typeface="Trebuchet MS" panose="020B0603020202020204" charset="0"/>
              </a:rPr>
              <a:t>fromIndex</a:t>
            </a:r>
            <a:endParaRPr lang="en-US"/>
          </a:p>
          <a:p>
            <a:r>
              <a:rPr lang="en-US"/>
              <a:t>There are two similar methods that take a </a:t>
            </a:r>
            <a:r>
              <a:rPr lang="en-US">
                <a:solidFill>
                  <a:schemeClr val="accent2"/>
                </a:solidFill>
                <a:latin typeface="Trebuchet MS" panose="020B0603020202020204" charset="0"/>
              </a:rPr>
              <a:t>String</a:t>
            </a:r>
            <a:r>
              <a:rPr lang="en-US"/>
              <a:t> instead of a </a:t>
            </a:r>
            <a:r>
              <a:rPr lang="en-US">
                <a:solidFill>
                  <a:schemeClr val="accent2"/>
                </a:solidFill>
                <a:latin typeface="Trebuchet MS" panose="020B0603020202020204" charset="0"/>
              </a:rPr>
              <a:t>char</a:t>
            </a:r>
            <a:r>
              <a:rPr lang="en-US"/>
              <a:t> as their first argument</a:t>
            </a:r>
            <a:endParaRPr lang="en-US"/>
          </a:p>
        </p:txBody>
      </p:sp>
      <p:sp>
        <p:nvSpPr>
          <p:cNvPr id="4" name="Slide Number Placeholder 3"/>
          <p:cNvSpPr>
            <a:spLocks noGrp="1"/>
          </p:cNvSpPr>
          <p:nvPr>
            <p:ph type="sldNum" sz="quarter" idx="12"/>
          </p:nvPr>
        </p:nvSpPr>
        <p:spPr/>
        <p:txBody>
          <a:bodyPr/>
          <a:lstStyle/>
          <a:p>
            <a:fld id="{0081C437-FC09-4A30-85E1-8385D9CE27E8}" type="slidenum">
              <a:rPr lang="en-US"/>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Wrapper classes</a:t>
            </a:r>
            <a:endParaRPr lang="en-IN" dirty="0"/>
          </a:p>
        </p:txBody>
      </p:sp>
      <p:sp>
        <p:nvSpPr>
          <p:cNvPr id="3" name="Content Placeholder 2"/>
          <p:cNvSpPr>
            <a:spLocks noGrp="1"/>
          </p:cNvSpPr>
          <p:nvPr>
            <p:ph idx="1"/>
          </p:nvPr>
        </p:nvSpPr>
        <p:spPr/>
        <p:txBody>
          <a:bodyPr>
            <a:normAutofit/>
          </a:bodyPr>
          <a:lstStyle/>
          <a:p>
            <a:pPr fontAlgn="base"/>
            <a:r>
              <a:rPr lang="en-IN" dirty="0" smtClean="0"/>
              <a:t>Wrapper class is a class whose object wraps or contains primitive data types. When we create an object to a wrapper class, it contains a field and in this field, we can store primitive data types. </a:t>
            </a:r>
            <a:endParaRPr lang="en-IN" dirty="0" smtClean="0"/>
          </a:p>
          <a:p>
            <a:pPr fontAlgn="base"/>
            <a:r>
              <a:rPr lang="en-IN" dirty="0" smtClean="0"/>
              <a:t>In other words, we can wrap a primitive value into a wrapper class object.</a:t>
            </a:r>
            <a:endParaRPr lang="en-IN" dirty="0" smtClean="0"/>
          </a:p>
          <a:p>
            <a:pPr>
              <a:buNone/>
            </a:pPr>
            <a:br>
              <a:rPr lang="en-IN" dirty="0" smtClean="0"/>
            </a:b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Useful </a:t>
            </a:r>
            <a:r>
              <a:rPr lang="en-US">
                <a:solidFill>
                  <a:schemeClr val="tx1"/>
                </a:solidFill>
                <a:latin typeface="Trebuchet MS" panose="020B0603020202020204" charset="0"/>
              </a:rPr>
              <a:t>String</a:t>
            </a:r>
            <a:r>
              <a:rPr lang="en-US"/>
              <a:t> methods IV</a:t>
            </a:r>
            <a:endParaRPr lang="en-US"/>
          </a:p>
        </p:txBody>
      </p:sp>
      <p:sp>
        <p:nvSpPr>
          <p:cNvPr id="13315" name="Rectangle 3"/>
          <p:cNvSpPr>
            <a:spLocks noGrp="1" noChangeArrowheads="1"/>
          </p:cNvSpPr>
          <p:nvPr>
            <p:ph idx="1"/>
          </p:nvPr>
        </p:nvSpPr>
        <p:spPr>
          <a:xfrm>
            <a:off x="457200" y="1509713"/>
            <a:ext cx="8229600" cy="3725862"/>
          </a:xfrm>
        </p:spPr>
        <p:txBody>
          <a:bodyPr>
            <a:normAutofit/>
          </a:bodyPr>
          <a:lstStyle/>
          <a:p>
            <a:r>
              <a:rPr lang="en-US">
                <a:solidFill>
                  <a:schemeClr val="accent2"/>
                </a:solidFill>
                <a:latin typeface="Trebuchet MS" panose="020B0603020202020204" charset="0"/>
              </a:rPr>
              <a:t>int lastIndexOf(char ch)</a:t>
            </a:r>
            <a:endParaRPr lang="en-US">
              <a:solidFill>
                <a:schemeClr val="accent2"/>
              </a:solidFill>
              <a:latin typeface="Trebuchet MS" panose="020B0603020202020204" charset="0"/>
            </a:endParaRPr>
          </a:p>
          <a:p>
            <a:pPr lvl="1"/>
            <a:r>
              <a:rPr lang="en-US"/>
              <a:t>Returns the position of the last occurrence of </a:t>
            </a:r>
            <a:r>
              <a:rPr lang="en-US">
                <a:solidFill>
                  <a:schemeClr val="accent2"/>
                </a:solidFill>
                <a:latin typeface="Trebuchet MS" panose="020B0603020202020204" charset="0"/>
              </a:rPr>
              <a:t>ch</a:t>
            </a:r>
            <a:r>
              <a:rPr lang="en-US"/>
              <a:t> in this String, or </a:t>
            </a:r>
            <a:r>
              <a:rPr lang="en-US">
                <a:solidFill>
                  <a:schemeClr val="accent2"/>
                </a:solidFill>
                <a:latin typeface="Trebuchet MS" panose="020B0603020202020204" charset="0"/>
              </a:rPr>
              <a:t>-1</a:t>
            </a:r>
            <a:r>
              <a:rPr lang="en-US"/>
              <a:t> if it does not occur</a:t>
            </a:r>
            <a:endParaRPr lang="en-US"/>
          </a:p>
          <a:p>
            <a:r>
              <a:rPr lang="en-US">
                <a:solidFill>
                  <a:schemeClr val="accent2"/>
                </a:solidFill>
                <a:latin typeface="Trebuchet MS" panose="020B0603020202020204" charset="0"/>
              </a:rPr>
              <a:t>int lastIndexOf(char ch, int fromIndex)</a:t>
            </a:r>
            <a:endParaRPr lang="en-US"/>
          </a:p>
          <a:p>
            <a:pPr lvl="1"/>
            <a:r>
              <a:rPr lang="en-US"/>
              <a:t>Returns the position of the last occurrence of </a:t>
            </a:r>
            <a:r>
              <a:rPr lang="en-US">
                <a:solidFill>
                  <a:schemeClr val="accent2"/>
                </a:solidFill>
                <a:latin typeface="Trebuchet MS" panose="020B0603020202020204" charset="0"/>
              </a:rPr>
              <a:t>ch</a:t>
            </a:r>
            <a:r>
              <a:rPr lang="en-US"/>
              <a:t>, searching backward starting at position </a:t>
            </a:r>
            <a:r>
              <a:rPr lang="en-US">
                <a:solidFill>
                  <a:schemeClr val="accent2"/>
                </a:solidFill>
                <a:latin typeface="Trebuchet MS" panose="020B0603020202020204" charset="0"/>
              </a:rPr>
              <a:t>fromIndex</a:t>
            </a:r>
            <a:endParaRPr lang="en-US"/>
          </a:p>
          <a:p>
            <a:r>
              <a:rPr lang="en-US"/>
              <a:t>There are two similar methods that take a </a:t>
            </a:r>
            <a:r>
              <a:rPr lang="en-US">
                <a:solidFill>
                  <a:schemeClr val="accent2"/>
                </a:solidFill>
                <a:latin typeface="Trebuchet MS" panose="020B0603020202020204" charset="0"/>
              </a:rPr>
              <a:t>String</a:t>
            </a:r>
            <a:r>
              <a:rPr lang="en-US"/>
              <a:t> instead of a </a:t>
            </a:r>
            <a:r>
              <a:rPr lang="en-US">
                <a:solidFill>
                  <a:schemeClr val="accent2"/>
                </a:solidFill>
                <a:latin typeface="Trebuchet MS" panose="020B0603020202020204" charset="0"/>
              </a:rPr>
              <a:t>char</a:t>
            </a:r>
            <a:r>
              <a:rPr lang="en-US"/>
              <a:t> as their first argument</a:t>
            </a:r>
            <a:endParaRPr lang="en-US"/>
          </a:p>
        </p:txBody>
      </p:sp>
      <p:sp>
        <p:nvSpPr>
          <p:cNvPr id="4" name="Slide Number Placeholder 3"/>
          <p:cNvSpPr>
            <a:spLocks noGrp="1"/>
          </p:cNvSpPr>
          <p:nvPr>
            <p:ph type="sldNum" sz="quarter" idx="12"/>
          </p:nvPr>
        </p:nvSpPr>
        <p:spPr/>
        <p:txBody>
          <a:bodyPr/>
          <a:lstStyle/>
          <a:p>
            <a:fld id="{C66825D4-8F5E-4835-9E75-D56C966A01C5}" type="slidenum">
              <a:rPr lang="en-US"/>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Useful </a:t>
            </a:r>
            <a:r>
              <a:rPr lang="en-US">
                <a:solidFill>
                  <a:schemeClr val="tx1"/>
                </a:solidFill>
                <a:latin typeface="Trebuchet MS" panose="020B0603020202020204" charset="0"/>
              </a:rPr>
              <a:t>String</a:t>
            </a:r>
            <a:r>
              <a:rPr lang="en-US"/>
              <a:t> methods V</a:t>
            </a:r>
            <a:endParaRPr lang="en-US"/>
          </a:p>
        </p:txBody>
      </p:sp>
      <p:sp>
        <p:nvSpPr>
          <p:cNvPr id="14339" name="Rectangle 3"/>
          <p:cNvSpPr>
            <a:spLocks noGrp="1" noChangeArrowheads="1"/>
          </p:cNvSpPr>
          <p:nvPr>
            <p:ph idx="1"/>
          </p:nvPr>
        </p:nvSpPr>
        <p:spPr>
          <a:xfrm>
            <a:off x="457200" y="1509713"/>
            <a:ext cx="8001000" cy="3725862"/>
          </a:xfrm>
        </p:spPr>
        <p:txBody>
          <a:bodyPr>
            <a:normAutofit/>
          </a:bodyPr>
          <a:lstStyle/>
          <a:p>
            <a:pPr>
              <a:lnSpc>
                <a:spcPct val="90000"/>
              </a:lnSpc>
            </a:pPr>
            <a:r>
              <a:rPr lang="en-US">
                <a:solidFill>
                  <a:schemeClr val="accent2"/>
                </a:solidFill>
                <a:latin typeface="Trebuchet MS" panose="020B0603020202020204" charset="0"/>
              </a:rPr>
              <a:t>String substring(int beginIndex)</a:t>
            </a:r>
            <a:endParaRPr lang="en-US" sz="2400"/>
          </a:p>
          <a:p>
            <a:pPr lvl="1">
              <a:lnSpc>
                <a:spcPct val="90000"/>
              </a:lnSpc>
              <a:spcBef>
                <a:spcPts val="500"/>
              </a:spcBef>
              <a:spcAft>
                <a:spcPts val="500"/>
              </a:spcAft>
            </a:pPr>
            <a:r>
              <a:rPr lang="en-US"/>
              <a:t>Returns a new string that is a substring of this string, beginning with the character at the specified index and extending to the end of this string. </a:t>
            </a:r>
            <a:endParaRPr lang="en-US"/>
          </a:p>
          <a:p>
            <a:pPr>
              <a:lnSpc>
                <a:spcPct val="90000"/>
              </a:lnSpc>
            </a:pPr>
            <a:r>
              <a:rPr lang="en-US">
                <a:solidFill>
                  <a:schemeClr val="accent2"/>
                </a:solidFill>
                <a:latin typeface="Trebuchet MS" panose="020B0603020202020204" charset="0"/>
              </a:rPr>
              <a:t>String substring(int beginIndex, int endIndex)</a:t>
            </a:r>
            <a:endParaRPr lang="en-US" sz="2400"/>
          </a:p>
          <a:p>
            <a:pPr lvl="1">
              <a:lnSpc>
                <a:spcPct val="90000"/>
              </a:lnSpc>
              <a:spcBef>
                <a:spcPts val="500"/>
              </a:spcBef>
              <a:spcAft>
                <a:spcPts val="500"/>
              </a:spcAft>
            </a:pPr>
            <a:r>
              <a:rPr lang="en-US"/>
              <a:t>Returns a new string that is a substring of this string, beginning at the specified </a:t>
            </a:r>
            <a:r>
              <a:rPr lang="en-US">
                <a:solidFill>
                  <a:schemeClr val="accent2"/>
                </a:solidFill>
                <a:latin typeface="Trebuchet MS" panose="020B0603020202020204" charset="0"/>
              </a:rPr>
              <a:t>beginIndex</a:t>
            </a:r>
            <a:r>
              <a:rPr lang="en-US"/>
              <a:t> and extending to the character at index </a:t>
            </a:r>
            <a:r>
              <a:rPr lang="en-US">
                <a:solidFill>
                  <a:schemeClr val="accent2"/>
                </a:solidFill>
                <a:latin typeface="Trebuchet MS" panose="020B0603020202020204" charset="0"/>
              </a:rPr>
              <a:t>endIndex - 1</a:t>
            </a:r>
            <a:r>
              <a:rPr lang="en-US"/>
              <a:t>. Thus the length of the substring is </a:t>
            </a:r>
            <a:r>
              <a:rPr lang="en-US">
                <a:solidFill>
                  <a:schemeClr val="accent2"/>
                </a:solidFill>
                <a:latin typeface="Trebuchet MS" panose="020B0603020202020204" charset="0"/>
              </a:rPr>
              <a:t>endIndex-beginIndex</a:t>
            </a:r>
            <a:endParaRPr lang="en-US"/>
          </a:p>
          <a:p>
            <a:pPr lvl="1">
              <a:lnSpc>
                <a:spcPct val="90000"/>
              </a:lnSpc>
              <a:spcBef>
                <a:spcPts val="500"/>
              </a:spcBef>
              <a:spcAft>
                <a:spcPts val="500"/>
              </a:spcAft>
            </a:pPr>
            <a:endParaRPr lang="en-US">
              <a:latin typeface="Courier New" panose="02070309020205020404" charset="0"/>
            </a:endParaRPr>
          </a:p>
          <a:p>
            <a:pPr>
              <a:lnSpc>
                <a:spcPct val="90000"/>
              </a:lnSpc>
              <a:spcBef>
                <a:spcPts val="500"/>
              </a:spcBef>
              <a:spcAft>
                <a:spcPts val="500"/>
              </a:spcAft>
            </a:pPr>
            <a:endParaRPr lang="en-US" sz="2400"/>
          </a:p>
        </p:txBody>
      </p:sp>
      <p:sp>
        <p:nvSpPr>
          <p:cNvPr id="4" name="Slide Number Placeholder 3"/>
          <p:cNvSpPr>
            <a:spLocks noGrp="1"/>
          </p:cNvSpPr>
          <p:nvPr>
            <p:ph type="sldNum" sz="quarter" idx="12"/>
          </p:nvPr>
        </p:nvSpPr>
        <p:spPr/>
        <p:txBody>
          <a:bodyPr/>
          <a:lstStyle/>
          <a:p>
            <a:fld id="{D67B824C-011A-4888-93ED-4E3E5188A1C5}" type="slidenum">
              <a:rPr lang="en-US"/>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Understanding “index”</a:t>
            </a:r>
            <a:endParaRPr lang="en-US"/>
          </a:p>
        </p:txBody>
      </p:sp>
      <p:sp>
        <p:nvSpPr>
          <p:cNvPr id="54275" name="Rectangle 3"/>
          <p:cNvSpPr>
            <a:spLocks noGrp="1" noChangeArrowheads="1"/>
          </p:cNvSpPr>
          <p:nvPr>
            <p:ph sz="half" idx="1"/>
          </p:nvPr>
        </p:nvSpPr>
        <p:spPr>
          <a:xfrm>
            <a:off x="381000" y="1371600"/>
            <a:ext cx="8534400" cy="914400"/>
          </a:xfrm>
        </p:spPr>
        <p:txBody>
          <a:bodyPr/>
          <a:lstStyle/>
          <a:p>
            <a:r>
              <a:rPr lang="en-US" sz="2400"/>
              <a:t>With </a:t>
            </a:r>
            <a:r>
              <a:rPr lang="en-US" sz="2400">
                <a:solidFill>
                  <a:schemeClr val="accent2"/>
                </a:solidFill>
                <a:latin typeface="Trebuchet MS" panose="020B0603020202020204" charset="0"/>
              </a:rPr>
              <a:t>charAt(index)</a:t>
            </a:r>
            <a:r>
              <a:rPr lang="en-US" sz="2400"/>
              <a:t>, </a:t>
            </a:r>
            <a:r>
              <a:rPr lang="en-US" sz="2400">
                <a:solidFill>
                  <a:schemeClr val="accent2"/>
                </a:solidFill>
                <a:latin typeface="Trebuchet MS" panose="020B0603020202020204" charset="0"/>
              </a:rPr>
              <a:t>indexOf(x)</a:t>
            </a:r>
            <a:r>
              <a:rPr lang="en-US" sz="2400"/>
              <a:t>, and </a:t>
            </a:r>
            <a:r>
              <a:rPr lang="en-US" sz="2400">
                <a:solidFill>
                  <a:schemeClr val="accent2"/>
                </a:solidFill>
                <a:latin typeface="Trebuchet MS" panose="020B0603020202020204" charset="0"/>
              </a:rPr>
              <a:t>lastIndexOf(x)</a:t>
            </a:r>
            <a:r>
              <a:rPr lang="en-US" sz="2400"/>
              <a:t>, just count characters (starting from zero)</a:t>
            </a:r>
            <a:endParaRPr lang="en-US" sz="2400"/>
          </a:p>
        </p:txBody>
      </p:sp>
      <p:sp>
        <p:nvSpPr>
          <p:cNvPr id="54276" name="Rectangle 4"/>
          <p:cNvSpPr>
            <a:spLocks noGrp="1" noChangeArrowheads="1"/>
          </p:cNvSpPr>
          <p:nvPr>
            <p:ph sz="half" idx="2"/>
          </p:nvPr>
        </p:nvSpPr>
        <p:spPr>
          <a:xfrm>
            <a:off x="304800" y="3200400"/>
            <a:ext cx="8650288" cy="990600"/>
          </a:xfrm>
        </p:spPr>
        <p:txBody>
          <a:bodyPr/>
          <a:lstStyle/>
          <a:p>
            <a:r>
              <a:rPr lang="en-US" sz="2400"/>
              <a:t>With </a:t>
            </a:r>
            <a:r>
              <a:rPr lang="en-US" sz="2400">
                <a:solidFill>
                  <a:schemeClr val="accent2"/>
                </a:solidFill>
                <a:latin typeface="Trebuchet MS" panose="020B0603020202020204" charset="0"/>
              </a:rPr>
              <a:t>substring(from) </a:t>
            </a:r>
            <a:r>
              <a:rPr lang="en-US" sz="2400"/>
              <a:t>and </a:t>
            </a:r>
            <a:r>
              <a:rPr lang="en-US" sz="2400">
                <a:solidFill>
                  <a:schemeClr val="accent2"/>
                </a:solidFill>
                <a:latin typeface="Trebuchet MS" panose="020B0603020202020204" charset="0"/>
              </a:rPr>
              <a:t>substring(from, to)</a:t>
            </a:r>
            <a:r>
              <a:rPr lang="en-US" sz="2400"/>
              <a:t>, it works better to count positions </a:t>
            </a:r>
            <a:r>
              <a:rPr lang="en-US" sz="2400" i="1"/>
              <a:t>between</a:t>
            </a:r>
            <a:r>
              <a:rPr lang="en-US" sz="2400"/>
              <a:t> characters</a:t>
            </a:r>
            <a:endParaRPr lang="en-US" sz="2400"/>
          </a:p>
        </p:txBody>
      </p:sp>
      <p:sp>
        <p:nvSpPr>
          <p:cNvPr id="17" name="Slide Number Placeholder 4"/>
          <p:cNvSpPr>
            <a:spLocks noGrp="1"/>
          </p:cNvSpPr>
          <p:nvPr>
            <p:ph type="sldNum" sz="quarter" idx="12"/>
          </p:nvPr>
        </p:nvSpPr>
        <p:spPr/>
        <p:txBody>
          <a:bodyPr/>
          <a:lstStyle/>
          <a:p>
            <a:fld id="{C75C5089-3121-4E87-AAC4-66EBA1AA185D}" type="slidenum">
              <a:rPr lang="en-US"/>
            </a:fld>
            <a:endParaRPr lang="en-US"/>
          </a:p>
        </p:txBody>
      </p:sp>
      <p:sp>
        <p:nvSpPr>
          <p:cNvPr id="54277" name="Rectangle 5"/>
          <p:cNvSpPr>
            <a:spLocks noChangeArrowheads="1"/>
          </p:cNvSpPr>
          <p:nvPr/>
        </p:nvSpPr>
        <p:spPr bwMode="auto">
          <a:xfrm>
            <a:off x="304800" y="4800600"/>
            <a:ext cx="8650288" cy="838200"/>
          </a:xfrm>
          <a:prstGeom prst="rect">
            <a:avLst/>
          </a:prstGeom>
          <a:noFill/>
          <a:ln w="9525">
            <a:noFill/>
            <a:miter lim="800000"/>
          </a:ln>
          <a:effectLst/>
        </p:spPr>
        <p:txBody>
          <a:bodyPr/>
          <a:lstStyle/>
          <a:p>
            <a:pPr marL="342900" indent="-342900" eaLnBrk="1" hangingPunct="1">
              <a:spcBef>
                <a:spcPct val="20000"/>
              </a:spcBef>
              <a:buClr>
                <a:schemeClr val="folHlink"/>
              </a:buClr>
              <a:buSzPct val="60000"/>
              <a:buFont typeface="Wingdings" panose="05000000000000000000" pitchFamily="2" charset="2"/>
              <a:buChar char="n"/>
            </a:pPr>
            <a:r>
              <a:rPr lang="en-US">
                <a:latin typeface="Times New Roman" panose="02020603050405020304" pitchFamily="18" charset="0"/>
              </a:rPr>
              <a:t>So, for example, </a:t>
            </a:r>
            <a:r>
              <a:rPr lang="en-US">
                <a:solidFill>
                  <a:schemeClr val="accent2"/>
                </a:solidFill>
                <a:latin typeface="Trebuchet MS" panose="020B0603020202020204" charset="0"/>
              </a:rPr>
              <a:t>substring(4, 8) </a:t>
            </a:r>
            <a:r>
              <a:rPr lang="en-US">
                <a:latin typeface="Times New Roman" panose="02020603050405020304" pitchFamily="18" charset="0"/>
              </a:rPr>
              <a:t>is </a:t>
            </a:r>
            <a:r>
              <a:rPr lang="en-US">
                <a:solidFill>
                  <a:schemeClr val="accent2"/>
                </a:solidFill>
                <a:latin typeface="Trebuchet MS" panose="020B0603020202020204" charset="0"/>
              </a:rPr>
              <a:t>"said"</a:t>
            </a:r>
            <a:r>
              <a:rPr lang="en-US">
                <a:latin typeface="Times New Roman" panose="02020603050405020304" pitchFamily="18" charset="0"/>
              </a:rPr>
              <a:t>, and</a:t>
            </a:r>
            <a:br>
              <a:rPr lang="en-US">
                <a:latin typeface="Times New Roman" panose="02020603050405020304" pitchFamily="18" charset="0"/>
              </a:rPr>
            </a:br>
            <a:r>
              <a:rPr lang="en-US">
                <a:solidFill>
                  <a:schemeClr val="accent2"/>
                </a:solidFill>
                <a:latin typeface="Trebuchet MS" panose="020B0603020202020204" charset="0"/>
              </a:rPr>
              <a:t>substring(8, 12) </a:t>
            </a:r>
            <a:r>
              <a:rPr lang="en-US">
                <a:latin typeface="Times New Roman" panose="02020603050405020304" pitchFamily="18" charset="0"/>
              </a:rPr>
              <a:t>is </a:t>
            </a:r>
            <a:r>
              <a:rPr lang="en-US">
                <a:solidFill>
                  <a:schemeClr val="accent2"/>
                </a:solidFill>
                <a:latin typeface="Trebuchet MS" panose="020B0603020202020204" charset="0"/>
              </a:rPr>
              <a:t>", \"H"</a:t>
            </a:r>
            <a:r>
              <a:rPr lang="en-US">
                <a:latin typeface="Times New Roman" panose="02020603050405020304" pitchFamily="18" charset="0"/>
              </a:rPr>
              <a:t> </a:t>
            </a:r>
            <a:endParaRPr lang="en-US">
              <a:latin typeface="Times New Roman" panose="02020603050405020304" pitchFamily="18" charset="0"/>
            </a:endParaRPr>
          </a:p>
        </p:txBody>
      </p:sp>
      <p:grpSp>
        <p:nvGrpSpPr>
          <p:cNvPr id="2" name="Group 14"/>
          <p:cNvGrpSpPr/>
          <p:nvPr/>
        </p:nvGrpSpPr>
        <p:grpSpPr bwMode="auto">
          <a:xfrm>
            <a:off x="1524000" y="2286000"/>
            <a:ext cx="5867400" cy="900113"/>
            <a:chOff x="960" y="1440"/>
            <a:chExt cx="3696" cy="567"/>
          </a:xfrm>
        </p:grpSpPr>
        <p:grpSp>
          <p:nvGrpSpPr>
            <p:cNvPr id="3" name="Group 12"/>
            <p:cNvGrpSpPr/>
            <p:nvPr/>
          </p:nvGrpSpPr>
          <p:grpSpPr bwMode="auto">
            <a:xfrm>
              <a:off x="960" y="1440"/>
              <a:ext cx="3696" cy="567"/>
              <a:chOff x="960" y="1440"/>
              <a:chExt cx="3696" cy="567"/>
            </a:xfrm>
          </p:grpSpPr>
          <p:sp>
            <p:nvSpPr>
              <p:cNvPr id="54278" name="Text Box 6"/>
              <p:cNvSpPr txBox="1">
                <a:spLocks noChangeArrowheads="1"/>
              </p:cNvSpPr>
              <p:nvPr/>
            </p:nvSpPr>
            <p:spPr bwMode="auto">
              <a:xfrm>
                <a:off x="960" y="1440"/>
                <a:ext cx="3696" cy="404"/>
              </a:xfrm>
              <a:prstGeom prst="rect">
                <a:avLst/>
              </a:prstGeom>
              <a:noFill/>
              <a:ln w="9525">
                <a:noFill/>
                <a:miter lim="800000"/>
              </a:ln>
              <a:effectLst/>
            </p:spPr>
            <p:txBody>
              <a:bodyPr>
                <a:spAutoFit/>
              </a:bodyPr>
              <a:lstStyle/>
              <a:p>
                <a:pPr>
                  <a:spcBef>
                    <a:spcPct val="50000"/>
                  </a:spcBef>
                </a:pPr>
                <a:r>
                  <a:rPr lang="en-US" sz="3600" b="1">
                    <a:latin typeface="Courier New" panose="02070309020205020404" charset="0"/>
                  </a:rPr>
                  <a:t>"She said, \"Hi\""</a:t>
                </a:r>
                <a:endParaRPr lang="en-US" sz="3600" b="1">
                  <a:latin typeface="Courier New" panose="02070309020205020404" charset="0"/>
                </a:endParaRPr>
              </a:p>
            </p:txBody>
          </p:sp>
          <p:sp>
            <p:nvSpPr>
              <p:cNvPr id="54279" name="Text Box 7"/>
              <p:cNvSpPr txBox="1">
                <a:spLocks noChangeArrowheads="1"/>
              </p:cNvSpPr>
              <p:nvPr/>
            </p:nvSpPr>
            <p:spPr bwMode="auto">
              <a:xfrm>
                <a:off x="1056" y="1776"/>
                <a:ext cx="3264" cy="231"/>
              </a:xfrm>
              <a:prstGeom prst="rect">
                <a:avLst/>
              </a:prstGeom>
              <a:noFill/>
              <a:ln w="9525">
                <a:noFill/>
                <a:miter lim="800000"/>
              </a:ln>
              <a:effectLst/>
            </p:spPr>
            <p:txBody>
              <a:bodyPr>
                <a:spAutoFit/>
              </a:bodyPr>
              <a:lstStyle/>
              <a:p>
                <a:pPr>
                  <a:spcBef>
                    <a:spcPct val="50000"/>
                  </a:spcBef>
                </a:pPr>
                <a:r>
                  <a:rPr lang="en-US" sz="1800">
                    <a:latin typeface="Trebuchet MS" panose="020B0603020202020204" charset="0"/>
                  </a:rPr>
                  <a:t> </a:t>
                </a:r>
                <a:r>
                  <a:rPr lang="en-US" sz="1800">
                    <a:solidFill>
                      <a:schemeClr val="accent2"/>
                    </a:solidFill>
                    <a:latin typeface="Trebuchet MS" panose="020B0603020202020204" charset="0"/>
                  </a:rPr>
                  <a:t> 0   1  2  3  4   5  6  7   8  9   10   11 12  13</a:t>
                </a:r>
                <a:endParaRPr lang="en-US" sz="1800">
                  <a:solidFill>
                    <a:schemeClr val="accent2"/>
                  </a:solidFill>
                  <a:latin typeface="Trebuchet MS" panose="020B0603020202020204" charset="0"/>
                </a:endParaRPr>
              </a:p>
            </p:txBody>
          </p:sp>
        </p:grpSp>
        <p:sp>
          <p:nvSpPr>
            <p:cNvPr id="54280" name="AutoShape 8"/>
            <p:cNvSpPr/>
            <p:nvPr/>
          </p:nvSpPr>
          <p:spPr bwMode="auto">
            <a:xfrm rot="-5400000">
              <a:off x="3044" y="1653"/>
              <a:ext cx="55" cy="288"/>
            </a:xfrm>
            <a:prstGeom prst="leftBrace">
              <a:avLst>
                <a:gd name="adj1" fmla="val 43636"/>
                <a:gd name="adj2" fmla="val 50000"/>
              </a:avLst>
            </a:prstGeom>
            <a:noFill/>
            <a:ln w="19050">
              <a:solidFill>
                <a:schemeClr val="accent2"/>
              </a:solidFill>
              <a:round/>
            </a:ln>
            <a:effectLst/>
          </p:spPr>
          <p:txBody>
            <a:bodyPr vert="eaVert" wrap="none" anchor="ctr"/>
            <a:lstStyle/>
            <a:p>
              <a:pPr algn="ctr"/>
              <a:endParaRPr lang="en-US" b="1"/>
            </a:p>
          </p:txBody>
        </p:sp>
        <p:sp>
          <p:nvSpPr>
            <p:cNvPr id="54281" name="AutoShape 9"/>
            <p:cNvSpPr/>
            <p:nvPr/>
          </p:nvSpPr>
          <p:spPr bwMode="auto">
            <a:xfrm rot="-5400000">
              <a:off x="3764" y="1653"/>
              <a:ext cx="55" cy="288"/>
            </a:xfrm>
            <a:prstGeom prst="leftBrace">
              <a:avLst>
                <a:gd name="adj1" fmla="val 43636"/>
                <a:gd name="adj2" fmla="val 50000"/>
              </a:avLst>
            </a:prstGeom>
            <a:noFill/>
            <a:ln w="19050">
              <a:solidFill>
                <a:schemeClr val="accent2"/>
              </a:solidFill>
              <a:round/>
            </a:ln>
            <a:effectLst/>
          </p:spPr>
          <p:txBody>
            <a:bodyPr vert="eaVert" wrap="none" anchor="ctr"/>
            <a:lstStyle/>
            <a:p>
              <a:pPr algn="ctr"/>
              <a:endParaRPr lang="en-US" b="1"/>
            </a:p>
          </p:txBody>
        </p:sp>
      </p:grpSp>
      <p:grpSp>
        <p:nvGrpSpPr>
          <p:cNvPr id="4" name="Group 13"/>
          <p:cNvGrpSpPr/>
          <p:nvPr/>
        </p:nvGrpSpPr>
        <p:grpSpPr bwMode="auto">
          <a:xfrm>
            <a:off x="1524000" y="3952875"/>
            <a:ext cx="5867400" cy="771525"/>
            <a:chOff x="960" y="2490"/>
            <a:chExt cx="3696" cy="486"/>
          </a:xfrm>
        </p:grpSpPr>
        <p:sp>
          <p:nvSpPr>
            <p:cNvPr id="54282" name="Text Box 10"/>
            <p:cNvSpPr txBox="1">
              <a:spLocks noChangeArrowheads="1"/>
            </p:cNvSpPr>
            <p:nvPr/>
          </p:nvSpPr>
          <p:spPr bwMode="auto">
            <a:xfrm>
              <a:off x="960" y="2490"/>
              <a:ext cx="3696" cy="404"/>
            </a:xfrm>
            <a:prstGeom prst="rect">
              <a:avLst/>
            </a:prstGeom>
            <a:noFill/>
            <a:ln w="9525">
              <a:noFill/>
              <a:miter lim="800000"/>
            </a:ln>
            <a:effectLst/>
          </p:spPr>
          <p:txBody>
            <a:bodyPr>
              <a:spAutoFit/>
            </a:bodyPr>
            <a:lstStyle/>
            <a:p>
              <a:pPr>
                <a:spcBef>
                  <a:spcPct val="50000"/>
                </a:spcBef>
              </a:pPr>
              <a:r>
                <a:rPr lang="en-US" sz="3600" b="1">
                  <a:latin typeface="Courier New" panose="02070309020205020404" charset="0"/>
                </a:rPr>
                <a:t>"She said, \"Hi\""</a:t>
              </a:r>
              <a:endParaRPr lang="en-US" sz="3600" b="1">
                <a:latin typeface="Courier New" panose="02070309020205020404" charset="0"/>
              </a:endParaRPr>
            </a:p>
          </p:txBody>
        </p:sp>
        <p:sp>
          <p:nvSpPr>
            <p:cNvPr id="54283" name="Text Box 11"/>
            <p:cNvSpPr txBox="1">
              <a:spLocks noChangeArrowheads="1"/>
            </p:cNvSpPr>
            <p:nvPr/>
          </p:nvSpPr>
          <p:spPr bwMode="auto">
            <a:xfrm>
              <a:off x="1056" y="2745"/>
              <a:ext cx="3264" cy="231"/>
            </a:xfrm>
            <a:prstGeom prst="rect">
              <a:avLst/>
            </a:prstGeom>
            <a:noFill/>
            <a:ln w="9525">
              <a:noFill/>
              <a:miter lim="800000"/>
            </a:ln>
            <a:effectLst/>
          </p:spPr>
          <p:txBody>
            <a:bodyPr>
              <a:spAutoFit/>
            </a:bodyPr>
            <a:lstStyle/>
            <a:p>
              <a:pPr>
                <a:spcBef>
                  <a:spcPct val="50000"/>
                </a:spcBef>
              </a:pPr>
              <a:r>
                <a:rPr lang="en-US" sz="1800">
                  <a:solidFill>
                    <a:schemeClr val="accent2"/>
                  </a:solidFill>
                  <a:latin typeface="Trebuchet MS" panose="020B0603020202020204" charset="0"/>
                </a:rPr>
                <a:t>0   1  2  3  4   5  6  7   8  9  10   11  12 13   14</a:t>
              </a:r>
              <a:endParaRPr lang="en-US" sz="1800">
                <a:solidFill>
                  <a:schemeClr val="accent2"/>
                </a:solidFill>
                <a:latin typeface="Trebuchet MS" panose="020B0603020202020204" charset="0"/>
              </a:endParaRPr>
            </a:p>
          </p:txBody>
        </p:sp>
      </p:grpSp>
      <p:sp>
        <p:nvSpPr>
          <p:cNvPr id="54287" name="Rectangle 15"/>
          <p:cNvSpPr>
            <a:spLocks noChangeArrowheads="1"/>
          </p:cNvSpPr>
          <p:nvPr/>
        </p:nvSpPr>
        <p:spPr bwMode="auto">
          <a:xfrm>
            <a:off x="457200" y="4876800"/>
            <a:ext cx="8650288" cy="1752600"/>
          </a:xfrm>
          <a:prstGeom prst="rect">
            <a:avLst/>
          </a:prstGeom>
          <a:noFill/>
          <a:ln w="9525">
            <a:noFill/>
            <a:miter lim="800000"/>
          </a:ln>
          <a:effectLst/>
        </p:spPr>
        <p:txBody>
          <a:bodyPr/>
          <a:lstStyle/>
          <a:p>
            <a:pPr marL="342900" indent="-342900" eaLnBrk="1" hangingPunct="1">
              <a:spcBef>
                <a:spcPct val="20000"/>
              </a:spcBef>
              <a:buClr>
                <a:schemeClr val="folHlink"/>
              </a:buClr>
              <a:buSzPct val="60000"/>
              <a:buFont typeface="Wingdings" panose="05000000000000000000" pitchFamily="2" charset="2"/>
              <a:buNone/>
            </a:pPr>
            <a:endParaRPr lang="en-US">
              <a:latin typeface="Times New Roman" panose="02020603050405020304" pitchFamily="18" charset="0"/>
            </a:endParaRPr>
          </a:p>
        </p:txBody>
      </p:sp>
      <p:sp>
        <p:nvSpPr>
          <p:cNvPr id="54289" name="Rectangle 17"/>
          <p:cNvSpPr>
            <a:spLocks noChangeArrowheads="1"/>
          </p:cNvSpPr>
          <p:nvPr/>
        </p:nvSpPr>
        <p:spPr bwMode="auto">
          <a:xfrm>
            <a:off x="304800" y="5638800"/>
            <a:ext cx="8650288" cy="838200"/>
          </a:xfrm>
          <a:prstGeom prst="rect">
            <a:avLst/>
          </a:prstGeom>
          <a:noFill/>
          <a:ln w="9525">
            <a:noFill/>
            <a:miter lim="800000"/>
          </a:ln>
          <a:effectLst/>
        </p:spPr>
        <p:txBody>
          <a:bodyPr/>
          <a:lstStyle/>
          <a:p>
            <a:pPr marL="342900" indent="-342900" eaLnBrk="1" hangingPunct="1">
              <a:spcBef>
                <a:spcPct val="20000"/>
              </a:spcBef>
              <a:buClr>
                <a:schemeClr val="folHlink"/>
              </a:buClr>
              <a:buSzPct val="60000"/>
              <a:buFont typeface="Wingdings" panose="05000000000000000000" pitchFamily="2" charset="2"/>
              <a:buChar char="n"/>
            </a:pPr>
            <a:r>
              <a:rPr lang="en-US">
                <a:latin typeface="Times New Roman" panose="02020603050405020304" pitchFamily="18" charset="0"/>
              </a:rPr>
              <a:t>If </a:t>
            </a:r>
            <a:r>
              <a:rPr lang="en-US">
                <a:solidFill>
                  <a:schemeClr val="accent2"/>
                </a:solidFill>
                <a:latin typeface="Trebuchet MS" panose="020B0603020202020204" charset="0"/>
              </a:rPr>
              <a:t>indexOf(',')</a:t>
            </a:r>
            <a:r>
              <a:rPr lang="en-US">
                <a:latin typeface="Times New Roman" panose="02020603050405020304" pitchFamily="18" charset="0"/>
              </a:rPr>
              <a:t> is </a:t>
            </a:r>
            <a:r>
              <a:rPr lang="en-US">
                <a:solidFill>
                  <a:schemeClr val="accent2"/>
                </a:solidFill>
                <a:latin typeface="Trebuchet MS" panose="020B0603020202020204" charset="0"/>
              </a:rPr>
              <a:t>8</a:t>
            </a:r>
            <a:r>
              <a:rPr lang="en-US">
                <a:latin typeface="Times New Roman" panose="02020603050405020304" pitchFamily="18" charset="0"/>
              </a:rPr>
              <a:t>, then </a:t>
            </a:r>
            <a:r>
              <a:rPr lang="en-US">
                <a:solidFill>
                  <a:schemeClr val="accent2"/>
                </a:solidFill>
                <a:latin typeface="Trebuchet MS" panose="020B0603020202020204" charset="0"/>
              </a:rPr>
              <a:t>substring(0, indexOf(','))</a:t>
            </a:r>
            <a:r>
              <a:rPr lang="en-US">
                <a:latin typeface="Times New Roman" panose="02020603050405020304" pitchFamily="18" charset="0"/>
              </a:rPr>
              <a:t> is </a:t>
            </a:r>
            <a:r>
              <a:rPr lang="en-US">
                <a:solidFill>
                  <a:schemeClr val="accent2"/>
                </a:solidFill>
                <a:latin typeface="Trebuchet MS" panose="020B0603020202020204" charset="0"/>
              </a:rPr>
              <a:t>"She said"</a:t>
            </a:r>
            <a:br>
              <a:rPr lang="en-US">
                <a:latin typeface="Times New Roman" panose="02020603050405020304" pitchFamily="18" charset="0"/>
              </a:rPr>
            </a:br>
            <a:r>
              <a:rPr lang="en-US">
                <a:latin typeface="Times New Roman" panose="02020603050405020304" pitchFamily="18" charset="0"/>
              </a:rPr>
              <a:t>and </a:t>
            </a:r>
            <a:r>
              <a:rPr lang="en-US">
                <a:solidFill>
                  <a:schemeClr val="accent2"/>
                </a:solidFill>
                <a:latin typeface="Trebuchet MS" panose="020B0603020202020204" charset="0"/>
              </a:rPr>
              <a:t>substring(indexOf(',') + 1)</a:t>
            </a:r>
            <a:r>
              <a:rPr lang="en-US">
                <a:latin typeface="Times New Roman" panose="02020603050405020304" pitchFamily="18" charset="0"/>
              </a:rPr>
              <a:t> is </a:t>
            </a:r>
            <a:r>
              <a:rPr lang="en-US">
                <a:solidFill>
                  <a:schemeClr val="accent2"/>
                </a:solidFill>
                <a:latin typeface="Trebuchet MS" panose="020B0603020202020204" charset="0"/>
              </a:rPr>
              <a:t>" \"Hi\""</a:t>
            </a:r>
            <a:endParaRPr 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left)">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6">
                                            <p:txEl>
                                              <p:pRg st="0" end="0"/>
                                            </p:txEl>
                                          </p:spTgt>
                                        </p:tgtEl>
                                        <p:attrNameLst>
                                          <p:attrName>style.visibility</p:attrName>
                                        </p:attrNameLst>
                                      </p:cBhvr>
                                      <p:to>
                                        <p:strVal val="visible"/>
                                      </p:to>
                                    </p:set>
                                    <p:animEffect transition="in" filter="wipe(left)">
                                      <p:cBhvr>
                                        <p:cTn id="17" dur="500"/>
                                        <p:tgtEl>
                                          <p:spTgt spid="5427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277"/>
                                        </p:tgtEl>
                                        <p:attrNameLst>
                                          <p:attrName>style.visibility</p:attrName>
                                        </p:attrNameLst>
                                      </p:cBhvr>
                                      <p:to>
                                        <p:strVal val="visible"/>
                                      </p:to>
                                    </p:set>
                                    <p:animEffect transition="in" filter="wipe(left)">
                                      <p:cBhvr>
                                        <p:cTn id="27" dur="500"/>
                                        <p:tgtEl>
                                          <p:spTgt spid="542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289"/>
                                        </p:tgtEl>
                                        <p:attrNameLst>
                                          <p:attrName>style.visibility</p:attrName>
                                        </p:attrNameLst>
                                      </p:cBhvr>
                                      <p:to>
                                        <p:strVal val="visible"/>
                                      </p:to>
                                    </p:set>
                                    <p:animEffect transition="in" filter="wipe(left)">
                                      <p:cBhvr>
                                        <p:cTn id="32" dur="500"/>
                                        <p:tgtEl>
                                          <p:spTgt spid="54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ldLvl="5" autoUpdateAnimBg="0" build="p"/>
      <p:bldP spid="54276" grpId="0" bldLvl="5" autoUpdateAnimBg="0" build="p"/>
      <p:bldP spid="54277" grpId="0" autoUpdateAnimBg="0"/>
      <p:bldP spid="5428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Useful </a:t>
            </a:r>
            <a:r>
              <a:rPr lang="en-US">
                <a:solidFill>
                  <a:schemeClr val="tx1"/>
                </a:solidFill>
                <a:latin typeface="Trebuchet MS" panose="020B0603020202020204" charset="0"/>
              </a:rPr>
              <a:t>String</a:t>
            </a:r>
            <a:r>
              <a:rPr lang="en-US"/>
              <a:t> methods VI</a:t>
            </a:r>
            <a:endParaRPr lang="en-US"/>
          </a:p>
        </p:txBody>
      </p:sp>
      <p:sp>
        <p:nvSpPr>
          <p:cNvPr id="15363" name="Rectangle 3"/>
          <p:cNvSpPr>
            <a:spLocks noGrp="1" noChangeArrowheads="1"/>
          </p:cNvSpPr>
          <p:nvPr>
            <p:ph idx="1"/>
          </p:nvPr>
        </p:nvSpPr>
        <p:spPr>
          <a:xfrm>
            <a:off x="381000" y="1371600"/>
            <a:ext cx="8229600" cy="4760913"/>
          </a:xfrm>
        </p:spPr>
        <p:txBody>
          <a:bodyPr/>
          <a:lstStyle/>
          <a:p>
            <a:r>
              <a:rPr lang="en-US">
                <a:solidFill>
                  <a:schemeClr val="accent2"/>
                </a:solidFill>
                <a:latin typeface="Trebuchet MS" panose="020B0603020202020204" charset="0"/>
              </a:rPr>
              <a:t>String toUpperCase()</a:t>
            </a:r>
            <a:endParaRPr lang="en-US"/>
          </a:p>
          <a:p>
            <a:pPr lvl="1"/>
            <a:r>
              <a:rPr lang="en-US"/>
              <a:t>Returns a new String similar to this String, in which all letters are uppercase</a:t>
            </a:r>
            <a:endParaRPr lang="en-US"/>
          </a:p>
          <a:p>
            <a:r>
              <a:rPr lang="en-US">
                <a:solidFill>
                  <a:schemeClr val="accent2"/>
                </a:solidFill>
                <a:latin typeface="Trebuchet MS" panose="020B0603020202020204" charset="0"/>
              </a:rPr>
              <a:t>String toLowerCase()</a:t>
            </a:r>
            <a:endParaRPr lang="en-US"/>
          </a:p>
          <a:p>
            <a:pPr lvl="1"/>
            <a:r>
              <a:rPr lang="en-US"/>
              <a:t>Returns a new String similar to this String, in which all letters are lowercase</a:t>
            </a:r>
            <a:endParaRPr lang="en-US"/>
          </a:p>
          <a:p>
            <a:r>
              <a:rPr lang="en-US">
                <a:solidFill>
                  <a:schemeClr val="accent2"/>
                </a:solidFill>
                <a:latin typeface="Trebuchet MS" panose="020B0603020202020204" charset="0"/>
              </a:rPr>
              <a:t>String trim()</a:t>
            </a:r>
            <a:endParaRPr lang="en-US"/>
          </a:p>
          <a:p>
            <a:pPr lvl="1"/>
            <a:r>
              <a:rPr lang="en-US"/>
              <a:t>Returns a new String similar to this String, but with whitespace removed from both ends</a:t>
            </a:r>
            <a:endParaRPr lang="en-US"/>
          </a:p>
        </p:txBody>
      </p:sp>
      <p:sp>
        <p:nvSpPr>
          <p:cNvPr id="4" name="Slide Number Placeholder 3"/>
          <p:cNvSpPr>
            <a:spLocks noGrp="1"/>
          </p:cNvSpPr>
          <p:nvPr>
            <p:ph type="sldNum" sz="quarter" idx="12"/>
          </p:nvPr>
        </p:nvSpPr>
        <p:spPr/>
        <p:txBody>
          <a:bodyPr/>
          <a:lstStyle/>
          <a:p>
            <a:fld id="{26F0E76A-6DBA-4397-AA4E-3E69925BD8F3}" type="slidenum">
              <a:rPr lang="en-US"/>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t>Finally, a </a:t>
            </a:r>
            <a:r>
              <a:rPr lang="en-US" i="1"/>
              <a:t>useless</a:t>
            </a:r>
            <a:r>
              <a:rPr lang="en-US"/>
              <a:t> </a:t>
            </a:r>
            <a:r>
              <a:rPr lang="en-US">
                <a:solidFill>
                  <a:schemeClr val="tx1"/>
                </a:solidFill>
                <a:latin typeface="Trebuchet MS" panose="020B0603020202020204" charset="0"/>
              </a:rPr>
              <a:t>String</a:t>
            </a:r>
            <a:r>
              <a:rPr lang="en-US"/>
              <a:t> method</a:t>
            </a:r>
            <a:endParaRPr lang="en-US"/>
          </a:p>
        </p:txBody>
      </p:sp>
      <p:sp>
        <p:nvSpPr>
          <p:cNvPr id="16387" name="Rectangle 3"/>
          <p:cNvSpPr>
            <a:spLocks noGrp="1" noChangeArrowheads="1"/>
          </p:cNvSpPr>
          <p:nvPr>
            <p:ph idx="1"/>
          </p:nvPr>
        </p:nvSpPr>
        <p:spPr/>
        <p:txBody>
          <a:bodyPr/>
          <a:lstStyle/>
          <a:p>
            <a:r>
              <a:rPr lang="en-US">
                <a:solidFill>
                  <a:schemeClr val="accent2"/>
                </a:solidFill>
                <a:latin typeface="Trebuchet MS" panose="020B0603020202020204" charset="0"/>
              </a:rPr>
              <a:t>String toString()</a:t>
            </a:r>
            <a:endParaRPr lang="en-US"/>
          </a:p>
          <a:p>
            <a:pPr lvl="1"/>
            <a:r>
              <a:rPr lang="en-US"/>
              <a:t>Returns this </a:t>
            </a:r>
            <a:r>
              <a:rPr lang="en-US">
                <a:solidFill>
                  <a:schemeClr val="accent2"/>
                </a:solidFill>
                <a:latin typeface="Trebuchet MS" panose="020B0603020202020204" charset="0"/>
              </a:rPr>
              <a:t>String</a:t>
            </a:r>
            <a:br>
              <a:rPr lang="en-US"/>
            </a:br>
            <a:endParaRPr lang="en-US"/>
          </a:p>
          <a:p>
            <a:r>
              <a:rPr lang="en-US"/>
              <a:t>Why do we have this method?</a:t>
            </a:r>
            <a:endParaRPr lang="en-US"/>
          </a:p>
          <a:p>
            <a:pPr lvl="1"/>
            <a:r>
              <a:rPr lang="en-US"/>
              <a:t>Consistency--</a:t>
            </a:r>
            <a:r>
              <a:rPr lang="en-US" i="1"/>
              <a:t>Every</a:t>
            </a:r>
            <a:r>
              <a:rPr lang="en-US"/>
              <a:t> Object has a </a:t>
            </a:r>
            <a:r>
              <a:rPr lang="en-US">
                <a:solidFill>
                  <a:schemeClr val="accent2"/>
                </a:solidFill>
                <a:latin typeface="Trebuchet MS" panose="020B0603020202020204" charset="0"/>
              </a:rPr>
              <a:t>toString()</a:t>
            </a:r>
            <a:r>
              <a:rPr lang="en-US">
                <a:solidFill>
                  <a:srgbClr val="FFFF99"/>
                </a:solidFill>
                <a:latin typeface="Trebuchet MS" panose="020B0603020202020204" charset="0"/>
              </a:rPr>
              <a:t> </a:t>
            </a:r>
            <a:r>
              <a:rPr lang="en-US"/>
              <a:t>method</a:t>
            </a:r>
            <a:endParaRPr lang="en-US"/>
          </a:p>
        </p:txBody>
      </p:sp>
      <p:sp>
        <p:nvSpPr>
          <p:cNvPr id="4" name="Slide Number Placeholder 3"/>
          <p:cNvSpPr>
            <a:spLocks noGrp="1"/>
          </p:cNvSpPr>
          <p:nvPr>
            <p:ph type="sldNum" sz="quarter" idx="12"/>
          </p:nvPr>
        </p:nvSpPr>
        <p:spPr/>
        <p:txBody>
          <a:bodyPr/>
          <a:lstStyle/>
          <a:p>
            <a:fld id="{DB0CAE8E-D44C-4BE9-9F13-DE5E44913FF2}" type="slidenum">
              <a:rPr lang="en-US"/>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Strings are immutable</a:t>
            </a:r>
            <a:endParaRPr lang="en-US" i="1"/>
          </a:p>
        </p:txBody>
      </p:sp>
      <p:sp>
        <p:nvSpPr>
          <p:cNvPr id="17411" name="Rectangle 3"/>
          <p:cNvSpPr>
            <a:spLocks noGrp="1" noChangeArrowheads="1"/>
          </p:cNvSpPr>
          <p:nvPr>
            <p:ph idx="1"/>
          </p:nvPr>
        </p:nvSpPr>
        <p:spPr/>
        <p:txBody>
          <a:bodyPr/>
          <a:lstStyle/>
          <a:p>
            <a:r>
              <a:rPr lang="en-US"/>
              <a:t>A String, once created, cannot be changed</a:t>
            </a:r>
            <a:endParaRPr lang="en-US"/>
          </a:p>
          <a:p>
            <a:r>
              <a:rPr lang="en-US" i="1"/>
              <a:t>None</a:t>
            </a:r>
            <a:r>
              <a:rPr lang="en-US"/>
              <a:t> of the preceding methods modify the String, although several create a new String</a:t>
            </a:r>
            <a:endParaRPr lang="en-US"/>
          </a:p>
          <a:p>
            <a:r>
              <a:rPr lang="en-US"/>
              <a:t>Statements like this create new Strings:</a:t>
            </a:r>
            <a:endParaRPr lang="en-US"/>
          </a:p>
          <a:p>
            <a:pPr lvl="1">
              <a:buClr>
                <a:srgbClr val="FFFF99"/>
              </a:buClr>
              <a:buFontTx/>
              <a:buChar char=" "/>
            </a:pPr>
            <a:r>
              <a:rPr lang="en-US">
                <a:solidFill>
                  <a:schemeClr val="accent2"/>
                </a:solidFill>
                <a:latin typeface="Trebuchet MS" panose="020B0603020202020204" charset="0"/>
              </a:rPr>
              <a:t>myString = myString + anotherCharacter;</a:t>
            </a:r>
            <a:endParaRPr lang="en-US">
              <a:solidFill>
                <a:srgbClr val="FFFF99"/>
              </a:solidFill>
              <a:latin typeface="Trebuchet MS" panose="020B0603020202020204" charset="0"/>
            </a:endParaRPr>
          </a:p>
          <a:p>
            <a:r>
              <a:rPr lang="en-US"/>
              <a:t>Creating a few extra Strings in a program is no big deal</a:t>
            </a:r>
            <a:endParaRPr lang="en-US"/>
          </a:p>
          <a:p>
            <a:r>
              <a:rPr lang="en-US"/>
              <a:t>Creating a </a:t>
            </a:r>
            <a:r>
              <a:rPr lang="en-US" i="1"/>
              <a:t>lot</a:t>
            </a:r>
            <a:r>
              <a:rPr lang="en-US"/>
              <a:t> of Strings can be very costly</a:t>
            </a:r>
            <a:endParaRPr lang="en-US"/>
          </a:p>
        </p:txBody>
      </p:sp>
      <p:sp>
        <p:nvSpPr>
          <p:cNvPr id="4" name="Slide Number Placeholder 3"/>
          <p:cNvSpPr>
            <a:spLocks noGrp="1"/>
          </p:cNvSpPr>
          <p:nvPr>
            <p:ph type="sldNum" sz="quarter" idx="12"/>
          </p:nvPr>
        </p:nvSpPr>
        <p:spPr/>
        <p:txBody>
          <a:bodyPr/>
          <a:lstStyle/>
          <a:p>
            <a:fld id="{B86B5B64-1A04-4BCB-B5B4-802E9EA432A2}" type="slidenum">
              <a:rPr lang="en-US"/>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About </a:t>
            </a:r>
            <a:r>
              <a:rPr lang="en-US">
                <a:solidFill>
                  <a:schemeClr val="tx1"/>
                </a:solidFill>
                <a:latin typeface="Trebuchet MS" panose="020B0603020202020204" charset="0"/>
              </a:rPr>
              <a:t>StringBuffer</a:t>
            </a:r>
            <a:r>
              <a:rPr lang="en-US"/>
              <a:t>s</a:t>
            </a:r>
            <a:endParaRPr lang="en-US"/>
          </a:p>
        </p:txBody>
      </p:sp>
      <p:sp>
        <p:nvSpPr>
          <p:cNvPr id="22531" name="Rectangle 3"/>
          <p:cNvSpPr>
            <a:spLocks noGrp="1" noChangeArrowheads="1"/>
          </p:cNvSpPr>
          <p:nvPr>
            <p:ph idx="1"/>
          </p:nvPr>
        </p:nvSpPr>
        <p:spPr/>
        <p:txBody>
          <a:bodyPr/>
          <a:lstStyle/>
          <a:p>
            <a:r>
              <a:rPr lang="en-US" sz="2400"/>
              <a:t>A </a:t>
            </a:r>
            <a:r>
              <a:rPr lang="en-US" sz="2400">
                <a:solidFill>
                  <a:schemeClr val="accent2"/>
                </a:solidFill>
                <a:latin typeface="Trebuchet MS" panose="020B0603020202020204" charset="0"/>
              </a:rPr>
              <a:t>StringBuffer</a:t>
            </a:r>
            <a:r>
              <a:rPr lang="en-US" sz="2400"/>
              <a:t> has a </a:t>
            </a:r>
            <a:r>
              <a:rPr lang="en-US" sz="2400">
                <a:solidFill>
                  <a:schemeClr val="tx2"/>
                </a:solidFill>
              </a:rPr>
              <a:t>capacity</a:t>
            </a:r>
            <a:r>
              <a:rPr lang="en-US" sz="2400"/>
              <a:t> (the number of characters it can hold) and a </a:t>
            </a:r>
            <a:r>
              <a:rPr lang="en-US" sz="2400">
                <a:solidFill>
                  <a:schemeClr val="tx2"/>
                </a:solidFill>
              </a:rPr>
              <a:t>length</a:t>
            </a:r>
            <a:r>
              <a:rPr lang="en-US" sz="2400"/>
              <a:t> (the number of characters it is currently holding)</a:t>
            </a:r>
            <a:endParaRPr lang="en-US" sz="2400"/>
          </a:p>
          <a:p>
            <a:r>
              <a:rPr lang="en-US" sz="2400"/>
              <a:t>If the capacity is exceeded, the </a:t>
            </a:r>
            <a:r>
              <a:rPr lang="en-US" sz="2400">
                <a:solidFill>
                  <a:schemeClr val="accent2"/>
                </a:solidFill>
                <a:latin typeface="Trebuchet MS" panose="020B0603020202020204" charset="0"/>
              </a:rPr>
              <a:t>StringBuffer</a:t>
            </a:r>
            <a:r>
              <a:rPr lang="en-US" sz="2400"/>
              <a:t> is copied to a new location with more room</a:t>
            </a:r>
            <a:endParaRPr lang="en-US" sz="2400"/>
          </a:p>
          <a:p>
            <a:r>
              <a:rPr lang="en-US" sz="2400">
                <a:solidFill>
                  <a:schemeClr val="accent2"/>
                </a:solidFill>
                <a:latin typeface="Trebuchet MS" panose="020B0603020202020204" charset="0"/>
              </a:rPr>
              <a:t>StringBuffer</a:t>
            </a:r>
            <a:r>
              <a:rPr lang="en-US" sz="2400"/>
              <a:t>s are used to implement String concatenation</a:t>
            </a:r>
            <a:endParaRPr lang="en-US" sz="2400"/>
          </a:p>
          <a:p>
            <a:pPr lvl="1"/>
            <a:r>
              <a:rPr lang="en-US" sz="2000"/>
              <a:t>Whenever you say String </a:t>
            </a:r>
            <a:r>
              <a:rPr lang="en-US" sz="2000">
                <a:solidFill>
                  <a:schemeClr val="accent2"/>
                </a:solidFill>
                <a:latin typeface="Trebuchet MS" panose="020B0603020202020204" charset="0"/>
              </a:rPr>
              <a:t>s = "ab" + "cd"</a:t>
            </a:r>
            <a:r>
              <a:rPr lang="en-US" sz="2000"/>
              <a:t>, Java creates a </a:t>
            </a:r>
            <a:r>
              <a:rPr lang="en-US" sz="2000">
                <a:solidFill>
                  <a:schemeClr val="accent2"/>
                </a:solidFill>
                <a:latin typeface="Trebuchet MS" panose="020B0603020202020204" charset="0"/>
              </a:rPr>
              <a:t>StringBuffer</a:t>
            </a:r>
            <a:r>
              <a:rPr lang="en-US" sz="2000"/>
              <a:t> containing the characters </a:t>
            </a:r>
            <a:r>
              <a:rPr lang="en-US" sz="2000">
                <a:solidFill>
                  <a:schemeClr val="accent2"/>
                </a:solidFill>
                <a:latin typeface="Trebuchet MS" panose="020B0603020202020204" charset="0"/>
              </a:rPr>
              <a:t>a</a:t>
            </a:r>
            <a:r>
              <a:rPr lang="en-US" sz="2000"/>
              <a:t> and </a:t>
            </a:r>
            <a:r>
              <a:rPr lang="en-US" sz="2000">
                <a:solidFill>
                  <a:schemeClr val="accent2"/>
                </a:solidFill>
                <a:latin typeface="Trebuchet MS" panose="020B0603020202020204" charset="0"/>
              </a:rPr>
              <a:t>b</a:t>
            </a:r>
            <a:r>
              <a:rPr lang="en-US" sz="2000"/>
              <a:t>, appends the characters </a:t>
            </a:r>
            <a:r>
              <a:rPr lang="en-US" sz="2000">
                <a:solidFill>
                  <a:schemeClr val="accent2"/>
                </a:solidFill>
                <a:latin typeface="Trebuchet MS" panose="020B0603020202020204" charset="0"/>
              </a:rPr>
              <a:t>c</a:t>
            </a:r>
            <a:r>
              <a:rPr lang="en-US" sz="2000"/>
              <a:t> and </a:t>
            </a:r>
            <a:r>
              <a:rPr lang="en-US" sz="2000">
                <a:solidFill>
                  <a:schemeClr val="accent2"/>
                </a:solidFill>
                <a:latin typeface="Trebuchet MS" panose="020B0603020202020204" charset="0"/>
              </a:rPr>
              <a:t>d</a:t>
            </a:r>
            <a:r>
              <a:rPr lang="en-US" sz="2000"/>
              <a:t> to it, and converts the result back to a </a:t>
            </a:r>
            <a:r>
              <a:rPr lang="en-US" sz="2000">
                <a:solidFill>
                  <a:schemeClr val="accent2"/>
                </a:solidFill>
                <a:latin typeface="Trebuchet MS" panose="020B0603020202020204" charset="0"/>
              </a:rPr>
              <a:t>String</a:t>
            </a:r>
            <a:endParaRPr lang="en-US" sz="2000">
              <a:solidFill>
                <a:schemeClr val="accent2"/>
              </a:solidFill>
              <a:latin typeface="Trebuchet MS" panose="020B0603020202020204" charset="0"/>
            </a:endParaRPr>
          </a:p>
          <a:p>
            <a:pPr lvl="1"/>
            <a:r>
              <a:rPr lang="en-US" sz="2000"/>
              <a:t>As you might guess, this isn’t terribly efficient, but it’s fine if you don’t overdo it</a:t>
            </a:r>
            <a:endParaRPr lang="en-US" sz="2000"/>
          </a:p>
        </p:txBody>
      </p:sp>
      <p:sp>
        <p:nvSpPr>
          <p:cNvPr id="4" name="Slide Number Placeholder 3"/>
          <p:cNvSpPr>
            <a:spLocks noGrp="1"/>
          </p:cNvSpPr>
          <p:nvPr>
            <p:ph type="sldNum" sz="quarter" idx="12"/>
          </p:nvPr>
        </p:nvSpPr>
        <p:spPr/>
        <p:txBody>
          <a:bodyPr/>
          <a:lstStyle/>
          <a:p>
            <a:fld id="{76205BEF-4045-4C46-80A3-59F4329BEB65}" type="slidenum">
              <a:rPr lang="en-US"/>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solidFill>
                  <a:schemeClr val="tx1"/>
                </a:solidFill>
                <a:latin typeface="Trebuchet MS" panose="020B0603020202020204" charset="0"/>
              </a:rPr>
              <a:t>StringBuffer</a:t>
            </a:r>
            <a:r>
              <a:rPr lang="en-US"/>
              <a:t> constructors</a:t>
            </a:r>
            <a:endParaRPr lang="en-US"/>
          </a:p>
        </p:txBody>
      </p:sp>
      <p:sp>
        <p:nvSpPr>
          <p:cNvPr id="23555" name="Rectangle 3"/>
          <p:cNvSpPr>
            <a:spLocks noGrp="1" noChangeArrowheads="1"/>
          </p:cNvSpPr>
          <p:nvPr>
            <p:ph idx="1"/>
          </p:nvPr>
        </p:nvSpPr>
        <p:spPr>
          <a:xfrm>
            <a:off x="457200" y="1577975"/>
            <a:ext cx="8229600" cy="4071938"/>
          </a:xfrm>
        </p:spPr>
        <p:txBody>
          <a:bodyPr>
            <a:normAutofit fontScale="92500" lnSpcReduction="20000"/>
          </a:bodyPr>
          <a:lstStyle/>
          <a:p>
            <a:r>
              <a:rPr lang="en-US">
                <a:solidFill>
                  <a:schemeClr val="accent2"/>
                </a:solidFill>
                <a:latin typeface="Trebuchet MS" panose="020B0603020202020204" charset="0"/>
              </a:rPr>
              <a:t>StringBuffer()</a:t>
            </a:r>
            <a:endParaRPr lang="en-US"/>
          </a:p>
          <a:p>
            <a:pPr lvl="1"/>
            <a:r>
              <a:rPr lang="en-US"/>
              <a:t>Constructs a </a:t>
            </a:r>
            <a:r>
              <a:rPr lang="en-US">
                <a:solidFill>
                  <a:schemeClr val="accent2"/>
                </a:solidFill>
                <a:latin typeface="Trebuchet MS" panose="020B0603020202020204" charset="0"/>
              </a:rPr>
              <a:t>StringBuffer</a:t>
            </a:r>
            <a:r>
              <a:rPr lang="en-US"/>
              <a:t> with a capacity of 16 characters</a:t>
            </a:r>
            <a:br>
              <a:rPr lang="en-US"/>
            </a:br>
            <a:endParaRPr lang="en-US"/>
          </a:p>
          <a:p>
            <a:r>
              <a:rPr lang="en-US">
                <a:solidFill>
                  <a:schemeClr val="accent2"/>
                </a:solidFill>
                <a:latin typeface="Trebuchet MS" panose="020B0603020202020204" charset="0"/>
              </a:rPr>
              <a:t>StringBuffer(int capacity)</a:t>
            </a:r>
            <a:endParaRPr lang="en-US">
              <a:solidFill>
                <a:schemeClr val="accent2"/>
              </a:solidFill>
              <a:latin typeface="Trebuchet MS" panose="020B0603020202020204" charset="0"/>
            </a:endParaRPr>
          </a:p>
          <a:p>
            <a:pPr lvl="1"/>
            <a:r>
              <a:rPr lang="en-US"/>
              <a:t>Constructs a </a:t>
            </a:r>
            <a:r>
              <a:rPr lang="en-US">
                <a:solidFill>
                  <a:schemeClr val="accent2"/>
                </a:solidFill>
                <a:latin typeface="Trebuchet MS" panose="020B0603020202020204" charset="0"/>
              </a:rPr>
              <a:t>StringBuffer</a:t>
            </a:r>
            <a:r>
              <a:rPr lang="en-US"/>
              <a:t> with the requested capacity</a:t>
            </a:r>
            <a:br>
              <a:rPr lang="en-US"/>
            </a:br>
            <a:endParaRPr lang="en-US"/>
          </a:p>
          <a:p>
            <a:r>
              <a:rPr lang="en-US">
                <a:solidFill>
                  <a:schemeClr val="accent2"/>
                </a:solidFill>
                <a:latin typeface="Trebuchet MS" panose="020B0603020202020204" charset="0"/>
              </a:rPr>
              <a:t>StringBuffer(String str)</a:t>
            </a:r>
            <a:endParaRPr lang="en-US"/>
          </a:p>
          <a:p>
            <a:pPr lvl="1"/>
            <a:r>
              <a:rPr lang="en-US"/>
              <a:t>Constructs a </a:t>
            </a:r>
            <a:r>
              <a:rPr lang="en-US">
                <a:solidFill>
                  <a:schemeClr val="accent2"/>
                </a:solidFill>
                <a:latin typeface="Trebuchet MS" panose="020B0603020202020204" charset="0"/>
              </a:rPr>
              <a:t>StringBuffer</a:t>
            </a:r>
            <a:r>
              <a:rPr lang="en-US"/>
              <a:t> containing the String </a:t>
            </a:r>
            <a:r>
              <a:rPr lang="en-US">
                <a:solidFill>
                  <a:schemeClr val="accent2"/>
                </a:solidFill>
                <a:latin typeface="Trebuchet MS" panose="020B0603020202020204" charset="0"/>
              </a:rPr>
              <a:t>str</a:t>
            </a:r>
            <a:endParaRPr lang="en-US">
              <a:solidFill>
                <a:schemeClr val="accent2"/>
              </a:solidFill>
              <a:latin typeface="Trebuchet MS" panose="020B0603020202020204" charset="0"/>
            </a:endParaRPr>
          </a:p>
        </p:txBody>
      </p:sp>
      <p:sp>
        <p:nvSpPr>
          <p:cNvPr id="4" name="Slide Number Placeholder 3"/>
          <p:cNvSpPr>
            <a:spLocks noGrp="1"/>
          </p:cNvSpPr>
          <p:nvPr>
            <p:ph type="sldNum" sz="quarter" idx="12"/>
          </p:nvPr>
        </p:nvSpPr>
        <p:spPr/>
        <p:txBody>
          <a:bodyPr/>
          <a:lstStyle/>
          <a:p>
            <a:fld id="{7A1342F2-EBF6-41A9-9E1C-DA244DBC116D}" type="slidenum">
              <a:rPr lang="en-US"/>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a:t>Useful </a:t>
            </a:r>
            <a:r>
              <a:rPr lang="en-US">
                <a:solidFill>
                  <a:schemeClr val="tx1"/>
                </a:solidFill>
                <a:latin typeface="Trebuchet MS" panose="020B0603020202020204" charset="0"/>
              </a:rPr>
              <a:t>StringBuffer</a:t>
            </a:r>
            <a:r>
              <a:rPr lang="en-US"/>
              <a:t> methods I</a:t>
            </a:r>
            <a:endParaRPr lang="en-US"/>
          </a:p>
        </p:txBody>
      </p:sp>
      <p:sp>
        <p:nvSpPr>
          <p:cNvPr id="24579" name="Rectangle 3"/>
          <p:cNvSpPr>
            <a:spLocks noGrp="1" noChangeArrowheads="1"/>
          </p:cNvSpPr>
          <p:nvPr>
            <p:ph idx="1"/>
          </p:nvPr>
        </p:nvSpPr>
        <p:spPr>
          <a:xfrm>
            <a:off x="381000" y="1371600"/>
            <a:ext cx="8229600" cy="4760913"/>
          </a:xfrm>
        </p:spPr>
        <p:txBody>
          <a:bodyPr/>
          <a:lstStyle/>
          <a:p>
            <a:r>
              <a:rPr lang="en-US">
                <a:solidFill>
                  <a:schemeClr val="accent2"/>
                </a:solidFill>
                <a:latin typeface="Trebuchet MS" panose="020B0603020202020204" charset="0"/>
              </a:rPr>
              <a:t>StringBuffer append(X)</a:t>
            </a:r>
            <a:endParaRPr lang="en-US">
              <a:solidFill>
                <a:schemeClr val="accent2"/>
              </a:solidFill>
              <a:latin typeface="Trebuchet MS" panose="020B0603020202020204" charset="0"/>
            </a:endParaRPr>
          </a:p>
          <a:p>
            <a:pPr lvl="1"/>
            <a:r>
              <a:rPr lang="en-US"/>
              <a:t>Appends </a:t>
            </a:r>
            <a:r>
              <a:rPr lang="en-US">
                <a:solidFill>
                  <a:schemeClr val="accent2"/>
                </a:solidFill>
                <a:latin typeface="Trebuchet MS" panose="020B0603020202020204" charset="0"/>
              </a:rPr>
              <a:t>X</a:t>
            </a:r>
            <a:r>
              <a:rPr lang="en-US"/>
              <a:t> to the end of this </a:t>
            </a:r>
            <a:r>
              <a:rPr lang="en-US">
                <a:solidFill>
                  <a:schemeClr val="accent2"/>
                </a:solidFill>
                <a:latin typeface="Trebuchet MS" panose="020B0603020202020204" charset="0"/>
              </a:rPr>
              <a:t>StringBuffer</a:t>
            </a:r>
            <a:r>
              <a:rPr lang="en-US"/>
              <a:t>; also (as a convenience)  returns this </a:t>
            </a:r>
            <a:r>
              <a:rPr lang="en-US">
                <a:solidFill>
                  <a:schemeClr val="accent2"/>
                </a:solidFill>
                <a:latin typeface="Trebuchet MS" panose="020B0603020202020204" charset="0"/>
              </a:rPr>
              <a:t>StringBuffer</a:t>
            </a:r>
            <a:br>
              <a:rPr lang="en-US"/>
            </a:br>
            <a:endParaRPr lang="en-US"/>
          </a:p>
          <a:p>
            <a:r>
              <a:rPr lang="en-US"/>
              <a:t>The append method is so heavily overloaded that it will work with </a:t>
            </a:r>
            <a:r>
              <a:rPr lang="en-US" i="1"/>
              <a:t>any</a:t>
            </a:r>
            <a:r>
              <a:rPr lang="en-US"/>
              <a:t> argument; if the argument is an object, its </a:t>
            </a:r>
            <a:r>
              <a:rPr lang="en-US">
                <a:solidFill>
                  <a:schemeClr val="accent2"/>
                </a:solidFill>
                <a:latin typeface="Trebuchet MS" panose="020B0603020202020204" charset="0"/>
              </a:rPr>
              <a:t>toString()</a:t>
            </a:r>
            <a:r>
              <a:rPr lang="en-US">
                <a:solidFill>
                  <a:srgbClr val="FFFF99"/>
                </a:solidFill>
                <a:latin typeface="Trebuchet MS" panose="020B0603020202020204" charset="0"/>
              </a:rPr>
              <a:t> </a:t>
            </a:r>
            <a:r>
              <a:rPr lang="en-US"/>
              <a:t>method is used</a:t>
            </a:r>
            <a:endParaRPr lang="en-US"/>
          </a:p>
        </p:txBody>
      </p:sp>
      <p:sp>
        <p:nvSpPr>
          <p:cNvPr id="4" name="Slide Number Placeholder 3"/>
          <p:cNvSpPr>
            <a:spLocks noGrp="1"/>
          </p:cNvSpPr>
          <p:nvPr>
            <p:ph type="sldNum" sz="quarter" idx="12"/>
          </p:nvPr>
        </p:nvSpPr>
        <p:spPr/>
        <p:txBody>
          <a:bodyPr/>
          <a:lstStyle/>
          <a:p>
            <a:fld id="{0AE80C55-9B5D-40CB-ACD3-AB3B6F150514}" type="slidenum">
              <a:rPr lang="en-US"/>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a:t>Useful </a:t>
            </a:r>
            <a:r>
              <a:rPr lang="en-US">
                <a:solidFill>
                  <a:schemeClr val="tx1"/>
                </a:solidFill>
                <a:latin typeface="Trebuchet MS" panose="020B0603020202020204" charset="0"/>
              </a:rPr>
              <a:t>StringBuffer</a:t>
            </a:r>
            <a:r>
              <a:rPr lang="en-US"/>
              <a:t> methods II</a:t>
            </a:r>
            <a:endParaRPr lang="en-US"/>
          </a:p>
        </p:txBody>
      </p:sp>
      <p:sp>
        <p:nvSpPr>
          <p:cNvPr id="25603" name="Rectangle 3"/>
          <p:cNvSpPr>
            <a:spLocks noGrp="1" noChangeArrowheads="1"/>
          </p:cNvSpPr>
          <p:nvPr>
            <p:ph idx="1"/>
          </p:nvPr>
        </p:nvSpPr>
        <p:spPr>
          <a:xfrm>
            <a:off x="381000" y="1371600"/>
            <a:ext cx="8382000" cy="4760913"/>
          </a:xfrm>
        </p:spPr>
        <p:txBody>
          <a:bodyPr/>
          <a:lstStyle/>
          <a:p>
            <a:r>
              <a:rPr lang="en-US">
                <a:solidFill>
                  <a:schemeClr val="accent2"/>
                </a:solidFill>
                <a:latin typeface="Trebuchet MS" panose="020B0603020202020204" charset="0"/>
              </a:rPr>
              <a:t>int length()</a:t>
            </a:r>
            <a:endParaRPr lang="en-US"/>
          </a:p>
          <a:p>
            <a:pPr lvl="1"/>
            <a:r>
              <a:rPr lang="en-US"/>
              <a:t>Returns the number of characters in this </a:t>
            </a:r>
            <a:r>
              <a:rPr lang="en-US">
                <a:solidFill>
                  <a:schemeClr val="accent2"/>
                </a:solidFill>
                <a:latin typeface="Trebuchet MS" panose="020B0603020202020204" charset="0"/>
              </a:rPr>
              <a:t>StringBuffer</a:t>
            </a:r>
            <a:br>
              <a:rPr lang="en-US">
                <a:solidFill>
                  <a:schemeClr val="accent2"/>
                </a:solidFill>
                <a:latin typeface="Trebuchet MS" panose="020B0603020202020204" charset="0"/>
              </a:rPr>
            </a:br>
            <a:endParaRPr lang="en-US"/>
          </a:p>
          <a:p>
            <a:r>
              <a:rPr lang="en-US">
                <a:solidFill>
                  <a:schemeClr val="accent2"/>
                </a:solidFill>
                <a:latin typeface="Trebuchet MS" panose="020B0603020202020204" charset="0"/>
              </a:rPr>
              <a:t>void setLength(int newLength)</a:t>
            </a:r>
            <a:endParaRPr lang="en-US">
              <a:solidFill>
                <a:schemeClr val="accent2"/>
              </a:solidFill>
              <a:latin typeface="Trebuchet MS" panose="020B0603020202020204" charset="0"/>
            </a:endParaRPr>
          </a:p>
          <a:p>
            <a:pPr lvl="1"/>
            <a:r>
              <a:rPr lang="en-US"/>
              <a:t>Sets the number of characters in this </a:t>
            </a:r>
            <a:r>
              <a:rPr lang="en-US">
                <a:solidFill>
                  <a:schemeClr val="accent2"/>
                </a:solidFill>
                <a:latin typeface="Trebuchet MS" panose="020B0603020202020204" charset="0"/>
              </a:rPr>
              <a:t>StringBuffer</a:t>
            </a:r>
            <a:r>
              <a:rPr lang="en-US"/>
              <a:t>; this may result in truncation of characters at the end, or addition of null characters</a:t>
            </a:r>
            <a:endParaRPr lang="en-US"/>
          </a:p>
        </p:txBody>
      </p:sp>
      <p:sp>
        <p:nvSpPr>
          <p:cNvPr id="4" name="Slide Number Placeholder 3"/>
          <p:cNvSpPr>
            <a:spLocks noGrp="1"/>
          </p:cNvSpPr>
          <p:nvPr>
            <p:ph type="sldNum" sz="quarter" idx="12"/>
          </p:nvPr>
        </p:nvSpPr>
        <p:spPr/>
        <p:txBody>
          <a:bodyPr/>
          <a:lstStyle/>
          <a:p>
            <a:fld id="{F20BE230-8F1D-45C9-8138-10CE1C2F8637}" type="slidenum">
              <a:rPr lang="en-US"/>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Need of Wrapper Classes</a:t>
            </a:r>
            <a:endParaRPr lang="en-IN" dirty="0"/>
          </a:p>
        </p:txBody>
      </p:sp>
      <p:sp>
        <p:nvSpPr>
          <p:cNvPr id="3" name="Content Placeholder 2"/>
          <p:cNvSpPr>
            <a:spLocks noGrp="1"/>
          </p:cNvSpPr>
          <p:nvPr>
            <p:ph idx="1"/>
          </p:nvPr>
        </p:nvSpPr>
        <p:spPr/>
        <p:txBody>
          <a:bodyPr>
            <a:normAutofit fontScale="92500"/>
          </a:bodyPr>
          <a:lstStyle/>
          <a:p>
            <a:pPr fontAlgn="base"/>
            <a:r>
              <a:rPr lang="en-IN" dirty="0" smtClean="0"/>
              <a:t>They convert primitive data types into objects. Objects are needed if we wish to modify the arguments passed into a method (because primitive types are passed by value).</a:t>
            </a:r>
            <a:endParaRPr lang="en-IN" dirty="0" smtClean="0"/>
          </a:p>
          <a:p>
            <a:pPr fontAlgn="base"/>
            <a:r>
              <a:rPr lang="en-IN" dirty="0" smtClean="0"/>
              <a:t>The classes in </a:t>
            </a:r>
            <a:r>
              <a:rPr lang="en-IN" dirty="0" err="1" smtClean="0"/>
              <a:t>java.util</a:t>
            </a:r>
            <a:r>
              <a:rPr lang="en-IN" dirty="0" smtClean="0"/>
              <a:t> package handles only objects and hence wrapper classes help in this case also.</a:t>
            </a:r>
            <a:endParaRPr lang="en-IN" dirty="0" smtClean="0"/>
          </a:p>
          <a:p>
            <a:pPr fontAlgn="base"/>
            <a:r>
              <a:rPr lang="en-IN" dirty="0" smtClean="0"/>
              <a:t>Data structures in the Collection framework, such as </a:t>
            </a:r>
            <a:r>
              <a:rPr lang="en-IN" u="sng" dirty="0" err="1" smtClean="0">
                <a:hlinkClick r:id="rId1"/>
              </a:rPr>
              <a:t>ArrayList</a:t>
            </a:r>
            <a:r>
              <a:rPr lang="en-IN" dirty="0" smtClean="0"/>
              <a:t> and </a:t>
            </a:r>
            <a:r>
              <a:rPr lang="en-IN" u="sng" dirty="0" smtClean="0">
                <a:hlinkClick r:id="rId2"/>
              </a:rPr>
              <a:t>Vector</a:t>
            </a:r>
            <a:r>
              <a:rPr lang="en-IN" dirty="0" smtClean="0"/>
              <a:t>, store only objects (reference types) and not primitive types.</a:t>
            </a:r>
            <a:endParaRPr lang="en-IN" dirty="0" smtClean="0"/>
          </a:p>
          <a:p>
            <a:pPr fontAlgn="base"/>
            <a:r>
              <a:rPr lang="en-IN" dirty="0" smtClean="0"/>
              <a:t>An object is needed to support synchronization in multithreading.</a:t>
            </a:r>
            <a:endParaRPr lang="en-IN" dirty="0" smtClean="0"/>
          </a:p>
          <a:p>
            <a:endParaRPr lang="en-I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a:t>Useful </a:t>
            </a:r>
            <a:r>
              <a:rPr lang="en-US">
                <a:solidFill>
                  <a:schemeClr val="tx1"/>
                </a:solidFill>
                <a:latin typeface="Trebuchet MS" panose="020B0603020202020204" charset="0"/>
              </a:rPr>
              <a:t>StringBuffer</a:t>
            </a:r>
            <a:r>
              <a:rPr lang="en-US"/>
              <a:t> methods III</a:t>
            </a:r>
            <a:endParaRPr lang="en-US"/>
          </a:p>
        </p:txBody>
      </p:sp>
      <p:sp>
        <p:nvSpPr>
          <p:cNvPr id="26627" name="Rectangle 3"/>
          <p:cNvSpPr>
            <a:spLocks noGrp="1" noChangeArrowheads="1"/>
          </p:cNvSpPr>
          <p:nvPr>
            <p:ph idx="1"/>
          </p:nvPr>
        </p:nvSpPr>
        <p:spPr>
          <a:xfrm>
            <a:off x="381000" y="1371600"/>
            <a:ext cx="8305800" cy="4760913"/>
          </a:xfrm>
        </p:spPr>
        <p:txBody>
          <a:bodyPr>
            <a:normAutofit lnSpcReduction="10000"/>
          </a:bodyPr>
          <a:lstStyle/>
          <a:p>
            <a:r>
              <a:rPr lang="en-US">
                <a:solidFill>
                  <a:schemeClr val="accent2"/>
                </a:solidFill>
                <a:latin typeface="Trebuchet MS" panose="020B0603020202020204" charset="0"/>
              </a:rPr>
              <a:t>char charAt(int index)</a:t>
            </a:r>
            <a:endParaRPr lang="en-US"/>
          </a:p>
          <a:p>
            <a:pPr lvl="1"/>
            <a:r>
              <a:rPr lang="en-US"/>
              <a:t>Returns the character at the location </a:t>
            </a:r>
            <a:r>
              <a:rPr lang="en-US">
                <a:solidFill>
                  <a:schemeClr val="accent2"/>
                </a:solidFill>
                <a:latin typeface="Trebuchet MS" panose="020B0603020202020204" charset="0"/>
              </a:rPr>
              <a:t>index</a:t>
            </a:r>
            <a:r>
              <a:rPr lang="en-US"/>
              <a:t> </a:t>
            </a:r>
            <a:br>
              <a:rPr lang="en-US"/>
            </a:br>
            <a:endParaRPr lang="en-US"/>
          </a:p>
          <a:p>
            <a:r>
              <a:rPr lang="en-US">
                <a:solidFill>
                  <a:schemeClr val="accent2"/>
                </a:solidFill>
                <a:latin typeface="Trebuchet MS" panose="020B0603020202020204" charset="0"/>
              </a:rPr>
              <a:t>void setCharAt(int index, char ch)</a:t>
            </a:r>
            <a:endParaRPr lang="en-US"/>
          </a:p>
          <a:p>
            <a:pPr lvl="1"/>
            <a:r>
              <a:rPr lang="en-US"/>
              <a:t>Sets the character at location </a:t>
            </a:r>
            <a:r>
              <a:rPr lang="en-US">
                <a:solidFill>
                  <a:schemeClr val="accent2"/>
                </a:solidFill>
                <a:latin typeface="Trebuchet MS" panose="020B0603020202020204" charset="0"/>
              </a:rPr>
              <a:t>index</a:t>
            </a:r>
            <a:r>
              <a:rPr lang="en-US"/>
              <a:t> to </a:t>
            </a:r>
            <a:r>
              <a:rPr lang="en-US">
                <a:solidFill>
                  <a:schemeClr val="accent2"/>
                </a:solidFill>
                <a:latin typeface="Trebuchet MS" panose="020B0603020202020204" charset="0"/>
              </a:rPr>
              <a:t>ch</a:t>
            </a:r>
            <a:br>
              <a:rPr lang="en-US">
                <a:solidFill>
                  <a:schemeClr val="accent2"/>
                </a:solidFill>
                <a:latin typeface="Trebuchet MS" panose="020B0603020202020204" charset="0"/>
              </a:rPr>
            </a:br>
            <a:endParaRPr lang="en-US">
              <a:solidFill>
                <a:srgbClr val="FFFF99"/>
              </a:solidFill>
              <a:latin typeface="Trebuchet MS" panose="020B0603020202020204" charset="0"/>
            </a:endParaRPr>
          </a:p>
          <a:p>
            <a:r>
              <a:rPr lang="en-US">
                <a:solidFill>
                  <a:schemeClr val="accent2"/>
                </a:solidFill>
                <a:latin typeface="Trebuchet MS" panose="020B0603020202020204" charset="0"/>
              </a:rPr>
              <a:t>StringBuffer reverse()</a:t>
            </a:r>
            <a:endParaRPr lang="en-US"/>
          </a:p>
          <a:p>
            <a:pPr lvl="1"/>
            <a:r>
              <a:rPr lang="en-US"/>
              <a:t>The sequence of characters in this </a:t>
            </a:r>
            <a:r>
              <a:rPr lang="en-US">
                <a:solidFill>
                  <a:schemeClr val="accent2"/>
                </a:solidFill>
                <a:latin typeface="Trebuchet MS" panose="020B0603020202020204" charset="0"/>
              </a:rPr>
              <a:t>StringBuffer</a:t>
            </a:r>
            <a:r>
              <a:rPr lang="en-US"/>
              <a:t> is replaced by the reverse of this sequence, and also returned as the value of the method</a:t>
            </a:r>
            <a:endParaRPr lang="en-US"/>
          </a:p>
        </p:txBody>
      </p:sp>
      <p:sp>
        <p:nvSpPr>
          <p:cNvPr id="4" name="Slide Number Placeholder 3"/>
          <p:cNvSpPr>
            <a:spLocks noGrp="1"/>
          </p:cNvSpPr>
          <p:nvPr>
            <p:ph type="sldNum" sz="quarter" idx="12"/>
          </p:nvPr>
        </p:nvSpPr>
        <p:spPr/>
        <p:txBody>
          <a:bodyPr/>
          <a:lstStyle/>
          <a:p>
            <a:fld id="{480C567A-CF8C-43B2-8AC0-AB045422F810}" type="slidenum">
              <a:rPr lang="en-US"/>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en-US"/>
              <a:t>Useful </a:t>
            </a:r>
            <a:r>
              <a:rPr lang="en-US">
                <a:solidFill>
                  <a:schemeClr val="tx1"/>
                </a:solidFill>
                <a:latin typeface="Trebuchet MS" panose="020B0603020202020204" charset="0"/>
              </a:rPr>
              <a:t>StringBuffer</a:t>
            </a:r>
            <a:r>
              <a:rPr lang="en-US"/>
              <a:t> methods IV</a:t>
            </a:r>
            <a:endParaRPr lang="en-US"/>
          </a:p>
        </p:txBody>
      </p:sp>
      <p:sp>
        <p:nvSpPr>
          <p:cNvPr id="27651" name="Rectangle 3"/>
          <p:cNvSpPr>
            <a:spLocks noGrp="1" noChangeArrowheads="1"/>
          </p:cNvSpPr>
          <p:nvPr>
            <p:ph idx="1"/>
          </p:nvPr>
        </p:nvSpPr>
        <p:spPr>
          <a:xfrm>
            <a:off x="381000" y="1371600"/>
            <a:ext cx="8382000" cy="4760913"/>
          </a:xfrm>
        </p:spPr>
        <p:txBody>
          <a:bodyPr>
            <a:normAutofit fontScale="92500" lnSpcReduction="10000"/>
          </a:bodyPr>
          <a:lstStyle/>
          <a:p>
            <a:r>
              <a:rPr lang="en-US">
                <a:solidFill>
                  <a:schemeClr val="accent2"/>
                </a:solidFill>
                <a:latin typeface="Trebuchet MS" panose="020B0603020202020204" charset="0"/>
              </a:rPr>
              <a:t>StringBuffer insert(int offset, X)</a:t>
            </a:r>
            <a:endParaRPr lang="en-US"/>
          </a:p>
          <a:p>
            <a:pPr lvl="1"/>
            <a:r>
              <a:rPr lang="en-US"/>
              <a:t>Insert </a:t>
            </a:r>
            <a:r>
              <a:rPr lang="en-US">
                <a:solidFill>
                  <a:schemeClr val="accent2"/>
                </a:solidFill>
                <a:latin typeface="Trebuchet MS" panose="020B0603020202020204" charset="0"/>
              </a:rPr>
              <a:t>X</a:t>
            </a:r>
            <a:r>
              <a:rPr lang="en-US"/>
              <a:t> starting at the location offset in this </a:t>
            </a:r>
            <a:r>
              <a:rPr lang="en-US">
                <a:solidFill>
                  <a:schemeClr val="accent2"/>
                </a:solidFill>
                <a:latin typeface="Trebuchet MS" panose="020B0603020202020204" charset="0"/>
              </a:rPr>
              <a:t>StringBuffer</a:t>
            </a:r>
            <a:r>
              <a:rPr lang="en-US"/>
              <a:t>, and also return this </a:t>
            </a:r>
            <a:r>
              <a:rPr lang="en-US">
                <a:solidFill>
                  <a:schemeClr val="accent2"/>
                </a:solidFill>
                <a:latin typeface="Trebuchet MS" panose="020B0603020202020204" charset="0"/>
              </a:rPr>
              <a:t>StringBuffer</a:t>
            </a:r>
            <a:r>
              <a:rPr lang="en-US"/>
              <a:t> as the value of the method. Like </a:t>
            </a:r>
            <a:r>
              <a:rPr lang="en-US">
                <a:solidFill>
                  <a:schemeClr val="accent2"/>
                </a:solidFill>
                <a:latin typeface="Trebuchet MS" panose="020B0603020202020204" charset="0"/>
              </a:rPr>
              <a:t>append</a:t>
            </a:r>
            <a:r>
              <a:rPr lang="en-US"/>
              <a:t>, this method is heavily overloaded</a:t>
            </a:r>
            <a:endParaRPr lang="en-US"/>
          </a:p>
          <a:p>
            <a:pPr lvl="1"/>
            <a:endParaRPr lang="en-US"/>
          </a:p>
          <a:p>
            <a:r>
              <a:rPr lang="en-US">
                <a:solidFill>
                  <a:schemeClr val="accent2"/>
                </a:solidFill>
                <a:latin typeface="Trebuchet MS" panose="020B0603020202020204" charset="0"/>
              </a:rPr>
              <a:t>StringBuffer deleteCharAt(int index)</a:t>
            </a:r>
            <a:endParaRPr lang="en-US"/>
          </a:p>
          <a:p>
            <a:pPr lvl="1"/>
            <a:r>
              <a:rPr lang="en-US"/>
              <a:t>Deletes the character at location </a:t>
            </a:r>
            <a:r>
              <a:rPr lang="en-US">
                <a:solidFill>
                  <a:schemeClr val="accent2"/>
                </a:solidFill>
                <a:latin typeface="Trebuchet MS" panose="020B0603020202020204" charset="0"/>
              </a:rPr>
              <a:t>index</a:t>
            </a:r>
            <a:endParaRPr lang="en-US">
              <a:solidFill>
                <a:schemeClr val="accent2"/>
              </a:solidFill>
              <a:latin typeface="Trebuchet MS" panose="020B0603020202020204" charset="0"/>
            </a:endParaRPr>
          </a:p>
          <a:p>
            <a:pPr lvl="1"/>
            <a:endParaRPr lang="en-US"/>
          </a:p>
          <a:p>
            <a:r>
              <a:rPr lang="en-US">
                <a:solidFill>
                  <a:schemeClr val="accent2"/>
                </a:solidFill>
                <a:latin typeface="Trebuchet MS" panose="020B0603020202020204" charset="0"/>
              </a:rPr>
              <a:t>StringBuffer delete(int start, int end)</a:t>
            </a:r>
            <a:endParaRPr lang="en-US">
              <a:solidFill>
                <a:schemeClr val="accent2"/>
              </a:solidFill>
              <a:latin typeface="Trebuchet MS" panose="020B0603020202020204" charset="0"/>
            </a:endParaRPr>
          </a:p>
          <a:p>
            <a:pPr lvl="1"/>
            <a:r>
              <a:rPr lang="en-US"/>
              <a:t>Deletes chars at locations </a:t>
            </a:r>
            <a:r>
              <a:rPr lang="en-US">
                <a:solidFill>
                  <a:schemeClr val="accent2"/>
                </a:solidFill>
                <a:latin typeface="Trebuchet MS" panose="020B0603020202020204" charset="0"/>
              </a:rPr>
              <a:t>start</a:t>
            </a:r>
            <a:r>
              <a:rPr lang="en-US"/>
              <a:t> through </a:t>
            </a:r>
            <a:r>
              <a:rPr lang="en-US">
                <a:solidFill>
                  <a:schemeClr val="accent2"/>
                </a:solidFill>
                <a:latin typeface="Trebuchet MS" panose="020B0603020202020204" charset="0"/>
              </a:rPr>
              <a:t>end-1</a:t>
            </a:r>
            <a:endParaRPr lang="en-US"/>
          </a:p>
        </p:txBody>
      </p:sp>
      <p:sp>
        <p:nvSpPr>
          <p:cNvPr id="4" name="Slide Number Placeholder 3"/>
          <p:cNvSpPr>
            <a:spLocks noGrp="1"/>
          </p:cNvSpPr>
          <p:nvPr>
            <p:ph type="sldNum" sz="quarter" idx="12"/>
          </p:nvPr>
        </p:nvSpPr>
        <p:spPr/>
        <p:txBody>
          <a:bodyPr/>
          <a:lstStyle/>
          <a:p>
            <a:fld id="{5089F18B-8FDD-4173-89E8-E50EFC20F1D6}" type="slidenum">
              <a:rPr lang="en-US"/>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6800" y="381000"/>
            <a:ext cx="7793038" cy="669925"/>
          </a:xfrm>
        </p:spPr>
        <p:txBody>
          <a:bodyPr>
            <a:normAutofit/>
          </a:bodyPr>
          <a:lstStyle/>
          <a:p>
            <a:r>
              <a:rPr lang="en-US"/>
              <a:t>Useful </a:t>
            </a:r>
            <a:r>
              <a:rPr lang="en-US">
                <a:solidFill>
                  <a:schemeClr val="tx1"/>
                </a:solidFill>
                <a:latin typeface="Trebuchet MS" panose="020B0603020202020204" charset="0"/>
              </a:rPr>
              <a:t>StringBuffer</a:t>
            </a:r>
            <a:r>
              <a:rPr lang="en-US"/>
              <a:t> methods V</a:t>
            </a:r>
            <a:endParaRPr lang="en-US"/>
          </a:p>
        </p:txBody>
      </p:sp>
      <p:sp>
        <p:nvSpPr>
          <p:cNvPr id="28675" name="Rectangle 3"/>
          <p:cNvSpPr>
            <a:spLocks noGrp="1" noChangeArrowheads="1"/>
          </p:cNvSpPr>
          <p:nvPr>
            <p:ph idx="1"/>
          </p:nvPr>
        </p:nvSpPr>
        <p:spPr>
          <a:xfrm>
            <a:off x="685800" y="1447800"/>
            <a:ext cx="7772400" cy="4876800"/>
          </a:xfrm>
        </p:spPr>
        <p:txBody>
          <a:bodyPr>
            <a:normAutofit fontScale="85000" lnSpcReduction="20000"/>
          </a:bodyPr>
          <a:lstStyle/>
          <a:p>
            <a:r>
              <a:rPr lang="en-US">
                <a:solidFill>
                  <a:schemeClr val="accent2"/>
                </a:solidFill>
                <a:latin typeface="Trebuchet MS" panose="020B0603020202020204" charset="0"/>
              </a:rPr>
              <a:t>String substring(int start)</a:t>
            </a:r>
            <a:endParaRPr lang="en-US" sz="2400"/>
          </a:p>
          <a:p>
            <a:pPr lvl="1">
              <a:spcBef>
                <a:spcPts val="500"/>
              </a:spcBef>
              <a:spcAft>
                <a:spcPts val="500"/>
              </a:spcAft>
            </a:pPr>
            <a:r>
              <a:rPr lang="en-US"/>
              <a:t>Returns a new </a:t>
            </a:r>
            <a:r>
              <a:rPr lang="en-US" b="1">
                <a:latin typeface="Trebuchet MS" panose="020B0603020202020204" charset="0"/>
              </a:rPr>
              <a:t>String</a:t>
            </a:r>
            <a:r>
              <a:rPr lang="en-US"/>
              <a:t> of characters from this </a:t>
            </a:r>
            <a:r>
              <a:rPr lang="en-US">
                <a:solidFill>
                  <a:schemeClr val="accent2"/>
                </a:solidFill>
                <a:latin typeface="Trebuchet MS" panose="020B0603020202020204" charset="0"/>
              </a:rPr>
              <a:t>StringBuffer</a:t>
            </a:r>
            <a:r>
              <a:rPr lang="en-US"/>
              <a:t>, beginning with the character at the specified index and extending to the end of this string. </a:t>
            </a:r>
            <a:endParaRPr lang="en-US"/>
          </a:p>
          <a:p>
            <a:r>
              <a:rPr lang="en-US">
                <a:solidFill>
                  <a:schemeClr val="accent2"/>
                </a:solidFill>
                <a:latin typeface="Trebuchet MS" panose="020B0603020202020204" charset="0"/>
              </a:rPr>
              <a:t>String substring(int start, int end)</a:t>
            </a:r>
            <a:endParaRPr lang="en-US" sz="2400"/>
          </a:p>
          <a:p>
            <a:pPr lvl="1">
              <a:spcBef>
                <a:spcPts val="500"/>
              </a:spcBef>
              <a:spcAft>
                <a:spcPts val="500"/>
              </a:spcAft>
            </a:pPr>
            <a:r>
              <a:rPr lang="en-US"/>
              <a:t>Returns a new </a:t>
            </a:r>
            <a:r>
              <a:rPr lang="en-US" b="1">
                <a:latin typeface="Trebuchet MS" panose="020B0603020202020204" charset="0"/>
              </a:rPr>
              <a:t>String</a:t>
            </a:r>
            <a:r>
              <a:rPr lang="en-US"/>
              <a:t> of characters from this </a:t>
            </a:r>
            <a:r>
              <a:rPr lang="en-US">
                <a:solidFill>
                  <a:schemeClr val="accent2"/>
                </a:solidFill>
                <a:latin typeface="Trebuchet MS" panose="020B0603020202020204" charset="0"/>
              </a:rPr>
              <a:t>StringBuffer</a:t>
            </a:r>
            <a:r>
              <a:rPr lang="en-US"/>
              <a:t>, beginning at location </a:t>
            </a:r>
            <a:r>
              <a:rPr lang="en-US">
                <a:solidFill>
                  <a:schemeClr val="accent2"/>
                </a:solidFill>
                <a:latin typeface="Trebuchet MS" panose="020B0603020202020204" charset="0"/>
              </a:rPr>
              <a:t>start</a:t>
            </a:r>
            <a:r>
              <a:rPr lang="en-US"/>
              <a:t> and extending to the character at index </a:t>
            </a:r>
            <a:r>
              <a:rPr lang="en-US">
                <a:solidFill>
                  <a:schemeClr val="accent2"/>
                </a:solidFill>
                <a:latin typeface="Trebuchet MS" panose="020B0603020202020204" charset="0"/>
              </a:rPr>
              <a:t>end-1</a:t>
            </a:r>
            <a:r>
              <a:rPr lang="en-US"/>
              <a:t>. Thus the length of the substring is </a:t>
            </a:r>
            <a:r>
              <a:rPr lang="en-US">
                <a:solidFill>
                  <a:schemeClr val="accent2"/>
                </a:solidFill>
                <a:latin typeface="Trebuchet MS" panose="020B0603020202020204" charset="0"/>
              </a:rPr>
              <a:t>end-begin</a:t>
            </a:r>
            <a:endParaRPr lang="en-US">
              <a:solidFill>
                <a:schemeClr val="accent2"/>
              </a:solidFill>
              <a:latin typeface="Trebuchet MS" panose="020B0603020202020204" charset="0"/>
            </a:endParaRPr>
          </a:p>
          <a:p>
            <a:pPr>
              <a:spcBef>
                <a:spcPts val="500"/>
              </a:spcBef>
              <a:spcAft>
                <a:spcPts val="500"/>
              </a:spcAft>
            </a:pPr>
            <a:r>
              <a:rPr lang="en-US">
                <a:solidFill>
                  <a:schemeClr val="accent2"/>
                </a:solidFill>
                <a:latin typeface="Trebuchet MS" panose="020B0603020202020204" charset="0"/>
              </a:rPr>
              <a:t>String toString()</a:t>
            </a:r>
            <a:endParaRPr lang="en-US">
              <a:solidFill>
                <a:srgbClr val="FFFF99"/>
              </a:solidFill>
              <a:latin typeface="Trebuchet MS" panose="020B0603020202020204" charset="0"/>
            </a:endParaRPr>
          </a:p>
          <a:p>
            <a:pPr lvl="1">
              <a:spcBef>
                <a:spcPts val="500"/>
              </a:spcBef>
              <a:spcAft>
                <a:spcPts val="500"/>
              </a:spcAft>
            </a:pPr>
            <a:r>
              <a:rPr lang="en-US"/>
              <a:t>Returns the characters of this </a:t>
            </a:r>
            <a:r>
              <a:rPr lang="en-US">
                <a:solidFill>
                  <a:schemeClr val="accent2"/>
                </a:solidFill>
                <a:latin typeface="Trebuchet MS" panose="020B0603020202020204" charset="0"/>
              </a:rPr>
              <a:t>StringBuffer</a:t>
            </a:r>
            <a:r>
              <a:rPr lang="en-US"/>
              <a:t> as a String</a:t>
            </a:r>
            <a:endParaRPr lang="en-US"/>
          </a:p>
        </p:txBody>
      </p:sp>
      <p:sp>
        <p:nvSpPr>
          <p:cNvPr id="4" name="Slide Number Placeholder 3"/>
          <p:cNvSpPr>
            <a:spLocks noGrp="1"/>
          </p:cNvSpPr>
          <p:nvPr>
            <p:ph type="sldNum" sz="quarter" idx="12"/>
          </p:nvPr>
        </p:nvSpPr>
        <p:spPr/>
        <p:txBody>
          <a:bodyPr/>
          <a:lstStyle/>
          <a:p>
            <a:fld id="{BE63FEDB-2813-4010-A89B-2DAD541DCE8B}" type="slidenum">
              <a:rPr lang="en-US"/>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When to use </a:t>
            </a:r>
            <a:r>
              <a:rPr lang="en-US">
                <a:solidFill>
                  <a:schemeClr val="tx1"/>
                </a:solidFill>
                <a:latin typeface="Trebuchet MS" panose="020B0603020202020204" charset="0"/>
              </a:rPr>
              <a:t>StringBuffer</a:t>
            </a:r>
            <a:r>
              <a:rPr lang="en-US"/>
              <a:t>s</a:t>
            </a:r>
            <a:endParaRPr lang="en-US"/>
          </a:p>
        </p:txBody>
      </p:sp>
      <p:sp>
        <p:nvSpPr>
          <p:cNvPr id="29699" name="Rectangle 3"/>
          <p:cNvSpPr>
            <a:spLocks noGrp="1" noChangeArrowheads="1"/>
          </p:cNvSpPr>
          <p:nvPr>
            <p:ph idx="1"/>
          </p:nvPr>
        </p:nvSpPr>
        <p:spPr>
          <a:xfrm>
            <a:off x="381000" y="1371600"/>
            <a:ext cx="8305800" cy="4760913"/>
          </a:xfrm>
        </p:spPr>
        <p:txBody>
          <a:bodyPr>
            <a:normAutofit lnSpcReduction="10000"/>
          </a:bodyPr>
          <a:lstStyle/>
          <a:p>
            <a:r>
              <a:rPr lang="en-US"/>
              <a:t>If you make a </a:t>
            </a:r>
            <a:r>
              <a:rPr lang="en-US" i="1"/>
              <a:t>lot</a:t>
            </a:r>
            <a:r>
              <a:rPr lang="en-US"/>
              <a:t> (thousands) of changes or additions to a </a:t>
            </a:r>
            <a:r>
              <a:rPr lang="en-US">
                <a:solidFill>
                  <a:schemeClr val="accent2"/>
                </a:solidFill>
                <a:latin typeface="Trebuchet MS" panose="020B0603020202020204" charset="0"/>
              </a:rPr>
              <a:t>String</a:t>
            </a:r>
            <a:r>
              <a:rPr lang="en-US"/>
              <a:t>, it is much more efficient to use a </a:t>
            </a:r>
            <a:r>
              <a:rPr lang="en-US">
                <a:solidFill>
                  <a:schemeClr val="accent2"/>
                </a:solidFill>
                <a:latin typeface="Trebuchet MS" panose="020B0603020202020204" charset="0"/>
              </a:rPr>
              <a:t>StringBuffer</a:t>
            </a:r>
            <a:br>
              <a:rPr lang="en-US">
                <a:solidFill>
                  <a:schemeClr val="accent2"/>
                </a:solidFill>
                <a:latin typeface="Trebuchet MS" panose="020B0603020202020204" charset="0"/>
              </a:rPr>
            </a:br>
            <a:endParaRPr lang="en-US"/>
          </a:p>
          <a:p>
            <a:r>
              <a:rPr lang="en-US"/>
              <a:t>If you are simply examining the contents of a </a:t>
            </a:r>
            <a:r>
              <a:rPr lang="en-US">
                <a:solidFill>
                  <a:schemeClr val="accent2"/>
                </a:solidFill>
                <a:latin typeface="Trebuchet MS" panose="020B0603020202020204" charset="0"/>
              </a:rPr>
              <a:t>String</a:t>
            </a:r>
            <a:r>
              <a:rPr lang="en-US"/>
              <a:t>, then a </a:t>
            </a:r>
            <a:r>
              <a:rPr lang="en-US">
                <a:solidFill>
                  <a:schemeClr val="accent2"/>
                </a:solidFill>
                <a:latin typeface="Trebuchet MS" panose="020B0603020202020204" charset="0"/>
              </a:rPr>
              <a:t>String</a:t>
            </a:r>
            <a:r>
              <a:rPr lang="en-US"/>
              <a:t> is at least as efficient as a </a:t>
            </a:r>
            <a:r>
              <a:rPr lang="en-US">
                <a:solidFill>
                  <a:schemeClr val="accent2"/>
                </a:solidFill>
                <a:latin typeface="Trebuchet MS" panose="020B0603020202020204" charset="0"/>
              </a:rPr>
              <a:t>StringBuffer</a:t>
            </a:r>
            <a:br>
              <a:rPr lang="en-US">
                <a:solidFill>
                  <a:schemeClr val="accent2"/>
                </a:solidFill>
                <a:latin typeface="Trebuchet MS" panose="020B0603020202020204" charset="0"/>
              </a:rPr>
            </a:br>
            <a:endParaRPr lang="en-US"/>
          </a:p>
          <a:p>
            <a:r>
              <a:rPr lang="en-US"/>
              <a:t>For incidental use (such as creating output lines), use </a:t>
            </a:r>
            <a:r>
              <a:rPr lang="en-US">
                <a:solidFill>
                  <a:schemeClr val="accent2"/>
                </a:solidFill>
                <a:latin typeface="Trebuchet MS" panose="020B0603020202020204" charset="0"/>
              </a:rPr>
              <a:t>String</a:t>
            </a:r>
            <a:r>
              <a:rPr lang="en-US"/>
              <a:t>s; they are more convenient</a:t>
            </a:r>
            <a:endParaRPr lang="en-US"/>
          </a:p>
        </p:txBody>
      </p:sp>
      <p:sp>
        <p:nvSpPr>
          <p:cNvPr id="4" name="Slide Number Placeholder 3"/>
          <p:cNvSpPr>
            <a:spLocks noGrp="1"/>
          </p:cNvSpPr>
          <p:nvPr>
            <p:ph type="sldNum" sz="quarter" idx="12"/>
          </p:nvPr>
        </p:nvSpPr>
        <p:spPr/>
        <p:txBody>
          <a:bodyPr/>
          <a:lstStyle/>
          <a:p>
            <a:fld id="{7B6D9C28-C96C-4B18-9FBC-DD77E78D7F7D}" type="slidenum">
              <a:rPr lang="en-US"/>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About </a:t>
            </a:r>
            <a:r>
              <a:rPr lang="en-US">
                <a:solidFill>
                  <a:schemeClr val="tx1"/>
                </a:solidFill>
                <a:latin typeface="Trebuchet MS" panose="020B0603020202020204" charset="0"/>
              </a:rPr>
              <a:t>StringTokenizer</a:t>
            </a:r>
            <a:r>
              <a:rPr lang="en-US"/>
              <a:t>s</a:t>
            </a:r>
            <a:endParaRPr lang="en-US"/>
          </a:p>
        </p:txBody>
      </p:sp>
      <p:sp>
        <p:nvSpPr>
          <p:cNvPr id="30723" name="Rectangle 3"/>
          <p:cNvSpPr>
            <a:spLocks noGrp="1" noChangeArrowheads="1"/>
          </p:cNvSpPr>
          <p:nvPr>
            <p:ph idx="1"/>
          </p:nvPr>
        </p:nvSpPr>
        <p:spPr>
          <a:xfrm>
            <a:off x="609600" y="1371600"/>
            <a:ext cx="8229600" cy="5334000"/>
          </a:xfrm>
        </p:spPr>
        <p:txBody>
          <a:bodyPr/>
          <a:lstStyle/>
          <a:p>
            <a:pPr>
              <a:lnSpc>
                <a:spcPct val="90000"/>
              </a:lnSpc>
            </a:pPr>
            <a:r>
              <a:rPr lang="en-US"/>
              <a:t>A </a:t>
            </a:r>
            <a:r>
              <a:rPr lang="en-US">
                <a:solidFill>
                  <a:schemeClr val="accent2"/>
                </a:solidFill>
                <a:latin typeface="Trebuchet MS" panose="020B0603020202020204" charset="0"/>
              </a:rPr>
              <a:t>StringTokenizer</a:t>
            </a:r>
            <a:r>
              <a:rPr lang="en-US"/>
              <a:t> is used to break a string into </a:t>
            </a:r>
            <a:r>
              <a:rPr lang="en-US">
                <a:solidFill>
                  <a:schemeClr val="tx2"/>
                </a:solidFill>
              </a:rPr>
              <a:t>tokens</a:t>
            </a:r>
            <a:r>
              <a:rPr lang="en-US"/>
              <a:t>, such as words</a:t>
            </a:r>
            <a:br>
              <a:rPr lang="en-US"/>
            </a:br>
            <a:endParaRPr lang="en-US"/>
          </a:p>
          <a:p>
            <a:pPr>
              <a:lnSpc>
                <a:spcPct val="90000"/>
              </a:lnSpc>
            </a:pPr>
            <a:r>
              <a:rPr lang="en-US"/>
              <a:t>A </a:t>
            </a:r>
            <a:r>
              <a:rPr lang="en-US">
                <a:solidFill>
                  <a:schemeClr val="accent2"/>
                </a:solidFill>
                <a:latin typeface="Trebuchet MS" panose="020B0603020202020204" charset="0"/>
              </a:rPr>
              <a:t>StringTokenizer</a:t>
            </a:r>
            <a:r>
              <a:rPr lang="en-US"/>
              <a:t> uses </a:t>
            </a:r>
            <a:r>
              <a:rPr lang="en-US">
                <a:solidFill>
                  <a:schemeClr val="tx2"/>
                </a:solidFill>
              </a:rPr>
              <a:t>delimiters</a:t>
            </a:r>
            <a:r>
              <a:rPr lang="en-US"/>
              <a:t> to separate tokens</a:t>
            </a:r>
            <a:endParaRPr lang="en-US"/>
          </a:p>
          <a:p>
            <a:pPr lvl="1">
              <a:lnSpc>
                <a:spcPct val="90000"/>
              </a:lnSpc>
            </a:pPr>
            <a:r>
              <a:rPr lang="en-US"/>
              <a:t>A </a:t>
            </a:r>
            <a:r>
              <a:rPr lang="en-US">
                <a:solidFill>
                  <a:schemeClr val="accent2"/>
                </a:solidFill>
                <a:latin typeface="Trebuchet MS" panose="020B0603020202020204" charset="0"/>
              </a:rPr>
              <a:t>StringTokenizer</a:t>
            </a:r>
            <a:r>
              <a:rPr lang="en-US"/>
              <a:t> can be made that will return the delimiters, or discard them</a:t>
            </a:r>
            <a:br>
              <a:rPr lang="en-US"/>
            </a:br>
            <a:endParaRPr lang="en-US"/>
          </a:p>
          <a:p>
            <a:pPr>
              <a:lnSpc>
                <a:spcPct val="90000"/>
              </a:lnSpc>
            </a:pPr>
            <a:r>
              <a:rPr lang="en-US"/>
              <a:t>You construct a </a:t>
            </a:r>
            <a:r>
              <a:rPr lang="en-US">
                <a:solidFill>
                  <a:schemeClr val="accent2"/>
                </a:solidFill>
                <a:latin typeface="Trebuchet MS" panose="020B0603020202020204" charset="0"/>
              </a:rPr>
              <a:t>StringTokenizer</a:t>
            </a:r>
            <a:r>
              <a:rPr lang="en-US"/>
              <a:t> for a particular </a:t>
            </a:r>
            <a:r>
              <a:rPr lang="en-US">
                <a:solidFill>
                  <a:schemeClr val="accent2"/>
                </a:solidFill>
                <a:latin typeface="Trebuchet MS" panose="020B0603020202020204" charset="0"/>
              </a:rPr>
              <a:t>String</a:t>
            </a:r>
            <a:r>
              <a:rPr lang="en-US"/>
              <a:t>, use it for </a:t>
            </a:r>
            <a:r>
              <a:rPr lang="en-US" i="1"/>
              <a:t>one</a:t>
            </a:r>
            <a:r>
              <a:rPr lang="en-US"/>
              <a:t> pass through that </a:t>
            </a:r>
            <a:r>
              <a:rPr lang="en-US">
                <a:solidFill>
                  <a:schemeClr val="accent2"/>
                </a:solidFill>
                <a:latin typeface="Trebuchet MS" panose="020B0603020202020204" charset="0"/>
              </a:rPr>
              <a:t>String</a:t>
            </a:r>
            <a:r>
              <a:rPr lang="en-US"/>
              <a:t>, after which the </a:t>
            </a:r>
            <a:r>
              <a:rPr lang="en-US">
                <a:solidFill>
                  <a:schemeClr val="accent2"/>
                </a:solidFill>
                <a:latin typeface="Trebuchet MS" panose="020B0603020202020204" charset="0"/>
              </a:rPr>
              <a:t>StringTokenizer</a:t>
            </a:r>
            <a:r>
              <a:rPr lang="en-US"/>
              <a:t> is “used up”</a:t>
            </a:r>
            <a:br>
              <a:rPr lang="en-US"/>
            </a:br>
            <a:endParaRPr lang="en-US"/>
          </a:p>
          <a:p>
            <a:pPr>
              <a:lnSpc>
                <a:spcPct val="90000"/>
              </a:lnSpc>
            </a:pPr>
            <a:r>
              <a:rPr lang="en-US"/>
              <a:t>There are only a few methods for </a:t>
            </a:r>
            <a:r>
              <a:rPr lang="en-US">
                <a:solidFill>
                  <a:schemeClr val="accent2"/>
                </a:solidFill>
                <a:latin typeface="Trebuchet MS" panose="020B0603020202020204" charset="0"/>
              </a:rPr>
              <a:t>StringTokenizer</a:t>
            </a:r>
            <a:r>
              <a:rPr lang="en-US"/>
              <a:t>s</a:t>
            </a:r>
            <a:endParaRPr lang="en-US"/>
          </a:p>
        </p:txBody>
      </p:sp>
      <p:sp>
        <p:nvSpPr>
          <p:cNvPr id="4" name="Slide Number Placeholder 3"/>
          <p:cNvSpPr>
            <a:spLocks noGrp="1"/>
          </p:cNvSpPr>
          <p:nvPr>
            <p:ph type="sldNum" sz="quarter" idx="12"/>
          </p:nvPr>
        </p:nvSpPr>
        <p:spPr/>
        <p:txBody>
          <a:bodyPr/>
          <a:lstStyle/>
          <a:p>
            <a:fld id="{81443512-192D-4A2F-8F1E-825091B082CF}" type="slidenum">
              <a:rPr lang="en-US"/>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66800" y="685800"/>
            <a:ext cx="7793038" cy="390525"/>
          </a:xfrm>
        </p:spPr>
        <p:txBody>
          <a:bodyPr>
            <a:normAutofit fontScale="90000"/>
          </a:bodyPr>
          <a:lstStyle/>
          <a:p>
            <a:r>
              <a:rPr lang="en-US">
                <a:solidFill>
                  <a:schemeClr val="tx1"/>
                </a:solidFill>
                <a:latin typeface="Trebuchet MS" panose="020B0603020202020204" charset="0"/>
              </a:rPr>
              <a:t>StringTokenizer</a:t>
            </a:r>
            <a:r>
              <a:rPr lang="en-US"/>
              <a:t> constructors</a:t>
            </a:r>
            <a:endParaRPr lang="en-US"/>
          </a:p>
        </p:txBody>
      </p:sp>
      <p:sp>
        <p:nvSpPr>
          <p:cNvPr id="31747" name="Rectangle 3"/>
          <p:cNvSpPr>
            <a:spLocks noGrp="1" noChangeArrowheads="1"/>
          </p:cNvSpPr>
          <p:nvPr>
            <p:ph idx="1"/>
          </p:nvPr>
        </p:nvSpPr>
        <p:spPr>
          <a:xfrm>
            <a:off x="533400" y="1371600"/>
            <a:ext cx="8382000" cy="5195888"/>
          </a:xfrm>
        </p:spPr>
        <p:txBody>
          <a:bodyPr>
            <a:normAutofit fontScale="92500" lnSpcReduction="10000"/>
          </a:bodyPr>
          <a:lstStyle/>
          <a:p>
            <a:r>
              <a:rPr lang="en-US" dirty="0" err="1">
                <a:solidFill>
                  <a:schemeClr val="accent2"/>
                </a:solidFill>
                <a:latin typeface="Trebuchet MS" panose="020B0603020202020204" charset="0"/>
              </a:rPr>
              <a:t>StringTokenizer</a:t>
            </a:r>
            <a:r>
              <a:rPr lang="en-US" dirty="0">
                <a:solidFill>
                  <a:schemeClr val="accent2"/>
                </a:solidFill>
                <a:latin typeface="Trebuchet MS" panose="020B0603020202020204" charset="0"/>
              </a:rPr>
              <a:t>(String </a:t>
            </a:r>
            <a:r>
              <a:rPr lang="en-US" dirty="0" err="1">
                <a:solidFill>
                  <a:schemeClr val="accent2"/>
                </a:solidFill>
                <a:latin typeface="Trebuchet MS" panose="020B0603020202020204" charset="0"/>
              </a:rPr>
              <a:t>str</a:t>
            </a:r>
            <a:r>
              <a:rPr lang="en-US" dirty="0">
                <a:solidFill>
                  <a:schemeClr val="accent2"/>
                </a:solidFill>
                <a:latin typeface="Trebuchet MS" panose="020B0603020202020204" charset="0"/>
              </a:rPr>
              <a:t>)</a:t>
            </a:r>
            <a:endParaRPr lang="en-US" sz="2400" dirty="0"/>
          </a:p>
          <a:p>
            <a:pPr lvl="1"/>
            <a:r>
              <a:rPr lang="en-US" dirty="0"/>
              <a:t>Constructs a </a:t>
            </a:r>
            <a:r>
              <a:rPr lang="en-US" dirty="0" err="1"/>
              <a:t>tokenizer</a:t>
            </a:r>
            <a:r>
              <a:rPr lang="en-US" dirty="0"/>
              <a:t> that uses the default (whitespace) delimiters </a:t>
            </a:r>
            <a:r>
              <a:rPr lang="en-US" dirty="0">
                <a:solidFill>
                  <a:schemeClr val="accent2"/>
                </a:solidFill>
                <a:latin typeface="Trebuchet MS" panose="020B0603020202020204" charset="0"/>
              </a:rPr>
              <a:t>" \t\n\r\f"</a:t>
            </a:r>
            <a:r>
              <a:rPr lang="en-US" dirty="0"/>
              <a:t>; it does not return delimiters as </a:t>
            </a:r>
            <a:r>
              <a:rPr lang="en-US" dirty="0" smtClean="0"/>
              <a:t>tokens</a:t>
            </a:r>
            <a:endParaRPr lang="en-US" dirty="0">
              <a:latin typeface="Courier New" panose="02070309020205020404" charset="0"/>
            </a:endParaRPr>
          </a:p>
          <a:p>
            <a:r>
              <a:rPr lang="en-US" dirty="0" err="1">
                <a:solidFill>
                  <a:schemeClr val="accent2"/>
                </a:solidFill>
                <a:latin typeface="Trebuchet MS" panose="020B0603020202020204" charset="0"/>
              </a:rPr>
              <a:t>StringTokenizer</a:t>
            </a:r>
            <a:r>
              <a:rPr lang="en-US" dirty="0">
                <a:solidFill>
                  <a:schemeClr val="accent2"/>
                </a:solidFill>
                <a:latin typeface="Trebuchet MS" panose="020B0603020202020204" charset="0"/>
              </a:rPr>
              <a:t>(String </a:t>
            </a:r>
            <a:r>
              <a:rPr lang="en-US" dirty="0" err="1">
                <a:solidFill>
                  <a:schemeClr val="accent2"/>
                </a:solidFill>
                <a:latin typeface="Trebuchet MS" panose="020B0603020202020204" charset="0"/>
              </a:rPr>
              <a:t>str</a:t>
            </a:r>
            <a:r>
              <a:rPr lang="en-US" dirty="0">
                <a:solidFill>
                  <a:schemeClr val="accent2"/>
                </a:solidFill>
                <a:latin typeface="Trebuchet MS" panose="020B0603020202020204" charset="0"/>
              </a:rPr>
              <a:t>, String </a:t>
            </a:r>
            <a:r>
              <a:rPr lang="en-US" dirty="0" err="1">
                <a:solidFill>
                  <a:schemeClr val="accent2"/>
                </a:solidFill>
                <a:latin typeface="Trebuchet MS" panose="020B0603020202020204" charset="0"/>
              </a:rPr>
              <a:t>delim</a:t>
            </a:r>
            <a:r>
              <a:rPr lang="en-US" dirty="0">
                <a:solidFill>
                  <a:schemeClr val="accent2"/>
                </a:solidFill>
                <a:latin typeface="Trebuchet MS" panose="020B0603020202020204" charset="0"/>
              </a:rPr>
              <a:t>)</a:t>
            </a:r>
            <a:endParaRPr lang="en-US" dirty="0">
              <a:solidFill>
                <a:schemeClr val="accent2"/>
              </a:solidFill>
              <a:latin typeface="Trebuchet MS" panose="020B0603020202020204" charset="0"/>
            </a:endParaRPr>
          </a:p>
          <a:p>
            <a:pPr lvl="1"/>
            <a:r>
              <a:rPr lang="en-US" dirty="0"/>
              <a:t>Constructs a </a:t>
            </a:r>
            <a:r>
              <a:rPr lang="en-US" dirty="0" err="1"/>
              <a:t>tokenizer</a:t>
            </a:r>
            <a:r>
              <a:rPr lang="en-US" dirty="0"/>
              <a:t> that uses the given delimiters </a:t>
            </a:r>
            <a:r>
              <a:rPr lang="en-US" dirty="0" err="1">
                <a:solidFill>
                  <a:schemeClr val="accent2"/>
                </a:solidFill>
                <a:latin typeface="Trebuchet MS" panose="020B0603020202020204" charset="0"/>
              </a:rPr>
              <a:t>delim</a:t>
            </a:r>
            <a:r>
              <a:rPr lang="en-US" dirty="0"/>
              <a:t>; it does not return delimiters as </a:t>
            </a:r>
            <a:r>
              <a:rPr lang="en-US" dirty="0" smtClean="0"/>
              <a:t>tokens</a:t>
            </a:r>
            <a:endParaRPr lang="en-US" dirty="0"/>
          </a:p>
          <a:p>
            <a:r>
              <a:rPr lang="en-US" dirty="0" err="1">
                <a:solidFill>
                  <a:schemeClr val="accent2"/>
                </a:solidFill>
                <a:latin typeface="Trebuchet MS" panose="020B0603020202020204" charset="0"/>
              </a:rPr>
              <a:t>StringTokenizer</a:t>
            </a:r>
            <a:r>
              <a:rPr lang="en-US" dirty="0">
                <a:solidFill>
                  <a:schemeClr val="accent2"/>
                </a:solidFill>
                <a:latin typeface="Trebuchet MS" panose="020B0603020202020204" charset="0"/>
              </a:rPr>
              <a:t>(String </a:t>
            </a:r>
            <a:r>
              <a:rPr lang="en-US" dirty="0" err="1">
                <a:solidFill>
                  <a:schemeClr val="accent2"/>
                </a:solidFill>
                <a:latin typeface="Trebuchet MS" panose="020B0603020202020204" charset="0"/>
              </a:rPr>
              <a:t>str</a:t>
            </a:r>
            <a:r>
              <a:rPr lang="en-US" dirty="0">
                <a:solidFill>
                  <a:schemeClr val="accent2"/>
                </a:solidFill>
                <a:latin typeface="Trebuchet MS" panose="020B0603020202020204" charset="0"/>
              </a:rPr>
              <a:t>, String </a:t>
            </a:r>
            <a:r>
              <a:rPr lang="en-US" dirty="0" err="1">
                <a:solidFill>
                  <a:schemeClr val="accent2"/>
                </a:solidFill>
                <a:latin typeface="Trebuchet MS" panose="020B0603020202020204" charset="0"/>
              </a:rPr>
              <a:t>delim</a:t>
            </a:r>
            <a:r>
              <a:rPr lang="en-US" dirty="0">
                <a:solidFill>
                  <a:schemeClr val="accent2"/>
                </a:solidFill>
                <a:latin typeface="Trebuchet MS" panose="020B0603020202020204" charset="0"/>
              </a:rPr>
              <a:t>,</a:t>
            </a:r>
            <a:br>
              <a:rPr lang="en-US" dirty="0">
                <a:solidFill>
                  <a:schemeClr val="accent2"/>
                </a:solidFill>
                <a:latin typeface="Trebuchet MS" panose="020B0603020202020204" charset="0"/>
              </a:rPr>
            </a:br>
            <a:r>
              <a:rPr lang="en-US" dirty="0">
                <a:solidFill>
                  <a:schemeClr val="accent2"/>
                </a:solidFill>
                <a:latin typeface="Trebuchet MS" panose="020B0603020202020204" charset="0"/>
              </a:rPr>
              <a:t>                         </a:t>
            </a:r>
            <a:r>
              <a:rPr lang="en-US" dirty="0" err="1">
                <a:solidFill>
                  <a:schemeClr val="accent2"/>
                </a:solidFill>
                <a:latin typeface="Trebuchet MS" panose="020B0603020202020204" charset="0"/>
              </a:rPr>
              <a:t>boolean</a:t>
            </a:r>
            <a:r>
              <a:rPr lang="en-US" dirty="0">
                <a:solidFill>
                  <a:schemeClr val="accent2"/>
                </a:solidFill>
                <a:latin typeface="Trebuchet MS" panose="020B0603020202020204" charset="0"/>
              </a:rPr>
              <a:t> </a:t>
            </a:r>
            <a:r>
              <a:rPr lang="en-US" dirty="0" err="1">
                <a:solidFill>
                  <a:schemeClr val="accent2"/>
                </a:solidFill>
                <a:latin typeface="Trebuchet MS" panose="020B0603020202020204" charset="0"/>
              </a:rPr>
              <a:t>returnDelims</a:t>
            </a:r>
            <a:r>
              <a:rPr lang="en-US" dirty="0">
                <a:solidFill>
                  <a:schemeClr val="accent2"/>
                </a:solidFill>
                <a:latin typeface="Trebuchet MS" panose="020B0603020202020204" charset="0"/>
              </a:rPr>
              <a:t>)</a:t>
            </a:r>
            <a:endParaRPr lang="en-US" sz="2400" dirty="0"/>
          </a:p>
          <a:p>
            <a:pPr lvl="1"/>
            <a:r>
              <a:rPr lang="en-US" dirty="0"/>
              <a:t>Constructs a </a:t>
            </a:r>
            <a:r>
              <a:rPr lang="en-US" dirty="0" err="1"/>
              <a:t>tokenizer</a:t>
            </a:r>
            <a:r>
              <a:rPr lang="en-US" dirty="0"/>
              <a:t> that uses the given delimiters </a:t>
            </a:r>
            <a:r>
              <a:rPr lang="en-US" dirty="0" err="1">
                <a:solidFill>
                  <a:schemeClr val="accent2"/>
                </a:solidFill>
                <a:latin typeface="Trebuchet MS" panose="020B0603020202020204" charset="0"/>
              </a:rPr>
              <a:t>delim</a:t>
            </a:r>
            <a:r>
              <a:rPr lang="en-US" dirty="0"/>
              <a:t>; it returns delimiters as tokens if </a:t>
            </a:r>
            <a:r>
              <a:rPr lang="en-US" dirty="0" err="1">
                <a:solidFill>
                  <a:schemeClr val="accent2"/>
                </a:solidFill>
                <a:latin typeface="Trebuchet MS" panose="020B0603020202020204" charset="0"/>
              </a:rPr>
              <a:t>returnDelims</a:t>
            </a:r>
            <a:r>
              <a:rPr lang="en-US" dirty="0"/>
              <a:t> is </a:t>
            </a:r>
            <a:r>
              <a:rPr lang="en-US" dirty="0">
                <a:solidFill>
                  <a:schemeClr val="accent2"/>
                </a:solidFill>
                <a:latin typeface="Trebuchet MS" panose="020B0603020202020204" charset="0"/>
              </a:rPr>
              <a:t>true</a:t>
            </a:r>
            <a:endParaRPr lang="en-US" dirty="0"/>
          </a:p>
        </p:txBody>
      </p:sp>
      <p:sp>
        <p:nvSpPr>
          <p:cNvPr id="4" name="Slide Number Placeholder 3"/>
          <p:cNvSpPr>
            <a:spLocks noGrp="1"/>
          </p:cNvSpPr>
          <p:nvPr>
            <p:ph type="sldNum" sz="quarter" idx="12"/>
          </p:nvPr>
        </p:nvSpPr>
        <p:spPr/>
        <p:txBody>
          <a:bodyPr/>
          <a:lstStyle/>
          <a:p>
            <a:fld id="{C321EC16-9126-4911-B66C-EAF8862320C9}" type="slidenum">
              <a:rPr lang="en-US"/>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66800" y="457200"/>
            <a:ext cx="7793038" cy="614363"/>
          </a:xfrm>
        </p:spPr>
        <p:txBody>
          <a:bodyPr>
            <a:normAutofit fontScale="90000"/>
          </a:bodyPr>
          <a:lstStyle/>
          <a:p>
            <a:r>
              <a:rPr lang="en-US">
                <a:solidFill>
                  <a:schemeClr val="tx1"/>
                </a:solidFill>
                <a:latin typeface="Trebuchet MS" panose="020B0603020202020204" charset="0"/>
              </a:rPr>
              <a:t>StringTokenizer</a:t>
            </a:r>
            <a:r>
              <a:rPr lang="en-US"/>
              <a:t> methods</a:t>
            </a:r>
            <a:endParaRPr lang="en-US"/>
          </a:p>
        </p:txBody>
      </p:sp>
      <p:sp>
        <p:nvSpPr>
          <p:cNvPr id="32771" name="Rectangle 3"/>
          <p:cNvSpPr>
            <a:spLocks noGrp="1" noChangeArrowheads="1"/>
          </p:cNvSpPr>
          <p:nvPr>
            <p:ph idx="1"/>
          </p:nvPr>
        </p:nvSpPr>
        <p:spPr>
          <a:xfrm>
            <a:off x="685800" y="1509713"/>
            <a:ext cx="7848600" cy="4891087"/>
          </a:xfrm>
        </p:spPr>
        <p:txBody>
          <a:bodyPr>
            <a:normAutofit/>
          </a:bodyPr>
          <a:lstStyle/>
          <a:p>
            <a:pPr>
              <a:lnSpc>
                <a:spcPct val="90000"/>
              </a:lnSpc>
            </a:pPr>
            <a:r>
              <a:rPr lang="en-US" dirty="0" err="1">
                <a:solidFill>
                  <a:schemeClr val="accent2"/>
                </a:solidFill>
                <a:latin typeface="Trebuchet MS" panose="020B0603020202020204" charset="0"/>
              </a:rPr>
              <a:t>boolean</a:t>
            </a:r>
            <a:r>
              <a:rPr lang="en-US" dirty="0">
                <a:solidFill>
                  <a:schemeClr val="accent2"/>
                </a:solidFill>
                <a:latin typeface="Trebuchet MS" panose="020B0603020202020204" charset="0"/>
              </a:rPr>
              <a:t> </a:t>
            </a:r>
            <a:r>
              <a:rPr lang="en-US" dirty="0" err="1">
                <a:solidFill>
                  <a:schemeClr val="accent2"/>
                </a:solidFill>
                <a:latin typeface="Trebuchet MS" panose="020B0603020202020204" charset="0"/>
              </a:rPr>
              <a:t>hasMoreTokens</a:t>
            </a:r>
            <a:r>
              <a:rPr lang="en-US" dirty="0">
                <a:solidFill>
                  <a:schemeClr val="accent2"/>
                </a:solidFill>
                <a:latin typeface="Trebuchet MS" panose="020B0603020202020204" charset="0"/>
              </a:rPr>
              <a:t>()</a:t>
            </a:r>
            <a:endParaRPr lang="en-US" dirty="0"/>
          </a:p>
          <a:p>
            <a:pPr lvl="1">
              <a:lnSpc>
                <a:spcPct val="90000"/>
              </a:lnSpc>
            </a:pPr>
            <a:r>
              <a:rPr lang="en-US" dirty="0"/>
              <a:t>Tests if this </a:t>
            </a:r>
            <a:r>
              <a:rPr lang="en-US" dirty="0" err="1"/>
              <a:t>tokenizer’s</a:t>
            </a:r>
            <a:r>
              <a:rPr lang="en-US" dirty="0"/>
              <a:t> String has more </a:t>
            </a:r>
            <a:r>
              <a:rPr lang="en-US" dirty="0" smtClean="0"/>
              <a:t>tokens</a:t>
            </a:r>
            <a:endParaRPr lang="en-US" dirty="0"/>
          </a:p>
          <a:p>
            <a:pPr>
              <a:lnSpc>
                <a:spcPct val="90000"/>
              </a:lnSpc>
            </a:pPr>
            <a:r>
              <a:rPr lang="en-US" dirty="0">
                <a:solidFill>
                  <a:schemeClr val="accent2"/>
                </a:solidFill>
                <a:latin typeface="Trebuchet MS" panose="020B0603020202020204" charset="0"/>
              </a:rPr>
              <a:t>String </a:t>
            </a:r>
            <a:r>
              <a:rPr lang="en-US" dirty="0" err="1">
                <a:solidFill>
                  <a:schemeClr val="accent2"/>
                </a:solidFill>
                <a:latin typeface="Trebuchet MS" panose="020B0603020202020204" charset="0"/>
              </a:rPr>
              <a:t>nextToken</a:t>
            </a:r>
            <a:r>
              <a:rPr lang="en-US" dirty="0">
                <a:solidFill>
                  <a:schemeClr val="accent2"/>
                </a:solidFill>
                <a:latin typeface="Trebuchet MS" panose="020B0603020202020204" charset="0"/>
              </a:rPr>
              <a:t>()</a:t>
            </a:r>
            <a:endParaRPr lang="en-US" dirty="0">
              <a:solidFill>
                <a:schemeClr val="accent2"/>
              </a:solidFill>
              <a:latin typeface="Trebuchet MS" panose="020B0603020202020204" charset="0"/>
            </a:endParaRPr>
          </a:p>
          <a:p>
            <a:pPr lvl="1">
              <a:lnSpc>
                <a:spcPct val="90000"/>
              </a:lnSpc>
            </a:pPr>
            <a:r>
              <a:rPr lang="en-US" dirty="0"/>
              <a:t>Returns the next </a:t>
            </a:r>
            <a:r>
              <a:rPr lang="en-US" dirty="0" smtClean="0"/>
              <a:t>token</a:t>
            </a:r>
            <a:endParaRPr lang="en-US" dirty="0"/>
          </a:p>
          <a:p>
            <a:pPr>
              <a:lnSpc>
                <a:spcPct val="90000"/>
              </a:lnSpc>
            </a:pPr>
            <a:r>
              <a:rPr lang="en-US" dirty="0">
                <a:solidFill>
                  <a:schemeClr val="accent2"/>
                </a:solidFill>
                <a:latin typeface="Trebuchet MS" panose="020B0603020202020204" charset="0"/>
              </a:rPr>
              <a:t>String </a:t>
            </a:r>
            <a:r>
              <a:rPr lang="en-US" dirty="0" err="1">
                <a:solidFill>
                  <a:schemeClr val="accent2"/>
                </a:solidFill>
                <a:latin typeface="Trebuchet MS" panose="020B0603020202020204" charset="0"/>
              </a:rPr>
              <a:t>nextToken</a:t>
            </a:r>
            <a:r>
              <a:rPr lang="en-US" dirty="0">
                <a:solidFill>
                  <a:schemeClr val="accent2"/>
                </a:solidFill>
                <a:latin typeface="Trebuchet MS" panose="020B0603020202020204" charset="0"/>
              </a:rPr>
              <a:t>(String </a:t>
            </a:r>
            <a:r>
              <a:rPr lang="en-US" dirty="0" err="1">
                <a:solidFill>
                  <a:schemeClr val="accent2"/>
                </a:solidFill>
                <a:latin typeface="Trebuchet MS" panose="020B0603020202020204" charset="0"/>
              </a:rPr>
              <a:t>delim</a:t>
            </a:r>
            <a:r>
              <a:rPr lang="en-US" dirty="0">
                <a:solidFill>
                  <a:schemeClr val="accent2"/>
                </a:solidFill>
                <a:latin typeface="Trebuchet MS" panose="020B0603020202020204" charset="0"/>
              </a:rPr>
              <a:t>)</a:t>
            </a:r>
            <a:endParaRPr lang="en-US" dirty="0"/>
          </a:p>
          <a:p>
            <a:pPr lvl="1">
              <a:lnSpc>
                <a:spcPct val="90000"/>
              </a:lnSpc>
            </a:pPr>
            <a:r>
              <a:rPr lang="en-US" dirty="0"/>
              <a:t>Permanently changes this </a:t>
            </a:r>
            <a:r>
              <a:rPr lang="en-US" dirty="0" err="1"/>
              <a:t>tokenizer’s</a:t>
            </a:r>
            <a:r>
              <a:rPr lang="en-US" dirty="0"/>
              <a:t> set of delimiters, then returns the next </a:t>
            </a:r>
            <a:r>
              <a:rPr lang="en-US" dirty="0" smtClean="0"/>
              <a:t>token</a:t>
            </a:r>
            <a:endParaRPr lang="en-US" dirty="0"/>
          </a:p>
          <a:p>
            <a:pPr>
              <a:lnSpc>
                <a:spcPct val="90000"/>
              </a:lnSpc>
            </a:pPr>
            <a:r>
              <a:rPr lang="en-US" dirty="0" err="1">
                <a:solidFill>
                  <a:schemeClr val="accent2"/>
                </a:solidFill>
                <a:latin typeface="Trebuchet MS" panose="020B0603020202020204" charset="0"/>
              </a:rPr>
              <a:t>int</a:t>
            </a:r>
            <a:r>
              <a:rPr lang="en-US" dirty="0">
                <a:solidFill>
                  <a:schemeClr val="accent2"/>
                </a:solidFill>
                <a:latin typeface="Trebuchet MS" panose="020B0603020202020204" charset="0"/>
              </a:rPr>
              <a:t> </a:t>
            </a:r>
            <a:r>
              <a:rPr lang="en-US" dirty="0" err="1">
                <a:solidFill>
                  <a:schemeClr val="accent2"/>
                </a:solidFill>
                <a:latin typeface="Trebuchet MS" panose="020B0603020202020204" charset="0"/>
              </a:rPr>
              <a:t>countTokens</a:t>
            </a:r>
            <a:r>
              <a:rPr lang="en-US" dirty="0">
                <a:solidFill>
                  <a:schemeClr val="accent2"/>
                </a:solidFill>
                <a:latin typeface="Trebuchet MS" panose="020B0603020202020204" charset="0"/>
              </a:rPr>
              <a:t>()</a:t>
            </a:r>
            <a:endParaRPr lang="en-US" dirty="0">
              <a:solidFill>
                <a:schemeClr val="accent2"/>
              </a:solidFill>
              <a:latin typeface="Trebuchet MS" panose="020B0603020202020204" charset="0"/>
            </a:endParaRPr>
          </a:p>
          <a:p>
            <a:pPr lvl="1">
              <a:lnSpc>
                <a:spcPct val="90000"/>
              </a:lnSpc>
            </a:pPr>
            <a:r>
              <a:rPr lang="en-US" dirty="0"/>
              <a:t>Returns the number of tokens remaining</a:t>
            </a:r>
            <a:endParaRPr lang="en-US" dirty="0"/>
          </a:p>
        </p:txBody>
      </p:sp>
      <p:sp>
        <p:nvSpPr>
          <p:cNvPr id="4" name="Slide Number Placeholder 3"/>
          <p:cNvSpPr>
            <a:spLocks noGrp="1"/>
          </p:cNvSpPr>
          <p:nvPr>
            <p:ph type="sldNum" sz="quarter" idx="12"/>
          </p:nvPr>
        </p:nvSpPr>
        <p:spPr/>
        <p:txBody>
          <a:bodyPr/>
          <a:lstStyle/>
          <a:p>
            <a:fld id="{8F3F6223-DB4E-4A65-BC57-42AF9314E340}" type="slidenum">
              <a:rPr lang="en-US"/>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t>Example use of </a:t>
            </a:r>
            <a:r>
              <a:rPr lang="en-US">
                <a:solidFill>
                  <a:schemeClr val="tx1"/>
                </a:solidFill>
                <a:latin typeface="Trebuchet MS" panose="020B0603020202020204" charset="0"/>
              </a:rPr>
              <a:t>StringTokenizer</a:t>
            </a:r>
            <a:endParaRPr lang="en-US"/>
          </a:p>
        </p:txBody>
      </p:sp>
      <p:sp>
        <p:nvSpPr>
          <p:cNvPr id="36867" name="Rectangle 3"/>
          <p:cNvSpPr>
            <a:spLocks noGrp="1" noChangeArrowheads="1"/>
          </p:cNvSpPr>
          <p:nvPr>
            <p:ph idx="1"/>
          </p:nvPr>
        </p:nvSpPr>
        <p:spPr/>
        <p:txBody>
          <a:bodyPr>
            <a:normAutofit fontScale="92500" lnSpcReduction="10000"/>
          </a:bodyPr>
          <a:lstStyle/>
          <a:p>
            <a:pPr>
              <a:buClr>
                <a:srgbClr val="FFFF99"/>
              </a:buClr>
              <a:buFontTx/>
              <a:buChar char=" "/>
            </a:pPr>
            <a:r>
              <a:rPr lang="en-US">
                <a:solidFill>
                  <a:schemeClr val="accent2"/>
                </a:solidFill>
                <a:latin typeface="Trebuchet MS" panose="020B0603020202020204" charset="0"/>
              </a:rPr>
              <a:t>StringTokenizer st =</a:t>
            </a:r>
            <a:br>
              <a:rPr lang="en-US">
                <a:solidFill>
                  <a:schemeClr val="accent2"/>
                </a:solidFill>
                <a:latin typeface="Trebuchet MS" panose="020B0603020202020204" charset="0"/>
              </a:rPr>
            </a:br>
            <a:r>
              <a:rPr lang="en-US">
                <a:solidFill>
                  <a:schemeClr val="accent2"/>
                </a:solidFill>
                <a:latin typeface="Trebuchet MS" panose="020B0603020202020204" charset="0"/>
              </a:rPr>
              <a:t>             new StringTokenizer("this is a test");</a:t>
            </a:r>
            <a:br>
              <a:rPr lang="en-US">
                <a:solidFill>
                  <a:schemeClr val="accent2"/>
                </a:solidFill>
                <a:latin typeface="Trebuchet MS" panose="020B0603020202020204" charset="0"/>
              </a:rPr>
            </a:br>
            <a:r>
              <a:rPr lang="en-US">
                <a:solidFill>
                  <a:schemeClr val="accent2"/>
                </a:solidFill>
                <a:latin typeface="Trebuchet MS" panose="020B0603020202020204" charset="0"/>
              </a:rPr>
              <a:t>while (st.hasMoreTokens()) {</a:t>
            </a:r>
            <a:br>
              <a:rPr lang="en-US">
                <a:solidFill>
                  <a:schemeClr val="accent2"/>
                </a:solidFill>
                <a:latin typeface="Trebuchet MS" panose="020B0603020202020204" charset="0"/>
              </a:rPr>
            </a:br>
            <a:r>
              <a:rPr lang="en-US">
                <a:solidFill>
                  <a:schemeClr val="accent2"/>
                </a:solidFill>
                <a:latin typeface="Trebuchet MS" panose="020B0603020202020204" charset="0"/>
              </a:rPr>
              <a:t>    System.out.println(st.nextToken());</a:t>
            </a:r>
            <a:br>
              <a:rPr lang="en-US">
                <a:solidFill>
                  <a:schemeClr val="accent2"/>
                </a:solidFill>
                <a:latin typeface="Trebuchet MS" panose="020B0603020202020204" charset="0"/>
              </a:rPr>
            </a:br>
            <a:r>
              <a:rPr lang="en-US">
                <a:solidFill>
                  <a:schemeClr val="accent2"/>
                </a:solidFill>
                <a:latin typeface="Trebuchet MS" panose="020B0603020202020204" charset="0"/>
              </a:rPr>
              <a:t>}</a:t>
            </a:r>
            <a:endParaRPr lang="en-US">
              <a:solidFill>
                <a:schemeClr val="accent2"/>
              </a:solidFill>
              <a:latin typeface="Trebuchet MS" panose="020B0603020202020204" charset="0"/>
            </a:endParaRPr>
          </a:p>
          <a:p>
            <a:r>
              <a:rPr lang="en-US"/>
              <a:t>Output:</a:t>
            </a:r>
            <a:endParaRPr lang="en-US"/>
          </a:p>
          <a:p>
            <a:pPr lvl="1">
              <a:buClr>
                <a:srgbClr val="FFFF99"/>
              </a:buClr>
              <a:buFontTx/>
              <a:buChar char=" "/>
            </a:pPr>
            <a:r>
              <a:rPr lang="en-US" sz="2800">
                <a:solidFill>
                  <a:schemeClr val="accent2"/>
                </a:solidFill>
                <a:latin typeface="Trebuchet MS" panose="020B0603020202020204" charset="0"/>
              </a:rPr>
              <a:t>this</a:t>
            </a:r>
            <a:br>
              <a:rPr lang="en-US" sz="2800">
                <a:solidFill>
                  <a:schemeClr val="accent2"/>
                </a:solidFill>
                <a:latin typeface="Trebuchet MS" panose="020B0603020202020204" charset="0"/>
              </a:rPr>
            </a:br>
            <a:r>
              <a:rPr lang="en-US" sz="2800">
                <a:solidFill>
                  <a:schemeClr val="accent2"/>
                </a:solidFill>
                <a:latin typeface="Trebuchet MS" panose="020B0603020202020204" charset="0"/>
              </a:rPr>
              <a:t>is</a:t>
            </a:r>
            <a:br>
              <a:rPr lang="en-US" sz="2800">
                <a:solidFill>
                  <a:schemeClr val="accent2"/>
                </a:solidFill>
                <a:latin typeface="Trebuchet MS" panose="020B0603020202020204" charset="0"/>
              </a:rPr>
            </a:br>
            <a:r>
              <a:rPr lang="en-US" sz="2800">
                <a:solidFill>
                  <a:schemeClr val="accent2"/>
                </a:solidFill>
                <a:latin typeface="Trebuchet MS" panose="020B0603020202020204" charset="0"/>
              </a:rPr>
              <a:t>a</a:t>
            </a:r>
            <a:br>
              <a:rPr lang="en-US" sz="2800">
                <a:solidFill>
                  <a:schemeClr val="accent2"/>
                </a:solidFill>
                <a:latin typeface="Trebuchet MS" panose="020B0603020202020204" charset="0"/>
              </a:rPr>
            </a:br>
            <a:r>
              <a:rPr lang="en-US" sz="2800">
                <a:solidFill>
                  <a:schemeClr val="accent2"/>
                </a:solidFill>
                <a:latin typeface="Trebuchet MS" panose="020B0603020202020204" charset="0"/>
              </a:rPr>
              <a:t>test</a:t>
            </a:r>
            <a:endParaRPr lang="en-US" sz="2800">
              <a:solidFill>
                <a:schemeClr val="accent2"/>
              </a:solidFill>
              <a:latin typeface="Trebuchet MS" panose="020B0603020202020204" charset="0"/>
            </a:endParaRPr>
          </a:p>
        </p:txBody>
      </p:sp>
      <p:sp>
        <p:nvSpPr>
          <p:cNvPr id="4" name="Slide Number Placeholder 3"/>
          <p:cNvSpPr>
            <a:spLocks noGrp="1"/>
          </p:cNvSpPr>
          <p:nvPr>
            <p:ph type="sldNum" sz="quarter" idx="12"/>
          </p:nvPr>
        </p:nvSpPr>
        <p:spPr/>
        <p:txBody>
          <a:bodyPr/>
          <a:lstStyle/>
          <a:p>
            <a:fld id="{B7E732A5-B409-4CEA-A939-4E52A603C117}" type="slidenum">
              <a:rPr lang="en-US"/>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AGENDA</a:t>
            </a:r>
            <a:endParaRPr lang="en-IN" altLang="en-US"/>
          </a:p>
        </p:txBody>
      </p:sp>
      <p:sp>
        <p:nvSpPr>
          <p:cNvPr id="3" name="Content Placeholder 2"/>
          <p:cNvSpPr>
            <a:spLocks noGrp="1"/>
          </p:cNvSpPr>
          <p:nvPr>
            <p:ph idx="1"/>
          </p:nvPr>
        </p:nvSpPr>
        <p:spPr/>
        <p:txBody>
          <a:bodyPr/>
          <a:p>
            <a:r>
              <a:rPr lang="en-IN" altLang="en-US"/>
              <a:t>THREADS</a:t>
            </a:r>
            <a:endParaRPr lang="en-IN" altLang="en-US"/>
          </a:p>
          <a:p>
            <a:r>
              <a:rPr lang="en-IN" altLang="en-US"/>
              <a:t>COLLECTIONS FRAMEWORK</a:t>
            </a:r>
            <a:endParaRPr lang="en-I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96925"/>
          </a:xfrm>
        </p:spPr>
        <p:txBody>
          <a:bodyPr/>
          <a:lstStyle/>
          <a:p>
            <a:r>
              <a:rPr lang="en-CA" sz="3600" dirty="0" smtClean="0">
                <a:latin typeface="Times New Roman" panose="02020603050405020304" pitchFamily="18" charset="0"/>
              </a:rPr>
              <a:t>threads</a:t>
            </a:r>
            <a:endParaRPr lang="en-CA" sz="3600" dirty="0" smtClean="0">
              <a:latin typeface="Times New Roman" panose="02020603050405020304" pitchFamily="18" charset="0"/>
            </a:endParaRPr>
          </a:p>
        </p:txBody>
      </p:sp>
      <p:sp>
        <p:nvSpPr>
          <p:cNvPr id="9219" name="Content Placeholder 2"/>
          <p:cNvSpPr>
            <a:spLocks noGrp="1"/>
          </p:cNvSpPr>
          <p:nvPr>
            <p:ph idx="1"/>
          </p:nvPr>
        </p:nvSpPr>
        <p:spPr>
          <a:xfrm>
            <a:off x="457200" y="1357313"/>
            <a:ext cx="8229600" cy="4768850"/>
          </a:xfrm>
        </p:spPr>
        <p:txBody>
          <a:bodyPr/>
          <a:lstStyle/>
          <a:p>
            <a:r>
              <a:rPr lang="en-US" sz="2800" dirty="0" smtClean="0"/>
              <a:t>To maintain responsiveness of an application during a long running task</a:t>
            </a:r>
            <a:endParaRPr lang="en-US" sz="2800" dirty="0" smtClean="0"/>
          </a:p>
          <a:p>
            <a:r>
              <a:rPr lang="en-US" sz="2800" dirty="0" smtClean="0"/>
              <a:t>To enable cancellation of separable tasks</a:t>
            </a:r>
            <a:endParaRPr lang="en-US" sz="2800" dirty="0" smtClean="0"/>
          </a:p>
          <a:p>
            <a:r>
              <a:rPr lang="en-US" sz="2800" dirty="0" smtClean="0"/>
              <a:t>Some problems are intrinsically parallel</a:t>
            </a:r>
            <a:endParaRPr lang="en-US" sz="2800" dirty="0" smtClean="0"/>
          </a:p>
          <a:p>
            <a:r>
              <a:rPr lang="en-US" sz="2800" dirty="0" smtClean="0"/>
              <a:t>To monitor status of some resource (e.g., DB)</a:t>
            </a:r>
            <a:endParaRPr lang="en-US" sz="2800" dirty="0" smtClean="0"/>
          </a:p>
          <a:p>
            <a:r>
              <a:rPr lang="en-US" sz="2800" dirty="0" smtClean="0"/>
              <a:t>Some APIs and systems demand it (e.g., Swing)</a:t>
            </a:r>
            <a:endParaRPr lang="en-US" sz="2800" dirty="0" smtClean="0"/>
          </a:p>
          <a:p>
            <a:endParaRPr lang="en-CA" sz="2800"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WRAPPER CLASSES</a:t>
            </a:r>
            <a:endParaRPr lang="en-IN" dirty="0"/>
          </a:p>
        </p:txBody>
      </p:sp>
      <p:pic>
        <p:nvPicPr>
          <p:cNvPr id="4" name="Content Placeholder 3" descr="Wrapper-Class-in-Java.png"/>
          <p:cNvPicPr>
            <a:picLocks noGrp="1" noChangeAspect="1"/>
          </p:cNvPicPr>
          <p:nvPr>
            <p:ph idx="1"/>
          </p:nvPr>
        </p:nvPicPr>
        <p:blipFill>
          <a:blip r:embed="rId1"/>
          <a:stretch>
            <a:fillRect/>
          </a:stretch>
        </p:blipFill>
        <p:spPr>
          <a:xfrm>
            <a:off x="1785918" y="1785926"/>
            <a:ext cx="4714908" cy="4000528"/>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612"/>
          </a:xfrm>
        </p:spPr>
        <p:txBody>
          <a:bodyPr rtlCol="0">
            <a:normAutofit/>
          </a:bodyPr>
          <a:lstStyle/>
          <a:p>
            <a:pPr fontAlgn="auto">
              <a:spcAft>
                <a:spcPts val="0"/>
              </a:spcAft>
              <a:defRPr/>
            </a:pPr>
            <a:r>
              <a:rPr lang="en-CA" dirty="0" smtClean="0"/>
              <a:t> application thread</a:t>
            </a:r>
            <a:endParaRPr lang="en-CA" dirty="0"/>
          </a:p>
        </p:txBody>
      </p:sp>
      <p:sp>
        <p:nvSpPr>
          <p:cNvPr id="3" name="Content Placeholder 2"/>
          <p:cNvSpPr>
            <a:spLocks noGrp="1"/>
          </p:cNvSpPr>
          <p:nvPr>
            <p:ph idx="1"/>
          </p:nvPr>
        </p:nvSpPr>
        <p:spPr>
          <a:xfrm>
            <a:off x="457200" y="1000125"/>
            <a:ext cx="8229600" cy="5126038"/>
          </a:xfrm>
        </p:spPr>
        <p:txBody>
          <a:bodyPr>
            <a:normAutofit/>
          </a:bodyPr>
          <a:lstStyle/>
          <a:p>
            <a:pPr marL="609600" indent="-609600">
              <a:lnSpc>
                <a:spcPct val="120000"/>
              </a:lnSpc>
            </a:pPr>
            <a:r>
              <a:rPr lang="en-US" dirty="0" smtClean="0"/>
              <a:t>When we execute an application:</a:t>
            </a:r>
            <a:endParaRPr lang="en-US" dirty="0" smtClean="0"/>
          </a:p>
          <a:p>
            <a:pPr marL="990600" lvl="1" indent="-533400">
              <a:lnSpc>
                <a:spcPct val="120000"/>
              </a:lnSpc>
              <a:buFontTx/>
              <a:buAutoNum type="arabicPeriod"/>
            </a:pPr>
            <a:r>
              <a:rPr lang="en-US" dirty="0" smtClean="0"/>
              <a:t>The JVM </a:t>
            </a:r>
            <a:r>
              <a:rPr lang="en-US" dirty="0" smtClean="0">
                <a:solidFill>
                  <a:schemeClr val="accent2"/>
                </a:solidFill>
              </a:rPr>
              <a:t>creates </a:t>
            </a:r>
            <a:r>
              <a:rPr lang="en-US" dirty="0" smtClean="0"/>
              <a:t>a Thread object whose task is defined by the</a:t>
            </a:r>
            <a:r>
              <a:rPr lang="en-US" dirty="0" smtClean="0">
                <a:latin typeface="Courier New" panose="02070309020205020404" charset="0"/>
                <a:cs typeface="Courier New" panose="02070309020205020404" charset="0"/>
              </a:rPr>
              <a:t> </a:t>
            </a:r>
            <a:r>
              <a:rPr lang="en-US" b="1" dirty="0" smtClean="0">
                <a:latin typeface="Courier New" panose="02070309020205020404" charset="0"/>
                <a:cs typeface="Courier New" panose="02070309020205020404" charset="0"/>
              </a:rPr>
              <a:t>main()</a:t>
            </a:r>
            <a:r>
              <a:rPr lang="en-US" dirty="0" smtClean="0"/>
              <a:t> method </a:t>
            </a:r>
            <a:endParaRPr lang="en-US" dirty="0" smtClean="0"/>
          </a:p>
          <a:p>
            <a:pPr marL="990600" lvl="1" indent="-533400">
              <a:lnSpc>
                <a:spcPct val="120000"/>
              </a:lnSpc>
              <a:buFontTx/>
              <a:buAutoNum type="arabicPeriod"/>
            </a:pPr>
            <a:r>
              <a:rPr lang="en-US" dirty="0" smtClean="0"/>
              <a:t>The JVM </a:t>
            </a:r>
            <a:r>
              <a:rPr lang="en-US" dirty="0" smtClean="0">
                <a:solidFill>
                  <a:schemeClr val="accent2"/>
                </a:solidFill>
              </a:rPr>
              <a:t>starts </a:t>
            </a:r>
            <a:r>
              <a:rPr lang="en-US" dirty="0" smtClean="0"/>
              <a:t>the thread</a:t>
            </a:r>
            <a:endParaRPr lang="en-US" dirty="0" smtClean="0"/>
          </a:p>
          <a:p>
            <a:pPr marL="990600" lvl="1" indent="-533400">
              <a:lnSpc>
                <a:spcPct val="120000"/>
              </a:lnSpc>
              <a:buFontTx/>
              <a:buAutoNum type="arabicPeriod"/>
            </a:pPr>
            <a:r>
              <a:rPr lang="en-US" dirty="0" smtClean="0"/>
              <a:t>The thread</a:t>
            </a:r>
            <a:r>
              <a:rPr lang="en-US" dirty="0" smtClean="0">
                <a:solidFill>
                  <a:schemeClr val="accent2"/>
                </a:solidFill>
              </a:rPr>
              <a:t> executes</a:t>
            </a:r>
            <a:r>
              <a:rPr lang="en-US" dirty="0" smtClean="0"/>
              <a:t> the statements of the program one by one</a:t>
            </a:r>
            <a:endParaRPr lang="en-US" dirty="0" smtClean="0"/>
          </a:p>
          <a:p>
            <a:pPr marL="990600" lvl="1" indent="-533400">
              <a:lnSpc>
                <a:spcPct val="120000"/>
              </a:lnSpc>
              <a:buFontTx/>
              <a:buAutoNum type="arabicPeriod"/>
            </a:pPr>
            <a:r>
              <a:rPr lang="en-US" dirty="0" smtClean="0"/>
              <a:t>After executing all the statements, the method returns and the </a:t>
            </a:r>
            <a:r>
              <a:rPr lang="en-US" dirty="0" smtClean="0">
                <a:solidFill>
                  <a:schemeClr val="accent2"/>
                </a:solidFill>
              </a:rPr>
              <a:t>thread dies</a:t>
            </a:r>
            <a:endParaRPr lang="en-US" dirty="0" smtClean="0">
              <a:solidFill>
                <a:schemeClr val="accent2"/>
              </a:solidFill>
            </a:endParaRPr>
          </a:p>
          <a:p>
            <a:pPr>
              <a:lnSpc>
                <a:spcPct val="90000"/>
              </a:lnSpc>
              <a:buFont typeface="Arial" panose="020B0604020202020204" pitchFamily="34" charset="0"/>
              <a:buNone/>
            </a:pPr>
            <a:endParaRPr lang="en-CA" sz="24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685800" y="368300"/>
            <a:ext cx="7772400" cy="1143000"/>
          </a:xfrm>
        </p:spPr>
        <p:txBody>
          <a:bodyPr lIns="90000" tIns="46800" rIns="90000" bIns="46800">
            <a:normAutofit/>
          </a:bodyPr>
          <a:lstStyle/>
          <a:p>
            <a:pPr eaLnBrk="1">
              <a:lnSpc>
                <a:spcPct val="100000"/>
              </a:lnSpc>
              <a:buSzPct val="45000"/>
              <a:buFont typeface="Wingdings" panose="05000000000000000000" pitchFamily="2" charset="2"/>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Lst>
            </a:pPr>
            <a:r>
              <a:rPr lang="en-IN" dirty="0" smtClean="0"/>
              <a:t>Multiple threads in same app</a:t>
            </a:r>
            <a:endParaRPr lang="en-IN" dirty="0" smtClean="0"/>
          </a:p>
        </p:txBody>
      </p:sp>
      <p:sp>
        <p:nvSpPr>
          <p:cNvPr id="9218" name="Rectangle 2"/>
          <p:cNvSpPr>
            <a:spLocks noGrp="1" noChangeArrowheads="1"/>
          </p:cNvSpPr>
          <p:nvPr>
            <p:ph idx="1"/>
          </p:nvPr>
        </p:nvSpPr>
        <p:spPr>
          <a:xfrm>
            <a:off x="579438" y="1223963"/>
            <a:ext cx="7988300" cy="5327650"/>
          </a:xfrm>
        </p:spPr>
        <p:txBody>
          <a:bodyPr lIns="90000" tIns="46800" rIns="90000" bIns="46800"/>
          <a:lstStyle/>
          <a:p>
            <a:pPr>
              <a:lnSpc>
                <a:spcPct val="120000"/>
              </a:lnSpc>
            </a:pPr>
            <a:endParaRPr lang="en-US" sz="1800" dirty="0" smtClean="0"/>
          </a:p>
          <a:p>
            <a:pPr>
              <a:lnSpc>
                <a:spcPct val="120000"/>
              </a:lnSpc>
            </a:pPr>
            <a:r>
              <a:rPr lang="en-US" sz="1800" dirty="0" smtClean="0"/>
              <a:t>Each thread has its private run-time stack </a:t>
            </a:r>
            <a:endParaRPr lang="en-US" sz="1800" dirty="0" smtClean="0"/>
          </a:p>
          <a:p>
            <a:pPr>
              <a:lnSpc>
                <a:spcPct val="120000"/>
              </a:lnSpc>
            </a:pPr>
            <a:r>
              <a:rPr lang="en-US" sz="1800" dirty="0" smtClean="0"/>
              <a:t>If two threads execute the same method, each will have its own copy of the local variables the methods uses</a:t>
            </a:r>
            <a:endParaRPr lang="en-US" sz="1800" dirty="0" smtClean="0"/>
          </a:p>
          <a:p>
            <a:pPr>
              <a:lnSpc>
                <a:spcPct val="120000"/>
              </a:lnSpc>
            </a:pPr>
            <a:r>
              <a:rPr lang="en-US" sz="1800" dirty="0" smtClean="0"/>
              <a:t>However, all threads see the same dynamic memory, i.e., heap (are there variables on the heap?)</a:t>
            </a:r>
            <a:endParaRPr lang="en-US" sz="1800" dirty="0" smtClean="0"/>
          </a:p>
          <a:p>
            <a:pPr>
              <a:lnSpc>
                <a:spcPct val="120000"/>
              </a:lnSpc>
            </a:pPr>
            <a:r>
              <a:rPr lang="en-US" sz="1800" dirty="0" smtClean="0"/>
              <a:t>Two different threads can act on the same object and same static fields </a:t>
            </a:r>
            <a:r>
              <a:rPr lang="en-US" sz="1800" dirty="0" err="1" smtClean="0"/>
              <a:t>concurrely</a:t>
            </a:r>
            <a:endParaRPr lang="en-US" sz="1800" dirty="0" smtClean="0"/>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796925"/>
          </a:xfrm>
        </p:spPr>
        <p:txBody>
          <a:bodyPr/>
          <a:lstStyle/>
          <a:p>
            <a:r>
              <a:rPr lang="en-CA" sz="3600" dirty="0" smtClean="0">
                <a:latin typeface="Times New Roman" panose="02020603050405020304" pitchFamily="18" charset="0"/>
              </a:rPr>
              <a:t>Creating threads</a:t>
            </a:r>
            <a:endParaRPr lang="en-CA" sz="3600" dirty="0" smtClean="0">
              <a:latin typeface="Times New Roman" panose="02020603050405020304" pitchFamily="18" charset="0"/>
            </a:endParaRPr>
          </a:p>
        </p:txBody>
      </p:sp>
      <p:sp>
        <p:nvSpPr>
          <p:cNvPr id="11267" name="Content Placeholder 2"/>
          <p:cNvSpPr>
            <a:spLocks noGrp="1"/>
          </p:cNvSpPr>
          <p:nvPr>
            <p:ph idx="1"/>
          </p:nvPr>
        </p:nvSpPr>
        <p:spPr>
          <a:xfrm>
            <a:off x="457200" y="1643063"/>
            <a:ext cx="8229600" cy="4483100"/>
          </a:xfrm>
        </p:spPr>
        <p:txBody>
          <a:bodyPr/>
          <a:lstStyle/>
          <a:p>
            <a:pPr marL="609600" indent="-609600"/>
            <a:r>
              <a:rPr lang="en-US" dirty="0" smtClean="0"/>
              <a:t>There are two ways to create our own </a:t>
            </a:r>
            <a:r>
              <a:rPr lang="en-US" sz="2800" b="1" dirty="0" smtClean="0">
                <a:cs typeface="Courier New" panose="02070309020205020404" charset="0"/>
              </a:rPr>
              <a:t>Thread </a:t>
            </a:r>
            <a:r>
              <a:rPr lang="en-US" dirty="0" smtClean="0"/>
              <a:t>object</a:t>
            </a:r>
            <a:endParaRPr lang="en-US" dirty="0" smtClean="0"/>
          </a:p>
          <a:p>
            <a:pPr marL="990600" lvl="1" indent="-533400">
              <a:buFontTx/>
              <a:buAutoNum type="arabicPeriod"/>
            </a:pPr>
            <a:r>
              <a:rPr lang="en-US" dirty="0" err="1" smtClean="0">
                <a:solidFill>
                  <a:schemeClr val="accent2"/>
                </a:solidFill>
              </a:rPr>
              <a:t>Subclassing</a:t>
            </a:r>
            <a:r>
              <a:rPr lang="en-US" dirty="0" smtClean="0">
                <a:solidFill>
                  <a:schemeClr val="accent2"/>
                </a:solidFill>
              </a:rPr>
              <a:t> the </a:t>
            </a:r>
            <a:r>
              <a:rPr lang="en-US" b="1" dirty="0" smtClean="0">
                <a:solidFill>
                  <a:schemeClr val="accent2"/>
                </a:solidFill>
              </a:rPr>
              <a:t>Thread</a:t>
            </a:r>
            <a:r>
              <a:rPr lang="en-US" dirty="0" smtClean="0">
                <a:solidFill>
                  <a:schemeClr val="accent2"/>
                </a:solidFill>
              </a:rPr>
              <a:t> class and instantiating a new object of that class</a:t>
            </a:r>
            <a:endParaRPr lang="en-US" dirty="0" smtClean="0">
              <a:solidFill>
                <a:schemeClr val="accent2"/>
              </a:solidFill>
            </a:endParaRPr>
          </a:p>
          <a:p>
            <a:pPr marL="990600" lvl="1" indent="-533400">
              <a:buFontTx/>
              <a:buAutoNum type="arabicPeriod"/>
            </a:pPr>
            <a:r>
              <a:rPr lang="en-US" dirty="0" smtClean="0">
                <a:solidFill>
                  <a:schemeClr val="accent2"/>
                </a:solidFill>
              </a:rPr>
              <a:t>Implementing the </a:t>
            </a:r>
            <a:r>
              <a:rPr lang="en-US" b="1" dirty="0" err="1" smtClean="0">
                <a:solidFill>
                  <a:schemeClr val="accent2"/>
                </a:solidFill>
                <a:cs typeface="Courier New" panose="02070309020205020404" charset="0"/>
              </a:rPr>
              <a:t>Runnable</a:t>
            </a:r>
            <a:r>
              <a:rPr lang="en-US" dirty="0" smtClean="0">
                <a:solidFill>
                  <a:schemeClr val="accent2"/>
                </a:solidFill>
              </a:rPr>
              <a:t> interface</a:t>
            </a:r>
            <a:endParaRPr lang="en-US" dirty="0" smtClean="0">
              <a:solidFill>
                <a:schemeClr val="accent2"/>
              </a:solidFill>
            </a:endParaRPr>
          </a:p>
          <a:p>
            <a:pPr marL="609600" indent="-609600"/>
            <a:r>
              <a:rPr lang="en-US" dirty="0" smtClean="0"/>
              <a:t>In both cases the </a:t>
            </a:r>
            <a:r>
              <a:rPr lang="en-US" sz="2800" b="1" dirty="0" smtClean="0">
                <a:cs typeface="Courier New" panose="02070309020205020404" charset="0"/>
              </a:rPr>
              <a:t>run()</a:t>
            </a:r>
            <a:r>
              <a:rPr lang="en-US" dirty="0" smtClean="0"/>
              <a:t> method should be implemented</a:t>
            </a:r>
            <a:endParaRPr lang="en-CA" sz="2800"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37"/>
          </a:xfrm>
        </p:spPr>
        <p:txBody>
          <a:bodyPr rtlCol="0">
            <a:normAutofit fontScale="90000"/>
          </a:bodyPr>
          <a:lstStyle/>
          <a:p>
            <a:pPr fontAlgn="auto">
              <a:spcAft>
                <a:spcPts val="0"/>
              </a:spcAft>
              <a:defRPr/>
            </a:pPr>
            <a:r>
              <a:rPr lang="en-CA" dirty="0" smtClean="0"/>
              <a:t> thread methods</a:t>
            </a:r>
            <a:endParaRPr lang="en-CA" dirty="0"/>
          </a:p>
        </p:txBody>
      </p:sp>
      <p:sp>
        <p:nvSpPr>
          <p:cNvPr id="3" name="Content Placeholder 2"/>
          <p:cNvSpPr>
            <a:spLocks noGrp="1"/>
          </p:cNvSpPr>
          <p:nvPr>
            <p:ph idx="1"/>
          </p:nvPr>
        </p:nvSpPr>
        <p:spPr>
          <a:xfrm>
            <a:off x="457200" y="928688"/>
            <a:ext cx="8229600" cy="5197475"/>
          </a:xfrm>
        </p:spPr>
        <p:txBody>
          <a:bodyPr>
            <a:normAutofit/>
          </a:bodyPr>
          <a:lstStyle/>
          <a:p>
            <a:pPr>
              <a:buFontTx/>
              <a:buNone/>
            </a:pPr>
            <a:r>
              <a:rPr lang="en-US" sz="2800" b="1" dirty="0" smtClean="0">
                <a:solidFill>
                  <a:schemeClr val="hlink"/>
                </a:solidFill>
              </a:rPr>
              <a:t>void start()</a:t>
            </a:r>
            <a:endParaRPr lang="en-US" sz="2800" b="1" dirty="0" smtClean="0">
              <a:solidFill>
                <a:schemeClr val="hlink"/>
              </a:solidFill>
            </a:endParaRPr>
          </a:p>
          <a:p>
            <a:pPr lvl="1"/>
            <a:r>
              <a:rPr lang="en-US" dirty="0" smtClean="0"/>
              <a:t>Creates a new thread and makes it </a:t>
            </a:r>
            <a:r>
              <a:rPr lang="en-US" dirty="0" err="1" smtClean="0"/>
              <a:t>runnable</a:t>
            </a:r>
            <a:endParaRPr lang="en-US" dirty="0" smtClean="0"/>
          </a:p>
          <a:p>
            <a:pPr lvl="1"/>
            <a:r>
              <a:rPr lang="en-US" dirty="0" smtClean="0">
                <a:cs typeface="Times New Roman" panose="02020603050405020304" pitchFamily="18" charset="0"/>
              </a:rPr>
              <a:t>This method can be called only once</a:t>
            </a:r>
            <a:endParaRPr lang="en-US" sz="1200" dirty="0" smtClean="0"/>
          </a:p>
          <a:p>
            <a:pPr>
              <a:buFontTx/>
              <a:buNone/>
            </a:pPr>
            <a:r>
              <a:rPr lang="en-US" sz="2800" b="1" dirty="0" smtClean="0">
                <a:solidFill>
                  <a:schemeClr val="hlink"/>
                </a:solidFill>
              </a:rPr>
              <a:t>void run()</a:t>
            </a:r>
            <a:endParaRPr lang="en-US" sz="2800" b="1" dirty="0" smtClean="0">
              <a:solidFill>
                <a:schemeClr val="hlink"/>
              </a:solidFill>
            </a:endParaRPr>
          </a:p>
          <a:p>
            <a:pPr lvl="1"/>
            <a:r>
              <a:rPr lang="en-US" dirty="0" smtClean="0"/>
              <a:t>The new thread begins its life inside this method</a:t>
            </a:r>
            <a:endParaRPr lang="en-US" dirty="0" smtClean="0"/>
          </a:p>
          <a:p>
            <a:pPr>
              <a:buFontTx/>
              <a:buNone/>
            </a:pPr>
            <a:r>
              <a:rPr lang="en-US" sz="2800" b="1" dirty="0" smtClean="0">
                <a:solidFill>
                  <a:schemeClr val="hlink"/>
                </a:solidFill>
                <a:cs typeface="Courier New" panose="02070309020205020404" charset="0"/>
              </a:rPr>
              <a:t>void stop() </a:t>
            </a:r>
            <a:r>
              <a:rPr lang="en-US" sz="2800" dirty="0" smtClean="0">
                <a:solidFill>
                  <a:schemeClr val="hlink"/>
                </a:solidFill>
                <a:cs typeface="Times New Roman" panose="02020603050405020304" pitchFamily="18" charset="0"/>
              </a:rPr>
              <a:t>(deprecated)</a:t>
            </a:r>
            <a:endParaRPr lang="en-US" sz="2800" dirty="0" smtClean="0">
              <a:solidFill>
                <a:schemeClr val="hlink"/>
              </a:solidFill>
              <a:cs typeface="Times New Roman" panose="02020603050405020304" pitchFamily="18" charset="0"/>
            </a:endParaRPr>
          </a:p>
          <a:p>
            <a:pPr lvl="1"/>
            <a:r>
              <a:rPr lang="en-US" dirty="0" smtClean="0"/>
              <a:t>The thread is being terminated</a:t>
            </a:r>
            <a:endParaRPr lang="en-CA" sz="2000"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r>
              <a:rPr lang="en-US" sz="3600" dirty="0" smtClean="0">
                <a:latin typeface="Times New Roman" panose="02020603050405020304" pitchFamily="18" charset="0"/>
              </a:rPr>
              <a:t>Thread methods</a:t>
            </a:r>
            <a:endParaRPr lang="en-US" sz="3600" dirty="0" smtClean="0">
              <a:latin typeface="Times New Roman" panose="02020603050405020304" pitchFamily="18" charset="0"/>
            </a:endParaRPr>
          </a:p>
        </p:txBody>
      </p:sp>
      <p:sp>
        <p:nvSpPr>
          <p:cNvPr id="47107" name="Rectangle 3"/>
          <p:cNvSpPr>
            <a:spLocks noGrp="1"/>
          </p:cNvSpPr>
          <p:nvPr>
            <p:ph idx="1"/>
          </p:nvPr>
        </p:nvSpPr>
        <p:spPr/>
        <p:txBody>
          <a:bodyPr>
            <a:normAutofit/>
          </a:bodyPr>
          <a:lstStyle/>
          <a:p>
            <a:pPr>
              <a:lnSpc>
                <a:spcPct val="120000"/>
              </a:lnSpc>
              <a:buFontTx/>
              <a:buNone/>
            </a:pPr>
            <a:r>
              <a:rPr lang="en-US" sz="2800" b="1" dirty="0" smtClean="0">
                <a:solidFill>
                  <a:schemeClr val="hlink"/>
                </a:solidFill>
                <a:cs typeface="Courier New" panose="02070309020205020404" charset="0"/>
              </a:rPr>
              <a:t>void yield()</a:t>
            </a:r>
            <a:endParaRPr lang="en-US" sz="2800" b="1" dirty="0" smtClean="0">
              <a:solidFill>
                <a:schemeClr val="hlink"/>
              </a:solidFill>
              <a:cs typeface="Courier New" panose="02070309020205020404" charset="0"/>
            </a:endParaRPr>
          </a:p>
          <a:p>
            <a:pPr lvl="1">
              <a:lnSpc>
                <a:spcPct val="120000"/>
              </a:lnSpc>
            </a:pPr>
            <a:r>
              <a:rPr lang="en-US" dirty="0" smtClean="0">
                <a:cs typeface="Times New Roman" panose="02020603050405020304" pitchFamily="18" charset="0"/>
              </a:rPr>
              <a:t>Causes the currently executing thread object to temporarily pause and allow other threads to execute</a:t>
            </a:r>
            <a:endParaRPr lang="en-US" dirty="0" smtClean="0">
              <a:cs typeface="Times New Roman" panose="02020603050405020304" pitchFamily="18" charset="0"/>
            </a:endParaRPr>
          </a:p>
          <a:p>
            <a:pPr lvl="1">
              <a:lnSpc>
                <a:spcPct val="120000"/>
              </a:lnSpc>
            </a:pPr>
            <a:r>
              <a:rPr lang="en-US" dirty="0" smtClean="0">
                <a:cs typeface="Times New Roman" panose="02020603050405020304" pitchFamily="18" charset="0"/>
              </a:rPr>
              <a:t>Allow only threads of the same priority to run</a:t>
            </a:r>
            <a:endParaRPr lang="en-US" dirty="0" smtClean="0">
              <a:cs typeface="Times New Roman" panose="02020603050405020304" pitchFamily="18" charset="0"/>
            </a:endParaRPr>
          </a:p>
          <a:p>
            <a:pPr>
              <a:lnSpc>
                <a:spcPct val="120000"/>
              </a:lnSpc>
              <a:buFontTx/>
              <a:buNone/>
            </a:pPr>
            <a:r>
              <a:rPr lang="en-US" sz="2800" b="1" dirty="0" smtClean="0">
                <a:solidFill>
                  <a:schemeClr val="hlink"/>
                </a:solidFill>
                <a:cs typeface="Courier New" panose="02070309020205020404" charset="0"/>
              </a:rPr>
              <a:t>void sleep(</a:t>
            </a:r>
            <a:r>
              <a:rPr lang="en-US" sz="2800" b="1" dirty="0" err="1" smtClean="0">
                <a:solidFill>
                  <a:schemeClr val="hlink"/>
                </a:solidFill>
                <a:cs typeface="Courier New" panose="02070309020205020404" charset="0"/>
              </a:rPr>
              <a:t>int</a:t>
            </a:r>
            <a:r>
              <a:rPr lang="en-US" sz="2800" b="1" i="1" dirty="0" smtClean="0">
                <a:solidFill>
                  <a:schemeClr val="hlink"/>
                </a:solidFill>
                <a:cs typeface="Courier New" panose="02070309020205020404" charset="0"/>
              </a:rPr>
              <a:t> m</a:t>
            </a:r>
            <a:r>
              <a:rPr lang="en-US" sz="2800" b="1" dirty="0" smtClean="0">
                <a:solidFill>
                  <a:schemeClr val="hlink"/>
                </a:solidFill>
                <a:cs typeface="Courier New" panose="02070309020205020404" charset="0"/>
              </a:rPr>
              <a:t>) </a:t>
            </a:r>
            <a:r>
              <a:rPr lang="en-US" sz="2800" b="1" dirty="0" smtClean="0">
                <a:cs typeface="Times New Roman" panose="02020603050405020304" pitchFamily="18" charset="0"/>
              </a:rPr>
              <a:t>or</a:t>
            </a:r>
            <a:r>
              <a:rPr lang="en-US" sz="2800" b="1" dirty="0" smtClean="0">
                <a:solidFill>
                  <a:schemeClr val="hlink"/>
                </a:solidFill>
                <a:cs typeface="Times New Roman" panose="02020603050405020304" pitchFamily="18" charset="0"/>
              </a:rPr>
              <a:t> </a:t>
            </a:r>
            <a:r>
              <a:rPr lang="en-US" sz="2800" b="1" dirty="0" smtClean="0">
                <a:solidFill>
                  <a:schemeClr val="hlink"/>
                </a:solidFill>
                <a:cs typeface="Courier New" panose="02070309020205020404" charset="0"/>
              </a:rPr>
              <a:t>sleep(</a:t>
            </a:r>
            <a:r>
              <a:rPr lang="en-US" sz="2800" b="1" dirty="0" err="1" smtClean="0">
                <a:solidFill>
                  <a:schemeClr val="hlink"/>
                </a:solidFill>
                <a:cs typeface="Courier New" panose="02070309020205020404" charset="0"/>
              </a:rPr>
              <a:t>int</a:t>
            </a:r>
            <a:r>
              <a:rPr lang="en-US" sz="2800" b="1" i="1" dirty="0" smtClean="0">
                <a:solidFill>
                  <a:schemeClr val="hlink"/>
                </a:solidFill>
                <a:cs typeface="Courier New" panose="02070309020205020404" charset="0"/>
              </a:rPr>
              <a:t> m</a:t>
            </a:r>
            <a:r>
              <a:rPr lang="en-US" sz="2800" b="1" dirty="0" smtClean="0">
                <a:solidFill>
                  <a:schemeClr val="hlink"/>
                </a:solidFill>
                <a:cs typeface="Courier New" panose="02070309020205020404" charset="0"/>
              </a:rPr>
              <a:t>, </a:t>
            </a:r>
            <a:r>
              <a:rPr lang="en-US" sz="2800" b="1" dirty="0" err="1" smtClean="0">
                <a:solidFill>
                  <a:schemeClr val="hlink"/>
                </a:solidFill>
                <a:cs typeface="Courier New" panose="02070309020205020404" charset="0"/>
              </a:rPr>
              <a:t>int</a:t>
            </a:r>
            <a:r>
              <a:rPr lang="en-US" sz="2800" b="1" dirty="0" smtClean="0">
                <a:solidFill>
                  <a:schemeClr val="hlink"/>
                </a:solidFill>
                <a:cs typeface="Courier New" panose="02070309020205020404" charset="0"/>
              </a:rPr>
              <a:t> </a:t>
            </a:r>
            <a:r>
              <a:rPr lang="en-US" sz="2800" b="1" i="1" dirty="0" smtClean="0">
                <a:solidFill>
                  <a:schemeClr val="hlink"/>
                </a:solidFill>
                <a:cs typeface="Courier New" panose="02070309020205020404" charset="0"/>
              </a:rPr>
              <a:t>n</a:t>
            </a:r>
            <a:r>
              <a:rPr lang="en-US" sz="2800" b="1" dirty="0" smtClean="0">
                <a:solidFill>
                  <a:schemeClr val="hlink"/>
                </a:solidFill>
                <a:cs typeface="Courier New" panose="02070309020205020404" charset="0"/>
              </a:rPr>
              <a:t>)</a:t>
            </a:r>
            <a:r>
              <a:rPr lang="en-US" b="1" dirty="0" smtClean="0">
                <a:solidFill>
                  <a:schemeClr val="tx2"/>
                </a:solidFill>
                <a:latin typeface="Comic Sans MS" panose="030F0702030302020204" pitchFamily="66" charset="0"/>
                <a:cs typeface="Times New Roman" panose="02020603050405020304" pitchFamily="18" charset="0"/>
              </a:rPr>
              <a:t>  </a:t>
            </a:r>
            <a:endParaRPr lang="en-US" b="1" dirty="0" smtClean="0">
              <a:solidFill>
                <a:schemeClr val="tx2"/>
              </a:solidFill>
              <a:cs typeface="Times New Roman" panose="02020603050405020304" pitchFamily="18" charset="0"/>
            </a:endParaRPr>
          </a:p>
          <a:p>
            <a:pPr lvl="1">
              <a:lnSpc>
                <a:spcPct val="120000"/>
              </a:lnSpc>
            </a:pPr>
            <a:r>
              <a:rPr lang="en-US" dirty="0" smtClean="0">
                <a:cs typeface="Times New Roman" panose="02020603050405020304" pitchFamily="18" charset="0"/>
              </a:rPr>
              <a:t>The thread sleeps for </a:t>
            </a:r>
            <a:r>
              <a:rPr lang="en-US" i="1" dirty="0" smtClean="0">
                <a:cs typeface="Times New Roman" panose="02020603050405020304" pitchFamily="18" charset="0"/>
              </a:rPr>
              <a:t>m</a:t>
            </a:r>
            <a:r>
              <a:rPr lang="en-US" dirty="0" smtClean="0">
                <a:cs typeface="Times New Roman" panose="02020603050405020304" pitchFamily="18" charset="0"/>
              </a:rPr>
              <a:t> milliseconds, plus </a:t>
            </a:r>
            <a:r>
              <a:rPr lang="en-US" i="1" dirty="0" smtClean="0">
                <a:cs typeface="Times New Roman" panose="02020603050405020304" pitchFamily="18" charset="0"/>
              </a:rPr>
              <a:t>n</a:t>
            </a:r>
            <a:r>
              <a:rPr lang="en-US" dirty="0" smtClean="0">
                <a:cs typeface="Times New Roman" panose="02020603050405020304" pitchFamily="18" charset="0"/>
              </a:rPr>
              <a:t> nanoseconds</a:t>
            </a:r>
            <a:endParaRPr lang="en-US" dirty="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725487"/>
          </a:xfrm>
        </p:spPr>
        <p:txBody>
          <a:bodyPr/>
          <a:lstStyle/>
          <a:p>
            <a:r>
              <a:rPr lang="en-CA" sz="3600" dirty="0" err="1" smtClean="0">
                <a:latin typeface="Times New Roman" panose="02020603050405020304" pitchFamily="18" charset="0"/>
              </a:rPr>
              <a:t>Runnable</a:t>
            </a:r>
            <a:r>
              <a:rPr lang="en-CA" sz="3600" dirty="0" smtClean="0">
                <a:latin typeface="Times New Roman" panose="02020603050405020304" pitchFamily="18" charset="0"/>
              </a:rPr>
              <a:t> object</a:t>
            </a:r>
            <a:endParaRPr lang="en-CA" sz="3600" dirty="0" smtClean="0">
              <a:latin typeface="Times New Roman" panose="02020603050405020304" pitchFamily="18" charset="0"/>
            </a:endParaRPr>
          </a:p>
        </p:txBody>
      </p:sp>
      <p:sp>
        <p:nvSpPr>
          <p:cNvPr id="13315" name="Content Placeholder 2"/>
          <p:cNvSpPr>
            <a:spLocks noGrp="1"/>
          </p:cNvSpPr>
          <p:nvPr>
            <p:ph idx="1"/>
          </p:nvPr>
        </p:nvSpPr>
        <p:spPr>
          <a:xfrm>
            <a:off x="457200" y="1214438"/>
            <a:ext cx="8229600" cy="4911725"/>
          </a:xfrm>
        </p:spPr>
        <p:txBody>
          <a:bodyPr/>
          <a:lstStyle/>
          <a:p>
            <a:r>
              <a:rPr lang="en-US" sz="2800" dirty="0" smtClean="0"/>
              <a:t>When running the </a:t>
            </a:r>
            <a:r>
              <a:rPr lang="en-US" sz="2800" dirty="0" err="1" smtClean="0"/>
              <a:t>Runnable</a:t>
            </a:r>
            <a:r>
              <a:rPr lang="en-US" sz="2800" dirty="0" smtClean="0"/>
              <a:t> object, a Thread object is created from the </a:t>
            </a:r>
            <a:r>
              <a:rPr lang="en-US" sz="2800" dirty="0" err="1" smtClean="0"/>
              <a:t>Runnable</a:t>
            </a:r>
            <a:r>
              <a:rPr lang="en-US" sz="2800" dirty="0" smtClean="0"/>
              <a:t> object</a:t>
            </a:r>
            <a:endParaRPr lang="en-US" sz="2800" dirty="0" smtClean="0"/>
          </a:p>
          <a:p>
            <a:r>
              <a:rPr lang="en-US" sz="2800" dirty="0" smtClean="0"/>
              <a:t>The Thread object</a:t>
            </a:r>
            <a:r>
              <a:rPr lang="en-US" sz="2800" dirty="0" smtClean="0">
                <a:latin typeface="Comic Sans MS" panose="030F0702030302020204" pitchFamily="66" charset="0"/>
              </a:rPr>
              <a:t>’</a:t>
            </a:r>
            <a:r>
              <a:rPr lang="en-US" sz="2800" dirty="0" smtClean="0"/>
              <a:t>s </a:t>
            </a:r>
            <a:r>
              <a:rPr lang="en-US" sz="2400" b="1" dirty="0" smtClean="0">
                <a:cs typeface="Courier New" panose="02070309020205020404" charset="0"/>
              </a:rPr>
              <a:t>run()</a:t>
            </a:r>
            <a:r>
              <a:rPr lang="en-US" sz="2800" dirty="0" smtClean="0"/>
              <a:t> method calls the </a:t>
            </a:r>
            <a:r>
              <a:rPr lang="en-US" sz="2800" dirty="0" err="1" smtClean="0"/>
              <a:t>Runnable</a:t>
            </a:r>
            <a:r>
              <a:rPr lang="en-US" sz="2800" dirty="0" smtClean="0"/>
              <a:t> object</a:t>
            </a:r>
            <a:r>
              <a:rPr lang="en-US" sz="2800" dirty="0" smtClean="0">
                <a:latin typeface="Comic Sans MS" panose="030F0702030302020204" pitchFamily="66" charset="0"/>
              </a:rPr>
              <a:t>’</a:t>
            </a:r>
            <a:r>
              <a:rPr lang="en-US" sz="2800" dirty="0" smtClean="0"/>
              <a:t>s </a:t>
            </a:r>
            <a:r>
              <a:rPr lang="en-US" sz="2400" b="1" dirty="0" smtClean="0">
                <a:cs typeface="Courier New" panose="02070309020205020404" charset="0"/>
              </a:rPr>
              <a:t>run()</a:t>
            </a:r>
            <a:r>
              <a:rPr lang="en-US" sz="2800" dirty="0" smtClean="0"/>
              <a:t> method</a:t>
            </a:r>
            <a:endParaRPr lang="en-US" sz="2800" dirty="0" smtClean="0"/>
          </a:p>
          <a:p>
            <a:r>
              <a:rPr lang="en-US" sz="2800" dirty="0" smtClean="0"/>
              <a:t>Allows threads to run inside any object, regardless of inheritance</a:t>
            </a:r>
            <a:endParaRPr lang="en-US" sz="28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CA" sz="3600" dirty="0" smtClean="0">
                <a:latin typeface="Times New Roman" panose="02020603050405020304" pitchFamily="18" charset="0"/>
              </a:rPr>
              <a:t>Thread state diagram</a:t>
            </a:r>
            <a:endParaRPr lang="en-CA" sz="3600" dirty="0" smtClean="0">
              <a:latin typeface="Times New Roman" panose="02020603050405020304" pitchFamily="18" charset="0"/>
            </a:endParaRPr>
          </a:p>
        </p:txBody>
      </p:sp>
      <p:sp>
        <p:nvSpPr>
          <p:cNvPr id="15363" name="Content Placeholder 2"/>
          <p:cNvSpPr>
            <a:spLocks noGrp="1"/>
          </p:cNvSpPr>
          <p:nvPr>
            <p:ph idx="1"/>
          </p:nvPr>
        </p:nvSpPr>
        <p:spPr/>
        <p:txBody>
          <a:bodyPr/>
          <a:lstStyle/>
          <a:p>
            <a:pPr>
              <a:buFont typeface="Arial" panose="020B0604020202020204" pitchFamily="34" charset="0"/>
              <a:buNone/>
            </a:pPr>
            <a:endParaRPr lang="en-CA" sz="2800" dirty="0" smtClean="0">
              <a:latin typeface="Times New Roman" panose="02020603050405020304" pitchFamily="18" charset="0"/>
            </a:endParaRPr>
          </a:p>
        </p:txBody>
      </p:sp>
      <p:sp>
        <p:nvSpPr>
          <p:cNvPr id="4" name="AutoShape 1026"/>
          <p:cNvSpPr>
            <a:spLocks noChangeArrowheads="1"/>
          </p:cNvSpPr>
          <p:nvPr/>
        </p:nvSpPr>
        <p:spPr bwMode="auto">
          <a:xfrm rot="16200000">
            <a:off x="1346563" y="876299"/>
            <a:ext cx="4267200" cy="6019800"/>
          </a:xfrm>
          <a:prstGeom prst="roundRect">
            <a:avLst>
              <a:gd name="adj" fmla="val 16667"/>
            </a:avLst>
          </a:prstGeom>
          <a:solidFill>
            <a:srgbClr val="FFFFCC"/>
          </a:solidFill>
          <a:ln w="9525">
            <a:solidFill>
              <a:schemeClr val="tx2"/>
            </a:solidFill>
            <a:round/>
          </a:ln>
        </p:spPr>
        <p:txBody>
          <a:bodyPr vert="eaVert" wrap="none" anchorCtr="1"/>
          <a:lstStyle/>
          <a:p>
            <a:r>
              <a:rPr lang="en-US" b="0" u="none">
                <a:solidFill>
                  <a:schemeClr val="tx1"/>
                </a:solidFill>
                <a:latin typeface="Comic Sans MS" panose="030F0702030302020204" pitchFamily="66" charset="0"/>
                <a:cs typeface="Times New Roman (Hebrew)" charset="-79"/>
              </a:rPr>
              <a:t>Alive</a:t>
            </a:r>
            <a:endParaRPr lang="en-US" b="0" u="none">
              <a:solidFill>
                <a:schemeClr val="tx1"/>
              </a:solidFill>
              <a:latin typeface="Comic Sans MS" panose="030F0702030302020204" pitchFamily="66" charset="0"/>
              <a:cs typeface="Times New Roman (Hebrew)" charset="-79"/>
            </a:endParaRPr>
          </a:p>
        </p:txBody>
      </p:sp>
      <p:sp>
        <p:nvSpPr>
          <p:cNvPr id="5" name="AutoShape 1028"/>
          <p:cNvSpPr>
            <a:spLocks noChangeArrowheads="1"/>
          </p:cNvSpPr>
          <p:nvPr/>
        </p:nvSpPr>
        <p:spPr bwMode="auto">
          <a:xfrm>
            <a:off x="457200" y="3581400"/>
            <a:ext cx="1447800" cy="685800"/>
          </a:xfrm>
          <a:prstGeom prst="flowChartAlternateProcess">
            <a:avLst/>
          </a:prstGeom>
          <a:solidFill>
            <a:srgbClr val="CCECFF"/>
          </a:solidFill>
          <a:ln w="9525">
            <a:solidFill>
              <a:schemeClr val="tx2"/>
            </a:solidFill>
            <a:miter lim="800000"/>
          </a:ln>
        </p:spPr>
        <p:txBody>
          <a:bodyPr wrap="none" anchor="ctr"/>
          <a:lstStyle/>
          <a:p>
            <a:r>
              <a:rPr lang="en-US" b="0" u="none">
                <a:solidFill>
                  <a:schemeClr val="tx1"/>
                </a:solidFill>
                <a:latin typeface="Comic Sans MS" panose="030F0702030302020204" pitchFamily="66" charset="0"/>
                <a:cs typeface="Times New Roman (Hebrew)" charset="-79"/>
              </a:rPr>
              <a:t>New Thread</a:t>
            </a:r>
            <a:endParaRPr lang="en-US" b="0" u="none">
              <a:solidFill>
                <a:schemeClr val="tx1"/>
              </a:solidFill>
              <a:latin typeface="Comic Sans MS" panose="030F0702030302020204" pitchFamily="66" charset="0"/>
              <a:cs typeface="Times New Roman (Hebrew)" charset="-79"/>
            </a:endParaRPr>
          </a:p>
        </p:txBody>
      </p:sp>
      <p:sp>
        <p:nvSpPr>
          <p:cNvPr id="6" name="AutoShape 1029"/>
          <p:cNvSpPr>
            <a:spLocks noChangeArrowheads="1"/>
          </p:cNvSpPr>
          <p:nvPr/>
        </p:nvSpPr>
        <p:spPr bwMode="auto">
          <a:xfrm>
            <a:off x="7239000" y="3581400"/>
            <a:ext cx="1447800" cy="685800"/>
          </a:xfrm>
          <a:prstGeom prst="flowChartAlternateProcess">
            <a:avLst/>
          </a:prstGeom>
          <a:solidFill>
            <a:srgbClr val="CCECFF"/>
          </a:solidFill>
          <a:ln w="9525">
            <a:solidFill>
              <a:schemeClr val="tx2"/>
            </a:solidFill>
            <a:miter lim="800000"/>
          </a:ln>
        </p:spPr>
        <p:txBody>
          <a:bodyPr wrap="none" anchor="ctr"/>
          <a:lstStyle/>
          <a:p>
            <a:r>
              <a:rPr lang="en-US" b="0" u="none">
                <a:solidFill>
                  <a:schemeClr val="tx1"/>
                </a:solidFill>
                <a:latin typeface="Comic Sans MS" panose="030F0702030302020204" pitchFamily="66" charset="0"/>
                <a:cs typeface="Times New Roman (Hebrew)" charset="-79"/>
              </a:rPr>
              <a:t>Dead Thread</a:t>
            </a:r>
            <a:endParaRPr lang="en-US" b="0" u="none">
              <a:solidFill>
                <a:schemeClr val="tx1"/>
              </a:solidFill>
              <a:latin typeface="Comic Sans MS" panose="030F0702030302020204" pitchFamily="66" charset="0"/>
              <a:cs typeface="Times New Roman (Hebrew)" charset="-79"/>
            </a:endParaRPr>
          </a:p>
        </p:txBody>
      </p:sp>
      <p:sp>
        <p:nvSpPr>
          <p:cNvPr id="7" name="AutoShape 1030"/>
          <p:cNvSpPr>
            <a:spLocks noChangeArrowheads="1"/>
          </p:cNvSpPr>
          <p:nvPr/>
        </p:nvSpPr>
        <p:spPr bwMode="auto">
          <a:xfrm rot="16200000">
            <a:off x="3581400" y="2057400"/>
            <a:ext cx="2209800" cy="3124200"/>
          </a:xfrm>
          <a:prstGeom prst="roundRect">
            <a:avLst>
              <a:gd name="adj" fmla="val 16667"/>
            </a:avLst>
          </a:prstGeom>
          <a:solidFill>
            <a:srgbClr val="FFFFCC"/>
          </a:solidFill>
          <a:ln w="9525">
            <a:solidFill>
              <a:schemeClr val="tx2"/>
            </a:solidFill>
            <a:round/>
          </a:ln>
        </p:spPr>
        <p:txBody>
          <a:bodyPr vert="eaVert" wrap="none" anchorCtr="1"/>
          <a:lstStyle/>
          <a:p>
            <a:r>
              <a:rPr lang="en-US" b="0" u="none">
                <a:solidFill>
                  <a:schemeClr val="tx1"/>
                </a:solidFill>
                <a:latin typeface="Comic Sans MS" panose="030F0702030302020204" pitchFamily="66" charset="0"/>
                <a:cs typeface="Times New Roman (Hebrew)" charset="-79"/>
              </a:rPr>
              <a:t>Running</a:t>
            </a:r>
            <a:endParaRPr lang="en-US" b="0" u="none">
              <a:solidFill>
                <a:schemeClr val="tx1"/>
              </a:solidFill>
              <a:latin typeface="Comic Sans MS" panose="030F0702030302020204" pitchFamily="66" charset="0"/>
              <a:cs typeface="Times New Roman (Hebrew)" charset="-79"/>
            </a:endParaRPr>
          </a:p>
        </p:txBody>
      </p:sp>
      <p:sp>
        <p:nvSpPr>
          <p:cNvPr id="8" name="AutoShape 1031"/>
          <p:cNvSpPr>
            <a:spLocks noChangeArrowheads="1"/>
          </p:cNvSpPr>
          <p:nvPr/>
        </p:nvSpPr>
        <p:spPr bwMode="auto">
          <a:xfrm>
            <a:off x="4191000" y="3581400"/>
            <a:ext cx="1143000" cy="685800"/>
          </a:xfrm>
          <a:prstGeom prst="flowChartAlternateProcess">
            <a:avLst/>
          </a:prstGeom>
          <a:solidFill>
            <a:srgbClr val="CCECFF"/>
          </a:solidFill>
          <a:ln w="9525">
            <a:solidFill>
              <a:schemeClr val="tx2"/>
            </a:solidFill>
            <a:miter lim="800000"/>
          </a:ln>
        </p:spPr>
        <p:txBody>
          <a:bodyPr wrap="none" anchor="ctr"/>
          <a:lstStyle/>
          <a:p>
            <a:r>
              <a:rPr lang="en-US" b="0" u="none">
                <a:solidFill>
                  <a:schemeClr val="tx1"/>
                </a:solidFill>
                <a:latin typeface="Comic Sans MS" panose="030F0702030302020204" pitchFamily="66" charset="0"/>
                <a:cs typeface="Times New Roman (Hebrew)" charset="-79"/>
              </a:rPr>
              <a:t>Runnable</a:t>
            </a:r>
            <a:endParaRPr lang="en-US" b="0" u="none">
              <a:solidFill>
                <a:schemeClr val="tx1"/>
              </a:solidFill>
              <a:latin typeface="Comic Sans MS" panose="030F0702030302020204" pitchFamily="66" charset="0"/>
              <a:cs typeface="Times New Roman (Hebrew)" charset="-79"/>
            </a:endParaRPr>
          </a:p>
        </p:txBody>
      </p:sp>
      <p:sp>
        <p:nvSpPr>
          <p:cNvPr id="9" name="Text Box 1032"/>
          <p:cNvSpPr txBox="1">
            <a:spLocks noChangeArrowheads="1"/>
          </p:cNvSpPr>
          <p:nvPr/>
        </p:nvSpPr>
        <p:spPr bwMode="auto">
          <a:xfrm>
            <a:off x="381000" y="3048000"/>
            <a:ext cx="3200400" cy="366713"/>
          </a:xfrm>
          <a:prstGeom prst="rect">
            <a:avLst/>
          </a:prstGeom>
          <a:noFill/>
          <a:ln w="9525">
            <a:noFill/>
            <a:miter lim="800000"/>
          </a:ln>
        </p:spPr>
        <p:txBody>
          <a:bodyPr>
            <a:spAutoFit/>
          </a:bodyPr>
          <a:lstStyle/>
          <a:p>
            <a:pPr algn="l"/>
            <a:r>
              <a:rPr lang="en-US" b="0" u="none" dirty="0">
                <a:solidFill>
                  <a:schemeClr val="tx1"/>
                </a:solidFill>
                <a:latin typeface="Comic Sans MS" panose="030F0702030302020204" pitchFamily="66" charset="0"/>
                <a:cs typeface="Times New Roman (Hebrew)" charset="-79"/>
              </a:rPr>
              <a:t>new </a:t>
            </a:r>
            <a:r>
              <a:rPr lang="en-US" b="0" u="none" dirty="0" err="1">
                <a:solidFill>
                  <a:schemeClr val="tx1"/>
                </a:solidFill>
                <a:latin typeface="Comic Sans MS" panose="030F0702030302020204" pitchFamily="66" charset="0"/>
                <a:cs typeface="Times New Roman (Hebrew)" charset="-79"/>
              </a:rPr>
              <a:t>ThreadExample</a:t>
            </a:r>
            <a:r>
              <a:rPr lang="en-US" b="0" u="none" dirty="0">
                <a:solidFill>
                  <a:schemeClr val="tx1"/>
                </a:solidFill>
                <a:latin typeface="Comic Sans MS" panose="030F0702030302020204" pitchFamily="66" charset="0"/>
                <a:cs typeface="Times New Roman (Hebrew)" charset="-79"/>
              </a:rPr>
              <a:t>();</a:t>
            </a:r>
            <a:endParaRPr lang="en-US" b="0" u="none" dirty="0">
              <a:solidFill>
                <a:schemeClr val="tx1"/>
              </a:solidFill>
              <a:latin typeface="Comic Sans MS" panose="030F0702030302020204" pitchFamily="66" charset="0"/>
              <a:cs typeface="Times New Roman (Hebrew)" charset="-79"/>
            </a:endParaRPr>
          </a:p>
        </p:txBody>
      </p:sp>
      <p:sp>
        <p:nvSpPr>
          <p:cNvPr id="10" name="Text Box 1033"/>
          <p:cNvSpPr txBox="1">
            <a:spLocks noChangeArrowheads="1"/>
          </p:cNvSpPr>
          <p:nvPr/>
        </p:nvSpPr>
        <p:spPr bwMode="auto">
          <a:xfrm>
            <a:off x="6629400" y="4276725"/>
            <a:ext cx="2436813" cy="366713"/>
          </a:xfrm>
          <a:prstGeom prst="rect">
            <a:avLst/>
          </a:prstGeom>
          <a:noFill/>
          <a:ln w="9525">
            <a:noFill/>
            <a:miter lim="800000"/>
          </a:ln>
        </p:spPr>
        <p:txBody>
          <a:bodyPr wrap="none">
            <a:spAutoFit/>
          </a:bodyPr>
          <a:lstStyle/>
          <a:p>
            <a:pPr algn="l"/>
            <a:r>
              <a:rPr lang="en-US" b="0" u="none">
                <a:solidFill>
                  <a:schemeClr val="tx1"/>
                </a:solidFill>
                <a:latin typeface="Comic Sans MS" panose="030F0702030302020204" pitchFamily="66" charset="0"/>
                <a:cs typeface="Times New Roman (Hebrew)" charset="-79"/>
              </a:rPr>
              <a:t>run() method returns</a:t>
            </a:r>
            <a:endParaRPr lang="en-US" b="0" u="none">
              <a:solidFill>
                <a:schemeClr val="tx1"/>
              </a:solidFill>
              <a:latin typeface="Comic Sans MS" panose="030F0702030302020204" pitchFamily="66" charset="0"/>
              <a:cs typeface="Times New Roman (Hebrew)" charset="-79"/>
            </a:endParaRPr>
          </a:p>
        </p:txBody>
      </p:sp>
      <p:sp>
        <p:nvSpPr>
          <p:cNvPr id="11" name="Text Box 1034"/>
          <p:cNvSpPr txBox="1">
            <a:spLocks noChangeArrowheads="1"/>
          </p:cNvSpPr>
          <p:nvPr/>
        </p:nvSpPr>
        <p:spPr bwMode="auto">
          <a:xfrm>
            <a:off x="4191000" y="3148013"/>
            <a:ext cx="1641475" cy="366712"/>
          </a:xfrm>
          <a:prstGeom prst="rect">
            <a:avLst/>
          </a:prstGeom>
          <a:noFill/>
          <a:ln w="9525">
            <a:noFill/>
            <a:miter lim="800000"/>
          </a:ln>
        </p:spPr>
        <p:txBody>
          <a:bodyPr wrap="none">
            <a:spAutoFit/>
          </a:bodyPr>
          <a:lstStyle/>
          <a:p>
            <a:pPr algn="l"/>
            <a:r>
              <a:rPr lang="en-US" b="0" u="none">
                <a:solidFill>
                  <a:schemeClr val="tx1"/>
                </a:solidFill>
                <a:latin typeface="Comic Sans MS" panose="030F0702030302020204" pitchFamily="66" charset="0"/>
                <a:cs typeface="Times New Roman (Hebrew)" charset="-79"/>
              </a:rPr>
              <a:t>while (…) { … }</a:t>
            </a:r>
            <a:endParaRPr lang="en-US" b="0" u="none">
              <a:solidFill>
                <a:schemeClr val="tx1"/>
              </a:solidFill>
              <a:latin typeface="Comic Sans MS" panose="030F0702030302020204" pitchFamily="66" charset="0"/>
              <a:cs typeface="Times New Roman (Hebrew)" charset="-79"/>
            </a:endParaRPr>
          </a:p>
        </p:txBody>
      </p:sp>
      <p:sp>
        <p:nvSpPr>
          <p:cNvPr id="12" name="AutoShape 1035"/>
          <p:cNvSpPr>
            <a:spLocks noChangeArrowheads="1"/>
          </p:cNvSpPr>
          <p:nvPr/>
        </p:nvSpPr>
        <p:spPr bwMode="auto">
          <a:xfrm>
            <a:off x="4191000" y="4953000"/>
            <a:ext cx="1143000" cy="685800"/>
          </a:xfrm>
          <a:prstGeom prst="flowChartAlternateProcess">
            <a:avLst/>
          </a:prstGeom>
          <a:solidFill>
            <a:srgbClr val="CCECFF"/>
          </a:solidFill>
          <a:ln w="9525">
            <a:solidFill>
              <a:schemeClr val="tx2"/>
            </a:solidFill>
            <a:miter lim="800000"/>
          </a:ln>
        </p:spPr>
        <p:txBody>
          <a:bodyPr wrap="none" anchor="ctr"/>
          <a:lstStyle/>
          <a:p>
            <a:r>
              <a:rPr lang="en-US" b="0" u="none">
                <a:solidFill>
                  <a:schemeClr val="tx1"/>
                </a:solidFill>
                <a:latin typeface="Comic Sans MS" panose="030F0702030302020204" pitchFamily="66" charset="0"/>
                <a:cs typeface="Times New Roman (Hebrew)" charset="-79"/>
              </a:rPr>
              <a:t>Blocked</a:t>
            </a:r>
            <a:endParaRPr lang="en-US" b="0" u="none">
              <a:solidFill>
                <a:schemeClr val="tx1"/>
              </a:solidFill>
              <a:latin typeface="Comic Sans MS" panose="030F0702030302020204" pitchFamily="66" charset="0"/>
              <a:cs typeface="Times New Roman (Hebrew)" charset="-79"/>
            </a:endParaRPr>
          </a:p>
        </p:txBody>
      </p:sp>
      <p:cxnSp>
        <p:nvCxnSpPr>
          <p:cNvPr id="13" name="AutoShape 1036"/>
          <p:cNvCxnSpPr>
            <a:cxnSpLocks noChangeShapeType="1"/>
            <a:stCxn id="5" idx="3"/>
            <a:endCxn id="8" idx="1"/>
          </p:cNvCxnSpPr>
          <p:nvPr/>
        </p:nvCxnSpPr>
        <p:spPr bwMode="auto">
          <a:xfrm>
            <a:off x="1905000" y="3924300"/>
            <a:ext cx="2286000" cy="0"/>
          </a:xfrm>
          <a:prstGeom prst="straightConnector1">
            <a:avLst/>
          </a:prstGeom>
          <a:noFill/>
          <a:ln w="38100">
            <a:solidFill>
              <a:schemeClr val="tx2"/>
            </a:solidFill>
            <a:round/>
            <a:tailEnd type="triangle" w="med" len="med"/>
          </a:ln>
        </p:spPr>
      </p:cxnSp>
      <p:cxnSp>
        <p:nvCxnSpPr>
          <p:cNvPr id="14" name="AutoShape 1039"/>
          <p:cNvCxnSpPr>
            <a:cxnSpLocks noChangeShapeType="1"/>
            <a:stCxn id="12" idx="3"/>
            <a:endCxn id="8" idx="2"/>
          </p:cNvCxnSpPr>
          <p:nvPr/>
        </p:nvCxnSpPr>
        <p:spPr bwMode="auto">
          <a:xfrm flipH="1" flipV="1">
            <a:off x="4762500" y="4267200"/>
            <a:ext cx="571500" cy="1028700"/>
          </a:xfrm>
          <a:prstGeom prst="curvedConnector4">
            <a:avLst>
              <a:gd name="adj1" fmla="val -40000"/>
              <a:gd name="adj2" fmla="val 66667"/>
            </a:avLst>
          </a:prstGeom>
          <a:noFill/>
          <a:ln w="38100">
            <a:solidFill>
              <a:schemeClr val="tx2"/>
            </a:solidFill>
            <a:round/>
            <a:headEnd type="triangle" w="med" len="med"/>
          </a:ln>
        </p:spPr>
      </p:cxnSp>
      <p:sp>
        <p:nvSpPr>
          <p:cNvPr id="15" name="Text Box 1040"/>
          <p:cNvSpPr txBox="1">
            <a:spLocks noChangeArrowheads="1"/>
          </p:cNvSpPr>
          <p:nvPr/>
        </p:nvSpPr>
        <p:spPr bwMode="auto">
          <a:xfrm>
            <a:off x="5562600" y="5343525"/>
            <a:ext cx="2314575" cy="1190625"/>
          </a:xfrm>
          <a:prstGeom prst="rect">
            <a:avLst/>
          </a:prstGeom>
          <a:noFill/>
          <a:ln w="9525">
            <a:noFill/>
            <a:miter lim="800000"/>
          </a:ln>
        </p:spPr>
        <p:txBody>
          <a:bodyPr wrap="none">
            <a:spAutoFit/>
          </a:bodyPr>
          <a:lstStyle/>
          <a:p>
            <a:pPr algn="l"/>
            <a:r>
              <a:rPr lang="en-US" b="0" u="none">
                <a:solidFill>
                  <a:schemeClr val="tx1"/>
                </a:solidFill>
                <a:latin typeface="Comic Sans MS" panose="030F0702030302020204" pitchFamily="66" charset="0"/>
                <a:cs typeface="Times New Roman (Hebrew)" charset="-79"/>
              </a:rPr>
              <a:t>Object.wait()</a:t>
            </a:r>
            <a:endParaRPr lang="en-US" b="0" u="none">
              <a:solidFill>
                <a:schemeClr val="tx1"/>
              </a:solidFill>
              <a:latin typeface="Comic Sans MS" panose="030F0702030302020204" pitchFamily="66" charset="0"/>
              <a:cs typeface="Times New Roman (Hebrew)" charset="-79"/>
            </a:endParaRPr>
          </a:p>
          <a:p>
            <a:pPr algn="l"/>
            <a:r>
              <a:rPr lang="en-US" b="0" u="none">
                <a:solidFill>
                  <a:schemeClr val="tx1"/>
                </a:solidFill>
                <a:latin typeface="Comic Sans MS" panose="030F0702030302020204" pitchFamily="66" charset="0"/>
                <a:cs typeface="Times New Roman (Hebrew)" charset="-79"/>
              </a:rPr>
              <a:t>Thread.sleep()</a:t>
            </a:r>
            <a:endParaRPr lang="en-US" b="0" u="none">
              <a:solidFill>
                <a:schemeClr val="tx1"/>
              </a:solidFill>
              <a:latin typeface="Comic Sans MS" panose="030F0702030302020204" pitchFamily="66" charset="0"/>
              <a:cs typeface="Times New Roman (Hebrew)" charset="-79"/>
            </a:endParaRPr>
          </a:p>
          <a:p>
            <a:pPr algn="l"/>
            <a:r>
              <a:rPr lang="en-US" b="0" u="none">
                <a:solidFill>
                  <a:schemeClr val="tx1"/>
                </a:solidFill>
                <a:latin typeface="Comic Sans MS" panose="030F0702030302020204" pitchFamily="66" charset="0"/>
                <a:cs typeface="Times New Roman (Hebrew)" charset="-79"/>
              </a:rPr>
              <a:t>blocking IO call</a:t>
            </a:r>
            <a:endParaRPr lang="en-US" b="0" u="none">
              <a:solidFill>
                <a:schemeClr val="tx1"/>
              </a:solidFill>
              <a:latin typeface="Comic Sans MS" panose="030F0702030302020204" pitchFamily="66" charset="0"/>
              <a:cs typeface="Times New Roman (Hebrew)" charset="-79"/>
            </a:endParaRPr>
          </a:p>
          <a:p>
            <a:pPr algn="l"/>
            <a:r>
              <a:rPr lang="en-US" b="0" u="none">
                <a:solidFill>
                  <a:schemeClr val="tx1"/>
                </a:solidFill>
                <a:latin typeface="Comic Sans MS" panose="030F0702030302020204" pitchFamily="66" charset="0"/>
                <a:cs typeface="Times New Roman (Hebrew)" charset="-79"/>
              </a:rPr>
              <a:t>waiting on a monitor</a:t>
            </a:r>
            <a:endParaRPr lang="en-US" b="0" u="none">
              <a:solidFill>
                <a:schemeClr val="tx1"/>
              </a:solidFill>
              <a:latin typeface="Comic Sans MS" panose="030F0702030302020204" pitchFamily="66" charset="0"/>
              <a:cs typeface="Times New Roman (Hebrew)" charset="-79"/>
            </a:endParaRPr>
          </a:p>
        </p:txBody>
      </p:sp>
      <p:sp>
        <p:nvSpPr>
          <p:cNvPr id="16" name="Text Box 1041"/>
          <p:cNvSpPr txBox="1">
            <a:spLocks noChangeArrowheads="1"/>
          </p:cNvSpPr>
          <p:nvPr/>
        </p:nvSpPr>
        <p:spPr bwMode="auto">
          <a:xfrm>
            <a:off x="1981200" y="4048125"/>
            <a:ext cx="1758950" cy="366713"/>
          </a:xfrm>
          <a:prstGeom prst="rect">
            <a:avLst/>
          </a:prstGeom>
          <a:noFill/>
          <a:ln w="9525">
            <a:noFill/>
            <a:miter lim="800000"/>
          </a:ln>
        </p:spPr>
        <p:txBody>
          <a:bodyPr wrap="none">
            <a:spAutoFit/>
          </a:bodyPr>
          <a:lstStyle/>
          <a:p>
            <a:pPr algn="l"/>
            <a:r>
              <a:rPr lang="en-US" b="0" u="none">
                <a:solidFill>
                  <a:schemeClr val="tx1"/>
                </a:solidFill>
                <a:latin typeface="Comic Sans MS" panose="030F0702030302020204" pitchFamily="66" charset="0"/>
                <a:cs typeface="Times New Roman (Hebrew)" charset="-79"/>
              </a:rPr>
              <a:t>thread.start();</a:t>
            </a:r>
            <a:endParaRPr lang="en-US" b="0" u="none">
              <a:solidFill>
                <a:schemeClr val="tx1"/>
              </a:solidFill>
              <a:latin typeface="Comic Sans MS" panose="030F0702030302020204" pitchFamily="66" charset="0"/>
              <a:cs typeface="Times New Roman (Hebrew)" charset="-79"/>
            </a:endParaRPr>
          </a:p>
        </p:txBody>
      </p:sp>
      <p:cxnSp>
        <p:nvCxnSpPr>
          <p:cNvPr id="17" name="AutoShape 1037"/>
          <p:cNvCxnSpPr>
            <a:cxnSpLocks noChangeShapeType="1"/>
          </p:cNvCxnSpPr>
          <p:nvPr/>
        </p:nvCxnSpPr>
        <p:spPr bwMode="auto">
          <a:xfrm>
            <a:off x="5334000" y="3924300"/>
            <a:ext cx="1905000" cy="0"/>
          </a:xfrm>
          <a:prstGeom prst="straightConnector1">
            <a:avLst/>
          </a:prstGeom>
          <a:noFill/>
          <a:ln w="38100">
            <a:solidFill>
              <a:schemeClr val="tx2"/>
            </a:solidFill>
            <a:rou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
                                        </p:tgtEl>
                                        <p:attrNameLst>
                                          <p:attrName>style.visibility</p:attrName>
                                        </p:attrNameLst>
                                      </p:cBhvr>
                                      <p:to>
                                        <p:strVal val="visible"/>
                                      </p:to>
                                    </p:set>
                                  </p:childTnLst>
                                </p:cTn>
                              </p:par>
                            </p:childTnLst>
                          </p:cTn>
                        </p:par>
                        <p:par>
                          <p:cTn id="51" fill="hold">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dissolv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autoUpdateAnimBg="0"/>
      <p:bldP spid="10" grpId="0" autoUpdateAnimBg="0"/>
      <p:bldP spid="11" grpId="0" autoUpdateAnimBg="0"/>
      <p:bldP spid="12" grpId="0" animBg="1" autoUpdateAnimBg="0"/>
      <p:bldP spid="15" grpId="0" autoUpdateAnimBg="0"/>
      <p:bldP spid="1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Threadgroup</a:t>
            </a:r>
            <a:endParaRPr lang="en-IN" dirty="0"/>
          </a:p>
        </p:txBody>
      </p:sp>
      <p:sp>
        <p:nvSpPr>
          <p:cNvPr id="3" name="Content Placeholder 2"/>
          <p:cNvSpPr>
            <a:spLocks noGrp="1"/>
          </p:cNvSpPr>
          <p:nvPr>
            <p:ph idx="1"/>
          </p:nvPr>
        </p:nvSpPr>
        <p:spPr/>
        <p:txBody>
          <a:bodyPr>
            <a:normAutofit lnSpcReduction="10000"/>
          </a:bodyPr>
          <a:lstStyle/>
          <a:p>
            <a:pPr fontAlgn="base"/>
            <a:r>
              <a:rPr lang="en-IN" dirty="0" err="1" smtClean="0"/>
              <a:t>ThreadGroup</a:t>
            </a:r>
            <a:r>
              <a:rPr lang="en-IN" dirty="0" smtClean="0"/>
              <a:t> creates a group of threads. It offers a convenient way to manage groups of threads as a unit. This is particularly valuable in situation in which you want to suspend and resume a number of related threads.</a:t>
            </a:r>
            <a:endParaRPr lang="en-IN" dirty="0" smtClean="0"/>
          </a:p>
          <a:p>
            <a:pPr fontAlgn="base"/>
            <a:r>
              <a:rPr lang="en-IN" dirty="0" smtClean="0"/>
              <a:t>The thread group form a tree in which every thread group except the initial thread group has a parent.</a:t>
            </a:r>
            <a:endParaRPr lang="en-IN" dirty="0" smtClean="0"/>
          </a:p>
          <a:p>
            <a:pPr fontAlgn="base"/>
            <a:r>
              <a:rPr lang="en-IN" dirty="0" smtClean="0"/>
              <a:t>A thread is allowed to access information about its own thread group but not to access information about its thread group’s parent thread group or any other thread group.</a:t>
            </a:r>
            <a:endParaRPr lang="en-IN" dirty="0" smtClean="0"/>
          </a:p>
          <a:p>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Constructors</a:t>
            </a:r>
            <a:endParaRPr lang="en-IN" dirty="0" smtClean="0"/>
          </a:p>
          <a:p>
            <a:pPr fontAlgn="base"/>
            <a:r>
              <a:rPr lang="en-IN" b="1" dirty="0" smtClean="0"/>
              <a:t>public </a:t>
            </a:r>
            <a:r>
              <a:rPr lang="en-IN" b="1" dirty="0" err="1" smtClean="0"/>
              <a:t>ThreadGroup</a:t>
            </a:r>
            <a:r>
              <a:rPr lang="en-IN" b="1" dirty="0" smtClean="0"/>
              <a:t>(String name): </a:t>
            </a:r>
            <a:r>
              <a:rPr lang="en-IN" dirty="0" smtClean="0"/>
              <a:t>Constructs a new thread group. The parent of this new group is the thread group of the currently running </a:t>
            </a:r>
            <a:r>
              <a:rPr lang="en-IN" dirty="0" err="1" smtClean="0"/>
              <a:t>thread.</a:t>
            </a:r>
            <a:r>
              <a:rPr lang="en-IN" b="1" dirty="0" err="1" smtClean="0"/>
              <a:t>Throws</a:t>
            </a:r>
            <a:r>
              <a:rPr lang="en-IN" b="1" dirty="0" smtClean="0"/>
              <a:t>: </a:t>
            </a:r>
            <a:r>
              <a:rPr lang="en-IN" dirty="0" err="1" smtClean="0"/>
              <a:t>SecurityException</a:t>
            </a:r>
            <a:r>
              <a:rPr lang="en-IN" dirty="0" smtClean="0"/>
              <a:t> - if the current thread cannot create a thread in the specified thread group. </a:t>
            </a:r>
            <a:endParaRPr lang="en-IN" dirty="0" smtClean="0"/>
          </a:p>
          <a:p>
            <a:pPr fontAlgn="base"/>
            <a:r>
              <a:rPr lang="en-IN" b="1" dirty="0" smtClean="0"/>
              <a:t>public </a:t>
            </a:r>
            <a:r>
              <a:rPr lang="en-IN" b="1" dirty="0" err="1" smtClean="0"/>
              <a:t>ThreadGroup</a:t>
            </a:r>
            <a:r>
              <a:rPr lang="en-IN" b="1" dirty="0" smtClean="0"/>
              <a:t>(</a:t>
            </a:r>
            <a:r>
              <a:rPr lang="en-IN" b="1" dirty="0" err="1" smtClean="0"/>
              <a:t>ThreadGroup</a:t>
            </a:r>
            <a:r>
              <a:rPr lang="en-IN" b="1" dirty="0" smtClean="0"/>
              <a:t> parent, String name): </a:t>
            </a:r>
            <a:r>
              <a:rPr lang="en-IN" dirty="0" smtClean="0"/>
              <a:t>Creates a new thread group. The parent of this new group is the specified thread </a:t>
            </a:r>
            <a:r>
              <a:rPr lang="en-IN" dirty="0" err="1" smtClean="0"/>
              <a:t>group.</a:t>
            </a:r>
            <a:r>
              <a:rPr lang="en-IN" b="1" dirty="0" err="1" smtClean="0"/>
              <a:t>Throws</a:t>
            </a:r>
            <a:r>
              <a:rPr lang="en-IN" b="1" dirty="0" smtClean="0"/>
              <a:t>: </a:t>
            </a:r>
            <a:r>
              <a:rPr lang="en-IN" dirty="0" err="1" smtClean="0"/>
              <a:t>NullPointerException</a:t>
            </a:r>
            <a:r>
              <a:rPr lang="en-IN" dirty="0" smtClean="0"/>
              <a:t> - if the thread group argument is null. </a:t>
            </a:r>
            <a:r>
              <a:rPr lang="en-IN" dirty="0" err="1" smtClean="0"/>
              <a:t>SecurityException</a:t>
            </a:r>
            <a:r>
              <a:rPr lang="en-IN" dirty="0" smtClean="0"/>
              <a:t> - if the current thread cannot create a thread in the specified thread group.</a:t>
            </a:r>
            <a:endParaRPr lang="en-IN" dirty="0" smtClean="0"/>
          </a:p>
          <a:p>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457200" y="274638"/>
            <a:ext cx="8229600" cy="850900"/>
          </a:xfrm>
        </p:spPr>
        <p:txBody>
          <a:bodyPr/>
          <a:lstStyle/>
          <a:p>
            <a:r>
              <a:rPr lang="en-US" sz="3600" dirty="0" smtClean="0">
                <a:latin typeface="Times New Roman" panose="02020603050405020304" pitchFamily="18" charset="0"/>
              </a:rPr>
              <a:t>Thread priority</a:t>
            </a:r>
            <a:endParaRPr lang="en-US" sz="3600" dirty="0" smtClean="0">
              <a:latin typeface="Times New Roman" panose="02020603050405020304" pitchFamily="18" charset="0"/>
            </a:endParaRPr>
          </a:p>
        </p:txBody>
      </p:sp>
      <p:sp>
        <p:nvSpPr>
          <p:cNvPr id="50179" name="Rectangle 3"/>
          <p:cNvSpPr>
            <a:spLocks noGrp="1"/>
          </p:cNvSpPr>
          <p:nvPr>
            <p:ph idx="1"/>
          </p:nvPr>
        </p:nvSpPr>
        <p:spPr>
          <a:xfrm>
            <a:off x="457200" y="1196975"/>
            <a:ext cx="8229600" cy="4929188"/>
          </a:xfrm>
        </p:spPr>
        <p:txBody>
          <a:bodyPr>
            <a:normAutofit/>
          </a:bodyPr>
          <a:lstStyle/>
          <a:p>
            <a:r>
              <a:rPr lang="en-US" sz="2400" dirty="0" smtClean="0">
                <a:cs typeface="Times New Roman" panose="02020603050405020304" pitchFamily="18" charset="0"/>
              </a:rPr>
              <a:t>Every thread has a priority</a:t>
            </a:r>
            <a:endParaRPr lang="en-US" sz="2400" dirty="0" smtClean="0">
              <a:cs typeface="Times New Roman" panose="02020603050405020304" pitchFamily="18" charset="0"/>
            </a:endParaRPr>
          </a:p>
          <a:p>
            <a:r>
              <a:rPr lang="en-US" sz="2400" dirty="0" smtClean="0">
                <a:cs typeface="Times New Roman" panose="02020603050405020304" pitchFamily="18" charset="0"/>
              </a:rPr>
              <a:t>When a thread is created, it inherits the priority of the thread that created it</a:t>
            </a:r>
            <a:endParaRPr lang="en-US" sz="2400" dirty="0" smtClean="0">
              <a:cs typeface="Times New Roman" panose="02020603050405020304" pitchFamily="18" charset="0"/>
            </a:endParaRPr>
          </a:p>
          <a:p>
            <a:r>
              <a:rPr lang="en-US" sz="2400" dirty="0" smtClean="0"/>
              <a:t>The priority values range from 1 to 10, in increasing priority</a:t>
            </a: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smtClean="0"/>
              <a:t>AUTOBOXING &amp; </a:t>
            </a:r>
            <a:r>
              <a:rPr lang="en-IN" b="0" dirty="0" err="1" smtClean="0"/>
              <a:t>unboxing</a:t>
            </a:r>
            <a:endParaRPr lang="en-IN" dirty="0"/>
          </a:p>
        </p:txBody>
      </p:sp>
      <p:sp>
        <p:nvSpPr>
          <p:cNvPr id="3" name="Content Placeholder 2"/>
          <p:cNvSpPr>
            <a:spLocks noGrp="1"/>
          </p:cNvSpPr>
          <p:nvPr>
            <p:ph idx="1"/>
          </p:nvPr>
        </p:nvSpPr>
        <p:spPr/>
        <p:txBody>
          <a:bodyPr>
            <a:normAutofit lnSpcReduction="10000"/>
          </a:bodyPr>
          <a:lstStyle/>
          <a:p>
            <a:pPr fontAlgn="base"/>
            <a:r>
              <a:rPr lang="en-IN" b="1" dirty="0" err="1" smtClean="0"/>
              <a:t>Autoboxing</a:t>
            </a:r>
            <a:r>
              <a:rPr lang="en-IN" b="1" dirty="0" smtClean="0"/>
              <a:t>:</a:t>
            </a:r>
            <a:r>
              <a:rPr lang="en-IN" dirty="0" smtClean="0"/>
              <a:t> Automatic conversion of primitive types to the object of their corresponding wrapper classes is known as </a:t>
            </a:r>
            <a:r>
              <a:rPr lang="en-IN" dirty="0" err="1" smtClean="0"/>
              <a:t>autoboxing</a:t>
            </a:r>
            <a:r>
              <a:rPr lang="en-IN" dirty="0" smtClean="0"/>
              <a:t>. For example – conversion of </a:t>
            </a:r>
            <a:r>
              <a:rPr lang="en-IN" dirty="0" err="1" smtClean="0"/>
              <a:t>int</a:t>
            </a:r>
            <a:r>
              <a:rPr lang="en-IN" dirty="0" smtClean="0"/>
              <a:t> to Integer, long to Long, double to Double etc.</a:t>
            </a:r>
            <a:endParaRPr lang="en-IN" dirty="0" smtClean="0"/>
          </a:p>
          <a:p>
            <a:pPr fontAlgn="base"/>
            <a:r>
              <a:rPr lang="en-IN" b="1" dirty="0" smtClean="0"/>
              <a:t> </a:t>
            </a:r>
            <a:r>
              <a:rPr lang="en-IN" b="1" dirty="0" err="1" smtClean="0"/>
              <a:t>Unboxing</a:t>
            </a:r>
            <a:r>
              <a:rPr lang="en-IN" b="1" dirty="0" smtClean="0"/>
              <a:t>:</a:t>
            </a:r>
            <a:r>
              <a:rPr lang="en-IN" dirty="0" smtClean="0"/>
              <a:t> It is just the reverse process of </a:t>
            </a:r>
            <a:r>
              <a:rPr lang="en-IN" dirty="0" err="1" smtClean="0"/>
              <a:t>autoboxing</a:t>
            </a:r>
            <a:r>
              <a:rPr lang="en-IN" dirty="0" smtClean="0"/>
              <a:t>. Automatically converting an object of a wrapper class to its corresponding primitive type is known as </a:t>
            </a:r>
            <a:r>
              <a:rPr lang="en-IN" dirty="0" err="1" smtClean="0"/>
              <a:t>unboxing</a:t>
            </a:r>
            <a:r>
              <a:rPr lang="en-IN" dirty="0" smtClean="0"/>
              <a:t>. For example – conversion of Integer to </a:t>
            </a:r>
            <a:r>
              <a:rPr lang="en-IN" dirty="0" err="1" smtClean="0"/>
              <a:t>int</a:t>
            </a:r>
            <a:r>
              <a:rPr lang="en-IN" dirty="0" smtClean="0"/>
              <a:t>, Long to long, Double to double, etc.</a:t>
            </a: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0"/>
          </p:nvPr>
        </p:nvSpPr>
        <p:spPr>
          <a:xfrm>
            <a:off x="7162800" y="6324600"/>
            <a:ext cx="1905000" cy="457200"/>
          </a:xfrm>
          <a:noFill/>
        </p:spPr>
        <p:txBody>
          <a:bodyPr/>
          <a:lstStyle/>
          <a:p>
            <a:fld id="{EFC890F9-08DE-489C-9067-ADE7A165E91E}" type="slidenum">
              <a:rPr lang="en-US">
                <a:latin typeface="Comic Sans MS" panose="030F0702030302020204" pitchFamily="66" charset="0"/>
              </a:rPr>
            </a:fld>
            <a:endParaRPr lang="en-US">
              <a:latin typeface="Comic Sans MS" panose="030F0702030302020204" pitchFamily="66" charset="0"/>
            </a:endParaRPr>
          </a:p>
        </p:txBody>
      </p:sp>
      <p:sp>
        <p:nvSpPr>
          <p:cNvPr id="5" name="Rectangle 2"/>
          <p:cNvSpPr txBox="1">
            <a:spLocks noChangeArrowheads="1"/>
          </p:cNvSpPr>
          <p:nvPr/>
        </p:nvSpPr>
        <p:spPr>
          <a:xfrm>
            <a:off x="914400" y="381000"/>
            <a:ext cx="7239000" cy="838200"/>
          </a:xfrm>
          <a:prstGeom prst="rect">
            <a:avLst/>
          </a:prstGeom>
        </p:spPr>
        <p:txBody>
          <a:bodyPr vert="horz" lIns="45720" tIns="0" rIns="45720" bIns="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800" b="1" i="0" u="none" strike="noStrike" kern="1200" cap="all" spc="0" normalizeH="0" baseline="0" noProof="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Thread Priority (cont.)</a:t>
            </a:r>
            <a:endParaRPr kumimoji="0" lang="en-US" sz="3800" b="1" i="0" u="none" strike="noStrike" kern="1200" cap="all" spc="0" normalizeH="0" baseline="0" noProof="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6" name="Rectangle 3"/>
          <p:cNvSpPr txBox="1">
            <a:spLocks noChangeArrowheads="1"/>
          </p:cNvSpPr>
          <p:nvPr/>
        </p:nvSpPr>
        <p:spPr>
          <a:xfrm>
            <a:off x="304800" y="1447800"/>
            <a:ext cx="8610600" cy="4876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tx2"/>
              </a:buClr>
              <a:buSzPct val="73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Times New Roman" panose="02020603050405020304" pitchFamily="18" charset="0"/>
              </a:rPr>
              <a:t>The priority can be adjusted subsequently using the </a:t>
            </a:r>
            <a:r>
              <a:rPr kumimoji="0" lang="en-US" sz="2400" b="1" i="0" u="none" strike="noStrike" kern="1200" cap="none" spc="0" normalizeH="0" baseline="0" noProof="0" dirty="0" err="1" smtClean="0">
                <a:ln>
                  <a:noFill/>
                </a:ln>
                <a:solidFill>
                  <a:schemeClr val="tx1"/>
                </a:solidFill>
                <a:effectLst/>
                <a:uLnTx/>
                <a:uFillTx/>
                <a:latin typeface="+mn-lt"/>
                <a:ea typeface="+mn-ea"/>
                <a:cs typeface="Courier New" panose="02070309020205020404" charset="0"/>
              </a:rPr>
              <a:t>setPriority</a:t>
            </a:r>
            <a:r>
              <a:rPr kumimoji="0" lang="en-US" sz="2400" b="1" i="0" u="none" strike="noStrike" kern="1200" cap="none" spc="0" normalizeH="0" baseline="0" noProof="0" dirty="0" smtClean="0">
                <a:ln>
                  <a:noFill/>
                </a:ln>
                <a:solidFill>
                  <a:schemeClr val="tx1"/>
                </a:solidFill>
                <a:effectLst/>
                <a:uLnTx/>
                <a:uFillTx/>
                <a:latin typeface="+mn-lt"/>
                <a:ea typeface="+mn-ea"/>
                <a:cs typeface="Courier New" panose="02070309020205020404" charset="0"/>
              </a:rPr>
              <a:t>()</a:t>
            </a:r>
            <a:r>
              <a:rPr kumimoji="0" lang="en-US" sz="2800" b="0" i="0" u="none" strike="noStrike" kern="1200" cap="none" spc="0" normalizeH="0" baseline="0" noProof="0" dirty="0" smtClean="0">
                <a:ln>
                  <a:noFill/>
                </a:ln>
                <a:solidFill>
                  <a:schemeClr val="tx1"/>
                </a:solidFill>
                <a:effectLst/>
                <a:uLnTx/>
                <a:uFillTx/>
                <a:latin typeface="+mn-lt"/>
                <a:ea typeface="+mn-ea"/>
                <a:cs typeface="Times New Roman" panose="02020603050405020304" pitchFamily="18" charset="0"/>
              </a:rPr>
              <a:t> method</a:t>
            </a:r>
            <a:endParaRPr kumimoji="0" lang="en-US" sz="2800" b="0" i="0" u="none" strike="noStrike" kern="1200" cap="none" spc="0" normalizeH="0" baseline="0" noProof="0" dirty="0" smtClean="0">
              <a:ln>
                <a:noFill/>
              </a:ln>
              <a:solidFill>
                <a:schemeClr val="tx1"/>
              </a:solidFill>
              <a:effectLst/>
              <a:uLnTx/>
              <a:uFillTx/>
              <a:latin typeface="+mn-lt"/>
              <a:ea typeface="+mn-ea"/>
              <a:cs typeface="Times New Roman" panose="02020603050405020304" pitchFamily="18" charset="0"/>
            </a:endParaRPr>
          </a:p>
          <a:p>
            <a:pPr marL="274320" marR="0" lvl="0" indent="-274320" algn="l" defTabSz="914400" rtl="0" eaLnBrk="1" fontAlgn="auto" latinLnBrk="0" hangingPunct="1">
              <a:lnSpc>
                <a:spcPct val="100000"/>
              </a:lnSpc>
              <a:spcBef>
                <a:spcPts val="600"/>
              </a:spcBef>
              <a:spcAft>
                <a:spcPts val="0"/>
              </a:spcAft>
              <a:buClr>
                <a:schemeClr val="tx2"/>
              </a:buClr>
              <a:buSzPct val="73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Times New Roman" panose="02020603050405020304" pitchFamily="18" charset="0"/>
              </a:rPr>
              <a:t>The priority of a thread may be obtained using </a:t>
            </a:r>
            <a:r>
              <a:rPr kumimoji="0" lang="en-US" sz="2400" b="1" i="0" u="none" strike="noStrike" kern="1200" cap="none" spc="0" normalizeH="0" baseline="0" noProof="0" dirty="0" err="1" smtClean="0">
                <a:ln>
                  <a:noFill/>
                </a:ln>
                <a:solidFill>
                  <a:schemeClr val="tx1"/>
                </a:solidFill>
                <a:effectLst/>
                <a:uLnTx/>
                <a:uFillTx/>
                <a:latin typeface="+mn-lt"/>
                <a:ea typeface="+mn-ea"/>
                <a:cs typeface="Courier New" panose="02070309020205020404" charset="0"/>
              </a:rPr>
              <a:t>getPriority</a:t>
            </a:r>
            <a:r>
              <a:rPr kumimoji="0" lang="en-US" sz="2400" b="1" i="0" u="none" strike="noStrike" kern="1200" cap="none" spc="0" normalizeH="0" baseline="0" noProof="0" dirty="0" smtClean="0">
                <a:ln>
                  <a:noFill/>
                </a:ln>
                <a:solidFill>
                  <a:schemeClr val="tx1"/>
                </a:solidFill>
                <a:effectLst/>
                <a:uLnTx/>
                <a:uFillTx/>
                <a:latin typeface="+mn-lt"/>
                <a:ea typeface="+mn-ea"/>
                <a:cs typeface="Courier New" panose="02070309020205020404" charset="0"/>
              </a:rPr>
              <a:t>()</a:t>
            </a:r>
            <a:endParaRPr kumimoji="0" lang="en-US" sz="2400" b="1" i="0" u="none" strike="noStrike" kern="1200" cap="none" spc="0" normalizeH="0" baseline="0" noProof="0" dirty="0" smtClean="0">
              <a:ln>
                <a:noFill/>
              </a:ln>
              <a:solidFill>
                <a:schemeClr val="tx1"/>
              </a:solidFill>
              <a:effectLst/>
              <a:uLnTx/>
              <a:uFillTx/>
              <a:latin typeface="+mn-lt"/>
              <a:ea typeface="+mn-ea"/>
              <a:cs typeface="Courier New" panose="02070309020205020404" charset="0"/>
            </a:endParaRPr>
          </a:p>
          <a:p>
            <a:pPr marL="274320" marR="0" lvl="0" indent="-274320" algn="l" defTabSz="914400" rtl="0" eaLnBrk="1" fontAlgn="auto" latinLnBrk="0" hangingPunct="1">
              <a:lnSpc>
                <a:spcPct val="100000"/>
              </a:lnSpc>
              <a:spcBef>
                <a:spcPts val="600"/>
              </a:spcBef>
              <a:spcAft>
                <a:spcPts val="0"/>
              </a:spcAft>
              <a:buClr>
                <a:schemeClr val="tx2"/>
              </a:buClr>
              <a:buSzPct val="73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Priority constants are defined: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521335" marR="0" lvl="1" indent="-228600" algn="l" defTabSz="914400" rtl="0" eaLnBrk="1" fontAlgn="auto" latinLnBrk="0" hangingPunct="1">
              <a:lnSpc>
                <a:spcPct val="100000"/>
              </a:lnSpc>
              <a:spcBef>
                <a:spcPts val="500"/>
              </a:spcBef>
              <a:spcAft>
                <a:spcPts val="0"/>
              </a:spcAft>
              <a:buClr>
                <a:schemeClr val="accent4"/>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tint val="85000"/>
                  </a:schemeClr>
                </a:solidFill>
                <a:effectLst/>
                <a:uLnTx/>
                <a:uFillTx/>
                <a:latin typeface="+mn-lt"/>
                <a:ea typeface="+mn-ea"/>
                <a:cs typeface="+mn-cs"/>
              </a:rPr>
              <a:t>MIN_PRIORITY=1</a:t>
            </a:r>
            <a:endParaRPr kumimoji="0" lang="en-US" sz="2400" b="0" i="0" u="none" strike="noStrike" kern="1200" cap="none" spc="0" normalizeH="0" baseline="0" noProof="0" dirty="0" smtClean="0">
              <a:ln>
                <a:noFill/>
              </a:ln>
              <a:solidFill>
                <a:schemeClr val="tx1">
                  <a:tint val="85000"/>
                </a:schemeClr>
              </a:solidFill>
              <a:effectLst/>
              <a:uLnTx/>
              <a:uFillTx/>
              <a:latin typeface="+mn-lt"/>
              <a:ea typeface="+mn-ea"/>
              <a:cs typeface="+mn-cs"/>
            </a:endParaRPr>
          </a:p>
          <a:p>
            <a:pPr marL="521335" marR="0" lvl="1" indent="-228600" algn="l" defTabSz="914400" rtl="0" eaLnBrk="1" fontAlgn="auto" latinLnBrk="0" hangingPunct="1">
              <a:lnSpc>
                <a:spcPct val="100000"/>
              </a:lnSpc>
              <a:spcBef>
                <a:spcPts val="500"/>
              </a:spcBef>
              <a:spcAft>
                <a:spcPts val="0"/>
              </a:spcAft>
              <a:buClr>
                <a:schemeClr val="accent4"/>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tint val="85000"/>
                  </a:schemeClr>
                </a:solidFill>
                <a:effectLst/>
                <a:uLnTx/>
                <a:uFillTx/>
                <a:latin typeface="+mn-lt"/>
                <a:ea typeface="+mn-ea"/>
                <a:cs typeface="+mn-cs"/>
              </a:rPr>
              <a:t>MAX_PRIORITY=10</a:t>
            </a:r>
            <a:endParaRPr kumimoji="0" lang="en-US" sz="2400" b="0" i="0" u="none" strike="noStrike" kern="1200" cap="none" spc="0" normalizeH="0" baseline="0" noProof="0" dirty="0" smtClean="0">
              <a:ln>
                <a:noFill/>
              </a:ln>
              <a:solidFill>
                <a:schemeClr val="tx1">
                  <a:tint val="85000"/>
                </a:schemeClr>
              </a:solidFill>
              <a:effectLst/>
              <a:uLnTx/>
              <a:uFillTx/>
              <a:latin typeface="+mn-lt"/>
              <a:ea typeface="+mn-ea"/>
              <a:cs typeface="+mn-cs"/>
            </a:endParaRPr>
          </a:p>
          <a:p>
            <a:pPr marL="521335" marR="0" lvl="1" indent="-228600" algn="l" defTabSz="914400" rtl="0" eaLnBrk="1" fontAlgn="auto" latinLnBrk="0" hangingPunct="1">
              <a:lnSpc>
                <a:spcPct val="100000"/>
              </a:lnSpc>
              <a:spcBef>
                <a:spcPts val="500"/>
              </a:spcBef>
              <a:spcAft>
                <a:spcPts val="0"/>
              </a:spcAft>
              <a:buClr>
                <a:schemeClr val="accent4"/>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tint val="85000"/>
                  </a:schemeClr>
                </a:solidFill>
                <a:effectLst/>
                <a:uLnTx/>
                <a:uFillTx/>
                <a:latin typeface="+mn-lt"/>
                <a:ea typeface="+mn-ea"/>
                <a:cs typeface="+mn-cs"/>
              </a:rPr>
              <a:t>NORM_PRIORITY=5</a:t>
            </a:r>
            <a:endParaRPr kumimoji="0" lang="en-US" sz="2400" b="0" i="0" u="none" strike="noStrike" kern="1200" cap="none" spc="0" normalizeH="0" baseline="0" noProof="0" dirty="0" smtClean="0">
              <a:ln>
                <a:noFill/>
              </a:ln>
              <a:solidFill>
                <a:schemeClr val="tx1">
                  <a:tint val="85000"/>
                </a:schemeClr>
              </a:solidFill>
              <a:effectLst/>
              <a:uLnTx/>
              <a:uFillTx/>
              <a:latin typeface="+mn-lt"/>
              <a:ea typeface="+mn-ea"/>
              <a:cs typeface="+mn-cs"/>
            </a:endParaRPr>
          </a:p>
        </p:txBody>
      </p:sp>
      <p:sp>
        <p:nvSpPr>
          <p:cNvPr id="7" name="Rectangle 4"/>
          <p:cNvSpPr>
            <a:spLocks noChangeArrowheads="1"/>
          </p:cNvSpPr>
          <p:nvPr/>
        </p:nvSpPr>
        <p:spPr bwMode="auto">
          <a:xfrm>
            <a:off x="5410200" y="4800600"/>
            <a:ext cx="3200400" cy="1524000"/>
          </a:xfrm>
          <a:prstGeom prst="rect">
            <a:avLst/>
          </a:prstGeom>
          <a:solidFill>
            <a:srgbClr val="FFCC99"/>
          </a:solidFill>
          <a:ln w="28575">
            <a:solidFill>
              <a:schemeClr val="tx1"/>
            </a:solidFill>
            <a:miter lim="800000"/>
            <a:headEnd type="none" w="sm" len="sm"/>
            <a:tailEnd type="none" w="sm" len="sm"/>
          </a:ln>
        </p:spPr>
        <p:txBody>
          <a:bodyPr wrap="none" anchor="ctr"/>
          <a:lstStyle/>
          <a:p>
            <a:pPr algn="l"/>
            <a:r>
              <a:rPr lang="en-US" sz="2800" b="0" u="none">
                <a:solidFill>
                  <a:schemeClr val="tx1"/>
                </a:solidFill>
                <a:latin typeface="Times New Roman" panose="02020603050405020304" pitchFamily="18" charset="0"/>
                <a:cs typeface="Times New Roman" panose="02020603050405020304" pitchFamily="18" charset="0"/>
              </a:rPr>
              <a:t>The </a:t>
            </a:r>
            <a:r>
              <a:rPr lang="en-US" sz="2800" u="none">
                <a:solidFill>
                  <a:schemeClr val="tx1"/>
                </a:solidFill>
                <a:latin typeface="Times New Roman" panose="02020603050405020304" pitchFamily="18" charset="0"/>
                <a:cs typeface="Times New Roman" panose="02020603050405020304" pitchFamily="18" charset="0"/>
              </a:rPr>
              <a:t>main</a:t>
            </a:r>
            <a:r>
              <a:rPr lang="en-US" sz="2800" b="0" u="none">
                <a:solidFill>
                  <a:schemeClr val="tx1"/>
                </a:solidFill>
                <a:latin typeface="Times New Roman" panose="02020603050405020304" pitchFamily="18" charset="0"/>
                <a:cs typeface="Times New Roman" panose="02020603050405020304" pitchFamily="18" charset="0"/>
              </a:rPr>
              <a:t> thread is </a:t>
            </a:r>
            <a:endParaRPr lang="en-US" sz="2800" b="0" u="none">
              <a:solidFill>
                <a:schemeClr val="tx1"/>
              </a:solidFill>
              <a:latin typeface="Times New Roman" panose="02020603050405020304" pitchFamily="18" charset="0"/>
              <a:cs typeface="Times New Roman" panose="02020603050405020304" pitchFamily="18" charset="0"/>
            </a:endParaRPr>
          </a:p>
          <a:p>
            <a:pPr algn="l"/>
            <a:r>
              <a:rPr lang="en-US" sz="2800" b="0" u="none">
                <a:solidFill>
                  <a:schemeClr val="tx1"/>
                </a:solidFill>
                <a:latin typeface="Times New Roman" panose="02020603050405020304" pitchFamily="18" charset="0"/>
                <a:cs typeface="Times New Roman" panose="02020603050405020304" pitchFamily="18" charset="0"/>
              </a:rPr>
              <a:t>created with priority </a:t>
            </a:r>
            <a:endParaRPr lang="en-US" sz="2800" b="0" u="none">
              <a:solidFill>
                <a:schemeClr val="tx1"/>
              </a:solidFill>
              <a:latin typeface="Times New Roman" panose="02020603050405020304" pitchFamily="18" charset="0"/>
              <a:cs typeface="Times New Roman" panose="02020603050405020304" pitchFamily="18" charset="0"/>
            </a:endParaRPr>
          </a:p>
          <a:p>
            <a:pPr algn="l"/>
            <a:r>
              <a:rPr lang="en-US" sz="2800" b="0" u="none">
                <a:solidFill>
                  <a:schemeClr val="tx1"/>
                </a:solidFill>
                <a:latin typeface="Times New Roman" panose="02020603050405020304" pitchFamily="18" charset="0"/>
                <a:cs typeface="Times New Roman" panose="02020603050405020304" pitchFamily="18" charset="0"/>
              </a:rPr>
              <a:t>NORM_PRIORITY</a:t>
            </a:r>
            <a:endParaRPr lang="en-US" sz="2800" b="0" u="none">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subTnLst>
                                    <p:animClr>
                                      <p:cBhvr override="childStyle">
                                        <p:cTn dur="1" fill="hold" display="0" masterRel="nextClick" afterEffect="1"/>
                                        <p:tgtEl>
                                          <p:spTgt spid="6">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subTnLst>
                                    <p:animClr>
                                      <p:cBhvr override="childStyle">
                                        <p:cTn dur="1" fill="hold" display="0" masterRel="nextClick" afterEffect="1"/>
                                        <p:tgtEl>
                                          <p:spTgt spid="6">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subTnLst>
                                    <p:animClr>
                                      <p:cBhvr override="childStyle">
                                        <p:cTn dur="1" fill="hold" display="0" masterRel="nextClick" afterEffect="1"/>
                                        <p:tgtEl>
                                          <p:spTgt spid="6">
                                            <p:txEl>
                                              <p:pRg st="2" end="2"/>
                                            </p:txEl>
                                          </p:spTgt>
                                        </p:tgtEl>
                                        <p:attrNameLst>
                                          <p:attrName>ppt_c</p:attrName>
                                        </p:attrNameLst>
                                      </p:cBhvr>
                                      <p:to>
                                        <a:schemeClr val="accent1"/>
                                      </p:to>
                                    </p:animClr>
                                  </p:subTnLst>
                                </p:cTn>
                              </p:par>
                              <p:par>
                                <p:cTn id="15" presetID="1" presetClass="entr" presetSubtype="0" fill="hold" grpId="0" nodeType="withEffect">
                                  <p:stCondLst>
                                    <p:cond delay="0"/>
                                  </p:stCondLst>
                                  <p:childTnLst>
                                    <p:set>
                                      <p:cBhvr>
                                        <p:cTn id="16" dur="1" fill="hold">
                                          <p:stCondLst>
                                            <p:cond delay="499"/>
                                          </p:stCondLst>
                                        </p:cTn>
                                        <p:tgtEl>
                                          <p:spTgt spid="6">
                                            <p:txEl>
                                              <p:pRg st="3" end="3"/>
                                            </p:txEl>
                                          </p:spTgt>
                                        </p:tgtEl>
                                        <p:attrNameLst>
                                          <p:attrName>style.visibility</p:attrName>
                                        </p:attrNameLst>
                                      </p:cBhvr>
                                      <p:to>
                                        <p:strVal val="visible"/>
                                      </p:to>
                                    </p:set>
                                  </p:childTnLst>
                                  <p:subTnLst>
                                    <p:animClr>
                                      <p:cBhvr override="childStyle">
                                        <p:cTn dur="1" fill="hold" display="0" masterRel="nextClick" afterEffect="1"/>
                                        <p:tgtEl>
                                          <p:spTgt spid="6">
                                            <p:txEl>
                                              <p:pRg st="3" end="3"/>
                                            </p:txEl>
                                          </p:spTgt>
                                        </p:tgtEl>
                                        <p:attrNameLst>
                                          <p:attrName>ppt_c</p:attrName>
                                        </p:attrNameLst>
                                      </p:cBhvr>
                                      <p:to>
                                        <a:schemeClr val="accent1"/>
                                      </p:to>
                                    </p:animClr>
                                  </p:subTnLst>
                                </p:cTn>
                              </p:par>
                              <p:par>
                                <p:cTn id="17" presetID="1" presetClass="entr" presetSubtype="0" fill="hold" grpId="0" nodeType="withEffect">
                                  <p:stCondLst>
                                    <p:cond delay="0"/>
                                  </p:stCondLst>
                                  <p:childTnLst>
                                    <p:set>
                                      <p:cBhvr>
                                        <p:cTn id="18" dur="1" fill="hold">
                                          <p:stCondLst>
                                            <p:cond delay="499"/>
                                          </p:stCondLst>
                                        </p:cTn>
                                        <p:tgtEl>
                                          <p:spTgt spid="6">
                                            <p:txEl>
                                              <p:pRg st="4" end="4"/>
                                            </p:txEl>
                                          </p:spTgt>
                                        </p:tgtEl>
                                        <p:attrNameLst>
                                          <p:attrName>style.visibility</p:attrName>
                                        </p:attrNameLst>
                                      </p:cBhvr>
                                      <p:to>
                                        <p:strVal val="visible"/>
                                      </p:to>
                                    </p:set>
                                  </p:childTnLst>
                                  <p:subTnLst>
                                    <p:animClr>
                                      <p:cBhvr override="childStyle">
                                        <p:cTn dur="1" fill="hold" display="0" masterRel="nextClick" afterEffect="1"/>
                                        <p:tgtEl>
                                          <p:spTgt spid="6">
                                            <p:txEl>
                                              <p:pRg st="4" end="4"/>
                                            </p:txEl>
                                          </p:spTgt>
                                        </p:tgtEl>
                                        <p:attrNameLst>
                                          <p:attrName>ppt_c</p:attrName>
                                        </p:attrNameLst>
                                      </p:cBhvr>
                                      <p:to>
                                        <a:schemeClr val="accent1"/>
                                      </p:to>
                                    </p:animClr>
                                  </p:subTnLst>
                                </p:cTn>
                              </p:par>
                              <p:par>
                                <p:cTn id="19" presetID="1" presetClass="entr" presetSubtype="0" fill="hold" grpId="0" nodeType="withEffect">
                                  <p:stCondLst>
                                    <p:cond delay="0"/>
                                  </p:stCondLst>
                                  <p:childTnLst>
                                    <p:set>
                                      <p:cBhvr>
                                        <p:cTn id="20" dur="1" fill="hold">
                                          <p:stCondLst>
                                            <p:cond delay="499"/>
                                          </p:stCondLst>
                                        </p:cTn>
                                        <p:tgtEl>
                                          <p:spTgt spid="6">
                                            <p:txEl>
                                              <p:pRg st="5" end="5"/>
                                            </p:txEl>
                                          </p:spTgt>
                                        </p:tgtEl>
                                        <p:attrNameLst>
                                          <p:attrName>style.visibility</p:attrName>
                                        </p:attrNameLst>
                                      </p:cBhvr>
                                      <p:to>
                                        <p:strVal val="visible"/>
                                      </p:to>
                                    </p:set>
                                  </p:childTnLst>
                                  <p:subTnLst>
                                    <p:animClr>
                                      <p:cBhvr override="childStyle">
                                        <p:cTn dur="1" fill="hold" display="0" masterRel="nextClick" afterEffect="1"/>
                                        <p:tgtEl>
                                          <p:spTgt spid="6">
                                            <p:txEl>
                                              <p:pRg st="5" end="5"/>
                                            </p:txEl>
                                          </p:spTgt>
                                        </p:tgtEl>
                                        <p:attrNameLst>
                                          <p:attrName>ppt_c</p:attrName>
                                        </p:attrNameLst>
                                      </p:cBhvr>
                                      <p:to>
                                        <a:schemeClr val="accent1"/>
                                      </p:to>
                                    </p:animClr>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build="p"/>
      <p:bldP spid="7"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Daemon threads</a:t>
            </a:r>
            <a:endParaRPr lang="en-IN" dirty="0"/>
          </a:p>
        </p:txBody>
      </p:sp>
      <p:sp>
        <p:nvSpPr>
          <p:cNvPr id="3" name="Content Placeholder 2"/>
          <p:cNvSpPr>
            <a:spLocks noGrp="1"/>
          </p:cNvSpPr>
          <p:nvPr>
            <p:ph idx="1"/>
          </p:nvPr>
        </p:nvSpPr>
        <p:spPr/>
        <p:txBody>
          <a:bodyPr/>
          <a:lstStyle/>
          <a:p>
            <a:pPr>
              <a:lnSpc>
                <a:spcPct val="120000"/>
              </a:lnSpc>
            </a:pPr>
            <a:r>
              <a:rPr lang="en-US" sz="2400" dirty="0" smtClean="0">
                <a:solidFill>
                  <a:schemeClr val="hlink"/>
                </a:solidFill>
              </a:rPr>
              <a:t>Daemon</a:t>
            </a:r>
            <a:r>
              <a:rPr lang="en-US" sz="2400" dirty="0" smtClean="0"/>
              <a:t> threads are “</a:t>
            </a:r>
            <a:r>
              <a:rPr lang="en-US" sz="2400" dirty="0" smtClean="0">
                <a:cs typeface="Times New Roman" panose="02020603050405020304" pitchFamily="18" charset="0"/>
              </a:rPr>
              <a:t>background” threads, that provide services to other threads, e.g., the garbage collection thread</a:t>
            </a:r>
            <a:endParaRPr lang="en-US" sz="2400" dirty="0" smtClean="0"/>
          </a:p>
          <a:p>
            <a:pPr>
              <a:lnSpc>
                <a:spcPct val="120000"/>
              </a:lnSpc>
            </a:pPr>
            <a:r>
              <a:rPr lang="en-US" sz="2400" dirty="0" smtClean="0"/>
              <a:t>The Java VM </a:t>
            </a:r>
            <a:r>
              <a:rPr lang="en-US" sz="2400" dirty="0" smtClean="0">
                <a:solidFill>
                  <a:schemeClr val="hlink"/>
                </a:solidFill>
              </a:rPr>
              <a:t>will not exit</a:t>
            </a:r>
            <a:r>
              <a:rPr lang="en-US" sz="2400" dirty="0" smtClean="0"/>
              <a:t> if non-Daemon threads are executing</a:t>
            </a:r>
            <a:endParaRPr lang="en-US" sz="2400" dirty="0" smtClean="0"/>
          </a:p>
          <a:p>
            <a:pPr>
              <a:lnSpc>
                <a:spcPct val="120000"/>
              </a:lnSpc>
            </a:pPr>
            <a:r>
              <a:rPr lang="en-US" sz="2400" dirty="0" smtClean="0"/>
              <a:t>The Java VM </a:t>
            </a:r>
            <a:r>
              <a:rPr lang="en-US" sz="2400" dirty="0" smtClean="0">
                <a:solidFill>
                  <a:schemeClr val="hlink"/>
                </a:solidFill>
              </a:rPr>
              <a:t>will exit</a:t>
            </a:r>
            <a:r>
              <a:rPr lang="en-US" sz="2400" dirty="0" smtClean="0"/>
              <a:t> if only Daemon threads are executing</a:t>
            </a:r>
            <a:endParaRPr lang="en-US" sz="2400" dirty="0" smtClean="0"/>
          </a:p>
          <a:p>
            <a:pPr>
              <a:lnSpc>
                <a:spcPct val="120000"/>
              </a:lnSpc>
            </a:pPr>
            <a:r>
              <a:rPr lang="en-US" sz="2400" dirty="0" smtClean="0"/>
              <a:t>Daemon threads die when the Java VM exits</a:t>
            </a:r>
            <a:endParaRPr lang="en-US" sz="2400" dirty="0" smtClean="0"/>
          </a:p>
          <a:p>
            <a:pPr>
              <a:lnSpc>
                <a:spcPct val="120000"/>
              </a:lnSpc>
            </a:pPr>
            <a:r>
              <a:rPr lang="en-US" sz="2400" dirty="0" smtClean="0">
                <a:solidFill>
                  <a:schemeClr val="accent2"/>
                </a:solidFill>
              </a:rPr>
              <a:t>Q:</a:t>
            </a:r>
            <a:r>
              <a:rPr lang="en-US" sz="2400" dirty="0" smtClean="0"/>
              <a:t> Is the </a:t>
            </a:r>
            <a:r>
              <a:rPr lang="en-US" sz="2400" b="1" dirty="0" smtClean="0"/>
              <a:t>main</a:t>
            </a:r>
            <a:r>
              <a:rPr lang="en-US" sz="2400" dirty="0" smtClean="0"/>
              <a:t> thread a daemon thread?</a:t>
            </a:r>
            <a:endParaRPr lang="en-US" sz="2400" dirty="0" smtClean="0"/>
          </a:p>
          <a:p>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synchrozination</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u="sng" dirty="0" smtClean="0">
                <a:hlinkClick r:id="rId1"/>
              </a:rPr>
              <a:t>Multi-threaded </a:t>
            </a:r>
            <a:r>
              <a:rPr lang="en-IN" dirty="0" smtClean="0"/>
              <a:t>programs may often come to a situation where multiple threads try to access the same resources and finally produce erroneous and unforeseen results. </a:t>
            </a:r>
            <a:endParaRPr lang="en-IN" dirty="0" smtClean="0"/>
          </a:p>
          <a:p>
            <a:pPr fontAlgn="base"/>
            <a:r>
              <a:rPr lang="en-IN" dirty="0" smtClean="0"/>
              <a:t>So it needs to be made sure by some synchronization method that only one thread can access the resource at a given point in time.</a:t>
            </a:r>
            <a:endParaRPr lang="en-IN" dirty="0" smtClean="0"/>
          </a:p>
          <a:p>
            <a:pPr fontAlgn="base"/>
            <a:r>
              <a:rPr lang="en-IN" dirty="0" smtClean="0"/>
              <a:t> Java provides a way of creating threads and synchronizing their tasks using synchronized blocks. Synchronized blocks in Java are marked with the synchronized keyword. </a:t>
            </a:r>
            <a:endParaRPr lang="en-IN" dirty="0" smtClean="0"/>
          </a:p>
          <a:p>
            <a:pPr fontAlgn="base"/>
            <a:r>
              <a:rPr lang="en-IN" dirty="0" smtClean="0"/>
              <a:t>A synchronized block in Java is synchronized on some object. All synchronized blocks synchronize on the same object can only have one thread executing inside them at a time. </a:t>
            </a:r>
            <a:endParaRPr lang="en-IN" dirty="0" smtClean="0"/>
          </a:p>
          <a:p>
            <a:pPr fontAlgn="base"/>
            <a:r>
              <a:rPr lang="en-IN" dirty="0" smtClean="0"/>
              <a:t>All other threads attempting to enter the synchronized block are blocked until the thread inside the synchronized block exits the block.</a:t>
            </a:r>
            <a:endParaRPr lang="en-IN" dirty="0" smtClean="0"/>
          </a:p>
          <a:p>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fontAlgn="base"/>
            <a:r>
              <a:rPr lang="en-IN" dirty="0" smtClean="0"/>
              <a:t>Following is the general form of a synchronized block: </a:t>
            </a:r>
            <a:endParaRPr lang="en-IN" dirty="0" smtClean="0"/>
          </a:p>
          <a:p>
            <a:pPr fontAlgn="base"/>
            <a:r>
              <a:rPr lang="en-IN" dirty="0" smtClean="0"/>
              <a:t>// Only one thread can execute at a time.</a:t>
            </a:r>
            <a:endParaRPr lang="en-IN" dirty="0" smtClean="0"/>
          </a:p>
          <a:p>
            <a:pPr fontAlgn="base"/>
            <a:r>
              <a:rPr lang="en-IN" dirty="0" smtClean="0"/>
              <a:t> // </a:t>
            </a:r>
            <a:r>
              <a:rPr lang="en-IN" dirty="0" err="1" smtClean="0"/>
              <a:t>sync_object</a:t>
            </a:r>
            <a:r>
              <a:rPr lang="en-IN" dirty="0" smtClean="0"/>
              <a:t> is a reference to an object </a:t>
            </a:r>
            <a:endParaRPr lang="en-IN" dirty="0" smtClean="0"/>
          </a:p>
          <a:p>
            <a:pPr fontAlgn="base"/>
            <a:r>
              <a:rPr lang="en-IN" dirty="0" smtClean="0"/>
              <a:t>// whose lock associates with the </a:t>
            </a:r>
            <a:r>
              <a:rPr lang="en-IN" u="sng" dirty="0" smtClean="0">
                <a:hlinkClick r:id="rId1"/>
              </a:rPr>
              <a:t>monitor</a:t>
            </a:r>
            <a:r>
              <a:rPr lang="en-IN" dirty="0" smtClean="0"/>
              <a:t>. </a:t>
            </a:r>
            <a:endParaRPr lang="en-IN" dirty="0" smtClean="0"/>
          </a:p>
          <a:p>
            <a:pPr fontAlgn="base"/>
            <a:r>
              <a:rPr lang="en-IN" dirty="0" smtClean="0"/>
              <a:t>// The code is said to be synchronized on </a:t>
            </a:r>
            <a:endParaRPr lang="en-IN" dirty="0" smtClean="0"/>
          </a:p>
          <a:p>
            <a:pPr fontAlgn="base"/>
            <a:r>
              <a:rPr lang="en-IN" dirty="0" smtClean="0"/>
              <a:t>// the monitor object </a:t>
            </a:r>
            <a:endParaRPr lang="en-IN" dirty="0" smtClean="0"/>
          </a:p>
          <a:p>
            <a:pPr fontAlgn="base"/>
            <a:r>
              <a:rPr lang="en-IN" dirty="0" smtClean="0"/>
              <a:t>synchronized(</a:t>
            </a:r>
            <a:r>
              <a:rPr lang="en-IN" dirty="0" err="1" smtClean="0"/>
              <a:t>sync_object</a:t>
            </a:r>
            <a:r>
              <a:rPr lang="en-IN" dirty="0" smtClean="0"/>
              <a:t>) {</a:t>
            </a:r>
            <a:endParaRPr lang="en-IN" dirty="0" smtClean="0"/>
          </a:p>
          <a:p>
            <a:pPr fontAlgn="base"/>
            <a:r>
              <a:rPr lang="en-IN" dirty="0" smtClean="0"/>
              <a:t> // Access shared variables and other </a:t>
            </a:r>
            <a:endParaRPr lang="en-IN" dirty="0" smtClean="0"/>
          </a:p>
          <a:p>
            <a:pPr fontAlgn="base"/>
            <a:r>
              <a:rPr lang="en-IN" dirty="0" smtClean="0"/>
              <a:t>// shared resources</a:t>
            </a:r>
            <a:endParaRPr lang="en-IN" dirty="0" smtClean="0"/>
          </a:p>
          <a:p>
            <a:pPr fontAlgn="base"/>
            <a:r>
              <a:rPr lang="en-IN" dirty="0" smtClean="0"/>
              <a:t> }</a:t>
            </a:r>
            <a:endParaRPr lang="en-IN" dirty="0" smtClean="0"/>
          </a:p>
          <a:p>
            <a:pPr fontAlgn="base"/>
            <a:r>
              <a:rPr lang="en-IN" dirty="0" smtClean="0"/>
              <a:t>This synchronization is implemented in Java with a concept called monitors. Only one thread can own a monitor at a given time. When a thread acquires a lock, it is said to have entered the monitor. All other threads attempting to enter the locked monitor will be suspended until the first thread exits the monitor.</a:t>
            </a:r>
            <a:endParaRPr lang="en-IN" dirty="0" smtClean="0"/>
          </a:p>
          <a:p>
            <a:pPr fontAlgn="base">
              <a:buNone/>
            </a:pPr>
            <a:endParaRPr lang="en-IN" dirty="0" smtClean="0"/>
          </a:p>
          <a:p>
            <a:pPr>
              <a:buNone/>
            </a:pPr>
            <a:br>
              <a:rPr lang="en-IN" dirty="0" smtClean="0"/>
            </a:br>
            <a:endParaRPr lang="en-I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SHARED RESOURCES</a:t>
            </a:r>
            <a:endParaRPr lang="en-IN" dirty="0"/>
          </a:p>
        </p:txBody>
      </p:sp>
      <p:sp>
        <p:nvSpPr>
          <p:cNvPr id="3" name="Content Placeholder 2"/>
          <p:cNvSpPr>
            <a:spLocks noGrp="1"/>
          </p:cNvSpPr>
          <p:nvPr>
            <p:ph idx="1"/>
          </p:nvPr>
        </p:nvSpPr>
        <p:spPr/>
        <p:txBody>
          <a:bodyPr/>
          <a:lstStyle/>
          <a:p>
            <a:pPr>
              <a:lnSpc>
                <a:spcPct val="90000"/>
              </a:lnSpc>
            </a:pPr>
            <a:r>
              <a:rPr lang="en-GB" sz="2800" dirty="0" smtClean="0"/>
              <a:t>If one thread tries to read the data and other thread tries to update the same date, it leads to inconsistent state.</a:t>
            </a:r>
            <a:endParaRPr lang="en-GB" sz="2800" dirty="0" smtClean="0"/>
          </a:p>
          <a:p>
            <a:pPr>
              <a:lnSpc>
                <a:spcPct val="90000"/>
              </a:lnSpc>
            </a:pPr>
            <a:r>
              <a:rPr lang="en-GB" sz="2800" dirty="0" smtClean="0"/>
              <a:t>This can be prevented by synchronising access to the data.</a:t>
            </a:r>
            <a:endParaRPr lang="en-GB" sz="2800" dirty="0" smtClean="0"/>
          </a:p>
          <a:p>
            <a:pPr>
              <a:lnSpc>
                <a:spcPct val="90000"/>
              </a:lnSpc>
            </a:pPr>
            <a:r>
              <a:rPr lang="en-GB" sz="2800" dirty="0" smtClean="0"/>
              <a:t>Use “Synchronized” method: </a:t>
            </a:r>
            <a:endParaRPr lang="en-GB" sz="2800" dirty="0" smtClean="0"/>
          </a:p>
          <a:p>
            <a:pPr lvl="1">
              <a:lnSpc>
                <a:spcPct val="90000"/>
              </a:lnSpc>
            </a:pPr>
            <a:r>
              <a:rPr lang="en-GB" sz="2400" dirty="0" smtClean="0"/>
              <a:t>public </a:t>
            </a:r>
            <a:r>
              <a:rPr lang="en-GB" sz="2400" dirty="0" smtClean="0">
                <a:solidFill>
                  <a:srgbClr val="FC0128"/>
                </a:solidFill>
              </a:rPr>
              <a:t>synchronized</a:t>
            </a:r>
            <a:r>
              <a:rPr lang="en-GB" sz="2400" dirty="0" smtClean="0"/>
              <a:t> void update()</a:t>
            </a:r>
            <a:endParaRPr lang="en-GB" sz="2400" dirty="0" smtClean="0"/>
          </a:p>
          <a:p>
            <a:pPr lvl="1">
              <a:lnSpc>
                <a:spcPct val="90000"/>
              </a:lnSpc>
            </a:pPr>
            <a:r>
              <a:rPr lang="en-GB" sz="2400" dirty="0" smtClean="0"/>
              <a:t>{</a:t>
            </a:r>
            <a:endParaRPr lang="en-GB" sz="2400" dirty="0" smtClean="0"/>
          </a:p>
          <a:p>
            <a:pPr lvl="2">
              <a:lnSpc>
                <a:spcPct val="90000"/>
              </a:lnSpc>
            </a:pPr>
            <a:r>
              <a:rPr lang="en-GB" dirty="0" smtClean="0"/>
              <a:t>…</a:t>
            </a:r>
            <a:endParaRPr lang="en-GB" dirty="0" smtClean="0"/>
          </a:p>
          <a:p>
            <a:pPr lvl="1">
              <a:lnSpc>
                <a:spcPct val="90000"/>
              </a:lnSpc>
            </a:pPr>
            <a:r>
              <a:rPr lang="en-GB" sz="2400" dirty="0" smtClean="0"/>
              <a:t>}</a:t>
            </a:r>
            <a:endParaRPr lang="en-GB" sz="2400" dirty="0" smtClean="0"/>
          </a:p>
          <a:p>
            <a:endParaRPr lang="en-I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SHARED RESOURCES</a:t>
            </a:r>
            <a:endParaRPr lang="en-IN" dirty="0"/>
          </a:p>
        </p:txBody>
      </p:sp>
      <p:sp>
        <p:nvSpPr>
          <p:cNvPr id="3" name="Content Placeholder 2"/>
          <p:cNvSpPr>
            <a:spLocks noGrp="1"/>
          </p:cNvSpPr>
          <p:nvPr>
            <p:ph idx="1"/>
          </p:nvPr>
        </p:nvSpPr>
        <p:spPr/>
        <p:txBody>
          <a:bodyPr/>
          <a:lstStyle/>
          <a:p>
            <a:r>
              <a:rPr lang="en-GB" sz="2800" dirty="0" smtClean="0"/>
              <a:t>Applications Access to Shared Resources need to be coordinated.</a:t>
            </a:r>
            <a:endParaRPr lang="en-GB" sz="2800" dirty="0" smtClean="0"/>
          </a:p>
          <a:p>
            <a:pPr lvl="1"/>
            <a:r>
              <a:rPr lang="en-GB" sz="2400" dirty="0" smtClean="0"/>
              <a:t>Printer (two person jobs cannot be printed at the same time)</a:t>
            </a:r>
            <a:endParaRPr lang="en-GB" sz="2400" dirty="0" smtClean="0"/>
          </a:p>
          <a:p>
            <a:pPr lvl="1"/>
            <a:r>
              <a:rPr lang="en-GB" sz="2400" dirty="0" smtClean="0"/>
              <a:t>Simultaneous operations on your bank account. </a:t>
            </a:r>
            <a:endParaRPr lang="en-GB" sz="2400" dirty="0" smtClean="0"/>
          </a:p>
          <a:p>
            <a:pPr lvl="1"/>
            <a:r>
              <a:rPr lang="en-GB" sz="2400" dirty="0" smtClean="0"/>
              <a:t>Can the following operations be done at the same time on the same account?</a:t>
            </a:r>
            <a:endParaRPr lang="en-GB" sz="2400" dirty="0" smtClean="0"/>
          </a:p>
          <a:p>
            <a:pPr lvl="2"/>
            <a:r>
              <a:rPr lang="en-GB" dirty="0" smtClean="0"/>
              <a:t>Deposit()</a:t>
            </a:r>
            <a:endParaRPr lang="en-GB" dirty="0" smtClean="0"/>
          </a:p>
          <a:p>
            <a:pPr lvl="2"/>
            <a:r>
              <a:rPr lang="en-GB" dirty="0" smtClean="0"/>
              <a:t>Withdraw()</a:t>
            </a:r>
            <a:endParaRPr lang="en-GB" dirty="0" smtClean="0"/>
          </a:p>
          <a:p>
            <a:pPr lvl="2"/>
            <a:r>
              <a:rPr lang="en-GB" dirty="0" smtClean="0"/>
              <a:t>Enquire()</a:t>
            </a:r>
            <a:endParaRPr lang="en-GB" dirty="0" smtClean="0"/>
          </a:p>
          <a:p>
            <a:endParaRPr lang="en-I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java-synchronizing.png"/>
          <p:cNvPicPr>
            <a:picLocks noGrp="1" noChangeAspect="1"/>
          </p:cNvPicPr>
          <p:nvPr>
            <p:ph idx="1"/>
          </p:nvPr>
        </p:nvPicPr>
        <p:blipFill>
          <a:blip r:embed="rId1"/>
          <a:stretch>
            <a:fillRect/>
          </a:stretch>
        </p:blipFill>
        <p:spPr>
          <a:xfrm>
            <a:off x="1219200" y="2128044"/>
            <a:ext cx="5715000" cy="3810000"/>
          </a:xfr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thread vs runnable</a:t>
            </a:r>
            <a:endParaRPr lang="en-IN" altLang="en-US"/>
          </a:p>
        </p:txBody>
      </p:sp>
      <p:pic>
        <p:nvPicPr>
          <p:cNvPr id="4" name="Content Placeholder 3" descr="exThimRun"/>
          <p:cNvPicPr>
            <a:picLocks noChangeAspect="1"/>
          </p:cNvPicPr>
          <p:nvPr>
            <p:ph idx="1"/>
          </p:nvPr>
        </p:nvPicPr>
        <p:blipFill>
          <a:blip r:embed="rId1"/>
          <a:stretch>
            <a:fillRect/>
          </a:stretch>
        </p:blipFill>
        <p:spPr>
          <a:xfrm>
            <a:off x="1024255" y="1893570"/>
            <a:ext cx="6103620" cy="322453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Day – 4 over</a:t>
            </a:r>
            <a:endParaRPr lang="en-IN" dirty="0"/>
          </a:p>
        </p:txBody>
      </p:sp>
      <p:sp>
        <p:nvSpPr>
          <p:cNvPr id="5" name="Subtitle 4"/>
          <p:cNvSpPr>
            <a:spLocks noGrp="1"/>
          </p:cNvSpPr>
          <p:nvPr>
            <p:ph type="subTitle" idx="1"/>
          </p:nvPr>
        </p:nvSpPr>
        <p:spPr/>
        <p:txBody>
          <a:bodyPr/>
          <a:lstStyle/>
          <a:p>
            <a:r>
              <a:rPr lang="en-IN" dirty="0" smtClean="0"/>
              <a:t>Activities- FLOW CONTROL </a:t>
            </a:r>
            <a:r>
              <a:rPr lang="en-IN" smtClean="0"/>
              <a:t>, ARRAYS</a:t>
            </a:r>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exceptions</a:t>
            </a:r>
            <a:endParaRPr lang="en-IN" dirty="0"/>
          </a:p>
        </p:txBody>
      </p:sp>
      <p:sp>
        <p:nvSpPr>
          <p:cNvPr id="3" name="Content Placeholder 2"/>
          <p:cNvSpPr>
            <a:spLocks noGrp="1"/>
          </p:cNvSpPr>
          <p:nvPr>
            <p:ph idx="1"/>
          </p:nvPr>
        </p:nvSpPr>
        <p:spPr/>
        <p:txBody>
          <a:bodyPr>
            <a:normAutofit/>
          </a:bodyPr>
          <a:lstStyle/>
          <a:p>
            <a:r>
              <a:rPr lang="en-US" dirty="0" smtClean="0"/>
              <a:t>Exception handling</a:t>
            </a:r>
            <a:endParaRPr lang="en-US" dirty="0" smtClean="0"/>
          </a:p>
          <a:p>
            <a:pPr lvl="1"/>
            <a:r>
              <a:rPr lang="en-US" dirty="0" smtClean="0"/>
              <a:t>Exception is an indication of problem during execution</a:t>
            </a:r>
            <a:endParaRPr lang="en-US" dirty="0" smtClean="0"/>
          </a:p>
          <a:p>
            <a:pPr lvl="2"/>
            <a:r>
              <a:rPr lang="en-US" dirty="0" smtClean="0"/>
              <a:t>“exception” occurs infrequently</a:t>
            </a:r>
            <a:endParaRPr lang="en-US" dirty="0" smtClean="0"/>
          </a:p>
          <a:p>
            <a:pPr lvl="2"/>
            <a:r>
              <a:rPr lang="en-US" dirty="0" smtClean="0"/>
              <a:t>e.g., divide by zero</a:t>
            </a:r>
            <a:endParaRPr lang="en-US" dirty="0" smtClean="0"/>
          </a:p>
          <a:p>
            <a:pPr lvl="1"/>
            <a:r>
              <a:rPr lang="en-US" dirty="0" smtClean="0"/>
              <a:t>Promotes robust and fault-tolerant software</a:t>
            </a:r>
            <a:endParaRPr lang="en-US" dirty="0" smtClean="0"/>
          </a:p>
          <a:p>
            <a:pPr lvl="1"/>
            <a:r>
              <a:rPr lang="en-US" dirty="0" smtClean="0"/>
              <a:t>Java’s Exception Handling nearly identical to C++</a:t>
            </a:r>
            <a:endParaRPr lang="en-US" dirty="0" smtClean="0"/>
          </a:p>
          <a:p>
            <a:pPr lvl="2">
              <a:buNone/>
            </a:pPr>
            <a:br>
              <a:rPr lang="en-IN" dirty="0" smtClean="0"/>
            </a:b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Exception-Handling Overview</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Mixing program code with error-handling code makes program difficult to read, modify, maintain, debug</a:t>
            </a:r>
            <a:endParaRPr lang="en-US" dirty="0" smtClean="0"/>
          </a:p>
          <a:p>
            <a:r>
              <a:rPr lang="en-US" dirty="0" smtClean="0"/>
              <a:t>Uses of exception handling</a:t>
            </a:r>
            <a:endParaRPr lang="en-US" dirty="0" smtClean="0"/>
          </a:p>
          <a:p>
            <a:pPr lvl="1"/>
            <a:r>
              <a:rPr lang="en-US" dirty="0" smtClean="0"/>
              <a:t>Process exceptions from program components</a:t>
            </a:r>
            <a:endParaRPr lang="en-US" dirty="0" smtClean="0"/>
          </a:p>
          <a:p>
            <a:pPr lvl="1"/>
            <a:r>
              <a:rPr lang="en-US" dirty="0" smtClean="0"/>
              <a:t>Handle exceptions in a uniform manner in large projects</a:t>
            </a:r>
            <a:endParaRPr lang="en-US" dirty="0" smtClean="0"/>
          </a:p>
          <a:p>
            <a:pPr lvl="1"/>
            <a:r>
              <a:rPr lang="en-US" dirty="0" smtClean="0">
                <a:cs typeface="Times New Roman" panose="02020603050405020304" pitchFamily="18" charset="0"/>
              </a:rPr>
              <a:t>Remove error-handling code from “main line” of execution</a:t>
            </a:r>
            <a:r>
              <a:rPr lang="en-US" dirty="0" smtClean="0"/>
              <a:t> </a:t>
            </a:r>
            <a:endParaRPr lang="en-US" dirty="0" smtClean="0"/>
          </a:p>
          <a:p>
            <a:r>
              <a:rPr lang="en-US" dirty="0" smtClean="0"/>
              <a:t>A method detects an error and throws an exception</a:t>
            </a:r>
            <a:endParaRPr lang="en-US" dirty="0" smtClean="0"/>
          </a:p>
          <a:p>
            <a:pPr lvl="1"/>
            <a:r>
              <a:rPr lang="en-US" dirty="0" smtClean="0"/>
              <a:t>Exception handler processes the error</a:t>
            </a:r>
            <a:endParaRPr lang="en-US" dirty="0" smtClean="0"/>
          </a:p>
          <a:p>
            <a:pPr lvl="1"/>
            <a:r>
              <a:rPr lang="en-US" dirty="0" smtClean="0">
                <a:cs typeface="Times New Roman" panose="02020603050405020304" pitchFamily="18" charset="0"/>
              </a:rPr>
              <a:t>Uncaught exceptions yield adverse effects </a:t>
            </a:r>
            <a:endParaRPr lang="en-US" dirty="0" smtClean="0">
              <a:cs typeface="Times New Roman" panose="02020603050405020304" pitchFamily="18" charset="0"/>
            </a:endParaRPr>
          </a:p>
          <a:p>
            <a:pPr lvl="2"/>
            <a:r>
              <a:rPr lang="en-US" dirty="0" smtClean="0">
                <a:cs typeface="Times New Roman" panose="02020603050405020304" pitchFamily="18" charset="0"/>
              </a:rPr>
              <a:t>Might terminate program execution</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p:cNvSpPr>
            <a:spLocks noGrp="1"/>
          </p:cNvSpPr>
          <p:nvPr>
            <p:ph type="sldNum" sz="quarter" idx="11"/>
          </p:nvPr>
        </p:nvSpPr>
        <p:spPr>
          <a:noFill/>
          <a:ln>
            <a:miter lim="800000"/>
          </a:ln>
        </p:spPr>
        <p:txBody>
          <a:bodyPr/>
          <a:lstStyle/>
          <a:p>
            <a:fld id="{6FE45480-A82E-402E-988D-D8F461E19FFE}" type="slidenum">
              <a:rPr lang="en-US" altLang="en-US" smtClean="0"/>
            </a:fld>
            <a:endParaRPr lang="en-US" altLang="en-US" smtClean="0"/>
          </a:p>
        </p:txBody>
      </p:sp>
      <p:sp>
        <p:nvSpPr>
          <p:cNvPr id="1028" name="Rectangle 2"/>
          <p:cNvSpPr>
            <a:spLocks noGrp="1" noChangeArrowheads="1"/>
          </p:cNvSpPr>
          <p:nvPr>
            <p:ph type="title"/>
          </p:nvPr>
        </p:nvSpPr>
        <p:spPr>
          <a:xfrm>
            <a:off x="685800" y="228600"/>
            <a:ext cx="7772400" cy="819150"/>
          </a:xfrm>
        </p:spPr>
        <p:txBody>
          <a:bodyPr/>
          <a:lstStyle/>
          <a:p>
            <a:r>
              <a:rPr lang="en-US" altLang="en-US" smtClean="0"/>
              <a:t>Exception Types</a:t>
            </a:r>
            <a:endParaRPr lang="en-US" altLang="en-US" b="1" smtClean="0"/>
          </a:p>
        </p:txBody>
      </p:sp>
      <p:sp>
        <p:nvSpPr>
          <p:cNvPr id="1029" name="Rectangle 10"/>
          <p:cNvSpPr>
            <a:spLocks noChangeArrowheads="1"/>
          </p:cNvSpPr>
          <p:nvPr/>
        </p:nvSpPr>
        <p:spPr bwMode="auto">
          <a:xfrm>
            <a:off x="0" y="2000250"/>
            <a:ext cx="9144000" cy="0"/>
          </a:xfrm>
          <a:prstGeom prst="rect">
            <a:avLst/>
          </a:prstGeom>
          <a:noFill/>
          <a:ln w="12700">
            <a:noFill/>
            <a:miter lim="800000"/>
            <a:headEnd type="none" w="sm" len="sm"/>
            <a:tailEnd type="none" w="sm" len="sm"/>
          </a:ln>
        </p:spPr>
        <p:txBody>
          <a:bodyPr wrap="none" anchor="ctr">
            <a:spAutoFit/>
          </a:bodyPr>
          <a:lstStyle/>
          <a:p>
            <a:endParaRPr lang="en-US" altLang="en-US"/>
          </a:p>
        </p:txBody>
      </p:sp>
      <p:graphicFrame>
        <p:nvGraphicFramePr>
          <p:cNvPr id="1026" name="Object 9"/>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025" name="Picture" r:id="rId1" imgW="5600700" imgH="2849880" progId="Word.Picture.8">
                  <p:embed/>
                </p:oleObj>
              </mc:Choice>
              <mc:Fallback>
                <p:oleObj name="Picture" r:id="rId1" imgW="5600700" imgH="2849880" progId="Word.Picture.8">
                  <p:embed/>
                  <p:pic>
                    <p:nvPicPr>
                      <p:cNvPr id="0" name="Object 9"/>
                      <p:cNvPicPr>
                        <a:picLocks noChangeAspect="1"/>
                      </p:cNvPicPr>
                      <p:nvPr/>
                    </p:nvPicPr>
                    <p:blipFill>
                      <a:blip r:embed="rId2"/>
                      <a:stretch>
                        <a:fillRect/>
                      </a:stretch>
                    </p:blipFill>
                    <p:spPr>
                      <a:xfrm>
                        <a:off x="152400" y="1371600"/>
                        <a:ext cx="8839200" cy="451008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21558</Words>
  <Application>WPS Presentation</Application>
  <PresentationFormat>On-screen Show (4:3)</PresentationFormat>
  <Paragraphs>577</Paragraphs>
  <Slides>68</Slides>
  <Notes>10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68</vt:i4>
      </vt:variant>
    </vt:vector>
  </HeadingPairs>
  <TitlesOfParts>
    <vt:vector size="89" baseType="lpstr">
      <vt:lpstr>Arial</vt:lpstr>
      <vt:lpstr>SimSun</vt:lpstr>
      <vt:lpstr>Wingdings</vt:lpstr>
      <vt:lpstr>Wingdings 2</vt:lpstr>
      <vt:lpstr>Wingdings</vt:lpstr>
      <vt:lpstr>Times New Roman</vt:lpstr>
      <vt:lpstr>Trebuchet MS</vt:lpstr>
      <vt:lpstr>Microsoft YaHei</vt:lpstr>
      <vt:lpstr>Arial Unicode MS</vt:lpstr>
      <vt:lpstr>Calibri</vt:lpstr>
      <vt:lpstr>Courier</vt:lpstr>
      <vt:lpstr>Courier New</vt:lpstr>
      <vt:lpstr>Monotype Sorts</vt:lpstr>
      <vt:lpstr>Wingdings</vt:lpstr>
      <vt:lpstr>Comic Sans MS</vt:lpstr>
      <vt:lpstr>Times New Roman (Hebrew)</vt:lpstr>
      <vt:lpstr>Opulent</vt:lpstr>
      <vt:lpstr>Word.Picture.8</vt:lpstr>
      <vt:lpstr>Word.Picture.8</vt:lpstr>
      <vt:lpstr>Word.Picture.8</vt:lpstr>
      <vt:lpstr>Word.Picture.8</vt:lpstr>
      <vt:lpstr>CORE JAVA 8- day 5</vt:lpstr>
      <vt:lpstr>AGENDA</vt:lpstr>
      <vt:lpstr>Wrapper classes</vt:lpstr>
      <vt:lpstr>Need of Wrapper Classes</vt:lpstr>
      <vt:lpstr>WRAPPER CLASSES</vt:lpstr>
      <vt:lpstr>AUTOBOXING &amp; unboxing</vt:lpstr>
      <vt:lpstr>exceptions</vt:lpstr>
      <vt:lpstr>Exception-Handling Overview</vt:lpstr>
      <vt:lpstr>Exception Types</vt:lpstr>
      <vt:lpstr>System errors</vt:lpstr>
      <vt:lpstr>Runtime exceptions</vt:lpstr>
      <vt:lpstr>Checked Exceptions vs. Unchecked Exceptions</vt:lpstr>
      <vt:lpstr>Unchecked Exceptions</vt:lpstr>
      <vt:lpstr>Unchecked exceptions</vt:lpstr>
      <vt:lpstr>Try statement</vt:lpstr>
      <vt:lpstr>Finally clause</vt:lpstr>
      <vt:lpstr>Throw statement</vt:lpstr>
      <vt:lpstr>throws</vt:lpstr>
      <vt:lpstr>Checked exception</vt:lpstr>
      <vt:lpstr>Unchecked exception</vt:lpstr>
      <vt:lpstr>Custom exception</vt:lpstr>
      <vt:lpstr>About Strings</vt:lpstr>
      <vt:lpstr>Java String Constructor</vt:lpstr>
      <vt:lpstr>PowerPoint 演示文稿</vt:lpstr>
      <vt:lpstr>PowerPoint 演示文稿</vt:lpstr>
      <vt:lpstr>PowerPoint 演示文稿</vt:lpstr>
      <vt:lpstr>Useful String methods I</vt:lpstr>
      <vt:lpstr>Useful String methods II</vt:lpstr>
      <vt:lpstr>Useful String methods III</vt:lpstr>
      <vt:lpstr>Useful String methods IV</vt:lpstr>
      <vt:lpstr>Useful String methods V</vt:lpstr>
      <vt:lpstr>Understanding “index”</vt:lpstr>
      <vt:lpstr>Useful String methods VI</vt:lpstr>
      <vt:lpstr>Finally, a useless String method</vt:lpstr>
      <vt:lpstr>Strings are immutable</vt:lpstr>
      <vt:lpstr>About StringBuffers</vt:lpstr>
      <vt:lpstr>StringBuffer constructors</vt:lpstr>
      <vt:lpstr>Useful StringBuffer methods I</vt:lpstr>
      <vt:lpstr>Useful StringBuffer methods II</vt:lpstr>
      <vt:lpstr>Useful StringBuffer methods III</vt:lpstr>
      <vt:lpstr>Useful StringBuffer methods IV</vt:lpstr>
      <vt:lpstr>Useful StringBuffer methods V</vt:lpstr>
      <vt:lpstr>When to use StringBuffers</vt:lpstr>
      <vt:lpstr>About StringTokenizers</vt:lpstr>
      <vt:lpstr>StringTokenizer constructors</vt:lpstr>
      <vt:lpstr>StringTokenizer methods</vt:lpstr>
      <vt:lpstr>Example use of StringTokenizer</vt:lpstr>
      <vt:lpstr>PowerPoint 演示文稿</vt:lpstr>
      <vt:lpstr>threads</vt:lpstr>
      <vt:lpstr> application thread</vt:lpstr>
      <vt:lpstr>Multiple threads in same app</vt:lpstr>
      <vt:lpstr>Creating threads</vt:lpstr>
      <vt:lpstr> thread methods</vt:lpstr>
      <vt:lpstr>Thread methods</vt:lpstr>
      <vt:lpstr>Runnable object</vt:lpstr>
      <vt:lpstr>Thread state diagram</vt:lpstr>
      <vt:lpstr>Threadgroup</vt:lpstr>
      <vt:lpstr>PowerPoint 演示文稿</vt:lpstr>
      <vt:lpstr>Thread priority</vt:lpstr>
      <vt:lpstr>PowerPoint 演示文稿</vt:lpstr>
      <vt:lpstr>Daemon threads</vt:lpstr>
      <vt:lpstr>synchrozination</vt:lpstr>
      <vt:lpstr>PowerPoint 演示文稿</vt:lpstr>
      <vt:lpstr>SHARED RESOURCES</vt:lpstr>
      <vt:lpstr>SHARED RESOURCES</vt:lpstr>
      <vt:lpstr>PowerPoint 演示文稿</vt:lpstr>
      <vt:lpstr>PowerPoint 演示文稿</vt:lpstr>
      <vt:lpstr>Day – 4 over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8</dc:title>
  <dc:creator>Administration</dc:creator>
  <cp:lastModifiedBy>Saratha Poovalingam</cp:lastModifiedBy>
  <cp:revision>228</cp:revision>
  <dcterms:created xsi:type="dcterms:W3CDTF">2022-03-06T13:02:00Z</dcterms:created>
  <dcterms:modified xsi:type="dcterms:W3CDTF">2023-02-24T11:29:02Z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F1131E0C63F941A69BF38882862580A4</vt:lpwstr>
  </property>
  <property fmtid="{D5CDD505-2E9C-101B-9397-08002B2CF9AE}" pid="3" name="KSOProductBuildVer">
    <vt:lpwstr>1033-11.2.0.11486</vt:lpwstr>
  </property>
</Properties>
</file>