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41"/>
  </p:handoutMasterIdLst>
  <p:sldIdLst>
    <p:sldId id="256" r:id="rId3"/>
    <p:sldId id="318" r:id="rId4"/>
    <p:sldId id="319" r:id="rId5"/>
    <p:sldId id="258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80" r:id="rId21"/>
    <p:sldId id="297" r:id="rId22"/>
    <p:sldId id="298" r:id="rId23"/>
    <p:sldId id="299" r:id="rId24"/>
    <p:sldId id="302" r:id="rId25"/>
    <p:sldId id="301" r:id="rId26"/>
    <p:sldId id="303" r:id="rId27"/>
    <p:sldId id="304" r:id="rId28"/>
    <p:sldId id="305" r:id="rId29"/>
    <p:sldId id="306" r:id="rId30"/>
    <p:sldId id="307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</p:sldIdLst>
  <p:sldSz cx="9144000" cy="6858000" type="screen4x3"/>
  <p:notesSz cx="7315200" cy="96012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vertBarState="minimized" horzBarState="maximized">
    <p:restoredLeft sz="32786"/>
    <p:restoredTop sz="96851"/>
  </p:normalViewPr>
  <p:slideViewPr>
    <p:cSldViewPr showGuides="1">
      <p:cViewPr varScale="1">
        <p:scale>
          <a:sx n="85" d="100"/>
          <a:sy n="85" d="100"/>
        </p:scale>
        <p:origin x="-810" y="-66"/>
      </p:cViewPr>
      <p:guideLst>
        <p:guide orient="horz" pos="2160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105" tIns="47551" rIns="95105" bIns="47551" numCol="1" anchor="t" anchorCtr="0" compatLnSpc="1"/>
          <a:p>
            <a:pPr lvl="0" defTabSz="949325" eaLnBrk="1" hangingPunct="1"/>
            <a:endParaRPr sz="1200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105" tIns="47551" rIns="95105" bIns="47551" numCol="1" anchor="t" anchorCtr="0" compatLnSpc="1"/>
          <a:p>
            <a:pPr lvl="0" algn="r" defTabSz="949325" eaLnBrk="1" hangingPunct="1"/>
            <a:endParaRPr sz="1200" dirty="0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105" tIns="47551" rIns="95105" bIns="47551" numCol="1" anchor="b" anchorCtr="0" compatLnSpc="1"/>
          <a:p>
            <a:pPr lvl="0" defTabSz="949325" eaLnBrk="1" hangingPunct="1"/>
            <a:endParaRPr sz="1200" dirty="0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105" tIns="47551" rIns="95105" bIns="47551" numCol="1" anchor="b" anchorCtr="0" compatLnSpc="1"/>
          <a:p>
            <a:pPr lvl="0" algn="r" defTabSz="949325" eaLnBrk="1" hangingPunct="1"/>
            <a:fld id="{9A0DB2DC-4C9A-4742-B13C-FB6460FD3503}" type="slidenum">
              <a:rPr lang="en-US" sz="1200"/>
            </a:fld>
            <a:endParaRPr 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77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56" name="Group 6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79" name="Rectangle 3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p>
                <a:pPr lvl="0" eaLnBrk="1" hangingPunct="1"/>
                <a:endParaRPr dirty="0">
                  <a:latin typeface="Tahoma" panose="020B0604030504040204" pitchFamily="34" charset="0"/>
                </a:endParaRPr>
              </a:p>
            </p:txBody>
          </p:sp>
          <p:grpSp>
            <p:nvGrpSpPr>
              <p:cNvPr id="2067" name="Group 4"/>
              <p:cNvGrpSpPr/>
              <p:nvPr userDrawn="1"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2069" name="Line 5"/>
                <p:cNvSpPr/>
                <p:nvPr/>
              </p:nvSpPr>
              <p:spPr>
                <a:xfrm>
                  <a:off x="0" y="19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70" name="Line 6"/>
                <p:cNvSpPr/>
                <p:nvPr/>
              </p:nvSpPr>
              <p:spPr>
                <a:xfrm>
                  <a:off x="0" y="38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71" name="Line 7"/>
                <p:cNvSpPr/>
                <p:nvPr/>
              </p:nvSpPr>
              <p:spPr>
                <a:xfrm>
                  <a:off x="0" y="57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72" name="Line 8"/>
                <p:cNvSpPr/>
                <p:nvPr/>
              </p:nvSpPr>
              <p:spPr>
                <a:xfrm>
                  <a:off x="0" y="76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73" name="Line 9"/>
                <p:cNvSpPr/>
                <p:nvPr/>
              </p:nvSpPr>
              <p:spPr>
                <a:xfrm>
                  <a:off x="0" y="96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74" name="Line 10"/>
                <p:cNvSpPr/>
                <p:nvPr/>
              </p:nvSpPr>
              <p:spPr>
                <a:xfrm>
                  <a:off x="0" y="115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75" name="Line 11"/>
                <p:cNvSpPr/>
                <p:nvPr/>
              </p:nvSpPr>
              <p:spPr>
                <a:xfrm>
                  <a:off x="0" y="134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76" name="Line 12"/>
                <p:cNvSpPr/>
                <p:nvPr/>
              </p:nvSpPr>
              <p:spPr>
                <a:xfrm>
                  <a:off x="0" y="153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77" name="Line 13"/>
                <p:cNvSpPr/>
                <p:nvPr/>
              </p:nvSpPr>
              <p:spPr>
                <a:xfrm>
                  <a:off x="0" y="172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78" name="Line 14"/>
                <p:cNvSpPr/>
                <p:nvPr/>
              </p:nvSpPr>
              <p:spPr>
                <a:xfrm>
                  <a:off x="0" y="192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79" name="Line 15"/>
                <p:cNvSpPr/>
                <p:nvPr/>
              </p:nvSpPr>
              <p:spPr>
                <a:xfrm>
                  <a:off x="0" y="211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80" name="Line 16"/>
                <p:cNvSpPr/>
                <p:nvPr/>
              </p:nvSpPr>
              <p:spPr>
                <a:xfrm>
                  <a:off x="0" y="230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81" name="Line 17"/>
                <p:cNvSpPr/>
                <p:nvPr/>
              </p:nvSpPr>
              <p:spPr>
                <a:xfrm>
                  <a:off x="0" y="249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82" name="Line 18"/>
                <p:cNvSpPr/>
                <p:nvPr/>
              </p:nvSpPr>
              <p:spPr>
                <a:xfrm>
                  <a:off x="0" y="268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83" name="Line 19"/>
                <p:cNvSpPr/>
                <p:nvPr/>
              </p:nvSpPr>
              <p:spPr>
                <a:xfrm>
                  <a:off x="0" y="288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84" name="Line 20"/>
                <p:cNvSpPr/>
                <p:nvPr/>
              </p:nvSpPr>
              <p:spPr>
                <a:xfrm>
                  <a:off x="0" y="307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85" name="Line 21"/>
                <p:cNvSpPr/>
                <p:nvPr/>
              </p:nvSpPr>
              <p:spPr>
                <a:xfrm>
                  <a:off x="0" y="326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86" name="Line 22"/>
                <p:cNvSpPr/>
                <p:nvPr/>
              </p:nvSpPr>
              <p:spPr>
                <a:xfrm>
                  <a:off x="0" y="345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87" name="Line 23"/>
                <p:cNvSpPr/>
                <p:nvPr/>
              </p:nvSpPr>
              <p:spPr>
                <a:xfrm>
                  <a:off x="0" y="364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88" name="Line 24"/>
                <p:cNvSpPr/>
                <p:nvPr/>
              </p:nvSpPr>
              <p:spPr>
                <a:xfrm>
                  <a:off x="0" y="384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89" name="Line 25"/>
                <p:cNvSpPr/>
                <p:nvPr/>
              </p:nvSpPr>
              <p:spPr>
                <a:xfrm>
                  <a:off x="0" y="403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90" name="Line 26"/>
                <p:cNvSpPr/>
                <p:nvPr/>
              </p:nvSpPr>
              <p:spPr>
                <a:xfrm>
                  <a:off x="0" y="422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91" name="Line 27"/>
                <p:cNvSpPr/>
                <p:nvPr/>
              </p:nvSpPr>
              <p:spPr>
                <a:xfrm>
                  <a:off x="19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92" name="Line 28"/>
                <p:cNvSpPr/>
                <p:nvPr/>
              </p:nvSpPr>
              <p:spPr>
                <a:xfrm>
                  <a:off x="38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93" name="Line 29"/>
                <p:cNvSpPr/>
                <p:nvPr/>
              </p:nvSpPr>
              <p:spPr>
                <a:xfrm>
                  <a:off x="57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94" name="Line 30"/>
                <p:cNvSpPr/>
                <p:nvPr/>
              </p:nvSpPr>
              <p:spPr>
                <a:xfrm>
                  <a:off x="76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95" name="Line 31"/>
                <p:cNvSpPr/>
                <p:nvPr/>
              </p:nvSpPr>
              <p:spPr>
                <a:xfrm>
                  <a:off x="96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96" name="Line 32"/>
                <p:cNvSpPr/>
                <p:nvPr/>
              </p:nvSpPr>
              <p:spPr>
                <a:xfrm>
                  <a:off x="115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97" name="Line 33"/>
                <p:cNvSpPr/>
                <p:nvPr/>
              </p:nvSpPr>
              <p:spPr>
                <a:xfrm>
                  <a:off x="134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98" name="Line 34"/>
                <p:cNvSpPr/>
                <p:nvPr/>
              </p:nvSpPr>
              <p:spPr>
                <a:xfrm>
                  <a:off x="153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99" name="Line 35"/>
                <p:cNvSpPr/>
                <p:nvPr/>
              </p:nvSpPr>
              <p:spPr>
                <a:xfrm>
                  <a:off x="172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00" name="Line 36"/>
                <p:cNvSpPr/>
                <p:nvPr/>
              </p:nvSpPr>
              <p:spPr>
                <a:xfrm>
                  <a:off x="192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01" name="Line 37"/>
                <p:cNvSpPr/>
                <p:nvPr/>
              </p:nvSpPr>
              <p:spPr>
                <a:xfrm>
                  <a:off x="211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02" name="Line 38"/>
                <p:cNvSpPr/>
                <p:nvPr/>
              </p:nvSpPr>
              <p:spPr>
                <a:xfrm>
                  <a:off x="230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03" name="Line 39"/>
                <p:cNvSpPr/>
                <p:nvPr/>
              </p:nvSpPr>
              <p:spPr>
                <a:xfrm>
                  <a:off x="249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04" name="Line 40"/>
                <p:cNvSpPr/>
                <p:nvPr/>
              </p:nvSpPr>
              <p:spPr>
                <a:xfrm>
                  <a:off x="268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05" name="Line 41"/>
                <p:cNvSpPr/>
                <p:nvPr/>
              </p:nvSpPr>
              <p:spPr>
                <a:xfrm>
                  <a:off x="288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06" name="Line 42"/>
                <p:cNvSpPr/>
                <p:nvPr/>
              </p:nvSpPr>
              <p:spPr>
                <a:xfrm>
                  <a:off x="307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07" name="Line 43"/>
                <p:cNvSpPr/>
                <p:nvPr/>
              </p:nvSpPr>
              <p:spPr>
                <a:xfrm>
                  <a:off x="326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08" name="Line 44"/>
                <p:cNvSpPr/>
                <p:nvPr/>
              </p:nvSpPr>
              <p:spPr>
                <a:xfrm>
                  <a:off x="345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09" name="Line 45"/>
                <p:cNvSpPr/>
                <p:nvPr/>
              </p:nvSpPr>
              <p:spPr>
                <a:xfrm>
                  <a:off x="364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10" name="Line 46"/>
                <p:cNvSpPr/>
                <p:nvPr/>
              </p:nvSpPr>
              <p:spPr>
                <a:xfrm>
                  <a:off x="384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11" name="Line 47"/>
                <p:cNvSpPr/>
                <p:nvPr/>
              </p:nvSpPr>
              <p:spPr>
                <a:xfrm>
                  <a:off x="403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12" name="Line 48"/>
                <p:cNvSpPr/>
                <p:nvPr/>
              </p:nvSpPr>
              <p:spPr>
                <a:xfrm>
                  <a:off x="422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13" name="Line 49"/>
                <p:cNvSpPr/>
                <p:nvPr/>
              </p:nvSpPr>
              <p:spPr>
                <a:xfrm>
                  <a:off x="441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14" name="Line 50"/>
                <p:cNvSpPr/>
                <p:nvPr/>
              </p:nvSpPr>
              <p:spPr>
                <a:xfrm>
                  <a:off x="460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15" name="Line 51"/>
                <p:cNvSpPr/>
                <p:nvPr/>
              </p:nvSpPr>
              <p:spPr>
                <a:xfrm>
                  <a:off x="480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16" name="Line 52"/>
                <p:cNvSpPr/>
                <p:nvPr/>
              </p:nvSpPr>
              <p:spPr>
                <a:xfrm>
                  <a:off x="499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17" name="Line 53"/>
                <p:cNvSpPr/>
                <p:nvPr/>
              </p:nvSpPr>
              <p:spPr>
                <a:xfrm>
                  <a:off x="518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18" name="Line 54"/>
                <p:cNvSpPr/>
                <p:nvPr/>
              </p:nvSpPr>
              <p:spPr>
                <a:xfrm>
                  <a:off x="537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19" name="Line 55"/>
                <p:cNvSpPr/>
                <p:nvPr/>
              </p:nvSpPr>
              <p:spPr>
                <a:xfrm>
                  <a:off x="556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81" name="Line 56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057" name="Group 76"/>
            <p:cNvGrpSpPr/>
            <p:nvPr userDrawn="1"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75" name="Line 65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6" name="Line 63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7" name="Line 64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8" name="Arc 66"/>
              <p:cNvSpPr/>
              <p:nvPr/>
            </p:nvSpPr>
            <p:spPr bwMode="ltGray">
              <a:xfrm rot="16200000" flipH="1">
                <a:off x="426" y="861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058" name="Group 75"/>
            <p:cNvGrpSpPr/>
            <p:nvPr userDrawn="1"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72" name="Line 67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3" name="Line 68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4" name="Arc 69"/>
              <p:cNvSpPr/>
              <p:nvPr/>
            </p:nvSpPr>
            <p:spPr bwMode="ltGray">
              <a:xfrm rot="5400000">
                <a:off x="5097" y="3348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6201" name="Rectangle 5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202" name="Rectangle 5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33" name="Rectangle 7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endParaRPr dirty="0"/>
          </a:p>
        </p:txBody>
      </p:sp>
      <p:sp>
        <p:nvSpPr>
          <p:cNvPr id="134" name="Rectangle 7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ctr"/>
            <a:endParaRPr dirty="0"/>
          </a:p>
        </p:txBody>
      </p:sp>
      <p:sp>
        <p:nvSpPr>
          <p:cNvPr id="135" name="Rectangle 7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endParaRPr dirty="0">
              <a:latin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/>
            <a:endParaRPr dirty="0">
              <a:latin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>
                <a:latin typeface="Tahoma" panose="020B0604030504040204" pitchFamily="34" charset="0"/>
              </a:rPr>
            </a:fld>
            <a:endParaRPr 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endParaRPr dirty="0">
              <a:latin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/>
            <a:endParaRPr dirty="0">
              <a:latin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>
                <a:latin typeface="Tahoma" panose="020B0604030504040204" pitchFamily="34" charset="0"/>
              </a:rPr>
            </a:fld>
            <a:endParaRPr 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dirty="0">
              <a:latin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dirty="0">
              <a:latin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>
                <a:latin typeface="Tahoma" panose="020B0604030504040204" pitchFamily="34" charset="0"/>
              </a:rPr>
            </a:fld>
            <a:endParaRPr 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endParaRPr dirty="0">
              <a:latin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/>
            <a:endParaRPr dirty="0">
              <a:latin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>
                <a:latin typeface="Tahoma" panose="020B0604030504040204" pitchFamily="34" charset="0"/>
              </a:rPr>
            </a:fld>
            <a:endParaRPr 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endParaRPr dirty="0">
              <a:latin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/>
            <a:endParaRPr dirty="0">
              <a:latin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>
                <a:latin typeface="Tahoma" panose="020B0604030504040204" pitchFamily="34" charset="0"/>
              </a:rPr>
            </a:fld>
            <a:endParaRPr 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endParaRPr dirty="0">
              <a:latin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/>
            <a:endParaRPr dirty="0">
              <a:latin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>
                <a:latin typeface="Tahoma" panose="020B0604030504040204" pitchFamily="34" charset="0"/>
              </a:rPr>
            </a:fld>
            <a:endParaRPr 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endParaRPr dirty="0">
              <a:latin typeface="Tahoma" panose="020B060403050404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/>
            <a:endParaRPr dirty="0">
              <a:latin typeface="Tahoma" panose="020B060403050404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>
                <a:latin typeface="Tahoma" panose="020B0604030504040204" pitchFamily="34" charset="0"/>
              </a:rPr>
            </a:fld>
            <a:endParaRPr 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endParaRPr dirty="0">
              <a:latin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/>
            <a:endParaRPr dirty="0">
              <a:latin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>
                <a:latin typeface="Tahoma" panose="020B0604030504040204" pitchFamily="34" charset="0"/>
              </a:rPr>
            </a:fld>
            <a:endParaRPr 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endParaRPr dirty="0">
              <a:latin typeface="Tahoma" panose="020B060403050404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/>
            <a:endParaRPr dirty="0">
              <a:latin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>
                <a:latin typeface="Tahoma" panose="020B0604030504040204" pitchFamily="34" charset="0"/>
              </a:rPr>
            </a:fld>
            <a:endParaRPr 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endParaRPr dirty="0">
              <a:latin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/>
            <a:endParaRPr dirty="0">
              <a:latin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>
                <a:latin typeface="Tahoma" panose="020B0604030504040204" pitchFamily="34" charset="0"/>
              </a:rPr>
            </a:fld>
            <a:endParaRPr 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endParaRPr dirty="0">
              <a:latin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/>
            <a:endParaRPr dirty="0">
              <a:latin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>
                <a:latin typeface="Tahoma" panose="020B0604030504040204" pitchFamily="34" charset="0"/>
              </a:rPr>
            </a:fld>
            <a:endParaRPr 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/>
                <p:nvPr/>
              </p:nvSpPr>
              <p:spPr>
                <a:xfrm>
                  <a:off x="0" y="19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71" name="Line 6"/>
                <p:cNvSpPr/>
                <p:nvPr/>
              </p:nvSpPr>
              <p:spPr>
                <a:xfrm>
                  <a:off x="0" y="38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72" name="Line 7"/>
                <p:cNvSpPr/>
                <p:nvPr/>
              </p:nvSpPr>
              <p:spPr>
                <a:xfrm>
                  <a:off x="0" y="57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73" name="Line 8"/>
                <p:cNvSpPr/>
                <p:nvPr/>
              </p:nvSpPr>
              <p:spPr>
                <a:xfrm>
                  <a:off x="0" y="76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74" name="Line 9"/>
                <p:cNvSpPr/>
                <p:nvPr/>
              </p:nvSpPr>
              <p:spPr>
                <a:xfrm>
                  <a:off x="0" y="96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75" name="Line 10"/>
                <p:cNvSpPr/>
                <p:nvPr/>
              </p:nvSpPr>
              <p:spPr>
                <a:xfrm>
                  <a:off x="0" y="115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76" name="Line 11"/>
                <p:cNvSpPr/>
                <p:nvPr/>
              </p:nvSpPr>
              <p:spPr>
                <a:xfrm>
                  <a:off x="0" y="134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77" name="Line 12"/>
                <p:cNvSpPr/>
                <p:nvPr/>
              </p:nvSpPr>
              <p:spPr>
                <a:xfrm>
                  <a:off x="0" y="153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78" name="Line 13"/>
                <p:cNvSpPr/>
                <p:nvPr/>
              </p:nvSpPr>
              <p:spPr>
                <a:xfrm>
                  <a:off x="0" y="172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79" name="Line 14"/>
                <p:cNvSpPr/>
                <p:nvPr/>
              </p:nvSpPr>
              <p:spPr>
                <a:xfrm>
                  <a:off x="0" y="192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0" name="Line 15"/>
                <p:cNvSpPr/>
                <p:nvPr/>
              </p:nvSpPr>
              <p:spPr>
                <a:xfrm>
                  <a:off x="0" y="211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1" name="Line 16"/>
                <p:cNvSpPr/>
                <p:nvPr/>
              </p:nvSpPr>
              <p:spPr>
                <a:xfrm>
                  <a:off x="0" y="230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2" name="Line 17"/>
                <p:cNvSpPr/>
                <p:nvPr/>
              </p:nvSpPr>
              <p:spPr>
                <a:xfrm>
                  <a:off x="0" y="249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3" name="Line 18"/>
                <p:cNvSpPr/>
                <p:nvPr/>
              </p:nvSpPr>
              <p:spPr>
                <a:xfrm>
                  <a:off x="0" y="268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4" name="Line 19"/>
                <p:cNvSpPr/>
                <p:nvPr/>
              </p:nvSpPr>
              <p:spPr>
                <a:xfrm>
                  <a:off x="0" y="288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5" name="Line 20"/>
                <p:cNvSpPr/>
                <p:nvPr/>
              </p:nvSpPr>
              <p:spPr>
                <a:xfrm>
                  <a:off x="0" y="307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6" name="Line 21"/>
                <p:cNvSpPr/>
                <p:nvPr/>
              </p:nvSpPr>
              <p:spPr>
                <a:xfrm>
                  <a:off x="0" y="326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7" name="Line 22"/>
                <p:cNvSpPr/>
                <p:nvPr/>
              </p:nvSpPr>
              <p:spPr>
                <a:xfrm>
                  <a:off x="0" y="345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8" name="Line 23"/>
                <p:cNvSpPr/>
                <p:nvPr/>
              </p:nvSpPr>
              <p:spPr>
                <a:xfrm>
                  <a:off x="0" y="364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9" name="Line 24"/>
                <p:cNvSpPr/>
                <p:nvPr/>
              </p:nvSpPr>
              <p:spPr>
                <a:xfrm>
                  <a:off x="0" y="384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90" name="Line 25"/>
                <p:cNvSpPr/>
                <p:nvPr/>
              </p:nvSpPr>
              <p:spPr>
                <a:xfrm>
                  <a:off x="0" y="403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91" name="Line 26"/>
                <p:cNvSpPr/>
                <p:nvPr/>
              </p:nvSpPr>
              <p:spPr>
                <a:xfrm>
                  <a:off x="0" y="422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040" name="Group 27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/>
                <p:nvPr/>
              </p:nvSpPr>
              <p:spPr>
                <a:xfrm>
                  <a:off x="19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42" name="Line 29"/>
                <p:cNvSpPr/>
                <p:nvPr/>
              </p:nvSpPr>
              <p:spPr>
                <a:xfrm>
                  <a:off x="38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43" name="Line 30"/>
                <p:cNvSpPr/>
                <p:nvPr/>
              </p:nvSpPr>
              <p:spPr>
                <a:xfrm>
                  <a:off x="57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44" name="Line 31"/>
                <p:cNvSpPr/>
                <p:nvPr/>
              </p:nvSpPr>
              <p:spPr>
                <a:xfrm>
                  <a:off x="76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45" name="Line 32"/>
                <p:cNvSpPr/>
                <p:nvPr/>
              </p:nvSpPr>
              <p:spPr>
                <a:xfrm>
                  <a:off x="96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46" name="Line 33"/>
                <p:cNvSpPr/>
                <p:nvPr/>
              </p:nvSpPr>
              <p:spPr>
                <a:xfrm>
                  <a:off x="115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47" name="Line 34"/>
                <p:cNvSpPr/>
                <p:nvPr/>
              </p:nvSpPr>
              <p:spPr>
                <a:xfrm>
                  <a:off x="134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48" name="Line 35"/>
                <p:cNvSpPr/>
                <p:nvPr/>
              </p:nvSpPr>
              <p:spPr>
                <a:xfrm>
                  <a:off x="153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49" name="Line 36"/>
                <p:cNvSpPr/>
                <p:nvPr/>
              </p:nvSpPr>
              <p:spPr>
                <a:xfrm>
                  <a:off x="172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50" name="Line 37"/>
                <p:cNvSpPr/>
                <p:nvPr/>
              </p:nvSpPr>
              <p:spPr>
                <a:xfrm>
                  <a:off x="192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51" name="Line 38"/>
                <p:cNvSpPr/>
                <p:nvPr/>
              </p:nvSpPr>
              <p:spPr>
                <a:xfrm>
                  <a:off x="211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52" name="Line 39"/>
                <p:cNvSpPr/>
                <p:nvPr/>
              </p:nvSpPr>
              <p:spPr>
                <a:xfrm>
                  <a:off x="230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53" name="Line 40"/>
                <p:cNvSpPr/>
                <p:nvPr/>
              </p:nvSpPr>
              <p:spPr>
                <a:xfrm>
                  <a:off x="249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54" name="Line 41"/>
                <p:cNvSpPr/>
                <p:nvPr/>
              </p:nvSpPr>
              <p:spPr>
                <a:xfrm>
                  <a:off x="268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55" name="Line 42"/>
                <p:cNvSpPr/>
                <p:nvPr/>
              </p:nvSpPr>
              <p:spPr>
                <a:xfrm>
                  <a:off x="288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56" name="Line 43"/>
                <p:cNvSpPr/>
                <p:nvPr/>
              </p:nvSpPr>
              <p:spPr>
                <a:xfrm>
                  <a:off x="307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57" name="Line 44"/>
                <p:cNvSpPr/>
                <p:nvPr/>
              </p:nvSpPr>
              <p:spPr>
                <a:xfrm>
                  <a:off x="326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58" name="Line 45"/>
                <p:cNvSpPr/>
                <p:nvPr/>
              </p:nvSpPr>
              <p:spPr>
                <a:xfrm>
                  <a:off x="345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59" name="Line 46"/>
                <p:cNvSpPr/>
                <p:nvPr/>
              </p:nvSpPr>
              <p:spPr>
                <a:xfrm>
                  <a:off x="364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60" name="Line 47"/>
                <p:cNvSpPr/>
                <p:nvPr/>
              </p:nvSpPr>
              <p:spPr>
                <a:xfrm>
                  <a:off x="384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61" name="Line 48"/>
                <p:cNvSpPr/>
                <p:nvPr/>
              </p:nvSpPr>
              <p:spPr>
                <a:xfrm>
                  <a:off x="403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62" name="Line 49"/>
                <p:cNvSpPr/>
                <p:nvPr/>
              </p:nvSpPr>
              <p:spPr>
                <a:xfrm>
                  <a:off x="422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63" name="Line 50"/>
                <p:cNvSpPr/>
                <p:nvPr/>
              </p:nvSpPr>
              <p:spPr>
                <a:xfrm>
                  <a:off x="441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64" name="Line 51"/>
                <p:cNvSpPr/>
                <p:nvPr/>
              </p:nvSpPr>
              <p:spPr>
                <a:xfrm>
                  <a:off x="460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65" name="Line 52"/>
                <p:cNvSpPr/>
                <p:nvPr/>
              </p:nvSpPr>
              <p:spPr>
                <a:xfrm>
                  <a:off x="480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66" name="Line 53"/>
                <p:cNvSpPr/>
                <p:nvPr/>
              </p:nvSpPr>
              <p:spPr>
                <a:xfrm>
                  <a:off x="499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67" name="Line 54"/>
                <p:cNvSpPr/>
                <p:nvPr/>
              </p:nvSpPr>
              <p:spPr>
                <a:xfrm>
                  <a:off x="518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68" name="Line 55"/>
                <p:cNvSpPr/>
                <p:nvPr/>
              </p:nvSpPr>
              <p:spPr>
                <a:xfrm>
                  <a:off x="537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69" name="Line 56"/>
                <p:cNvSpPr/>
                <p:nvPr/>
              </p:nvSpPr>
              <p:spPr>
                <a:xfrm>
                  <a:off x="556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2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</a:ln>
            <a:effectLst/>
          </p:spPr>
          <p:txBody>
            <a:bodyPr wrap="none" anchor="ctr"/>
            <a:p>
              <a:pPr lvl="0" eaLnBrk="1" hangingPunct="1"/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3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grpSp>
          <p:nvGrpSpPr>
            <p:cNvPr id="1035" name="Group 59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27" name="Rectangle 63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1028" name="Rectangle 64" descr="Rectangle: Click to edit Master text styles&#13;&#10;Second level&#13;&#10;Third level&#13;&#10;Fourth level&#13;&#10;Fifth level"/>
          <p:cNvSpPr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1092" name="Rectangle 6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/>
            </a:lvl1pPr>
          </a:lstStyle>
          <a:p>
            <a:pPr lvl="0" eaLnBrk="1" hangingPunct="1"/>
            <a:endParaRPr dirty="0">
              <a:latin typeface="Tahoma" panose="020B0604030504040204" pitchFamily="34" charset="0"/>
            </a:endParaRPr>
          </a:p>
        </p:txBody>
      </p:sp>
      <p:sp>
        <p:nvSpPr>
          <p:cNvPr id="1093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/>
            </a:lvl1pPr>
          </a:lstStyle>
          <a:p>
            <a:pPr lvl="0" eaLnBrk="1" hangingPunct="1"/>
            <a:endParaRPr dirty="0">
              <a:latin typeface="Tahoma" panose="020B0604030504040204" pitchFamily="34" charset="0"/>
            </a:endParaRPr>
          </a:p>
        </p:txBody>
      </p:sp>
      <p:sp>
        <p:nvSpPr>
          <p:cNvPr id="1094" name="Rectangle 7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>
                <a:latin typeface="Tahoma" panose="020B0604030504040204" pitchFamily="34" charset="0"/>
              </a:rPr>
            </a:fld>
            <a:endParaRPr lang="en-US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maven.apache.org/guides/introduction/introduction-to-the-lifecycle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maven.apache.org/plugins/index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repo1.maven.org/maven2/archetype-catalog.x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maven.nuxeo.org/" TargetMode="External"/><Relationship Id="rId2" Type="http://schemas.openxmlformats.org/officeDocument/2006/relationships/hyperlink" Target="http://repo1.maven.org/maven2/" TargetMode="External"/><Relationship Id="rId1" Type="http://schemas.openxmlformats.org/officeDocument/2006/relationships/hyperlink" Target="http://mvnrepository.co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b" anchorCtr="0"/>
          <a:p>
            <a:pPr eaLnBrk="1" hangingPunct="1">
              <a:buClrTx/>
              <a:buSzTx/>
              <a:buFontTx/>
            </a:pPr>
            <a:r>
              <a:rPr lang="en-IN" sz="3200">
                <a:latin typeface="+mj-lt"/>
                <a:ea typeface="+mj-ea"/>
                <a:cs typeface="+mj-cs"/>
                <a:sym typeface="+mn-ea"/>
              </a:rPr>
              <a:t>MAVEN , GRADLE, MOCKITO</a:t>
            </a:r>
            <a:endParaRPr lang="en-IN" sz="3200"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3075" name="Rectangle 3" descr="Rectangle: Click to edit Master text styles&#13;&#10;Second level&#13;&#10;Third level&#13;&#10;Fourth level&#13;&#10;Fifth level"/>
          <p:cNvSpPr>
            <a:spLocks noGrp="1"/>
          </p:cNvSpPr>
          <p:nvPr>
            <p:ph type="subTitle" idx="1"/>
          </p:nvPr>
        </p:nvSpPr>
        <p:spPr>
          <a:xfrm>
            <a:off x="990600" y="3962400"/>
            <a:ext cx="6400800" cy="1100138"/>
          </a:xfrm>
        </p:spPr>
        <p:txBody>
          <a:bodyPr vert="horz" wrap="square" lIns="91440" tIns="45720" rIns="91440" bIns="45720" anchor="t" anchorCtr="0"/>
          <a:p>
            <a:pPr algn="r" eaLnBrk="1" hangingPunct="1">
              <a:buSzPct val="110000"/>
              <a:buFont typeface="Wingdings" panose="05000000000000000000" pitchFamily="2" charset="2"/>
              <a:buNone/>
            </a:pPr>
            <a:endParaRPr sz="24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t>Default Directory Structure</a:t>
            </a:r>
          </a:p>
        </p:txBody>
      </p:sp>
      <p:sp>
        <p:nvSpPr>
          <p:cNvPr id="10243" name="Content Placeholder 2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4191000"/>
          </a:xfrm>
        </p:spPr>
        <p:txBody>
          <a:bodyPr vert="horz" wrap="square" lIns="91440" tIns="45720" rIns="91440" bIns="45720" anchor="t" anchorCtr="0"/>
          <a:p>
            <a:r>
              <a:rPr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>
                <a:latin typeface="Courier New" panose="02070309020205020404" pitchFamily="49" charset="0"/>
                <a:cs typeface="Courier New" panose="02070309020205020404" pitchFamily="49" charset="0"/>
              </a:rPr>
              <a:t>/main/java</a:t>
            </a:r>
            <a:endParaRPr err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>
                <a:latin typeface="Courier New" panose="02070309020205020404" pitchFamily="49" charset="0"/>
                <a:cs typeface="Courier New" panose="02070309020205020404" pitchFamily="49" charset="0"/>
              </a:rPr>
              <a:t>/main/resources</a:t>
            </a:r>
            <a:r>
              <a:rPr>
                <a:cs typeface="Courier New" panose="02070309020205020404" pitchFamily="49" charset="0"/>
              </a:rPr>
              <a:t> </a:t>
            </a:r>
            <a:r>
              <a:t>for files that should be placed under</a:t>
            </a:r>
            <a:r>
              <a:rPr err="1"/>
              <a:t> </a:t>
            </a:r>
            <a:r>
              <a:rPr err="1">
                <a:cs typeface="Courier New" panose="02070309020205020404" pitchFamily="49" charset="0"/>
              </a:rPr>
              <a:t>classpath</a:t>
            </a:r>
            <a:endParaRPr err="1">
              <a:cs typeface="Courier New" panose="02070309020205020404" pitchFamily="49" charset="0"/>
            </a:endParaRPr>
          </a:p>
          <a:p>
            <a:r>
              <a:rPr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>
                <a:latin typeface="Courier New" panose="02070309020205020404" pitchFamily="49" charset="0"/>
                <a:cs typeface="Courier New" panose="02070309020205020404" pitchFamily="49" charset="0"/>
              </a:rPr>
              <a:t>/main/</a:t>
            </a:r>
            <a:r>
              <a:rPr err="1">
                <a:latin typeface="Courier New" panose="02070309020205020404" pitchFamily="49" charset="0"/>
                <a:cs typeface="Courier New" panose="02070309020205020404" pitchFamily="49" charset="0"/>
              </a:rPr>
              <a:t>webapp</a:t>
            </a:r>
            <a:r>
              <a:rPr>
                <a:cs typeface="Courier New" panose="02070309020205020404" pitchFamily="49" charset="0"/>
              </a:rPr>
              <a:t> for web applications</a:t>
            </a:r>
            <a:endParaRPr>
              <a:cs typeface="Courier New" panose="02070309020205020404" pitchFamily="49" charset="0"/>
            </a:endParaRPr>
          </a:p>
          <a:p>
            <a:r>
              <a:rPr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>
                <a:latin typeface="Courier New" panose="02070309020205020404" pitchFamily="49" charset="0"/>
                <a:cs typeface="Courier New" panose="02070309020205020404" pitchFamily="49" charset="0"/>
              </a:rPr>
              <a:t>/test/java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endParaRPr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t>Build Lifecycle</a:t>
            </a:r>
          </a:p>
        </p:txBody>
      </p:sp>
      <p:sp>
        <p:nvSpPr>
          <p:cNvPr id="11267" name="Content Placeholder 2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t>The process for building and distributing a project</a:t>
            </a:r>
          </a:p>
          <a:p>
            <a:r>
              <a:t>A build lifecycle consists of a number of steps called </a:t>
            </a:r>
            <a:r>
              <a:rPr>
                <a:solidFill>
                  <a:schemeClr val="tx2"/>
                </a:solidFill>
              </a:rPr>
              <a:t>phases</a:t>
            </a:r>
            <a: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t>Some Default Lifecycle Phases</a:t>
            </a:r>
          </a:p>
        </p:txBody>
      </p:sp>
      <p:sp>
        <p:nvSpPr>
          <p:cNvPr id="12291" name="Content Placeholder 2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3124200"/>
          </a:xfrm>
        </p:spPr>
        <p:txBody>
          <a:bodyPr vert="horz" wrap="square" lIns="91440" tIns="45720" rIns="91440" bIns="45720" anchor="t" anchorCtr="0"/>
          <a:p>
            <a:r>
              <a:rPr>
                <a:latin typeface="Courier New" panose="02070309020205020404" pitchFamily="49" charset="0"/>
                <a:cs typeface="Courier New" panose="02070309020205020404" pitchFamily="49" charset="0"/>
              </a:rPr>
              <a:t>validate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>
                <a:latin typeface="Courier New" panose="02070309020205020404" pitchFamily="49" charset="0"/>
                <a:cs typeface="Courier New" panose="02070309020205020404" pitchFamily="49" charset="0"/>
              </a:rPr>
              <a:t>deploy</a:t>
            </a:r>
            <a:endParaRPr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12292" name="TextBox 3"/>
          <p:cNvSpPr txBox="1"/>
          <p:nvPr/>
        </p:nvSpPr>
        <p:spPr>
          <a:xfrm>
            <a:off x="609600" y="5257800"/>
            <a:ext cx="8097838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sz="1400">
                <a:latin typeface="Tahoma" panose="020B0604030504040204" pitchFamily="34" charset="0"/>
                <a:hlinkClick r:id="rId1"/>
              </a:rPr>
              <a:t>http://maven.apache.org/guides/introduction/introduction-to-the-lifecycle.html#Lifecycle_Reference</a:t>
            </a:r>
            <a:endParaRPr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t>Goals and</a:t>
            </a:r>
            <a:r>
              <a:rPr err="1"/>
              <a:t> Plugins</a:t>
            </a:r>
            <a:endParaRPr err="1"/>
          </a:p>
        </p:txBody>
      </p:sp>
      <p:sp>
        <p:nvSpPr>
          <p:cNvPr id="13315" name="Content Placeholder 2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>
                <a:solidFill>
                  <a:schemeClr val="tx2"/>
                </a:solidFill>
              </a:rPr>
              <a:t>Goals</a:t>
            </a:r>
            <a:r>
              <a:t>, a.k.a.</a:t>
            </a:r>
            <a:r>
              <a:rPr err="1"/>
              <a:t> Mojos</a:t>
            </a:r>
            <a:r>
              <a:t>, are operations provided by Maven</a:t>
            </a:r>
            <a:r>
              <a:rPr err="1"/>
              <a:t> </a:t>
            </a:r>
            <a:r>
              <a:rPr err="1">
                <a:solidFill>
                  <a:schemeClr val="tx2"/>
                </a:solidFill>
              </a:rPr>
              <a:t>plugins</a:t>
            </a:r>
            <a:endParaRPr err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t>Some Maven</a:t>
            </a:r>
            <a:r>
              <a:rPr err="1"/>
              <a:t> Plugins</a:t>
            </a:r>
            <a:endParaRPr err="1"/>
          </a:p>
        </p:txBody>
      </p:sp>
      <p:sp>
        <p:nvSpPr>
          <p:cNvPr id="14339" name="Content Placeholder 2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2895600"/>
          </a:xfrm>
        </p:spPr>
        <p:txBody>
          <a:bodyPr vert="horz" wrap="square" lIns="91440" tIns="45720" rIns="91440" bIns="45720" anchor="t" anchorCtr="0"/>
          <a:p>
            <a:r>
              <a:rPr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>
                <a:latin typeface="Courier New" panose="02070309020205020404" pitchFamily="49" charset="0"/>
                <a:cs typeface="Courier New" panose="02070309020205020404" pitchFamily="49" charset="0"/>
              </a:rPr>
              <a:t>compiler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>
                <a:latin typeface="Courier New" panose="02070309020205020404" pitchFamily="49" charset="0"/>
                <a:cs typeface="Courier New" panose="02070309020205020404" pitchFamily="49" charset="0"/>
              </a:rPr>
              <a:t>surefire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>
                <a:latin typeface="Courier New" panose="02070309020205020404" pitchFamily="49" charset="0"/>
                <a:cs typeface="Courier New" panose="02070309020205020404" pitchFamily="49" charset="0"/>
              </a:rPr>
              <a:t>jar, war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  <a:p/>
        </p:txBody>
      </p:sp>
      <p:sp>
        <p:nvSpPr>
          <p:cNvPr id="14340" name="TextBox 3"/>
          <p:cNvSpPr txBox="1"/>
          <p:nvPr/>
        </p:nvSpPr>
        <p:spPr>
          <a:xfrm>
            <a:off x="1406525" y="4876800"/>
            <a:ext cx="628967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>
                <a:latin typeface="Tahoma" panose="020B0604030504040204" pitchFamily="34" charset="0"/>
                <a:hlinkClick r:id="rId1"/>
              </a:rPr>
              <a:t>http://maven.apache.org/</a:t>
            </a:r>
            <a:r>
              <a:rPr err="1">
                <a:latin typeface="Tahoma" panose="020B0604030504040204" pitchFamily="34" charset="0"/>
                <a:hlinkClick r:id="rId1"/>
              </a:rPr>
              <a:t>plugins</a:t>
            </a:r>
            <a:r>
              <a:rPr>
                <a:latin typeface="Tahoma" panose="020B0604030504040204" pitchFamily="34" charset="0"/>
                <a:hlinkClick r:id="rId1"/>
              </a:rPr>
              <a:t>/index.html</a:t>
            </a:r>
            <a:endParaRPr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t>Example of Using a</a:t>
            </a:r>
            <a:r>
              <a:rPr err="1"/>
              <a:t> Plugin</a:t>
            </a:r>
            <a:endParaRPr err="1"/>
          </a:p>
        </p:txBody>
      </p:sp>
      <p:sp>
        <p:nvSpPr>
          <p:cNvPr id="15363" name="TextBox 3"/>
          <p:cNvSpPr txBox="1"/>
          <p:nvPr/>
        </p:nvSpPr>
        <p:spPr>
          <a:xfrm>
            <a:off x="1524000" y="1768475"/>
            <a:ext cx="6043613" cy="46640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sz="2000">
                <a:latin typeface="Tahoma" panose="020B0604030504040204" pitchFamily="34" charset="0"/>
              </a:rPr>
              <a:t>&lt;build&gt;&lt;</a:t>
            </a:r>
            <a:r>
              <a:rPr sz="2000" err="1">
                <a:latin typeface="Tahoma" panose="020B0604030504040204" pitchFamily="34" charset="0"/>
              </a:rPr>
              <a:t>plugins</a:t>
            </a:r>
            <a:r>
              <a:rPr sz="2000">
                <a:latin typeface="Tahoma" panose="020B0604030504040204" pitchFamily="34" charset="0"/>
              </a:rPr>
              <a:t>&gt;&lt;</a:t>
            </a:r>
            <a:r>
              <a:rPr sz="2000" err="1">
                <a:latin typeface="Tahoma" panose="020B0604030504040204" pitchFamily="34" charset="0"/>
              </a:rPr>
              <a:t>plugin</a:t>
            </a:r>
            <a:r>
              <a:rPr sz="2000">
                <a:latin typeface="Tahoma" panose="020B0604030504040204" pitchFamily="34" charset="0"/>
              </a:rPr>
              <a:t>&gt;</a:t>
            </a:r>
            <a:endParaRPr sz="2000">
              <a:latin typeface="Tahoma" panose="020B0604030504040204" pitchFamily="34" charset="0"/>
            </a:endParaRPr>
          </a:p>
          <a:p>
            <a:r>
              <a:rPr sz="2000">
                <a:latin typeface="Tahoma" panose="020B0604030504040204" pitchFamily="34" charset="0"/>
              </a:rPr>
              <a:t>    </a:t>
            </a:r>
            <a:r>
              <a:rPr sz="2000">
                <a:solidFill>
                  <a:schemeClr val="tx2"/>
                </a:solidFill>
                <a:latin typeface="Tahoma" panose="020B0604030504040204" pitchFamily="34" charset="0"/>
              </a:rPr>
              <a:t>&lt;</a:t>
            </a:r>
            <a:r>
              <a:rPr sz="2000" err="1">
                <a:solidFill>
                  <a:schemeClr val="tx2"/>
                </a:solidFill>
                <a:latin typeface="Tahoma" panose="020B0604030504040204" pitchFamily="34" charset="0"/>
              </a:rPr>
              <a:t>groupId</a:t>
            </a:r>
            <a:r>
              <a:rPr sz="2000">
                <a:solidFill>
                  <a:schemeClr val="tx2"/>
                </a:solidFill>
                <a:latin typeface="Tahoma" panose="020B0604030504040204" pitchFamily="34" charset="0"/>
              </a:rPr>
              <a:t>&gt;</a:t>
            </a:r>
            <a:r>
              <a:rPr sz="2000">
                <a:latin typeface="Tahoma" panose="020B0604030504040204" pitchFamily="34" charset="0"/>
              </a:rPr>
              <a:t>org.apache.maven.</a:t>
            </a:r>
            <a:r>
              <a:rPr sz="2000" err="1">
                <a:latin typeface="Tahoma" panose="020B0604030504040204" pitchFamily="34" charset="0"/>
              </a:rPr>
              <a:t>plugins</a:t>
            </a:r>
            <a:r>
              <a:rPr sz="2000">
                <a:solidFill>
                  <a:schemeClr val="tx2"/>
                </a:solidFill>
                <a:latin typeface="Tahoma" panose="020B0604030504040204" pitchFamily="34" charset="0"/>
              </a:rPr>
              <a:t>&lt;/</a:t>
            </a:r>
            <a:r>
              <a:rPr sz="2000" err="1">
                <a:solidFill>
                  <a:schemeClr val="tx2"/>
                </a:solidFill>
                <a:latin typeface="Tahoma" panose="020B0604030504040204" pitchFamily="34" charset="0"/>
              </a:rPr>
              <a:t>groupId</a:t>
            </a:r>
            <a:r>
              <a:rPr sz="2000">
                <a:solidFill>
                  <a:schemeClr val="tx2"/>
                </a:solidFill>
                <a:latin typeface="Tahoma" panose="020B0604030504040204" pitchFamily="34" charset="0"/>
              </a:rPr>
              <a:t>&gt;</a:t>
            </a:r>
            <a:endParaRPr sz="200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r>
              <a:rPr sz="2000">
                <a:latin typeface="Tahoma" panose="020B0604030504040204" pitchFamily="34" charset="0"/>
              </a:rPr>
              <a:t>    </a:t>
            </a:r>
            <a:r>
              <a:rPr sz="2000">
                <a:solidFill>
                  <a:schemeClr val="tx2"/>
                </a:solidFill>
                <a:latin typeface="Tahoma" panose="020B0604030504040204" pitchFamily="34" charset="0"/>
              </a:rPr>
              <a:t>&lt;</a:t>
            </a:r>
            <a:r>
              <a:rPr sz="2000" err="1">
                <a:solidFill>
                  <a:schemeClr val="tx2"/>
                </a:solidFill>
                <a:latin typeface="Tahoma" panose="020B0604030504040204" pitchFamily="34" charset="0"/>
              </a:rPr>
              <a:t>artifactId</a:t>
            </a:r>
            <a:r>
              <a:rPr sz="2000">
                <a:solidFill>
                  <a:schemeClr val="tx2"/>
                </a:solidFill>
                <a:latin typeface="Tahoma" panose="020B0604030504040204" pitchFamily="34" charset="0"/>
              </a:rPr>
              <a:t>&gt;</a:t>
            </a:r>
            <a:r>
              <a:rPr sz="2000">
                <a:latin typeface="Tahoma" panose="020B0604030504040204" pitchFamily="34" charset="0"/>
              </a:rPr>
              <a:t>maven-compiler-</a:t>
            </a:r>
            <a:r>
              <a:rPr sz="2000" err="1">
                <a:latin typeface="Tahoma" panose="020B0604030504040204" pitchFamily="34" charset="0"/>
              </a:rPr>
              <a:t>plugin</a:t>
            </a:r>
            <a:r>
              <a:rPr sz="2000">
                <a:solidFill>
                  <a:schemeClr val="tx2"/>
                </a:solidFill>
                <a:latin typeface="Tahoma" panose="020B0604030504040204" pitchFamily="34" charset="0"/>
              </a:rPr>
              <a:t>&lt;/</a:t>
            </a:r>
            <a:r>
              <a:rPr sz="2000" err="1">
                <a:solidFill>
                  <a:schemeClr val="tx2"/>
                </a:solidFill>
                <a:latin typeface="Tahoma" panose="020B0604030504040204" pitchFamily="34" charset="0"/>
              </a:rPr>
              <a:t>artifactId</a:t>
            </a:r>
            <a:r>
              <a:rPr sz="2000">
                <a:solidFill>
                  <a:schemeClr val="tx2"/>
                </a:solidFill>
                <a:latin typeface="Tahoma" panose="020B0604030504040204" pitchFamily="34" charset="0"/>
              </a:rPr>
              <a:t>&gt;</a:t>
            </a:r>
            <a:endParaRPr sz="200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r>
              <a:rPr sz="2000">
                <a:latin typeface="Tahoma" panose="020B0604030504040204" pitchFamily="34" charset="0"/>
              </a:rPr>
              <a:t>    </a:t>
            </a:r>
            <a:r>
              <a:rPr sz="2000">
                <a:solidFill>
                  <a:schemeClr val="tx2"/>
                </a:solidFill>
                <a:latin typeface="Tahoma" panose="020B0604030504040204" pitchFamily="34" charset="0"/>
              </a:rPr>
              <a:t>&lt;version&gt;</a:t>
            </a:r>
            <a:r>
              <a:rPr sz="2000">
                <a:latin typeface="Tahoma" panose="020B0604030504040204" pitchFamily="34" charset="0"/>
              </a:rPr>
              <a:t>2.3.2</a:t>
            </a:r>
            <a:r>
              <a:rPr sz="2000">
                <a:solidFill>
                  <a:schemeClr val="tx2"/>
                </a:solidFill>
                <a:latin typeface="Tahoma" panose="020B0604030504040204" pitchFamily="34" charset="0"/>
              </a:rPr>
              <a:t>&lt;/version&gt;</a:t>
            </a:r>
            <a:endParaRPr sz="200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r>
              <a:rPr sz="2000">
                <a:latin typeface="Tahoma" panose="020B0604030504040204" pitchFamily="34" charset="0"/>
              </a:rPr>
              <a:t>    &lt;executions&gt;&lt;execution&gt;</a:t>
            </a:r>
            <a:endParaRPr sz="2000">
              <a:latin typeface="Tahoma" panose="020B0604030504040204" pitchFamily="34" charset="0"/>
            </a:endParaRPr>
          </a:p>
          <a:p>
            <a:r>
              <a:rPr sz="2000">
                <a:latin typeface="Tahoma" panose="020B0604030504040204" pitchFamily="34" charset="0"/>
              </a:rPr>
              <a:t>            &lt;id&gt;default-compile&lt;/id&gt;</a:t>
            </a:r>
            <a:endParaRPr sz="2000">
              <a:latin typeface="Tahoma" panose="020B0604030504040204" pitchFamily="34" charset="0"/>
            </a:endParaRPr>
          </a:p>
          <a:p>
            <a:r>
              <a:rPr sz="2000">
                <a:latin typeface="Tahoma" panose="020B0604030504040204" pitchFamily="34" charset="0"/>
              </a:rPr>
              <a:t>            </a:t>
            </a:r>
            <a:r>
              <a:rPr sz="2000">
                <a:solidFill>
                  <a:schemeClr val="tx2"/>
                </a:solidFill>
                <a:latin typeface="Tahoma" panose="020B0604030504040204" pitchFamily="34" charset="0"/>
              </a:rPr>
              <a:t>&lt;phase&gt;</a:t>
            </a:r>
            <a:r>
              <a:rPr sz="2000">
                <a:latin typeface="Tahoma" panose="020B0604030504040204" pitchFamily="34" charset="0"/>
              </a:rPr>
              <a:t>compile</a:t>
            </a:r>
            <a:r>
              <a:rPr sz="2000">
                <a:solidFill>
                  <a:schemeClr val="tx2"/>
                </a:solidFill>
                <a:latin typeface="Tahoma" panose="020B0604030504040204" pitchFamily="34" charset="0"/>
              </a:rPr>
              <a:t>&lt;/phase&gt;</a:t>
            </a:r>
            <a:endParaRPr sz="200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r>
              <a:rPr sz="2000">
                <a:latin typeface="Tahoma" panose="020B0604030504040204" pitchFamily="34" charset="0"/>
              </a:rPr>
              <a:t>            &lt;goals&gt;</a:t>
            </a:r>
            <a:endParaRPr sz="2000">
              <a:latin typeface="Tahoma" panose="020B0604030504040204" pitchFamily="34" charset="0"/>
            </a:endParaRPr>
          </a:p>
          <a:p>
            <a:r>
              <a:rPr sz="2000">
                <a:latin typeface="Tahoma" panose="020B0604030504040204" pitchFamily="34" charset="0"/>
              </a:rPr>
              <a:t>              </a:t>
            </a:r>
            <a:r>
              <a:rPr sz="2000">
                <a:solidFill>
                  <a:schemeClr val="tx2"/>
                </a:solidFill>
                <a:latin typeface="Tahoma" panose="020B0604030504040204" pitchFamily="34" charset="0"/>
              </a:rPr>
              <a:t>&lt;goal&gt;</a:t>
            </a:r>
            <a:r>
              <a:rPr sz="2000">
                <a:latin typeface="Tahoma" panose="020B0604030504040204" pitchFamily="34" charset="0"/>
              </a:rPr>
              <a:t>compile</a:t>
            </a:r>
            <a:r>
              <a:rPr sz="2000">
                <a:solidFill>
                  <a:schemeClr val="tx2"/>
                </a:solidFill>
                <a:latin typeface="Tahoma" panose="020B0604030504040204" pitchFamily="34" charset="0"/>
              </a:rPr>
              <a:t>&lt;/goal&gt;</a:t>
            </a:r>
            <a:endParaRPr sz="200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r>
              <a:rPr sz="2000">
                <a:latin typeface="Tahoma" panose="020B0604030504040204" pitchFamily="34" charset="0"/>
              </a:rPr>
              <a:t>            &lt;/goals&gt;</a:t>
            </a:r>
            <a:endParaRPr sz="2000">
              <a:latin typeface="Tahoma" panose="020B0604030504040204" pitchFamily="34" charset="0"/>
            </a:endParaRPr>
          </a:p>
          <a:p>
            <a:r>
              <a:rPr sz="2000">
                <a:latin typeface="Tahoma" panose="020B0604030504040204" pitchFamily="34" charset="0"/>
              </a:rPr>
              <a:t>            </a:t>
            </a:r>
            <a:r>
              <a:rPr sz="2000">
                <a:solidFill>
                  <a:schemeClr val="tx2"/>
                </a:solidFill>
                <a:latin typeface="Tahoma" panose="020B0604030504040204" pitchFamily="34" charset="0"/>
              </a:rPr>
              <a:t>&lt;configuration&gt;</a:t>
            </a:r>
            <a:endParaRPr sz="200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r>
              <a:rPr sz="2000">
                <a:latin typeface="Tahoma" panose="020B0604030504040204" pitchFamily="34" charset="0"/>
              </a:rPr>
              <a:t>                &lt;target&gt;1.6&lt;/target&gt;</a:t>
            </a:r>
            <a:endParaRPr sz="2000">
              <a:latin typeface="Tahoma" panose="020B0604030504040204" pitchFamily="34" charset="0"/>
            </a:endParaRPr>
          </a:p>
          <a:p>
            <a:r>
              <a:rPr sz="2000">
                <a:latin typeface="Tahoma" panose="020B0604030504040204" pitchFamily="34" charset="0"/>
              </a:rPr>
              <a:t>            </a:t>
            </a:r>
            <a:r>
              <a:rPr sz="2000">
                <a:solidFill>
                  <a:schemeClr val="tx2"/>
                </a:solidFill>
                <a:latin typeface="Tahoma" panose="020B0604030504040204" pitchFamily="34" charset="0"/>
              </a:rPr>
              <a:t>&lt;/configuration&gt;</a:t>
            </a:r>
            <a:endParaRPr sz="200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r>
              <a:rPr sz="2000">
                <a:latin typeface="Tahoma" panose="020B0604030504040204" pitchFamily="34" charset="0"/>
              </a:rPr>
              <a:t>    &lt;/execution&gt;&lt;/executions&gt;</a:t>
            </a:r>
            <a:endParaRPr sz="2000">
              <a:latin typeface="Tahoma" panose="020B0604030504040204" pitchFamily="34" charset="0"/>
            </a:endParaRPr>
          </a:p>
          <a:p>
            <a:r>
              <a:rPr sz="2000">
                <a:latin typeface="Tahoma" panose="020B0604030504040204" pitchFamily="34" charset="0"/>
              </a:rPr>
              <a:t>&lt;/</a:t>
            </a:r>
            <a:r>
              <a:rPr sz="2000" err="1">
                <a:latin typeface="Tahoma" panose="020B0604030504040204" pitchFamily="34" charset="0"/>
              </a:rPr>
              <a:t>plugin</a:t>
            </a:r>
            <a:r>
              <a:rPr sz="2000">
                <a:latin typeface="Tahoma" panose="020B0604030504040204" pitchFamily="34" charset="0"/>
              </a:rPr>
              <a:t>&gt;&lt;/</a:t>
            </a:r>
            <a:r>
              <a:rPr sz="2000" err="1">
                <a:latin typeface="Tahoma" panose="020B0604030504040204" pitchFamily="34" charset="0"/>
              </a:rPr>
              <a:t>plugins</a:t>
            </a:r>
            <a:r>
              <a:rPr sz="2000">
                <a:latin typeface="Tahoma" panose="020B0604030504040204" pitchFamily="34" charset="0"/>
              </a:rPr>
              <a:t>&gt;&lt;/build&gt;</a:t>
            </a:r>
            <a:endParaRPr sz="20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t>About The</a:t>
            </a:r>
            <a:r>
              <a:rPr err="1"/>
              <a:t> Plugin</a:t>
            </a:r>
            <a:r>
              <a:t> Example</a:t>
            </a:r>
          </a:p>
        </p:txBody>
      </p:sp>
      <p:sp>
        <p:nvSpPr>
          <p:cNvPr id="16387" name="Content Placeholder 2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t>A</a:t>
            </a:r>
            <a:r>
              <a:rPr err="1"/>
              <a:t> plugin</a:t>
            </a:r>
            <a:r>
              <a:t> is uniquely identified by its coordinates just like any other project</a:t>
            </a:r>
          </a:p>
          <a:p>
            <a:r>
              <a:t>Goals are usually associated (i.e. </a:t>
            </a:r>
            <a:r>
              <a:rPr i="1"/>
              <a:t>bound</a:t>
            </a:r>
            <a:r>
              <a:t>) to a build lifecycle phase</a:t>
            </a:r>
          </a:p>
          <a:p>
            <a:r>
              <a:t>The behavior of a goal can be customized with additional parameters in the &lt;configuration&gt; section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t>Run a Maven Build</a:t>
            </a:r>
          </a:p>
        </p:txBody>
      </p:sp>
      <p:sp>
        <p:nvSpPr>
          <p:cNvPr id="17411" name="Content Placeholder 2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838200" y="2971800"/>
            <a:ext cx="7772400" cy="3048000"/>
          </a:xfrm>
        </p:spPr>
        <p:txBody>
          <a:bodyPr vert="horz" wrap="square" lIns="91440" tIns="45720" rIns="91440" bIns="45720" anchor="t" anchorCtr="0"/>
          <a:p>
            <a:r>
              <a:t>Maven will go through each build lifecycle phase up to the specified phase</a:t>
            </a:r>
          </a:p>
          <a:p>
            <a:r>
              <a:t>In each phase, execute the goals bound to that phase</a:t>
            </a:r>
          </a:p>
        </p:txBody>
      </p:sp>
      <p:sp>
        <p:nvSpPr>
          <p:cNvPr id="17412" name="TextBox 3"/>
          <p:cNvSpPr txBox="1"/>
          <p:nvPr/>
        </p:nvSpPr>
        <p:spPr>
          <a:xfrm>
            <a:off x="3200400" y="1930400"/>
            <a:ext cx="2900363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sz="320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sz="3200">
                <a:latin typeface="Courier New" panose="02070309020205020404" pitchFamily="49" charset="0"/>
                <a:cs typeface="Courier New" panose="02070309020205020404" pitchFamily="49" charset="0"/>
              </a:rPr>
              <a:t> &lt;phase&gt;</a:t>
            </a:r>
            <a:endParaRPr sz="320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t>Run a Maven Build in Eclipse</a:t>
            </a:r>
          </a:p>
        </p:txBody>
      </p:sp>
      <p:sp>
        <p:nvSpPr>
          <p:cNvPr id="18435" name="Content Placeholder 2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t>Need the </a:t>
            </a:r>
            <a:r>
              <a:rPr>
                <a:latin typeface="Courier New" panose="02070309020205020404" pitchFamily="49" charset="0"/>
                <a:cs typeface="Courier New" panose="02070309020205020404" pitchFamily="49" charset="0"/>
              </a:rPr>
              <a:t>m2e</a:t>
            </a:r>
            <a:r>
              <a:t> Eclipse</a:t>
            </a:r>
            <a:r>
              <a:rPr err="1"/>
              <a:t> plugin</a:t>
            </a:r>
            <a:endParaRPr err="1"/>
          </a:p>
          <a:p>
            <a:r>
              <a:t>Right click on the project then select </a:t>
            </a:r>
            <a:r>
              <a:rPr>
                <a:latin typeface="Courier New" panose="02070309020205020404" pitchFamily="49" charset="0"/>
                <a:cs typeface="Courier New" panose="02070309020205020404" pitchFamily="49" charset="0"/>
              </a:rPr>
              <a:t>Run As </a:t>
            </a:r>
            <a:r>
              <a:rPr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>
                <a:latin typeface="Courier New" panose="02070309020205020404" pitchFamily="49" charset="0"/>
                <a:cs typeface="Courier New" panose="02070309020205020404" pitchFamily="49" charset="0"/>
              </a:rPr>
              <a:t> Maven Build </a:t>
            </a:r>
            <a:r>
              <a:rPr>
                <a:latin typeface="Courier New" panose="02070309020205020404" pitchFamily="49" charset="0"/>
                <a:ea typeface="Courier New" panose="02070309020205020404" pitchFamily="49" charset="0"/>
              </a:rPr>
              <a:t>…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t>Give the build a name</a:t>
            </a:r>
          </a:p>
          <a:p>
            <a:r>
              <a:t>Enter the phase name for </a:t>
            </a:r>
            <a:r>
              <a:rPr>
                <a:latin typeface="Courier New" panose="02070309020205020404" pitchFamily="49" charset="0"/>
                <a:cs typeface="Courier New" panose="02070309020205020404" pitchFamily="49" charset="0"/>
              </a:rPr>
              <a:t>Goals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t>Click </a:t>
            </a:r>
            <a:r>
              <a:rPr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t>Why Not Just Use an IDE</a:t>
            </a:r>
          </a:p>
        </p:txBody>
      </p:sp>
      <p:sp>
        <p:nvSpPr>
          <p:cNvPr id="19459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t>Can your IDE do </a:t>
            </a:r>
            <a:r>
              <a:rPr i="1"/>
              <a:t>everything</a:t>
            </a:r>
            <a:r>
              <a:t> you want?</a:t>
            </a:r>
          </a:p>
          <a:p>
            <a:pPr lvl="1"/>
            <a:r>
              <a:t>Deploy a web application to a remote server</a:t>
            </a:r>
          </a:p>
          <a:p>
            <a:pPr lvl="1"/>
            <a:r>
              <a:t>Generate source code from some metadata files</a:t>
            </a:r>
          </a:p>
          <a:p>
            <a:pPr lvl="1"/>
            <a:r>
              <a:t>Create a zip package of selected files for homework submission</a:t>
            </a:r>
          </a:p>
          <a:p>
            <a:pPr lvl="1"/>
            <a:r>
              <a:t>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AGENDA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MAVEN</a:t>
            </a:r>
            <a:endParaRPr lang="en-IN" altLang="en-US"/>
          </a:p>
          <a:p>
            <a:r>
              <a:rPr lang="en-IN" altLang="en-US"/>
              <a:t>GRADLE</a:t>
            </a:r>
            <a:endParaRPr lang="en-IN" altLang="en-US"/>
          </a:p>
          <a:p>
            <a:r>
              <a:rPr lang="en-IN" altLang="en-US"/>
              <a:t>MAVEN VS GRADLE</a:t>
            </a:r>
            <a:endParaRPr lang="en-IN" altLang="en-US"/>
          </a:p>
          <a:p>
            <a:r>
              <a:rPr lang="en-IN" altLang="en-US"/>
              <a:t>MOCKITO - JAVA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t>Why Use Maven</a:t>
            </a:r>
          </a:p>
        </p:txBody>
      </p:sp>
      <p:sp>
        <p:nvSpPr>
          <p:cNvPr id="20483" name="Content Placeholder 2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sz="2800"/>
              <a:t>Everybody uses it!</a:t>
            </a:r>
            <a:endParaRPr sz="2800"/>
          </a:p>
          <a:p>
            <a:r>
              <a:rPr sz="2800"/>
              <a:t>Common framework for project build and management</a:t>
            </a:r>
            <a:endParaRPr sz="2800"/>
          </a:p>
          <a:p>
            <a:pPr lvl="1"/>
            <a:r>
              <a:rPr sz="2400"/>
              <a:t>Project Object Model</a:t>
            </a:r>
            <a:endParaRPr sz="2400"/>
          </a:p>
          <a:p>
            <a:pPr lvl="1"/>
            <a:r>
              <a:rPr sz="2400"/>
              <a:t>Build lifecycles</a:t>
            </a:r>
            <a:endParaRPr sz="2400"/>
          </a:p>
          <a:p>
            <a:r>
              <a:rPr sz="2800">
                <a:solidFill>
                  <a:schemeClr val="tx2"/>
                </a:solidFill>
              </a:rPr>
              <a:t>Archetype</a:t>
            </a:r>
            <a:endParaRPr sz="2800">
              <a:solidFill>
                <a:schemeClr val="tx2"/>
              </a:solidFill>
            </a:endParaRPr>
          </a:p>
          <a:p>
            <a:r>
              <a:rPr sz="2800">
                <a:solidFill>
                  <a:schemeClr val="tx2"/>
                </a:solidFill>
              </a:rPr>
              <a:t>Dependency management</a:t>
            </a:r>
            <a:endParaRPr sz="2800">
              <a:solidFill>
                <a:schemeClr val="tx2"/>
              </a:solidFill>
            </a:endParaRPr>
          </a:p>
          <a:p>
            <a:r>
              <a:rPr sz="2800">
                <a:solidFill>
                  <a:schemeClr val="tx2"/>
                </a:solidFill>
              </a:rPr>
              <a:t>Resource filtering</a:t>
            </a:r>
            <a:endParaRPr sz="28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t>Archetype</a:t>
            </a:r>
          </a:p>
        </p:txBody>
      </p:sp>
      <p:sp>
        <p:nvSpPr>
          <p:cNvPr id="21507" name="Content Placeholder 2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sz="2400"/>
              <a:t>An archetype is a </a:t>
            </a:r>
            <a:r>
              <a:rPr sz="2400" i="1"/>
              <a:t>template</a:t>
            </a:r>
            <a:r>
              <a:rPr sz="2400"/>
              <a:t> for a Maven project which can be used to create new projects quickly</a:t>
            </a:r>
            <a:endParaRPr sz="2400"/>
          </a:p>
          <a:p>
            <a:r>
              <a:rPr sz="2400"/>
              <a:t>Example: creating a project from archetype</a:t>
            </a:r>
            <a:endParaRPr sz="2400"/>
          </a:p>
          <a:p>
            <a:pPr lvl="1"/>
            <a:r>
              <a:rPr sz="2000">
                <a:latin typeface="Courier New" panose="02070309020205020404" pitchFamily="49" charset="0"/>
                <a:cs typeface="Courier New" panose="02070309020205020404" pitchFamily="49" charset="0"/>
              </a:rPr>
              <a:t>maven-archetype-</a:t>
            </a:r>
            <a:r>
              <a:rPr sz="2000" err="1">
                <a:latin typeface="Courier New" panose="02070309020205020404" pitchFamily="49" charset="0"/>
                <a:cs typeface="Courier New" panose="02070309020205020404" pitchFamily="49" charset="0"/>
              </a:rPr>
              <a:t>quickstart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sz="2000">
                <a:latin typeface="Courier New" panose="02070309020205020404" pitchFamily="49" charset="0"/>
                <a:cs typeface="Courier New" panose="02070309020205020404" pitchFamily="49" charset="0"/>
              </a:rPr>
              <a:t>maven-archetype-</a:t>
            </a:r>
            <a:r>
              <a:rPr sz="2000" err="1">
                <a:latin typeface="Courier New" panose="02070309020205020404" pitchFamily="49" charset="0"/>
                <a:cs typeface="Courier New" panose="02070309020205020404" pitchFamily="49" charset="0"/>
              </a:rPr>
              <a:t>webapp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2400"/>
              <a:t>Users can create new archetypes and publish them through catalogs</a:t>
            </a:r>
            <a:endParaRPr sz="2400"/>
          </a:p>
          <a:p>
            <a:pPr lvl="1"/>
            <a:r>
              <a:rPr sz="2000"/>
              <a:t>Main Maven archetype catalog: </a:t>
            </a:r>
            <a:r>
              <a:rPr sz="2000">
                <a:hlinkClick r:id="rId1"/>
              </a:rPr>
              <a:t>http://repo1.maven.org/maven2/archetype-catalog.xml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t>Dependency Management</a:t>
            </a:r>
          </a:p>
        </p:txBody>
      </p:sp>
      <p:sp>
        <p:nvSpPr>
          <p:cNvPr id="22531" name="Content Placeholder 2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4267200"/>
          </a:xfrm>
        </p:spPr>
        <p:txBody>
          <a:bodyPr vert="horz" wrap="square" lIns="91440" tIns="45720" rIns="91440" bIns="45720" anchor="t" anchorCtr="0"/>
          <a:p>
            <a:r>
              <a:t>A </a:t>
            </a:r>
            <a:r>
              <a:rPr>
                <a:solidFill>
                  <a:schemeClr val="tx2"/>
                </a:solidFill>
              </a:rPr>
              <a:t>dependency</a:t>
            </a:r>
            <a:r>
              <a:t> of a project is a library that the project depends on</a:t>
            </a:r>
          </a:p>
          <a:p>
            <a:r>
              <a:t>Adding a dependency to a project is as simple as adding the coordinates of the library to</a:t>
            </a:r>
            <a:r>
              <a:rPr err="1"/>
              <a:t> </a:t>
            </a:r>
            <a:r>
              <a:rPr err="1">
                <a:latin typeface="Courier New" panose="02070309020205020404" pitchFamily="49" charset="0"/>
                <a:cs typeface="Courier New" panose="02070309020205020404" pitchFamily="49" charset="0"/>
              </a:rPr>
              <a:t>pom</a:t>
            </a:r>
            <a:r>
              <a:rPr>
                <a:latin typeface="Courier New" panose="02070309020205020404" pitchFamily="49" charset="0"/>
                <a:cs typeface="Courier New" panose="02070309020205020404" pitchFamily="49" charset="0"/>
              </a:rPr>
              <a:t>.xml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t>Maven </a:t>
            </a:r>
            <a:r>
              <a:rPr i="1"/>
              <a:t>automatically downloads the library from an online repository </a:t>
            </a:r>
            <a:r>
              <a:t>and store it locally for future use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t>Dependency Example</a:t>
            </a:r>
          </a:p>
        </p:txBody>
      </p:sp>
      <p:sp>
        <p:nvSpPr>
          <p:cNvPr id="23555" name="Content Placeholder 2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838200" y="4876800"/>
            <a:ext cx="7772400" cy="1295400"/>
          </a:xfrm>
        </p:spPr>
        <p:txBody>
          <a:bodyPr vert="horz" wrap="square" lIns="91440" tIns="45720" rIns="91440" bIns="45720" anchor="t" anchorCtr="0"/>
          <a:p>
            <a:r>
              <a:t>Add a dependency to</a:t>
            </a:r>
            <a:r>
              <a:rPr err="1"/>
              <a:t> </a:t>
            </a:r>
            <a:r>
              <a:rPr err="1">
                <a:latin typeface="Courier New" panose="02070309020205020404" pitchFamily="49" charset="0"/>
                <a:cs typeface="Courier New" panose="02070309020205020404" pitchFamily="49" charset="0"/>
              </a:rPr>
              <a:t>pom</a:t>
            </a:r>
            <a:r>
              <a:rPr>
                <a:latin typeface="Courier New" panose="02070309020205020404" pitchFamily="49" charset="0"/>
                <a:cs typeface="Courier New" panose="02070309020205020404" pitchFamily="49" charset="0"/>
              </a:rPr>
              <a:t>.xml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t>Add a dependency in Eclipse</a:t>
            </a:r>
          </a:p>
        </p:txBody>
      </p:sp>
      <p:sp>
        <p:nvSpPr>
          <p:cNvPr id="23556" name="TextBox 3"/>
          <p:cNvSpPr txBox="1"/>
          <p:nvPr/>
        </p:nvSpPr>
        <p:spPr>
          <a:xfrm>
            <a:off x="1524000" y="1905000"/>
            <a:ext cx="6600825" cy="2647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>
                <a:latin typeface="Tahoma" panose="020B0604030504040204" pitchFamily="34" charset="0"/>
              </a:rPr>
              <a:t>&lt;dependencies&gt;</a:t>
            </a:r>
            <a:endParaRPr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    &lt;dependency&gt;</a:t>
            </a:r>
            <a:endParaRPr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        &lt;</a:t>
            </a:r>
            <a:r>
              <a:rPr err="1">
                <a:latin typeface="Tahoma" panose="020B0604030504040204" pitchFamily="34" charset="0"/>
              </a:rPr>
              <a:t>groupId</a:t>
            </a:r>
            <a:r>
              <a:rPr>
                <a:latin typeface="Tahoma" panose="020B0604030504040204" pitchFamily="34" charset="0"/>
              </a:rPr>
              <a:t>&gt;</a:t>
            </a:r>
            <a:r>
              <a:rPr err="1">
                <a:latin typeface="Tahoma" panose="020B0604030504040204" pitchFamily="34" charset="0"/>
              </a:rPr>
              <a:t>javax</a:t>
            </a:r>
            <a:r>
              <a:rPr>
                <a:latin typeface="Tahoma" panose="020B0604030504040204" pitchFamily="34" charset="0"/>
              </a:rPr>
              <a:t>.</a:t>
            </a:r>
            <a:r>
              <a:rPr err="1">
                <a:latin typeface="Tahoma" panose="020B0604030504040204" pitchFamily="34" charset="0"/>
              </a:rPr>
              <a:t>servlet</a:t>
            </a:r>
            <a:r>
              <a:rPr>
                <a:latin typeface="Tahoma" panose="020B0604030504040204" pitchFamily="34" charset="0"/>
              </a:rPr>
              <a:t>&lt;/</a:t>
            </a:r>
            <a:r>
              <a:rPr err="1">
                <a:latin typeface="Tahoma" panose="020B0604030504040204" pitchFamily="34" charset="0"/>
              </a:rPr>
              <a:t>groupId</a:t>
            </a:r>
            <a:r>
              <a:rPr>
                <a:latin typeface="Tahoma" panose="020B0604030504040204" pitchFamily="34" charset="0"/>
              </a:rPr>
              <a:t>&gt;</a:t>
            </a:r>
            <a:endParaRPr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        &lt;</a:t>
            </a:r>
            <a:r>
              <a:rPr err="1">
                <a:latin typeface="Tahoma" panose="020B0604030504040204" pitchFamily="34" charset="0"/>
              </a:rPr>
              <a:t>artifactId</a:t>
            </a:r>
            <a:r>
              <a:rPr>
                <a:latin typeface="Tahoma" panose="020B0604030504040204" pitchFamily="34" charset="0"/>
              </a:rPr>
              <a:t>&gt;</a:t>
            </a:r>
            <a:r>
              <a:rPr err="1">
                <a:latin typeface="Tahoma" panose="020B0604030504040204" pitchFamily="34" charset="0"/>
              </a:rPr>
              <a:t>javax</a:t>
            </a:r>
            <a:r>
              <a:rPr>
                <a:latin typeface="Tahoma" panose="020B0604030504040204" pitchFamily="34" charset="0"/>
              </a:rPr>
              <a:t>.</a:t>
            </a:r>
            <a:r>
              <a:rPr err="1">
                <a:latin typeface="Tahoma" panose="020B0604030504040204" pitchFamily="34" charset="0"/>
              </a:rPr>
              <a:t>servlet</a:t>
            </a:r>
            <a:r>
              <a:rPr>
                <a:latin typeface="Tahoma" panose="020B0604030504040204" pitchFamily="34" charset="0"/>
              </a:rPr>
              <a:t>-</a:t>
            </a:r>
            <a:r>
              <a:rPr err="1">
                <a:latin typeface="Tahoma" panose="020B0604030504040204" pitchFamily="34" charset="0"/>
              </a:rPr>
              <a:t>api</a:t>
            </a:r>
            <a:r>
              <a:rPr>
                <a:latin typeface="Tahoma" panose="020B0604030504040204" pitchFamily="34" charset="0"/>
              </a:rPr>
              <a:t>&lt;/</a:t>
            </a:r>
            <a:r>
              <a:rPr err="1">
                <a:latin typeface="Tahoma" panose="020B0604030504040204" pitchFamily="34" charset="0"/>
              </a:rPr>
              <a:t>artifactId</a:t>
            </a:r>
            <a:r>
              <a:rPr>
                <a:latin typeface="Tahoma" panose="020B0604030504040204" pitchFamily="34" charset="0"/>
              </a:rPr>
              <a:t>&gt;</a:t>
            </a:r>
            <a:endParaRPr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        &lt;version&gt;3.0.1&lt;/version&gt;</a:t>
            </a:r>
            <a:endParaRPr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    &lt;/dependency&gt;</a:t>
            </a:r>
            <a:endParaRPr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&lt;/dependencies&gt;</a:t>
            </a:r>
            <a:endParaRPr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t>Dependencies and Repositories</a:t>
            </a:r>
          </a:p>
        </p:txBody>
      </p:sp>
      <p:sp>
        <p:nvSpPr>
          <p:cNvPr id="25603" name="Content Placeholder 2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t>Search for dependency coordinates at </a:t>
            </a:r>
            <a:r>
              <a:rPr>
                <a:hlinkClick r:id="rId1"/>
              </a:rPr>
              <a:t>http://</a:t>
            </a:r>
            <a:r>
              <a:rPr err="1">
                <a:hlinkClick r:id="rId1"/>
              </a:rPr>
              <a:t>mvnrepository</a:t>
            </a:r>
            <a:r>
              <a:rPr>
                <a:hlinkClick r:id="rId1"/>
              </a:rPr>
              <a:t>.com/</a:t>
            </a:r>
          </a:p>
          <a:p>
            <a:r>
              <a:t>Maven Central Repository - </a:t>
            </a:r>
            <a:r>
              <a:rPr>
                <a:hlinkClick r:id="rId2"/>
              </a:rPr>
              <a:t>http://repo1.maven.org/maven2/</a:t>
            </a:r>
          </a:p>
          <a:p>
            <a:r>
              <a:t>Additional libraries and repositories - </a:t>
            </a:r>
            <a:r>
              <a:rPr>
                <a:hlinkClick r:id="rId3"/>
              </a:rPr>
              <a:t>https://maven.</a:t>
            </a:r>
            <a:r>
              <a:rPr err="1">
                <a:hlinkClick r:id="rId3"/>
              </a:rPr>
              <a:t>nuxeo</a:t>
            </a:r>
            <a:r>
              <a:rPr>
                <a:hlinkClick r:id="rId3"/>
              </a:rPr>
              <a:t>.org/</a:t>
            </a:r>
          </a:p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t>More About Dependency Management</a:t>
            </a:r>
          </a:p>
        </p:txBody>
      </p:sp>
      <p:sp>
        <p:nvSpPr>
          <p:cNvPr id="24579" name="Content Placeholder 2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t>Dependencies of a dependency are automatically included</a:t>
            </a:r>
          </a:p>
          <a:p>
            <a:r>
              <a:t>Dependency conflicts are automatically resolved</a:t>
            </a:r>
          </a:p>
          <a:p>
            <a:r>
              <a:t>See </a:t>
            </a:r>
            <a:r>
              <a:rPr>
                <a:latin typeface="Courier New" panose="02070309020205020404" pitchFamily="49" charset="0"/>
                <a:cs typeface="Courier New" panose="02070309020205020404" pitchFamily="49" charset="0"/>
              </a:rPr>
              <a:t>CSNS2</a:t>
            </a:r>
            <a:r>
              <a:t> for example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t>Resource Filtering</a:t>
            </a:r>
          </a:p>
        </p:txBody>
      </p:sp>
      <p:sp>
        <p:nvSpPr>
          <p:cNvPr id="26627" name="Content Placeholder 2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1600200"/>
          </a:xfrm>
        </p:spPr>
        <p:txBody>
          <a:bodyPr vert="horz" wrap="square" lIns="91440" tIns="45720" rIns="91440" bIns="45720" anchor="t" anchorCtr="0"/>
          <a:p>
            <a:r>
              <a:t>Use placeholders in resource files and replace them with actual value during the build process</a:t>
            </a:r>
          </a:p>
        </p:txBody>
      </p:sp>
      <p:sp>
        <p:nvSpPr>
          <p:cNvPr id="26628" name="TextBox 3"/>
          <p:cNvSpPr txBox="1"/>
          <p:nvPr/>
        </p:nvSpPr>
        <p:spPr>
          <a:xfrm>
            <a:off x="828675" y="3962400"/>
            <a:ext cx="80105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>
                <a:latin typeface="Tahoma" panose="020B0604030504040204" pitchFamily="34" charset="0"/>
              </a:rPr>
              <a:t>&lt;</a:t>
            </a:r>
            <a:r>
              <a:rPr err="1">
                <a:latin typeface="Tahoma" panose="020B0604030504040204" pitchFamily="34" charset="0"/>
              </a:rPr>
              <a:t>param</a:t>
            </a:r>
            <a:r>
              <a:rPr>
                <a:latin typeface="Tahoma" panose="020B0604030504040204" pitchFamily="34" charset="0"/>
              </a:rPr>
              <a:t> name="File" value="</a:t>
            </a:r>
            <a:r>
              <a:rPr>
                <a:solidFill>
                  <a:schemeClr val="tx2"/>
                </a:solidFill>
                <a:latin typeface="Tahoma" panose="020B0604030504040204" pitchFamily="34" charset="0"/>
              </a:rPr>
              <a:t>${app.dir.log}</a:t>
            </a:r>
            <a:r>
              <a:rPr>
                <a:latin typeface="Tahoma" panose="020B0604030504040204" pitchFamily="34" charset="0"/>
              </a:rPr>
              <a:t>/csns2.log" /&gt;</a:t>
            </a:r>
            <a:endParaRPr>
              <a:latin typeface="Tahoma" panose="020B0604030504040204" pitchFamily="34" charset="0"/>
            </a:endParaRPr>
          </a:p>
        </p:txBody>
      </p:sp>
      <p:sp>
        <p:nvSpPr>
          <p:cNvPr id="26629" name="Down Arrow 4"/>
          <p:cNvSpPr/>
          <p:nvPr/>
        </p:nvSpPr>
        <p:spPr>
          <a:xfrm>
            <a:off x="5791200" y="4572000"/>
            <a:ext cx="2286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p>
            <a:endParaRPr dirty="0">
              <a:latin typeface="Tahoma" panose="020B0604030504040204" pitchFamily="34" charset="0"/>
            </a:endParaRPr>
          </a:p>
        </p:txBody>
      </p:sp>
      <p:sp>
        <p:nvSpPr>
          <p:cNvPr id="26630" name="TextBox 5"/>
          <p:cNvSpPr txBox="1"/>
          <p:nvPr/>
        </p:nvSpPr>
        <p:spPr>
          <a:xfrm>
            <a:off x="757238" y="5024438"/>
            <a:ext cx="8158162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>
                <a:latin typeface="Tahoma" panose="020B0604030504040204" pitchFamily="34" charset="0"/>
              </a:rPr>
              <a:t>&lt;</a:t>
            </a:r>
            <a:r>
              <a:rPr err="1">
                <a:latin typeface="Tahoma" panose="020B0604030504040204" pitchFamily="34" charset="0"/>
              </a:rPr>
              <a:t>param</a:t>
            </a:r>
            <a:r>
              <a:rPr>
                <a:latin typeface="Tahoma" panose="020B0604030504040204" pitchFamily="34" charset="0"/>
              </a:rPr>
              <a:t> name="File" value="</a:t>
            </a:r>
            <a:r>
              <a:rPr>
                <a:solidFill>
                  <a:schemeClr val="tx2"/>
                </a:solidFill>
                <a:latin typeface="Tahoma" panose="020B0604030504040204" pitchFamily="34" charset="0"/>
              </a:rPr>
              <a:t>F:/TEMP/csns2</a:t>
            </a:r>
            <a:r>
              <a:rPr>
                <a:latin typeface="Tahoma" panose="020B0604030504040204" pitchFamily="34" charset="0"/>
              </a:rPr>
              <a:t>/csns2.log" /&gt;</a:t>
            </a:r>
            <a:endParaRPr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t>Resource Filtering Example</a:t>
            </a:r>
          </a:p>
        </p:txBody>
      </p:sp>
      <p:sp>
        <p:nvSpPr>
          <p:cNvPr id="27651" name="TextBox 3"/>
          <p:cNvSpPr txBox="1"/>
          <p:nvPr/>
        </p:nvSpPr>
        <p:spPr>
          <a:xfrm>
            <a:off x="1068388" y="1828800"/>
            <a:ext cx="7313612" cy="41544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>
                <a:latin typeface="Tahoma" panose="020B0604030504040204" pitchFamily="34" charset="0"/>
              </a:rPr>
              <a:t>&lt;build&gt;</a:t>
            </a:r>
            <a:endParaRPr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    &lt;filters&gt;</a:t>
            </a:r>
            <a:endParaRPr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        </a:t>
            </a:r>
            <a:r>
              <a:rPr>
                <a:solidFill>
                  <a:schemeClr val="tx2"/>
                </a:solidFill>
                <a:latin typeface="Tahoma" panose="020B0604030504040204" pitchFamily="34" charset="0"/>
              </a:rPr>
              <a:t>&lt;filter&gt;</a:t>
            </a:r>
            <a:r>
              <a:rPr>
                <a:latin typeface="Tahoma" panose="020B0604030504040204" pitchFamily="34" charset="0"/>
              </a:rPr>
              <a:t>build.properties</a:t>
            </a:r>
            <a:r>
              <a:rPr>
                <a:solidFill>
                  <a:schemeClr val="tx2"/>
                </a:solidFill>
                <a:latin typeface="Tahoma" panose="020B0604030504040204" pitchFamily="34" charset="0"/>
              </a:rPr>
              <a:t>&lt;/filter&gt;</a:t>
            </a:r>
            <a:endParaRPr>
              <a:solidFill>
                <a:schemeClr val="tx2"/>
              </a:solidFill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    &lt;/filters&gt;</a:t>
            </a:r>
            <a:endParaRPr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    &lt;resources&gt;</a:t>
            </a:r>
            <a:endParaRPr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        </a:t>
            </a:r>
            <a:r>
              <a:rPr>
                <a:solidFill>
                  <a:schemeClr val="tx2"/>
                </a:solidFill>
                <a:latin typeface="Tahoma" panose="020B0604030504040204" pitchFamily="34" charset="0"/>
              </a:rPr>
              <a:t>&lt;resource&gt;</a:t>
            </a:r>
            <a:endParaRPr>
              <a:solidFill>
                <a:schemeClr val="tx2"/>
              </a:solidFill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            </a:t>
            </a:r>
            <a:r>
              <a:rPr>
                <a:solidFill>
                  <a:schemeClr val="tx2"/>
                </a:solidFill>
                <a:latin typeface="Tahoma" panose="020B0604030504040204" pitchFamily="34" charset="0"/>
              </a:rPr>
              <a:t>&lt;directory&gt;</a:t>
            </a:r>
            <a:r>
              <a:rPr err="1">
                <a:latin typeface="Tahoma" panose="020B0604030504040204" pitchFamily="34" charset="0"/>
              </a:rPr>
              <a:t>src</a:t>
            </a:r>
            <a:r>
              <a:rPr>
                <a:latin typeface="Tahoma" panose="020B0604030504040204" pitchFamily="34" charset="0"/>
              </a:rPr>
              <a:t>/main/resources</a:t>
            </a:r>
            <a:r>
              <a:rPr>
                <a:solidFill>
                  <a:schemeClr val="tx2"/>
                </a:solidFill>
                <a:latin typeface="Tahoma" panose="020B0604030504040204" pitchFamily="34" charset="0"/>
              </a:rPr>
              <a:t>&lt;/directory&gt;</a:t>
            </a:r>
            <a:endParaRPr>
              <a:solidFill>
                <a:schemeClr val="tx2"/>
              </a:solidFill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            </a:t>
            </a:r>
            <a:r>
              <a:rPr>
                <a:solidFill>
                  <a:schemeClr val="tx2"/>
                </a:solidFill>
                <a:latin typeface="Tahoma" panose="020B0604030504040204" pitchFamily="34" charset="0"/>
              </a:rPr>
              <a:t>&lt;filtering&gt;</a:t>
            </a:r>
            <a:r>
              <a:rPr>
                <a:latin typeface="Tahoma" panose="020B0604030504040204" pitchFamily="34" charset="0"/>
              </a:rPr>
              <a:t>true</a:t>
            </a:r>
            <a:r>
              <a:rPr>
                <a:solidFill>
                  <a:schemeClr val="tx2"/>
                </a:solidFill>
                <a:latin typeface="Tahoma" panose="020B0604030504040204" pitchFamily="34" charset="0"/>
              </a:rPr>
              <a:t>&lt;/filtering&gt;</a:t>
            </a:r>
            <a:endParaRPr>
              <a:solidFill>
                <a:schemeClr val="tx2"/>
              </a:solidFill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        </a:t>
            </a:r>
            <a:r>
              <a:rPr>
                <a:solidFill>
                  <a:schemeClr val="tx2"/>
                </a:solidFill>
                <a:latin typeface="Tahoma" panose="020B0604030504040204" pitchFamily="34" charset="0"/>
              </a:rPr>
              <a:t>&lt;/resource&gt;</a:t>
            </a:r>
            <a:endParaRPr>
              <a:solidFill>
                <a:schemeClr val="tx2"/>
              </a:solidFill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    &lt;/resources&gt;</a:t>
            </a:r>
            <a:endParaRPr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&lt;/build&gt;</a:t>
            </a:r>
            <a:endParaRPr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t>Summary</a:t>
            </a:r>
          </a:p>
        </p:txBody>
      </p:sp>
      <p:sp>
        <p:nvSpPr>
          <p:cNvPr id="28675" name="Content Placeholder 2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4191000"/>
          </a:xfrm>
        </p:spPr>
        <p:txBody>
          <a:bodyPr vert="horz" wrap="square" lIns="91440" tIns="45720" rIns="91440" bIns="45720" anchor="t" anchorCtr="0"/>
          <a:p>
            <a:r>
              <a:t>Project Object Model (POM)</a:t>
            </a:r>
          </a:p>
          <a:p>
            <a:r>
              <a:t>Coordinates</a:t>
            </a:r>
          </a:p>
          <a:p>
            <a:r>
              <a:t>Lifecycles and phases</a:t>
            </a:r>
            <a:endParaRPr err="1"/>
          </a:p>
          <a:p>
            <a:r>
              <a:rPr err="1"/>
              <a:t>Plugins</a:t>
            </a:r>
            <a:r>
              <a:t> and goals</a:t>
            </a:r>
          </a:p>
          <a:p>
            <a:r>
              <a:t>Archetype</a:t>
            </a:r>
          </a:p>
          <a:p>
            <a:r>
              <a:t>Dependency management</a:t>
            </a:r>
          </a:p>
          <a:p>
            <a:r>
              <a:t>Resource filtering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t>Further Readings</a:t>
            </a:r>
          </a:p>
        </p:txBody>
      </p:sp>
      <p:sp>
        <p:nvSpPr>
          <p:cNvPr id="29699" name="Content Placeholder 2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i="1"/>
              <a:t>Maven: The Definitive Guide </a:t>
            </a:r>
            <a:r>
              <a:t>by</a:t>
            </a:r>
            <a:r>
              <a:rPr err="1"/>
              <a:t> Sonatype</a:t>
            </a:r>
            <a:endParaRPr err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r>
              <a:rPr>
                <a:sym typeface="+mn-ea"/>
              </a:rPr>
              <a:t>Introduction to Mave</a:t>
            </a:r>
            <a:r>
              <a:rPr lang="en-IN">
                <a:sym typeface="+mn-ea"/>
              </a:rPr>
              <a:t>n</a:t>
            </a:r>
            <a:endParaRPr lang="en-IN">
              <a:sym typeface="+mn-ea"/>
            </a:endParaRPr>
          </a:p>
        </p:txBody>
      </p:sp>
      <p:sp>
        <p:nvSpPr>
          <p:cNvPr id="5" name="Subtit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5255" y="2296795"/>
            <a:ext cx="6637020" cy="332994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13815" y="2319655"/>
            <a:ext cx="6819900" cy="328422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51915" y="2201545"/>
            <a:ext cx="6743700" cy="352044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7595" y="2224405"/>
            <a:ext cx="7292340" cy="347472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rcRect l="-89" r="89"/>
          <a:stretch>
            <a:fillRect/>
          </a:stretch>
        </p:blipFill>
        <p:spPr>
          <a:xfrm>
            <a:off x="1518285" y="1905000"/>
            <a:ext cx="6410960" cy="4114800"/>
          </a:xfrm>
          <a:prstGeom prst="round1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01115" y="1905000"/>
            <a:ext cx="6845300" cy="4114800"/>
          </a:xfrm>
          <a:prstGeom prst="round1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6180" y="1905000"/>
            <a:ext cx="7075170" cy="4114800"/>
          </a:xfrm>
          <a:prstGeom prst="snipRound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4270" y="1905000"/>
            <a:ext cx="7159625" cy="4114800"/>
          </a:xfrm>
          <a:prstGeom prst="snipRound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76655" y="1905000"/>
            <a:ext cx="7094220" cy="4114800"/>
          </a:xfrm>
          <a:prstGeom prst="snip1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t>Build</a:t>
            </a:r>
          </a:p>
        </p:txBody>
      </p:sp>
      <p:sp>
        <p:nvSpPr>
          <p:cNvPr id="4099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t>Preprocessing</a:t>
            </a:r>
          </a:p>
          <a:p>
            <a:pPr eaLnBrk="1" hangingPunct="1"/>
            <a:r>
              <a:t>Compilation</a:t>
            </a:r>
            <a:endParaRPr err="1"/>
          </a:p>
          <a:p>
            <a:pPr eaLnBrk="1" hangingPunct="1"/>
            <a:r>
              <a:rPr err="1"/>
              <a:t>Postprocessing</a:t>
            </a:r>
            <a:endParaRPr err="1"/>
          </a:p>
          <a:p>
            <a:pPr eaLnBrk="1" hangingPunct="1"/>
            <a:r>
              <a:t>Distribution</a:t>
            </a:r>
          </a:p>
          <a:p>
            <a:pPr eaLnBrk="1" hangingPunct="1"/>
            <a:r>
              <a:t>Deployment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t>What is Maven?</a:t>
            </a:r>
          </a:p>
        </p:txBody>
      </p:sp>
      <p:sp>
        <p:nvSpPr>
          <p:cNvPr id="5123" name="Content Placeholder 2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4343400"/>
          </a:xfrm>
        </p:spPr>
        <p:txBody>
          <a:bodyPr vert="horz" wrap="square" lIns="91440" tIns="45720" rIns="91440" bIns="45720" anchor="t" anchorCtr="0"/>
          <a:p>
            <a:r>
              <a:t>Mostly used as a </a:t>
            </a:r>
            <a:r>
              <a:rPr>
                <a:solidFill>
                  <a:schemeClr val="tx2"/>
                </a:solidFill>
              </a:rPr>
              <a:t>build</a:t>
            </a:r>
            <a:r>
              <a:rPr i="1"/>
              <a:t> </a:t>
            </a:r>
            <a:r>
              <a:t>tool for Java projects</a:t>
            </a:r>
          </a:p>
          <a:p>
            <a:r>
              <a:t>It is more than a build tool</a:t>
            </a:r>
          </a:p>
          <a:p>
            <a:pPr lvl="1"/>
            <a:r>
              <a:t>Project Object Model (POM)</a:t>
            </a:r>
          </a:p>
          <a:p>
            <a:pPr lvl="1"/>
            <a:r>
              <a:t>Project lifecycles</a:t>
            </a:r>
          </a:p>
          <a:p>
            <a:pPr lvl="1"/>
            <a:r>
              <a:t>Dependency management</a:t>
            </a:r>
            <a:endParaRPr err="1"/>
          </a:p>
          <a:p>
            <a:pPr lvl="1"/>
            <a:r>
              <a:rPr err="1"/>
              <a:t>Plugin</a:t>
            </a:r>
            <a:r>
              <a:t> framework</a:t>
            </a:r>
          </a:p>
          <a:p>
            <a:r>
              <a:t>It is a </a:t>
            </a:r>
            <a:r>
              <a:rPr>
                <a:solidFill>
                  <a:schemeClr val="tx2"/>
                </a:solidFill>
              </a:rPr>
              <a:t>project management </a:t>
            </a:r>
            <a:r>
              <a:t>tool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t>A Simple Maven Example</a:t>
            </a:r>
          </a:p>
        </p:txBody>
      </p:sp>
      <p:sp>
        <p:nvSpPr>
          <p:cNvPr id="6147" name="Text Box 4"/>
          <p:cNvSpPr txBox="1"/>
          <p:nvPr/>
        </p:nvSpPr>
        <p:spPr>
          <a:xfrm>
            <a:off x="1295400" y="2438400"/>
            <a:ext cx="6419850" cy="22828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>
                <a:latin typeface="Tahoma" panose="020B0604030504040204" pitchFamily="34" charset="0"/>
              </a:rPr>
              <a:t>&lt;project&gt;</a:t>
            </a:r>
            <a:endParaRPr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    &lt;</a:t>
            </a:r>
            <a:r>
              <a:rPr err="1">
                <a:latin typeface="Tahoma" panose="020B0604030504040204" pitchFamily="34" charset="0"/>
              </a:rPr>
              <a:t>modelVersion</a:t>
            </a:r>
            <a:r>
              <a:rPr>
                <a:latin typeface="Tahoma" panose="020B0604030504040204" pitchFamily="34" charset="0"/>
              </a:rPr>
              <a:t>&gt;4.0.0&lt;/</a:t>
            </a:r>
            <a:r>
              <a:rPr err="1">
                <a:latin typeface="Tahoma" panose="020B0604030504040204" pitchFamily="34" charset="0"/>
              </a:rPr>
              <a:t>modelVersion</a:t>
            </a:r>
            <a:r>
              <a:rPr>
                <a:latin typeface="Tahoma" panose="020B0604030504040204" pitchFamily="34" charset="0"/>
              </a:rPr>
              <a:t>&gt;</a:t>
            </a:r>
            <a:endParaRPr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    </a:t>
            </a:r>
            <a:r>
              <a:rPr>
                <a:solidFill>
                  <a:schemeClr val="tx2"/>
                </a:solidFill>
                <a:latin typeface="Tahoma" panose="020B0604030504040204" pitchFamily="34" charset="0"/>
              </a:rPr>
              <a:t>&lt;</a:t>
            </a:r>
            <a:r>
              <a:rPr err="1">
                <a:solidFill>
                  <a:schemeClr val="tx2"/>
                </a:solidFill>
                <a:latin typeface="Tahoma" panose="020B0604030504040204" pitchFamily="34" charset="0"/>
              </a:rPr>
              <a:t>groupId</a:t>
            </a:r>
            <a:r>
              <a:rPr>
                <a:solidFill>
                  <a:schemeClr val="tx2"/>
                </a:solidFill>
                <a:latin typeface="Tahoma" panose="020B0604030504040204" pitchFamily="34" charset="0"/>
              </a:rPr>
              <a:t>&gt;</a:t>
            </a:r>
            <a:r>
              <a:rPr err="1">
                <a:latin typeface="Tahoma" panose="020B0604030504040204" pitchFamily="34" charset="0"/>
              </a:rPr>
              <a:t>edu</a:t>
            </a:r>
            <a:r>
              <a:rPr>
                <a:latin typeface="Tahoma" panose="020B0604030504040204" pitchFamily="34" charset="0"/>
              </a:rPr>
              <a:t>.</a:t>
            </a:r>
            <a:r>
              <a:rPr err="1">
                <a:latin typeface="Tahoma" panose="020B0604030504040204" pitchFamily="34" charset="0"/>
              </a:rPr>
              <a:t>calstatela</a:t>
            </a:r>
            <a:r>
              <a:rPr>
                <a:latin typeface="Tahoma" panose="020B0604030504040204" pitchFamily="34" charset="0"/>
              </a:rPr>
              <a:t>.cs520</a:t>
            </a:r>
            <a:r>
              <a:rPr>
                <a:solidFill>
                  <a:schemeClr val="tx2"/>
                </a:solidFill>
                <a:latin typeface="Tahoma" panose="020B0604030504040204" pitchFamily="34" charset="0"/>
              </a:rPr>
              <a:t>&lt;/</a:t>
            </a:r>
            <a:r>
              <a:rPr err="1">
                <a:solidFill>
                  <a:schemeClr val="tx2"/>
                </a:solidFill>
                <a:latin typeface="Tahoma" panose="020B0604030504040204" pitchFamily="34" charset="0"/>
              </a:rPr>
              <a:t>groupId</a:t>
            </a:r>
            <a:r>
              <a:rPr>
                <a:solidFill>
                  <a:schemeClr val="tx2"/>
                </a:solidFill>
                <a:latin typeface="Tahoma" panose="020B0604030504040204" pitchFamily="34" charset="0"/>
              </a:rPr>
              <a:t>&gt;</a:t>
            </a:r>
            <a:endParaRPr>
              <a:solidFill>
                <a:schemeClr val="tx2"/>
              </a:solidFill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    </a:t>
            </a:r>
            <a:r>
              <a:rPr>
                <a:solidFill>
                  <a:schemeClr val="tx2"/>
                </a:solidFill>
                <a:latin typeface="Tahoma" panose="020B0604030504040204" pitchFamily="34" charset="0"/>
              </a:rPr>
              <a:t>&lt;</a:t>
            </a:r>
            <a:r>
              <a:rPr err="1">
                <a:solidFill>
                  <a:schemeClr val="tx2"/>
                </a:solidFill>
                <a:latin typeface="Tahoma" panose="020B0604030504040204" pitchFamily="34" charset="0"/>
              </a:rPr>
              <a:t>artifactId</a:t>
            </a:r>
            <a:r>
              <a:rPr>
                <a:solidFill>
                  <a:schemeClr val="tx2"/>
                </a:solidFill>
                <a:latin typeface="Tahoma" panose="020B0604030504040204" pitchFamily="34" charset="0"/>
              </a:rPr>
              <a:t>&gt;</a:t>
            </a:r>
            <a:r>
              <a:rPr>
                <a:latin typeface="Tahoma" panose="020B0604030504040204" pitchFamily="34" charset="0"/>
              </a:rPr>
              <a:t>maven-</a:t>
            </a:r>
            <a:r>
              <a:rPr err="1">
                <a:latin typeface="Tahoma" panose="020B0604030504040204" pitchFamily="34" charset="0"/>
              </a:rPr>
              <a:t>exmaple</a:t>
            </a:r>
            <a:r>
              <a:rPr>
                <a:solidFill>
                  <a:schemeClr val="tx2"/>
                </a:solidFill>
                <a:latin typeface="Tahoma" panose="020B0604030504040204" pitchFamily="34" charset="0"/>
              </a:rPr>
              <a:t>&lt;/</a:t>
            </a:r>
            <a:r>
              <a:rPr err="1">
                <a:solidFill>
                  <a:schemeClr val="tx2"/>
                </a:solidFill>
                <a:latin typeface="Tahoma" panose="020B0604030504040204" pitchFamily="34" charset="0"/>
              </a:rPr>
              <a:t>artifactId</a:t>
            </a:r>
            <a:r>
              <a:rPr>
                <a:solidFill>
                  <a:schemeClr val="tx2"/>
                </a:solidFill>
                <a:latin typeface="Tahoma" panose="020B0604030504040204" pitchFamily="34" charset="0"/>
              </a:rPr>
              <a:t>&gt;</a:t>
            </a:r>
            <a:endParaRPr>
              <a:solidFill>
                <a:schemeClr val="tx2"/>
              </a:solidFill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    </a:t>
            </a:r>
            <a:r>
              <a:rPr>
                <a:solidFill>
                  <a:schemeClr val="tx2"/>
                </a:solidFill>
                <a:latin typeface="Tahoma" panose="020B0604030504040204" pitchFamily="34" charset="0"/>
              </a:rPr>
              <a:t>&lt;version&gt;</a:t>
            </a:r>
            <a:r>
              <a:rPr>
                <a:latin typeface="Tahoma" panose="020B0604030504040204" pitchFamily="34" charset="0"/>
              </a:rPr>
              <a:t>1.0</a:t>
            </a:r>
            <a:r>
              <a:rPr>
                <a:solidFill>
                  <a:schemeClr val="tx2"/>
                </a:solidFill>
                <a:latin typeface="Tahoma" panose="020B0604030504040204" pitchFamily="34" charset="0"/>
              </a:rPr>
              <a:t>&lt;/version&gt;</a:t>
            </a:r>
            <a:endParaRPr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&lt;/project&gt;</a:t>
            </a:r>
            <a:endParaRPr>
              <a:latin typeface="Tahoma" panose="020B0604030504040204" pitchFamily="34" charset="0"/>
            </a:endParaRPr>
          </a:p>
        </p:txBody>
      </p:sp>
      <p:sp>
        <p:nvSpPr>
          <p:cNvPr id="6148" name="Text Box 5"/>
          <p:cNvSpPr txBox="1"/>
          <p:nvPr/>
        </p:nvSpPr>
        <p:spPr>
          <a:xfrm>
            <a:off x="963613" y="1828800"/>
            <a:ext cx="134143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u="sng" err="1">
                <a:latin typeface="Tahoma" panose="020B0604030504040204" pitchFamily="34" charset="0"/>
              </a:rPr>
              <a:t>pom</a:t>
            </a:r>
            <a:r>
              <a:rPr u="sng">
                <a:latin typeface="Tahoma" panose="020B0604030504040204" pitchFamily="34" charset="0"/>
              </a:rPr>
              <a:t>.xml</a:t>
            </a:r>
            <a:endParaRPr u="sng">
              <a:latin typeface="Tahoma" panose="020B0604030504040204" pitchFamily="34" charset="0"/>
            </a:endParaRPr>
          </a:p>
        </p:txBody>
      </p:sp>
      <p:sp>
        <p:nvSpPr>
          <p:cNvPr id="6149" name="TextBox 5"/>
          <p:cNvSpPr txBox="1"/>
          <p:nvPr/>
        </p:nvSpPr>
        <p:spPr>
          <a:xfrm>
            <a:off x="1066800" y="5105400"/>
            <a:ext cx="8255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>
                <a:latin typeface="Tahoma" panose="020B0604030504040204" pitchFamily="34" charset="0"/>
              </a:rPr>
              <a:t>Run:</a:t>
            </a:r>
            <a:endParaRPr>
              <a:latin typeface="Tahoma" panose="020B0604030504040204" pitchFamily="34" charset="0"/>
            </a:endParaRPr>
          </a:p>
        </p:txBody>
      </p:sp>
      <p:sp>
        <p:nvSpPr>
          <p:cNvPr id="6150" name="TextBox 6"/>
          <p:cNvSpPr txBox="1"/>
          <p:nvPr/>
        </p:nvSpPr>
        <p:spPr>
          <a:xfrm>
            <a:off x="2054225" y="5562600"/>
            <a:ext cx="2192338" cy="822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>
                <a:latin typeface="Courier New" panose="02070309020205020404" pitchFamily="49" charset="0"/>
                <a:cs typeface="Courier New" panose="02070309020205020404" pitchFamily="49" charset="0"/>
              </a:rPr>
              <a:t> compile</a:t>
            </a:r>
            <a:endParaRPr err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>
                <a:latin typeface="Courier New" panose="02070309020205020404" pitchFamily="49" charset="0"/>
                <a:cs typeface="Courier New" panose="02070309020205020404" pitchFamily="49" charset="0"/>
              </a:rPr>
              <a:t> package</a:t>
            </a:r>
            <a:endParaRPr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err="1"/>
              <a:t>pom</a:t>
            </a:r>
            <a:r>
              <a:t>.xml and</a:t>
            </a:r>
            <a:r>
              <a:rPr err="1"/>
              <a:t> modelVersion</a:t>
            </a:r>
            <a:endParaRPr err="1"/>
          </a:p>
        </p:txBody>
      </p:sp>
      <p:sp>
        <p:nvSpPr>
          <p:cNvPr id="7171" name="Content Placeholder 2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err="1">
                <a:latin typeface="Courier New" panose="02070309020205020404" pitchFamily="49" charset="0"/>
                <a:cs typeface="Courier New" panose="02070309020205020404" pitchFamily="49" charset="0"/>
              </a:rPr>
              <a:t>pom</a:t>
            </a:r>
            <a:r>
              <a:rPr>
                <a:latin typeface="Courier New" panose="02070309020205020404" pitchFamily="49" charset="0"/>
                <a:cs typeface="Courier New" panose="02070309020205020404" pitchFamily="49" charset="0"/>
              </a:rPr>
              <a:t>.xml</a:t>
            </a:r>
            <a:r>
              <a:t> is a description of the project</a:t>
            </a:r>
            <a:endParaRPr err="1"/>
          </a:p>
          <a:p>
            <a:r>
              <a:rPr err="1"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t> is the version of the “grammar” of the description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t>Maven Coordinates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3886200"/>
          </a:xfrm>
        </p:spPr>
        <p:txBody>
          <a:bodyPr vert="horz" wrap="square" lIns="91440" tIns="45720" rIns="91440" bIns="45720" numCol="1" anchor="t" anchorCtr="0" compatLnSpc="1"/>
          <a:p>
            <a:r>
              <a:rPr sz="280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endParaRPr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sz="2400"/>
              <a:t>Name of the company, organization, team etc., usually using the reverse URL naming convention</a:t>
            </a:r>
            <a:endParaRPr sz="2400" err="1"/>
          </a:p>
          <a:p>
            <a:r>
              <a:rPr sz="280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endParaRPr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sz="2400"/>
              <a:t>A unique name for the project under</a:t>
            </a:r>
            <a:r>
              <a:rPr sz="2400" err="1"/>
              <a:t> groupId</a:t>
            </a:r>
            <a:endParaRPr sz="2400"/>
          </a:p>
          <a:p>
            <a:r>
              <a:rPr sz="2800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endParaRPr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2800">
                <a:latin typeface="Courier New" panose="02070309020205020404" pitchFamily="49" charset="0"/>
                <a:cs typeface="Courier New" panose="02070309020205020404" pitchFamily="49" charset="0"/>
              </a:rPr>
              <a:t>packaging</a:t>
            </a:r>
            <a:r>
              <a:rPr sz="2800">
                <a:cs typeface="Courier New" panose="02070309020205020404" pitchFamily="49" charset="0"/>
              </a:rPr>
              <a:t>, default: jar</a:t>
            </a:r>
            <a:endParaRPr sz="2800">
              <a:cs typeface="Courier New" panose="02070309020205020404" pitchFamily="49" charset="0"/>
            </a:endParaRPr>
          </a:p>
          <a:p>
            <a:r>
              <a:rPr sz="28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classifier</a:t>
            </a:r>
            <a:endParaRPr sz="2800">
              <a:solidFill>
                <a:schemeClr val="accent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8196" name="TextBox 3"/>
          <p:cNvSpPr txBox="1"/>
          <p:nvPr/>
        </p:nvSpPr>
        <p:spPr>
          <a:xfrm>
            <a:off x="1244600" y="6019800"/>
            <a:ext cx="67564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i="1">
                <a:latin typeface="Tahoma" panose="020B0604030504040204" pitchFamily="34" charset="0"/>
              </a:rPr>
              <a:t>Maven coordinates uniquely identifies a project. </a:t>
            </a:r>
            <a:endParaRPr i="1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t>Convention Over Configuration</a:t>
            </a:r>
          </a:p>
        </p:txBody>
      </p:sp>
      <p:sp>
        <p:nvSpPr>
          <p:cNvPr id="9219" name="Content Placeholder 2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t>Systems, libraries, and frameworks should assume </a:t>
            </a:r>
            <a:r>
              <a:rPr i="1"/>
              <a:t>reasonable defaults</a:t>
            </a:r>
            <a: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0</TotalTime>
  <Words>5065</Words>
  <Application>WPS Presentation</Application>
  <PresentationFormat>On-screen Show</PresentationFormat>
  <Paragraphs>240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Arial</vt:lpstr>
      <vt:lpstr>SimSun</vt:lpstr>
      <vt:lpstr>Wingdings</vt:lpstr>
      <vt:lpstr>Tahoma</vt:lpstr>
      <vt:lpstr>Courier New</vt:lpstr>
      <vt:lpstr>Microsoft YaHei</vt:lpstr>
      <vt:lpstr>Arial Unicode MS</vt:lpstr>
      <vt:lpstr>Calibri</vt:lpstr>
      <vt:lpstr>Blueprint</vt:lpstr>
      <vt:lpstr>Introduction to Maven</vt:lpstr>
      <vt:lpstr>PowerPoint 演示文稿</vt:lpstr>
      <vt:lpstr>PowerPoint 演示文稿</vt:lpstr>
      <vt:lpstr>Build</vt:lpstr>
      <vt:lpstr>What is Maven?</vt:lpstr>
      <vt:lpstr>A Simple Maven Example</vt:lpstr>
      <vt:lpstr>pom.xml and modelVersion</vt:lpstr>
      <vt:lpstr>Maven Coordinates</vt:lpstr>
      <vt:lpstr>Convention Over Configuration</vt:lpstr>
      <vt:lpstr>Default Directory Structure</vt:lpstr>
      <vt:lpstr>Build Lifecycle</vt:lpstr>
      <vt:lpstr>Some Default Lifecycle Phases</vt:lpstr>
      <vt:lpstr>Goals and Plugins</vt:lpstr>
      <vt:lpstr>Some Maven Plugins</vt:lpstr>
      <vt:lpstr>Example of Using a Plugin</vt:lpstr>
      <vt:lpstr>About The Plugin Example</vt:lpstr>
      <vt:lpstr>Run a Maven Build</vt:lpstr>
      <vt:lpstr>Run a Maven Build in Eclipse</vt:lpstr>
      <vt:lpstr>Why Not Just Use an IDE</vt:lpstr>
      <vt:lpstr>Why Use Maven</vt:lpstr>
      <vt:lpstr>Archetype</vt:lpstr>
      <vt:lpstr>Dependency Management</vt:lpstr>
      <vt:lpstr>Dependency Example</vt:lpstr>
      <vt:lpstr>Dependencies and Repositories</vt:lpstr>
      <vt:lpstr>More About Dependency Management</vt:lpstr>
      <vt:lpstr>Resource Filtering</vt:lpstr>
      <vt:lpstr>Resource Filtering Example</vt:lpstr>
      <vt:lpstr>Summary</vt:lpstr>
      <vt:lpstr>Further Readings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University of California, Santa Barbara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 Java Programming Basic Language Features</dc:title>
  <dc:creator>cysun</dc:creator>
  <cp:lastModifiedBy>praga</cp:lastModifiedBy>
  <cp:revision>323</cp:revision>
  <dcterms:created xsi:type="dcterms:W3CDTF">2003-06-24T23:22:00Z</dcterms:created>
  <dcterms:modified xsi:type="dcterms:W3CDTF">2023-03-06T05:26:07Z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08A2A280CC7A4DB194B73AA3BE406745</vt:lpwstr>
  </property>
  <property fmtid="{D5CDD505-2E9C-101B-9397-08002B2CF9AE}" pid="3" name="KSOProductBuildVer">
    <vt:lpwstr>1033-11.2.0.11486</vt:lpwstr>
  </property>
</Properties>
</file>