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79" r:id="rId4"/>
    <p:sldId id="267" r:id="rId5"/>
    <p:sldId id="270" r:id="rId6"/>
    <p:sldId id="271" r:id="rId7"/>
    <p:sldId id="269" r:id="rId8"/>
    <p:sldId id="272" r:id="rId9"/>
    <p:sldId id="273" r:id="rId10"/>
    <p:sldId id="274" r:id="rId11"/>
    <p:sldId id="275" r:id="rId12"/>
    <p:sldId id="292" r:id="rId13"/>
    <p:sldId id="294" r:id="rId14"/>
    <p:sldId id="293" r:id="rId15"/>
    <p:sldId id="276" r:id="rId16"/>
    <p:sldId id="277" r:id="rId17"/>
    <p:sldId id="278" r:id="rId18"/>
    <p:sldId id="258" r:id="rId19"/>
    <p:sldId id="259" r:id="rId20"/>
    <p:sldId id="260" r:id="rId21"/>
    <p:sldId id="261" r:id="rId22"/>
    <p:sldId id="262" r:id="rId23"/>
    <p:sldId id="264" r:id="rId24"/>
    <p:sldId id="263" r:id="rId25"/>
    <p:sldId id="265" r:id="rId26"/>
    <p:sldId id="295" r:id="rId27"/>
    <p:sldId id="266" r:id="rId28"/>
    <p:sldId id="296" r:id="rId29"/>
    <p:sldId id="297" r:id="rId30"/>
    <p:sldId id="298" r:id="rId31"/>
    <p:sldId id="299" r:id="rId32"/>
    <p:sldId id="300" r:id="rId33"/>
    <p:sldId id="301" r:id="rId34"/>
    <p:sldId id="302" r:id="rId35"/>
    <p:sldId id="303" r:id="rId36"/>
    <p:sldId id="304" r:id="rId37"/>
    <p:sldId id="305" r:id="rId38"/>
    <p:sldId id="306" r:id="rId39"/>
    <p:sldId id="307" r:id="rId40"/>
    <p:sldId id="280" r:id="rId41"/>
    <p:sldId id="281" r:id="rId42"/>
    <p:sldId id="282" r:id="rId43"/>
    <p:sldId id="283" r:id="rId44"/>
    <p:sldId id="284" r:id="rId45"/>
    <p:sldId id="285" r:id="rId46"/>
    <p:sldId id="286" r:id="rId47"/>
    <p:sldId id="287" r:id="rId48"/>
    <p:sldId id="288" r:id="rId49"/>
    <p:sldId id="289" r:id="rId50"/>
    <p:sldId id="290" r:id="rId51"/>
    <p:sldId id="291"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159" autoAdjust="0"/>
    <p:restoredTop sz="94660"/>
  </p:normalViewPr>
  <p:slideViewPr>
    <p:cSldViewPr>
      <p:cViewPr varScale="1">
        <p:scale>
          <a:sx n="68" d="100"/>
          <a:sy n="68" d="100"/>
        </p:scale>
        <p:origin x="-149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8C8EFE31-9635-4EE3-8FB9-DD65831F441C}" type="datetimeFigureOut">
              <a:rPr lang="en-US" smtClean="0"/>
              <a:pPr/>
              <a:t>3/30/2022</a:t>
            </a:fld>
            <a:endParaRPr lang="en-IN"/>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IN"/>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5D4E6C54-9A26-4821-8442-95F479CC97B1}"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C8EFE31-9635-4EE3-8FB9-DD65831F441C}" type="datetimeFigureOut">
              <a:rPr lang="en-US" smtClean="0"/>
              <a:pPr/>
              <a:t>3/30/2022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5D4E6C54-9A26-4821-8442-95F479CC97B1}"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8C8EFE31-9635-4EE3-8FB9-DD65831F441C}" type="datetimeFigureOut">
              <a:rPr lang="en-US" smtClean="0"/>
              <a:pPr/>
              <a:t>3/30/2022</a:t>
            </a:fld>
            <a:endParaRPr lang="en-IN"/>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IN"/>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5D4E6C54-9A26-4821-8442-95F479CC97B1}"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C8EFE31-9635-4EE3-8FB9-DD65831F441C}" type="datetimeFigureOut">
              <a:rPr lang="en-US" smtClean="0"/>
              <a:pPr/>
              <a:t>3/30/2022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5D4E6C54-9A26-4821-8442-95F479CC97B1}"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8C8EFE31-9635-4EE3-8FB9-DD65831F441C}" type="datetimeFigureOut">
              <a:rPr lang="en-US" smtClean="0"/>
              <a:pPr/>
              <a:t>3/30/2022</a:t>
            </a:fld>
            <a:endParaRPr lang="en-IN"/>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IN"/>
          </a:p>
        </p:txBody>
      </p:sp>
      <p:sp>
        <p:nvSpPr>
          <p:cNvPr id="6" name="Slide Number Placeholder 5"/>
          <p:cNvSpPr>
            <a:spLocks noGrp="1"/>
          </p:cNvSpPr>
          <p:nvPr>
            <p:ph type="sldNum" sz="quarter" idx="12"/>
          </p:nvPr>
        </p:nvSpPr>
        <p:spPr>
          <a:xfrm>
            <a:off x="6733952" y="6555112"/>
            <a:ext cx="588336" cy="228600"/>
          </a:xfrm>
        </p:spPr>
        <p:txBody>
          <a:bodyPr/>
          <a:lstStyle>
            <a:extLst/>
          </a:lstStyle>
          <a:p>
            <a:fld id="{5D4E6C54-9A26-4821-8442-95F479CC97B1}"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C8EFE31-9635-4EE3-8FB9-DD65831F441C}" type="datetimeFigureOut">
              <a:rPr lang="en-US" smtClean="0"/>
              <a:pPr/>
              <a:t>3/30/2022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5D4E6C54-9A26-4821-8442-95F479CC97B1}"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C8EFE31-9635-4EE3-8FB9-DD65831F441C}" type="datetimeFigureOut">
              <a:rPr lang="en-US" smtClean="0"/>
              <a:pPr/>
              <a:t>3/30/2022</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5D4E6C54-9A26-4821-8442-95F479CC97B1}"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8C8EFE31-9635-4EE3-8FB9-DD65831F441C}" type="datetimeFigureOut">
              <a:rPr lang="en-US" smtClean="0"/>
              <a:pPr/>
              <a:t>3/30/2022</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5D4E6C54-9A26-4821-8442-95F479CC97B1}"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8C8EFE31-9635-4EE3-8FB9-DD65831F441C}" type="datetimeFigureOut">
              <a:rPr lang="en-US" smtClean="0"/>
              <a:pPr/>
              <a:t>3/30/2022</a:t>
            </a:fld>
            <a:endParaRPr lang="en-IN"/>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IN"/>
          </a:p>
        </p:txBody>
      </p:sp>
      <p:sp>
        <p:nvSpPr>
          <p:cNvPr id="4" name="Slide Number Placeholder 3"/>
          <p:cNvSpPr>
            <a:spLocks noGrp="1"/>
          </p:cNvSpPr>
          <p:nvPr>
            <p:ph type="sldNum" sz="quarter" idx="12"/>
          </p:nvPr>
        </p:nvSpPr>
        <p:spPr/>
        <p:txBody>
          <a:bodyPr/>
          <a:lstStyle>
            <a:extLst/>
          </a:lstStyle>
          <a:p>
            <a:fld id="{5D4E6C54-9A26-4821-8442-95F479CC97B1}"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C8EFE31-9635-4EE3-8FB9-DD65831F441C}" type="datetimeFigureOut">
              <a:rPr lang="en-US" smtClean="0"/>
              <a:pPr/>
              <a:t>3/30/2022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5D4E6C54-9A26-4821-8442-95F479CC97B1}"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8C8EFE31-9635-4EE3-8FB9-DD65831F441C}" type="datetimeFigureOut">
              <a:rPr lang="en-US" smtClean="0"/>
              <a:pPr/>
              <a:t>3/30/2022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5D4E6C54-9A26-4821-8442-95F479CC97B1}" type="slidenum">
              <a:rPr lang="en-IN" smtClean="0"/>
              <a:pPr/>
              <a:t>‹#›</a:t>
            </a:fld>
            <a:endParaRPr lang="en-IN"/>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8C8EFE31-9635-4EE3-8FB9-DD65831F441C}" type="datetimeFigureOut">
              <a:rPr lang="en-US" smtClean="0"/>
              <a:pPr/>
              <a:t>3/30/2022</a:t>
            </a:fld>
            <a:endParaRPr lang="en-IN"/>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IN"/>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5D4E6C54-9A26-4821-8442-95F479CC97B1}"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hyperlink" Target="https://www.geeksforgeeks.org/classes-objects-java/"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activities.txt"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www.tutorialspoint.com/java/java_nonaccess_modifiers.htm" TargetMode="External"/><Relationship Id="rId2" Type="http://schemas.openxmlformats.org/officeDocument/2006/relationships/hyperlink" Target="https://www.tutorialspoint.com/java/java_access_modifiers.htm"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CORE JAVA 8- day </a:t>
            </a:r>
            <a:r>
              <a:rPr lang="en-IN" dirty="0" smtClean="0"/>
              <a:t>2</a:t>
            </a:r>
            <a:endParaRPr lang="en-IN" dirty="0"/>
          </a:p>
        </p:txBody>
      </p:sp>
      <p:sp>
        <p:nvSpPr>
          <p:cNvPr id="3" name="Subtitle 2"/>
          <p:cNvSpPr>
            <a:spLocks noGrp="1"/>
          </p:cNvSpPr>
          <p:nvPr>
            <p:ph type="subTitle" idx="1"/>
          </p:nvPr>
        </p:nvSpPr>
        <p:spPr/>
        <p:txBody>
          <a:bodyPr/>
          <a:lstStyle/>
          <a:p>
            <a:r>
              <a:rPr lang="en-IN" dirty="0" err="1" smtClean="0"/>
              <a:t>Saratha</a:t>
            </a:r>
            <a:r>
              <a:rPr lang="en-IN" dirty="0" smtClean="0"/>
              <a:t> </a:t>
            </a:r>
            <a:r>
              <a:rPr lang="en-IN" dirty="0" err="1" smtClean="0"/>
              <a:t>Natarajan</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rgbClr val="7B9899"/>
                </a:solidFill>
              </a:rPr>
              <a:t>Multithreading</a:t>
            </a:r>
            <a:endParaRPr lang="en-IN" dirty="0"/>
          </a:p>
        </p:txBody>
      </p:sp>
      <p:sp>
        <p:nvSpPr>
          <p:cNvPr id="3" name="Content Placeholder 2"/>
          <p:cNvSpPr>
            <a:spLocks noGrp="1"/>
          </p:cNvSpPr>
          <p:nvPr>
            <p:ph idx="1"/>
          </p:nvPr>
        </p:nvSpPr>
        <p:spPr/>
        <p:txBody>
          <a:bodyPr/>
          <a:lstStyle/>
          <a:p>
            <a:r>
              <a:rPr lang="en-US" dirty="0" smtClean="0"/>
              <a:t>Enables a program to perform several tasks simultaneously.</a:t>
            </a:r>
          </a:p>
          <a:p>
            <a:pPr>
              <a:buNone/>
            </a:pP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solidFill>
                  <a:srgbClr val="7B9899"/>
                </a:solidFill>
              </a:rPr>
              <a:t>Java is Platform Independent</a:t>
            </a:r>
            <a:endParaRPr lang="en-IN" dirty="0"/>
          </a:p>
        </p:txBody>
      </p:sp>
      <p:sp>
        <p:nvSpPr>
          <p:cNvPr id="3" name="Content Placeholder 2"/>
          <p:cNvSpPr>
            <a:spLocks noGrp="1"/>
          </p:cNvSpPr>
          <p:nvPr>
            <p:ph idx="1"/>
          </p:nvPr>
        </p:nvSpPr>
        <p:spPr/>
        <p:txBody>
          <a:bodyPr/>
          <a:lstStyle/>
          <a:p>
            <a:pPr>
              <a:spcBef>
                <a:spcPts val="1200"/>
              </a:spcBef>
              <a:spcAft>
                <a:spcPts val="1200"/>
              </a:spcAft>
            </a:pPr>
            <a:r>
              <a:rPr lang="en-US" sz="2400" dirty="0" smtClean="0"/>
              <a:t>An application developed on Java can run in any machine. </a:t>
            </a:r>
          </a:p>
          <a:p>
            <a:pPr>
              <a:spcBef>
                <a:spcPts val="1200"/>
              </a:spcBef>
              <a:spcAft>
                <a:spcPts val="1200"/>
              </a:spcAft>
            </a:pPr>
            <a:r>
              <a:rPr lang="en-US" sz="2400" dirty="0" smtClean="0"/>
              <a:t>When Java is compiled, it is not compiled into platform specific machine or platform independent byte code. </a:t>
            </a:r>
          </a:p>
          <a:p>
            <a:pPr>
              <a:spcBef>
                <a:spcPts val="1200"/>
              </a:spcBef>
              <a:spcAft>
                <a:spcPts val="1200"/>
              </a:spcAft>
            </a:pPr>
            <a:r>
              <a:rPr lang="en-US" sz="2400" dirty="0" smtClean="0"/>
              <a:t>The byte code is distributed over the web and interpreted by Java Virtual Machine (JVM) on whichever platform it is run.</a:t>
            </a: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v5qK3.png"/>
          <p:cNvPicPr>
            <a:picLocks noGrp="1" noChangeAspect="1"/>
          </p:cNvPicPr>
          <p:nvPr>
            <p:ph idx="1"/>
          </p:nvPr>
        </p:nvPicPr>
        <p:blipFill>
          <a:blip r:embed="rId2"/>
          <a:stretch>
            <a:fillRect/>
          </a:stretch>
        </p:blipFill>
        <p:spPr>
          <a:xfrm>
            <a:off x="1352550" y="2037556"/>
            <a:ext cx="5448300" cy="3990975"/>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Java execution </a:t>
            </a:r>
            <a:endParaRPr lang="en-IN" dirty="0"/>
          </a:p>
        </p:txBody>
      </p:sp>
      <p:pic>
        <p:nvPicPr>
          <p:cNvPr id="4" name="Content Placeholder 3" descr="images.png"/>
          <p:cNvPicPr>
            <a:picLocks noGrp="1" noChangeAspect="1"/>
          </p:cNvPicPr>
          <p:nvPr>
            <p:ph idx="1"/>
          </p:nvPr>
        </p:nvPicPr>
        <p:blipFill>
          <a:blip r:embed="rId2"/>
          <a:stretch>
            <a:fillRect/>
          </a:stretch>
        </p:blipFill>
        <p:spPr>
          <a:xfrm>
            <a:off x="1266961" y="2000240"/>
            <a:ext cx="5733931" cy="4148412"/>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9" name="Content Placeholder 8" descr="platform-independence-in-java.jpg"/>
          <p:cNvPicPr>
            <a:picLocks noGrp="1" noChangeAspect="1"/>
          </p:cNvPicPr>
          <p:nvPr>
            <p:ph idx="1"/>
          </p:nvPr>
        </p:nvPicPr>
        <p:blipFill>
          <a:blip r:embed="rId2"/>
          <a:stretch>
            <a:fillRect/>
          </a:stretch>
        </p:blipFill>
        <p:spPr>
          <a:xfrm>
            <a:off x="457200" y="1811583"/>
            <a:ext cx="7239000" cy="4442921"/>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rgbClr val="7B9899"/>
                </a:solidFill>
              </a:rPr>
              <a:t>Installing and Using Java</a:t>
            </a:r>
            <a:endParaRPr lang="en-IN" dirty="0"/>
          </a:p>
        </p:txBody>
      </p:sp>
      <p:sp>
        <p:nvSpPr>
          <p:cNvPr id="3" name="Content Placeholder 2"/>
          <p:cNvSpPr>
            <a:spLocks noGrp="1"/>
          </p:cNvSpPr>
          <p:nvPr>
            <p:ph idx="1"/>
          </p:nvPr>
        </p:nvSpPr>
        <p:spPr/>
        <p:txBody>
          <a:bodyPr/>
          <a:lstStyle/>
          <a:p>
            <a:r>
              <a:rPr lang="en-US" dirty="0" smtClean="0"/>
              <a:t>First install Java  JDK version 8</a:t>
            </a:r>
          </a:p>
          <a:p>
            <a:pPr>
              <a:buNone/>
            </a:pPr>
            <a:endParaRPr lang="en-US" dirty="0" smtClean="0"/>
          </a:p>
          <a:p>
            <a:r>
              <a:rPr lang="en-US" dirty="0" smtClean="0"/>
              <a:t>This can be downloaded from the official website of Java</a:t>
            </a:r>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solidFill>
                  <a:srgbClr val="7B9899"/>
                </a:solidFill>
              </a:rPr>
              <a:t>Compilation and Execution of Java Program</a:t>
            </a:r>
            <a:endParaRPr lang="en-IN" dirty="0"/>
          </a:p>
        </p:txBody>
      </p:sp>
      <p:sp>
        <p:nvSpPr>
          <p:cNvPr id="3" name="Content Placeholder 2"/>
          <p:cNvSpPr>
            <a:spLocks noGrp="1"/>
          </p:cNvSpPr>
          <p:nvPr>
            <p:ph idx="1"/>
          </p:nvPr>
        </p:nvSpPr>
        <p:spPr/>
        <p:txBody>
          <a:bodyPr/>
          <a:lstStyle/>
          <a:p>
            <a:pPr>
              <a:defRPr/>
            </a:pPr>
            <a:r>
              <a:rPr lang="en-US" dirty="0" smtClean="0"/>
              <a:t>To create a java code an editor such as notepad, text pad or an IDE like eclipse can be used.</a:t>
            </a:r>
          </a:p>
          <a:p>
            <a:pPr>
              <a:defRPr/>
            </a:pPr>
            <a:r>
              <a:rPr lang="en-US" dirty="0" smtClean="0"/>
              <a:t>Sample Java Program:</a:t>
            </a:r>
          </a:p>
          <a:p>
            <a:pPr marL="640080" lvl="1" indent="-246888">
              <a:buNone/>
              <a:defRPr/>
            </a:pPr>
            <a:r>
              <a:rPr lang="en-US" dirty="0" smtClean="0">
                <a:solidFill>
                  <a:srgbClr val="0066FF"/>
                </a:solidFill>
                <a:latin typeface="Calibri" pitchFamily="34" charset="0"/>
              </a:rPr>
              <a:t>	public class </a:t>
            </a:r>
            <a:r>
              <a:rPr lang="en-US" dirty="0" err="1" smtClean="0">
                <a:solidFill>
                  <a:srgbClr val="0066FF"/>
                </a:solidFill>
                <a:latin typeface="Calibri" pitchFamily="34" charset="0"/>
              </a:rPr>
              <a:t>WelcomeApp</a:t>
            </a:r>
            <a:r>
              <a:rPr lang="en-US" dirty="0" smtClean="0">
                <a:solidFill>
                  <a:srgbClr val="0066FF"/>
                </a:solidFill>
                <a:latin typeface="Calibri" pitchFamily="34" charset="0"/>
              </a:rPr>
              <a:t> {</a:t>
            </a:r>
          </a:p>
          <a:p>
            <a:pPr marL="640080" lvl="1" indent="-246888">
              <a:buNone/>
              <a:defRPr/>
            </a:pPr>
            <a:r>
              <a:rPr lang="en-US" dirty="0" smtClean="0">
                <a:solidFill>
                  <a:srgbClr val="0066FF"/>
                </a:solidFill>
                <a:latin typeface="Calibri" pitchFamily="34" charset="0"/>
              </a:rPr>
              <a:t>		public  static void main(String[] </a:t>
            </a:r>
            <a:r>
              <a:rPr lang="en-US" dirty="0" err="1" smtClean="0">
                <a:solidFill>
                  <a:srgbClr val="0066FF"/>
                </a:solidFill>
                <a:latin typeface="Calibri" pitchFamily="34" charset="0"/>
              </a:rPr>
              <a:t>args</a:t>
            </a:r>
            <a:r>
              <a:rPr lang="en-US" dirty="0" smtClean="0">
                <a:solidFill>
                  <a:srgbClr val="0066FF"/>
                </a:solidFill>
                <a:latin typeface="Calibri" pitchFamily="34" charset="0"/>
              </a:rPr>
              <a:t>){</a:t>
            </a:r>
          </a:p>
          <a:p>
            <a:pPr marL="640080" lvl="1" indent="-246888">
              <a:buNone/>
              <a:defRPr/>
            </a:pPr>
            <a:r>
              <a:rPr lang="en-US" dirty="0" smtClean="0">
                <a:solidFill>
                  <a:srgbClr val="0066FF"/>
                </a:solidFill>
                <a:latin typeface="Calibri" pitchFamily="34" charset="0"/>
              </a:rPr>
              <a:t>			</a:t>
            </a:r>
            <a:r>
              <a:rPr lang="en-US" dirty="0" err="1" smtClean="0">
                <a:solidFill>
                  <a:srgbClr val="0066FF"/>
                </a:solidFill>
                <a:latin typeface="Calibri" pitchFamily="34" charset="0"/>
              </a:rPr>
              <a:t>System.out.println</a:t>
            </a:r>
            <a:r>
              <a:rPr lang="en-US" dirty="0" smtClean="0">
                <a:solidFill>
                  <a:srgbClr val="0066FF"/>
                </a:solidFill>
                <a:latin typeface="Calibri" pitchFamily="34" charset="0"/>
              </a:rPr>
              <a:t>(“Welcome to Java”);</a:t>
            </a:r>
          </a:p>
          <a:p>
            <a:pPr marL="640080" lvl="1" indent="-246888">
              <a:buNone/>
              <a:defRPr/>
            </a:pPr>
            <a:r>
              <a:rPr lang="en-US" dirty="0" smtClean="0">
                <a:solidFill>
                  <a:srgbClr val="0066FF"/>
                </a:solidFill>
                <a:latin typeface="Calibri" pitchFamily="34" charset="0"/>
              </a:rPr>
              <a:t>			}//End of main</a:t>
            </a:r>
          </a:p>
          <a:p>
            <a:pPr marL="640080" lvl="1" indent="-246888">
              <a:buNone/>
              <a:defRPr/>
            </a:pPr>
            <a:r>
              <a:rPr lang="en-US" dirty="0" smtClean="0">
                <a:solidFill>
                  <a:srgbClr val="0066FF"/>
                </a:solidFill>
                <a:latin typeface="Calibri" pitchFamily="34" charset="0"/>
              </a:rPr>
              <a:t>	 }//End of </a:t>
            </a:r>
            <a:r>
              <a:rPr lang="en-US" dirty="0" err="1" smtClean="0">
                <a:solidFill>
                  <a:srgbClr val="0066FF"/>
                </a:solidFill>
                <a:latin typeface="Calibri" pitchFamily="34" charset="0"/>
              </a:rPr>
              <a:t>WelcomeApp</a:t>
            </a:r>
            <a:r>
              <a:rPr lang="en-US" dirty="0" smtClean="0">
                <a:solidFill>
                  <a:srgbClr val="0066FF"/>
                </a:solidFill>
                <a:latin typeface="Calibri" pitchFamily="34" charset="0"/>
              </a:rPr>
              <a:t> Class</a:t>
            </a:r>
          </a:p>
          <a:p>
            <a:pPr marL="640080" lvl="1" indent="-246888">
              <a:buNone/>
              <a:defRPr/>
            </a:pPr>
            <a:endParaRPr lang="en-US" dirty="0" smtClean="0">
              <a:solidFill>
                <a:srgbClr val="0070C0"/>
              </a:solidFill>
              <a:latin typeface="Calibri" pitchFamily="34" charset="0"/>
            </a:endParaRPr>
          </a:p>
          <a:p>
            <a:pPr marL="640080" lvl="1" indent="-246888">
              <a:buNone/>
              <a:defRPr/>
            </a:pPr>
            <a:r>
              <a:rPr lang="en-US" dirty="0" smtClean="0"/>
              <a:t>Output : </a:t>
            </a:r>
            <a:r>
              <a:rPr lang="en-US" dirty="0" smtClean="0">
                <a:solidFill>
                  <a:srgbClr val="0066FF"/>
                </a:solidFill>
                <a:latin typeface="Calibri" pitchFamily="34" charset="0"/>
              </a:rPr>
              <a:t>Welcome to Java</a:t>
            </a:r>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SAMPLE PROGRAM EXPLAINED</a:t>
            </a:r>
            <a:endParaRPr lang="en-IN" dirty="0"/>
          </a:p>
        </p:txBody>
      </p:sp>
      <p:sp>
        <p:nvSpPr>
          <p:cNvPr id="3" name="Content Placeholder 2"/>
          <p:cNvSpPr>
            <a:spLocks noGrp="1"/>
          </p:cNvSpPr>
          <p:nvPr>
            <p:ph idx="1"/>
          </p:nvPr>
        </p:nvSpPr>
        <p:spPr/>
        <p:txBody>
          <a:bodyPr>
            <a:normAutofit lnSpcReduction="10000"/>
          </a:bodyPr>
          <a:lstStyle/>
          <a:p>
            <a:pPr>
              <a:defRPr/>
            </a:pPr>
            <a:r>
              <a:rPr lang="en-US" dirty="0" smtClean="0"/>
              <a:t>In the above program the class </a:t>
            </a:r>
            <a:r>
              <a:rPr lang="en-US" dirty="0" err="1" smtClean="0"/>
              <a:t>WelcomeApp</a:t>
            </a:r>
            <a:r>
              <a:rPr lang="en-US" dirty="0" smtClean="0"/>
              <a:t> has public access and hence declared public.</a:t>
            </a:r>
          </a:p>
          <a:p>
            <a:pPr>
              <a:defRPr/>
            </a:pPr>
            <a:r>
              <a:rPr lang="en-US" dirty="0" smtClean="0"/>
              <a:t>‘class’ is the keyword used to create a class.</a:t>
            </a:r>
          </a:p>
          <a:p>
            <a:pPr>
              <a:defRPr/>
            </a:pPr>
            <a:r>
              <a:rPr lang="en-US" dirty="0" smtClean="0"/>
              <a:t>For running stand alone programs ‘main’ method is needed which has a signature similar to the one defined in the above program.</a:t>
            </a:r>
          </a:p>
          <a:p>
            <a:pPr>
              <a:defRPr/>
            </a:pPr>
            <a:r>
              <a:rPr lang="en-US" dirty="0" smtClean="0"/>
              <a:t>‘Main’ method takes an array of strings as an argument. The name of the array can be anything.</a:t>
            </a:r>
          </a:p>
          <a:p>
            <a:pPr>
              <a:defRPr/>
            </a:pPr>
            <a:r>
              <a:rPr lang="en-US" dirty="0" smtClean="0"/>
              <a:t>To display the output, pass the string as an argument to the method </a:t>
            </a:r>
            <a:r>
              <a:rPr lang="en-US" dirty="0" err="1" smtClean="0"/>
              <a:t>system.out.println</a:t>
            </a:r>
            <a:endParaRPr lang="en-US" dirty="0" smtClean="0"/>
          </a:p>
          <a:p>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TODAY’S TOPIC - Declarations and Access Control </a:t>
            </a:r>
            <a:endParaRPr lang="en-IN" dirty="0"/>
          </a:p>
        </p:txBody>
      </p:sp>
      <p:sp>
        <p:nvSpPr>
          <p:cNvPr id="3" name="Content Placeholder 2"/>
          <p:cNvSpPr>
            <a:spLocks noGrp="1"/>
          </p:cNvSpPr>
          <p:nvPr>
            <p:ph idx="1"/>
          </p:nvPr>
        </p:nvSpPr>
        <p:spPr/>
        <p:txBody>
          <a:bodyPr>
            <a:normAutofit/>
          </a:bodyPr>
          <a:lstStyle/>
          <a:p>
            <a:r>
              <a:rPr lang="en-IN" sz="3600" dirty="0" smtClean="0"/>
              <a:t>Declarations</a:t>
            </a:r>
          </a:p>
          <a:p>
            <a:pPr lvl="1"/>
            <a:r>
              <a:rPr lang="en-IN" sz="3600" dirty="0" smtClean="0"/>
              <a:t>Creating a variable is also referred to as declaring a variable</a:t>
            </a:r>
          </a:p>
          <a:p>
            <a:pPr lvl="1"/>
            <a:r>
              <a:rPr lang="en-IN" sz="3600" dirty="0" smtClean="0"/>
              <a:t>You must specify its type and name.</a:t>
            </a:r>
          </a:p>
          <a:p>
            <a:pPr lvl="1"/>
            <a:endParaRPr lang="en-IN" sz="36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Identifiers &amp; JavaBeans </a:t>
            </a:r>
            <a:endParaRPr lang="en-IN" dirty="0"/>
          </a:p>
        </p:txBody>
      </p:sp>
      <p:sp>
        <p:nvSpPr>
          <p:cNvPr id="3" name="Content Placeholder 2"/>
          <p:cNvSpPr>
            <a:spLocks noGrp="1"/>
          </p:cNvSpPr>
          <p:nvPr>
            <p:ph idx="1"/>
          </p:nvPr>
        </p:nvSpPr>
        <p:spPr/>
        <p:txBody>
          <a:bodyPr>
            <a:normAutofit fontScale="92500" lnSpcReduction="10000"/>
          </a:bodyPr>
          <a:lstStyle/>
          <a:p>
            <a:pPr fontAlgn="base"/>
            <a:r>
              <a:rPr lang="en-IN" dirty="0" smtClean="0"/>
              <a:t>Legal Identifier</a:t>
            </a:r>
          </a:p>
          <a:p>
            <a:pPr lvl="1" fontAlgn="base"/>
            <a:r>
              <a:rPr lang="en-IN" dirty="0" smtClean="0"/>
              <a:t>Legal Java identifier should begin with a letter, a connecting character such as the underscore (_) or a currency character ($). An identifier shouldn't begin with a number!</a:t>
            </a:r>
          </a:p>
          <a:p>
            <a:pPr lvl="1" fontAlgn="base"/>
            <a:r>
              <a:rPr lang="en-IN" dirty="0" smtClean="0"/>
              <a:t>After the first character, an identifier can have any combination of letters, number, currency characters or connecting characters.</a:t>
            </a:r>
          </a:p>
          <a:p>
            <a:pPr lvl="1" fontAlgn="base"/>
            <a:r>
              <a:rPr lang="en-IN" dirty="0" smtClean="0"/>
              <a:t>An identifier can contain any number of characters.</a:t>
            </a:r>
          </a:p>
          <a:p>
            <a:pPr lvl="1" fontAlgn="base"/>
            <a:r>
              <a:rPr lang="en-IN" dirty="0" smtClean="0"/>
              <a:t>The Java keywords cannot be used as identifiers.</a:t>
            </a:r>
          </a:p>
          <a:p>
            <a:pPr lvl="1" fontAlgn="base"/>
            <a:r>
              <a:rPr lang="en-IN" dirty="0" smtClean="0"/>
              <a:t>Identifiers are case-sensitive in Java.</a:t>
            </a:r>
          </a:p>
          <a:p>
            <a:pPr lvl="1">
              <a:buNone/>
            </a:pPr>
            <a:r>
              <a:rPr lang="en-IN" dirty="0" smtClean="0"/>
              <a:t/>
            </a:r>
            <a:br>
              <a:rPr lang="en-IN" dirty="0" smtClean="0"/>
            </a:br>
            <a:r>
              <a:rPr lang="en-IN" dirty="0" smtClean="0"/>
              <a:t> </a:t>
            </a:r>
            <a:br>
              <a:rPr lang="en-IN" dirty="0" smtClean="0"/>
            </a:br>
            <a:r>
              <a:rPr lang="en-IN" dirty="0" smtClean="0"/>
              <a:t/>
            </a:r>
            <a:br>
              <a:rPr lang="en-IN" dirty="0" smtClean="0"/>
            </a:b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AGENDA</a:t>
            </a:r>
            <a:endParaRPr lang="en-IN" dirty="0"/>
          </a:p>
        </p:txBody>
      </p:sp>
      <p:sp>
        <p:nvSpPr>
          <p:cNvPr id="3" name="Content Placeholder 2"/>
          <p:cNvSpPr>
            <a:spLocks noGrp="1"/>
          </p:cNvSpPr>
          <p:nvPr>
            <p:ph idx="1"/>
          </p:nvPr>
        </p:nvSpPr>
        <p:spPr/>
        <p:txBody>
          <a:bodyPr/>
          <a:lstStyle/>
          <a:p>
            <a:endParaRPr lang="en-IN" dirty="0" smtClean="0"/>
          </a:p>
          <a:p>
            <a:r>
              <a:rPr lang="en-IN" dirty="0" smtClean="0"/>
              <a:t>Today’s Topic </a:t>
            </a:r>
            <a:r>
              <a:rPr lang="en-IN" dirty="0" smtClean="0"/>
              <a:t>– </a:t>
            </a:r>
            <a:r>
              <a:rPr lang="en-IN" dirty="0" smtClean="0"/>
              <a:t>CLASSES &amp; OBJECTS</a:t>
            </a:r>
            <a:r>
              <a:rPr lang="en-IN" dirty="0" smtClean="0"/>
              <a:t> </a:t>
            </a:r>
            <a:r>
              <a:rPr lang="en-IN" dirty="0" smtClean="0"/>
              <a:t>and Access Control </a:t>
            </a:r>
          </a:p>
          <a:p>
            <a:endParaRPr lang="en-IN" dirty="0" smtClean="0"/>
          </a:p>
          <a:p>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Identifiers(Examples)</a:t>
            </a:r>
            <a:endParaRPr lang="en-IN" dirty="0"/>
          </a:p>
        </p:txBody>
      </p:sp>
      <p:sp>
        <p:nvSpPr>
          <p:cNvPr id="8" name="Content Placeholder 7"/>
          <p:cNvSpPr>
            <a:spLocks noGrp="1"/>
          </p:cNvSpPr>
          <p:nvPr>
            <p:ph sz="half" idx="1"/>
          </p:nvPr>
        </p:nvSpPr>
        <p:spPr/>
        <p:txBody>
          <a:bodyPr>
            <a:normAutofit fontScale="85000" lnSpcReduction="20000"/>
          </a:bodyPr>
          <a:lstStyle/>
          <a:p>
            <a:r>
              <a:rPr lang="en-IN" dirty="0" smtClean="0"/>
              <a:t> Valid Identifiers</a:t>
            </a:r>
          </a:p>
          <a:p>
            <a:pPr lvl="1"/>
            <a:r>
              <a:rPr lang="en-IN" dirty="0" err="1" smtClean="0"/>
              <a:t>MyVariable</a:t>
            </a:r>
            <a:r>
              <a:rPr lang="en-IN" dirty="0" smtClean="0"/>
              <a:t> </a:t>
            </a:r>
          </a:p>
          <a:p>
            <a:pPr lvl="1"/>
            <a:r>
              <a:rPr lang="en-IN" dirty="0" smtClean="0"/>
              <a:t>MYVARIABLE </a:t>
            </a:r>
          </a:p>
          <a:p>
            <a:pPr lvl="1"/>
            <a:r>
              <a:rPr lang="en-IN" dirty="0" err="1" smtClean="0"/>
              <a:t>myvariable</a:t>
            </a:r>
            <a:r>
              <a:rPr lang="en-IN" dirty="0" smtClean="0"/>
              <a:t> </a:t>
            </a:r>
          </a:p>
          <a:p>
            <a:pPr lvl="1"/>
            <a:r>
              <a:rPr lang="en-IN" dirty="0" smtClean="0"/>
              <a:t>X</a:t>
            </a:r>
          </a:p>
          <a:p>
            <a:pPr lvl="1"/>
            <a:r>
              <a:rPr lang="en-IN" dirty="0" smtClean="0"/>
              <a:t> </a:t>
            </a:r>
            <a:r>
              <a:rPr lang="en-IN" dirty="0" err="1" smtClean="0"/>
              <a:t>i</a:t>
            </a:r>
            <a:r>
              <a:rPr lang="en-IN" dirty="0" smtClean="0"/>
              <a:t> </a:t>
            </a:r>
          </a:p>
          <a:p>
            <a:pPr lvl="1"/>
            <a:r>
              <a:rPr lang="en-IN" dirty="0" smtClean="0"/>
              <a:t>X1</a:t>
            </a:r>
          </a:p>
          <a:p>
            <a:pPr lvl="1"/>
            <a:r>
              <a:rPr lang="en-IN" dirty="0" smtClean="0"/>
              <a:t> i1</a:t>
            </a:r>
          </a:p>
          <a:p>
            <a:pPr lvl="1"/>
            <a:r>
              <a:rPr lang="en-IN" dirty="0" smtClean="0"/>
              <a:t> _</a:t>
            </a:r>
            <a:r>
              <a:rPr lang="en-IN" dirty="0" err="1" smtClean="0"/>
              <a:t>myvariable</a:t>
            </a:r>
            <a:r>
              <a:rPr lang="en-IN" dirty="0" smtClean="0"/>
              <a:t> </a:t>
            </a:r>
          </a:p>
          <a:p>
            <a:pPr lvl="1"/>
            <a:r>
              <a:rPr lang="en-IN" dirty="0" smtClean="0"/>
              <a:t>$</a:t>
            </a:r>
            <a:r>
              <a:rPr lang="en-IN" dirty="0" err="1" smtClean="0"/>
              <a:t>myvariable</a:t>
            </a:r>
            <a:r>
              <a:rPr lang="en-IN" dirty="0" smtClean="0"/>
              <a:t> </a:t>
            </a:r>
          </a:p>
          <a:p>
            <a:pPr lvl="1"/>
            <a:r>
              <a:rPr lang="en-IN" dirty="0" err="1" smtClean="0"/>
              <a:t>sum_of_array</a:t>
            </a:r>
            <a:r>
              <a:rPr lang="en-IN" dirty="0" smtClean="0"/>
              <a:t> </a:t>
            </a:r>
          </a:p>
          <a:p>
            <a:pPr lvl="1"/>
            <a:r>
              <a:rPr lang="en-IN" dirty="0" smtClean="0"/>
              <a:t>abc123 </a:t>
            </a:r>
            <a:br>
              <a:rPr lang="en-IN" dirty="0" smtClean="0"/>
            </a:br>
            <a:endParaRPr lang="en-IN" dirty="0"/>
          </a:p>
        </p:txBody>
      </p:sp>
      <p:sp>
        <p:nvSpPr>
          <p:cNvPr id="9" name="Content Placeholder 8"/>
          <p:cNvSpPr>
            <a:spLocks noGrp="1"/>
          </p:cNvSpPr>
          <p:nvPr>
            <p:ph sz="half" idx="2"/>
          </p:nvPr>
        </p:nvSpPr>
        <p:spPr/>
        <p:txBody>
          <a:bodyPr>
            <a:normAutofit fontScale="85000" lnSpcReduction="20000"/>
          </a:bodyPr>
          <a:lstStyle/>
          <a:p>
            <a:r>
              <a:rPr lang="en-IN" dirty="0" smtClean="0"/>
              <a:t>Invalid Identifiers</a:t>
            </a:r>
          </a:p>
          <a:p>
            <a:pPr lvl="1"/>
            <a:r>
              <a:rPr lang="en-IN" dirty="0" smtClean="0"/>
              <a:t>My Variable // contains a space</a:t>
            </a:r>
          </a:p>
          <a:p>
            <a:pPr lvl="1"/>
            <a:r>
              <a:rPr lang="en-IN" dirty="0" smtClean="0"/>
              <a:t> 123geeks // Begins with a digit</a:t>
            </a:r>
          </a:p>
          <a:p>
            <a:pPr lvl="1"/>
            <a:r>
              <a:rPr lang="en-IN" dirty="0" smtClean="0"/>
              <a:t> </a:t>
            </a:r>
            <a:r>
              <a:rPr lang="en-IN" dirty="0" err="1" smtClean="0"/>
              <a:t>a+c</a:t>
            </a:r>
            <a:r>
              <a:rPr lang="en-IN" dirty="0" smtClean="0"/>
              <a:t> // plus sign is not an alphanumeric character</a:t>
            </a:r>
          </a:p>
          <a:p>
            <a:pPr lvl="1"/>
            <a:r>
              <a:rPr lang="en-IN" dirty="0" smtClean="0"/>
              <a:t> variable-2 // hyphen is not an alphanumeric character </a:t>
            </a:r>
          </a:p>
          <a:p>
            <a:pPr lvl="1"/>
            <a:r>
              <a:rPr lang="en-IN" dirty="0" err="1" smtClean="0"/>
              <a:t>sum_&amp;_difference</a:t>
            </a:r>
            <a:r>
              <a:rPr lang="en-IN" dirty="0" smtClean="0"/>
              <a:t> // ampersand is not an alphanumeric character </a:t>
            </a:r>
            <a:br>
              <a:rPr lang="en-IN" dirty="0" smtClean="0"/>
            </a:br>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JavaBeans </a:t>
            </a:r>
            <a:endParaRPr lang="en-IN" dirty="0"/>
          </a:p>
        </p:txBody>
      </p:sp>
      <p:sp>
        <p:nvSpPr>
          <p:cNvPr id="5" name="Content Placeholder 4"/>
          <p:cNvSpPr>
            <a:spLocks noGrp="1"/>
          </p:cNvSpPr>
          <p:nvPr>
            <p:ph idx="1"/>
          </p:nvPr>
        </p:nvSpPr>
        <p:spPr/>
        <p:txBody>
          <a:bodyPr/>
          <a:lstStyle/>
          <a:p>
            <a:r>
              <a:rPr lang="en-IN" dirty="0" smtClean="0"/>
              <a:t>Beans are Java classes that contain properties</a:t>
            </a:r>
          </a:p>
          <a:p>
            <a:r>
              <a:rPr lang="en-IN" dirty="0" smtClean="0"/>
              <a:t>are classes</a:t>
            </a:r>
            <a:r>
              <a:rPr lang="en-IN" u="sng" dirty="0" smtClean="0">
                <a:hlinkClick r:id="rId2"/>
              </a:rPr>
              <a:t> </a:t>
            </a:r>
            <a:r>
              <a:rPr lang="en-IN" dirty="0" smtClean="0"/>
              <a:t>that encapsulates many objects into a single object (the bean)</a:t>
            </a:r>
          </a:p>
          <a:p>
            <a:r>
              <a:rPr lang="en-IN" dirty="0" smtClean="0"/>
              <a:t>Other terms we say as “Re-usable components” </a:t>
            </a:r>
          </a:p>
          <a:p>
            <a:r>
              <a:rPr lang="en-IN" dirty="0" smtClean="0"/>
              <a:t>contains several elements like Constructors, Getter/Setter Methods and much more</a:t>
            </a:r>
          </a:p>
          <a:p>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Javabeans</a:t>
            </a:r>
            <a:r>
              <a:rPr lang="en-IN" dirty="0" smtClean="0"/>
              <a:t>(...)</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JavaBeans has several conventions that should be followed:</a:t>
            </a:r>
          </a:p>
          <a:p>
            <a:pPr lvl="1"/>
            <a:r>
              <a:rPr lang="en-IN" dirty="0" smtClean="0"/>
              <a:t>All the properties in java bean must be private with public getter &amp; setter methods</a:t>
            </a:r>
          </a:p>
          <a:p>
            <a:pPr lvl="1"/>
            <a:r>
              <a:rPr lang="en-IN" dirty="0" smtClean="0"/>
              <a:t>Beans should have a default constructor (no arguments)</a:t>
            </a:r>
          </a:p>
          <a:p>
            <a:pPr lvl="1"/>
            <a:r>
              <a:rPr lang="en-IN" dirty="0" smtClean="0"/>
              <a:t>Beans should provide getter and setter methods</a:t>
            </a:r>
          </a:p>
          <a:p>
            <a:pPr lvl="1"/>
            <a:r>
              <a:rPr lang="en-IN" dirty="0" smtClean="0"/>
              <a:t>A </a:t>
            </a:r>
            <a:r>
              <a:rPr lang="en-IN" i="1" dirty="0" smtClean="0"/>
              <a:t>getter method</a:t>
            </a:r>
            <a:r>
              <a:rPr lang="en-IN" dirty="0" smtClean="0"/>
              <a:t> is used to read the value of a readable property</a:t>
            </a:r>
          </a:p>
          <a:p>
            <a:pPr lvl="1"/>
            <a:r>
              <a:rPr lang="en-IN" dirty="0" smtClean="0"/>
              <a:t>To update the value, a </a:t>
            </a:r>
            <a:r>
              <a:rPr lang="en-IN" i="1" dirty="0" smtClean="0"/>
              <a:t>setter method</a:t>
            </a:r>
            <a:r>
              <a:rPr lang="en-IN" dirty="0" smtClean="0"/>
              <a:t> should be called</a:t>
            </a:r>
          </a:p>
          <a:p>
            <a:pPr lvl="1"/>
            <a:r>
              <a:rPr lang="en-IN" dirty="0" smtClean="0"/>
              <a:t>Beans should implement </a:t>
            </a:r>
            <a:r>
              <a:rPr lang="en-IN" i="1" dirty="0" err="1" smtClean="0"/>
              <a:t>java.io.serializable</a:t>
            </a:r>
            <a:r>
              <a:rPr lang="en-IN" dirty="0" smtClean="0"/>
              <a:t>, as it allows to save, store and restore the state of a </a:t>
            </a:r>
            <a:r>
              <a:rPr lang="en-IN" dirty="0" err="1" smtClean="0"/>
              <a:t>JavaBean</a:t>
            </a:r>
            <a:r>
              <a:rPr lang="en-IN" dirty="0" smtClean="0"/>
              <a:t> you are working on.</a:t>
            </a:r>
            <a:br>
              <a:rPr lang="en-IN" dirty="0" smtClean="0"/>
            </a:br>
            <a:r>
              <a:rPr lang="en-IN" dirty="0" smtClean="0"/>
              <a:t> </a:t>
            </a:r>
            <a:br>
              <a:rPr lang="en-IN" dirty="0" smtClean="0"/>
            </a:br>
            <a:endParaRPr lang="en-I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Javabeans</a:t>
            </a:r>
            <a:r>
              <a:rPr lang="en-IN" dirty="0" smtClean="0"/>
              <a:t>(...)</a:t>
            </a:r>
            <a:endParaRPr lang="en-IN" dirty="0"/>
          </a:p>
        </p:txBody>
      </p:sp>
      <p:sp>
        <p:nvSpPr>
          <p:cNvPr id="4" name="Content Placeholder 3"/>
          <p:cNvSpPr>
            <a:spLocks noGrp="1"/>
          </p:cNvSpPr>
          <p:nvPr>
            <p:ph sz="half" idx="1"/>
          </p:nvPr>
        </p:nvSpPr>
        <p:spPr/>
        <p:txBody>
          <a:bodyPr>
            <a:normAutofit fontScale="92500" lnSpcReduction="20000"/>
          </a:bodyPr>
          <a:lstStyle/>
          <a:p>
            <a:pPr fontAlgn="base"/>
            <a:r>
              <a:rPr lang="en-IN" b="1" dirty="0" smtClean="0"/>
              <a:t>Syntax for getter methods:</a:t>
            </a:r>
            <a:endParaRPr lang="en-IN" dirty="0" smtClean="0"/>
          </a:p>
          <a:p>
            <a:pPr lvl="1" fontAlgn="base"/>
            <a:r>
              <a:rPr lang="en-IN" dirty="0" smtClean="0"/>
              <a:t>It should be public in nature.</a:t>
            </a:r>
          </a:p>
          <a:p>
            <a:pPr lvl="1" fontAlgn="base"/>
            <a:r>
              <a:rPr lang="en-IN" dirty="0" smtClean="0"/>
              <a:t>The return-type should not be void i.e. according to our requirement we have to give return-type.</a:t>
            </a:r>
          </a:p>
          <a:p>
            <a:pPr lvl="1" fontAlgn="base"/>
            <a:r>
              <a:rPr lang="en-IN" dirty="0" smtClean="0"/>
              <a:t>The getter method should be prefixed with get.</a:t>
            </a:r>
          </a:p>
          <a:p>
            <a:pPr lvl="1" fontAlgn="base"/>
            <a:r>
              <a:rPr lang="en-IN" dirty="0" smtClean="0"/>
              <a:t>It should not take any argument. </a:t>
            </a:r>
            <a:br>
              <a:rPr lang="en-IN" dirty="0" smtClean="0"/>
            </a:br>
            <a:endParaRPr lang="en-IN" dirty="0"/>
          </a:p>
        </p:txBody>
      </p:sp>
      <p:sp>
        <p:nvSpPr>
          <p:cNvPr id="5" name="Content Placeholder 4"/>
          <p:cNvSpPr>
            <a:spLocks noGrp="1"/>
          </p:cNvSpPr>
          <p:nvPr>
            <p:ph sz="half" idx="2"/>
          </p:nvPr>
        </p:nvSpPr>
        <p:spPr/>
        <p:txBody>
          <a:bodyPr>
            <a:normAutofit fontScale="92500" lnSpcReduction="20000"/>
          </a:bodyPr>
          <a:lstStyle/>
          <a:p>
            <a:pPr fontAlgn="base"/>
            <a:r>
              <a:rPr lang="en-IN" b="1" dirty="0" smtClean="0"/>
              <a:t>Syntax for setter methods:</a:t>
            </a:r>
            <a:endParaRPr lang="en-IN" dirty="0" smtClean="0"/>
          </a:p>
          <a:p>
            <a:pPr lvl="1" fontAlgn="base"/>
            <a:r>
              <a:rPr lang="en-IN" dirty="0" smtClean="0"/>
              <a:t>It should be public in nature.</a:t>
            </a:r>
          </a:p>
          <a:p>
            <a:pPr lvl="1" fontAlgn="base"/>
            <a:r>
              <a:rPr lang="en-IN" dirty="0" smtClean="0"/>
              <a:t>The return-type should be void.</a:t>
            </a:r>
          </a:p>
          <a:p>
            <a:pPr lvl="1" fontAlgn="base"/>
            <a:r>
              <a:rPr lang="en-IN" dirty="0" smtClean="0"/>
              <a:t>The setter method should be prefixed with set.</a:t>
            </a:r>
          </a:p>
          <a:p>
            <a:pPr lvl="1" fontAlgn="base"/>
            <a:r>
              <a:rPr lang="en-IN" dirty="0" smtClean="0"/>
              <a:t>It should take some argument i.e. it should not be no-</a:t>
            </a:r>
            <a:r>
              <a:rPr lang="en-IN" dirty="0" err="1" smtClean="0"/>
              <a:t>arg</a:t>
            </a:r>
            <a:r>
              <a:rPr lang="en-IN" dirty="0" smtClean="0"/>
              <a:t> method.</a:t>
            </a:r>
            <a:endParaRPr lang="en-I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err="1" smtClean="0"/>
              <a:t>Javabeans</a:t>
            </a:r>
            <a:r>
              <a:rPr lang="en-IN" dirty="0" smtClean="0"/>
              <a:t>(recap)</a:t>
            </a:r>
            <a:endParaRPr lang="en-IN" dirty="0"/>
          </a:p>
        </p:txBody>
      </p:sp>
      <p:sp>
        <p:nvSpPr>
          <p:cNvPr id="5" name="Content Placeholder 4"/>
          <p:cNvSpPr>
            <a:spLocks noGrp="1"/>
          </p:cNvSpPr>
          <p:nvPr>
            <p:ph idx="1"/>
          </p:nvPr>
        </p:nvSpPr>
        <p:spPr/>
        <p:txBody>
          <a:bodyPr>
            <a:normAutofit fontScale="92500" lnSpcReduction="20000"/>
          </a:bodyPr>
          <a:lstStyle/>
          <a:p>
            <a:r>
              <a:rPr lang="en-IN" dirty="0" smtClean="0"/>
              <a:t>Must have</a:t>
            </a:r>
          </a:p>
          <a:p>
            <a:pPr lvl="1"/>
            <a:r>
              <a:rPr lang="en-IN" dirty="0" smtClean="0"/>
              <a:t>Variables in private</a:t>
            </a:r>
          </a:p>
          <a:p>
            <a:pPr lvl="1"/>
            <a:r>
              <a:rPr lang="en-IN" dirty="0" smtClean="0"/>
              <a:t>Constructor(optional)</a:t>
            </a:r>
          </a:p>
          <a:p>
            <a:pPr lvl="1"/>
            <a:r>
              <a:rPr lang="en-IN" dirty="0" smtClean="0"/>
              <a:t>Getter methods</a:t>
            </a:r>
          </a:p>
          <a:p>
            <a:pPr lvl="1"/>
            <a:r>
              <a:rPr lang="en-IN" dirty="0" smtClean="0"/>
              <a:t>Setter methods</a:t>
            </a:r>
          </a:p>
          <a:p>
            <a:r>
              <a:rPr lang="en-IN" dirty="0" smtClean="0"/>
              <a:t>Example:-</a:t>
            </a:r>
          </a:p>
          <a:p>
            <a:pPr fontAlgn="base">
              <a:buNone/>
            </a:pPr>
            <a:r>
              <a:rPr lang="en-IN" dirty="0" smtClean="0"/>
              <a:t> public class Student implements </a:t>
            </a:r>
            <a:r>
              <a:rPr lang="en-IN" dirty="0" err="1" smtClean="0"/>
              <a:t>java.io.Serializable</a:t>
            </a:r>
            <a:endParaRPr lang="en-IN" dirty="0" smtClean="0"/>
          </a:p>
          <a:p>
            <a:pPr fontAlgn="base">
              <a:buNone/>
            </a:pPr>
            <a:r>
              <a:rPr lang="en-IN" dirty="0" smtClean="0"/>
              <a:t>	{</a:t>
            </a:r>
          </a:p>
          <a:p>
            <a:pPr fontAlgn="base">
              <a:buNone/>
            </a:pPr>
            <a:r>
              <a:rPr lang="en-IN" dirty="0" smtClean="0"/>
              <a:t>		private </a:t>
            </a:r>
            <a:r>
              <a:rPr lang="en-IN" dirty="0" err="1" smtClean="0"/>
              <a:t>int</a:t>
            </a:r>
            <a:r>
              <a:rPr lang="en-IN" dirty="0" smtClean="0"/>
              <a:t> id;</a:t>
            </a:r>
          </a:p>
          <a:p>
            <a:pPr fontAlgn="base">
              <a:buNone/>
            </a:pPr>
            <a:r>
              <a:rPr lang="en-IN" dirty="0" smtClean="0"/>
              <a:t>		private String name;</a:t>
            </a:r>
          </a:p>
          <a:p>
            <a:pPr fontAlgn="base">
              <a:buNone/>
            </a:pPr>
            <a:r>
              <a:rPr lang="en-IN" dirty="0" smtClean="0"/>
              <a:t>		public Student(){</a:t>
            </a:r>
          </a:p>
          <a:p>
            <a:pPr fontAlgn="base">
              <a:buNone/>
            </a:pPr>
            <a:r>
              <a:rPr lang="en-IN" dirty="0" smtClean="0"/>
              <a:t>         }</a:t>
            </a:r>
          </a:p>
          <a:p>
            <a:pPr>
              <a:buNone/>
            </a:pPr>
            <a:endParaRPr lang="en-I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Javabeans</a:t>
            </a:r>
            <a:r>
              <a:rPr lang="en-IN" dirty="0" smtClean="0"/>
              <a:t>(...)</a:t>
            </a:r>
            <a:endParaRPr lang="en-IN" dirty="0"/>
          </a:p>
        </p:txBody>
      </p:sp>
      <p:sp>
        <p:nvSpPr>
          <p:cNvPr id="3" name="Content Placeholder 2"/>
          <p:cNvSpPr>
            <a:spLocks noGrp="1"/>
          </p:cNvSpPr>
          <p:nvPr>
            <p:ph idx="1"/>
          </p:nvPr>
        </p:nvSpPr>
        <p:spPr/>
        <p:txBody>
          <a:bodyPr>
            <a:normAutofit fontScale="85000" lnSpcReduction="20000"/>
          </a:bodyPr>
          <a:lstStyle/>
          <a:p>
            <a:pPr fontAlgn="base">
              <a:buNone/>
            </a:pPr>
            <a:r>
              <a:rPr lang="en-IN" dirty="0" smtClean="0"/>
              <a:t>public void </a:t>
            </a:r>
            <a:r>
              <a:rPr lang="en-IN" dirty="0" err="1" smtClean="0"/>
              <a:t>setId</a:t>
            </a:r>
            <a:r>
              <a:rPr lang="en-IN" dirty="0" smtClean="0"/>
              <a:t>(</a:t>
            </a:r>
            <a:r>
              <a:rPr lang="en-IN" dirty="0" err="1" smtClean="0"/>
              <a:t>int</a:t>
            </a:r>
            <a:r>
              <a:rPr lang="en-IN" dirty="0" smtClean="0"/>
              <a:t> id)    {</a:t>
            </a:r>
          </a:p>
          <a:p>
            <a:pPr fontAlgn="base">
              <a:buNone/>
            </a:pPr>
            <a:r>
              <a:rPr lang="en-IN" dirty="0" smtClean="0"/>
              <a:t>	   this.id = id; </a:t>
            </a:r>
          </a:p>
          <a:p>
            <a:pPr fontAlgn="base">
              <a:buNone/>
            </a:pPr>
            <a:r>
              <a:rPr lang="en-IN" dirty="0" smtClean="0"/>
              <a:t>  	   }</a:t>
            </a:r>
          </a:p>
          <a:p>
            <a:pPr fontAlgn="base">
              <a:buNone/>
            </a:pPr>
            <a:r>
              <a:rPr lang="en-IN" dirty="0" smtClean="0"/>
              <a:t>public </a:t>
            </a:r>
            <a:r>
              <a:rPr lang="en-IN" dirty="0" err="1" smtClean="0"/>
              <a:t>int</a:t>
            </a:r>
            <a:r>
              <a:rPr lang="en-IN" dirty="0" smtClean="0"/>
              <a:t> </a:t>
            </a:r>
            <a:r>
              <a:rPr lang="en-IN" dirty="0" err="1" smtClean="0"/>
              <a:t>getId</a:t>
            </a:r>
            <a:r>
              <a:rPr lang="en-IN" dirty="0" smtClean="0"/>
              <a:t>()    {</a:t>
            </a:r>
          </a:p>
          <a:p>
            <a:pPr fontAlgn="base">
              <a:buNone/>
            </a:pPr>
            <a:r>
              <a:rPr lang="en-IN" dirty="0" smtClean="0"/>
              <a:t>      return id;</a:t>
            </a:r>
          </a:p>
          <a:p>
            <a:pPr fontAlgn="base">
              <a:buNone/>
            </a:pPr>
            <a:r>
              <a:rPr lang="en-IN" dirty="0" smtClean="0"/>
              <a:t>	 }</a:t>
            </a:r>
          </a:p>
          <a:p>
            <a:pPr fontAlgn="base">
              <a:buNone/>
            </a:pPr>
            <a:r>
              <a:rPr lang="en-IN" dirty="0" smtClean="0"/>
              <a:t>public void </a:t>
            </a:r>
            <a:r>
              <a:rPr lang="en-IN" dirty="0" err="1" smtClean="0"/>
              <a:t>setName</a:t>
            </a:r>
            <a:r>
              <a:rPr lang="en-IN" dirty="0" smtClean="0"/>
              <a:t>(String name) {</a:t>
            </a:r>
          </a:p>
          <a:p>
            <a:pPr fontAlgn="base">
              <a:buNone/>
            </a:pPr>
            <a:r>
              <a:rPr lang="en-IN" dirty="0" smtClean="0"/>
              <a:t>	   this.name = name;</a:t>
            </a:r>
          </a:p>
          <a:p>
            <a:pPr fontAlgn="base">
              <a:buNone/>
            </a:pPr>
            <a:r>
              <a:rPr lang="en-IN" dirty="0" smtClean="0"/>
              <a:t>     }</a:t>
            </a:r>
          </a:p>
          <a:p>
            <a:pPr fontAlgn="base">
              <a:buNone/>
            </a:pPr>
            <a:r>
              <a:rPr lang="en-IN" dirty="0" smtClean="0"/>
              <a:t>public String </a:t>
            </a:r>
            <a:r>
              <a:rPr lang="en-IN" dirty="0" err="1" smtClean="0"/>
              <a:t>getName</a:t>
            </a:r>
            <a:r>
              <a:rPr lang="en-IN" dirty="0" smtClean="0"/>
              <a:t>() {</a:t>
            </a:r>
          </a:p>
          <a:p>
            <a:pPr fontAlgn="base">
              <a:buNone/>
            </a:pPr>
            <a:r>
              <a:rPr lang="en-IN" dirty="0" smtClean="0"/>
              <a:t>		return name;</a:t>
            </a:r>
          </a:p>
          <a:p>
            <a:pPr fontAlgn="base">
              <a:buNone/>
            </a:pPr>
            <a:r>
              <a:rPr lang="en-IN" dirty="0" smtClean="0"/>
              <a:t>	 }</a:t>
            </a:r>
          </a:p>
          <a:p>
            <a:pPr fontAlgn="base">
              <a:buNone/>
            </a:pPr>
            <a:r>
              <a:rPr lang="en-IN" dirty="0" smtClean="0"/>
              <a:t>}</a:t>
            </a:r>
          </a:p>
          <a:p>
            <a:pPr>
              <a:buNone/>
            </a:pPr>
            <a:endParaRPr lang="en-I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JAVA Beans(...)</a:t>
            </a:r>
            <a:endParaRPr lang="en-IN" dirty="0"/>
          </a:p>
        </p:txBody>
      </p:sp>
      <p:sp>
        <p:nvSpPr>
          <p:cNvPr id="3" name="Content Placeholder 2"/>
          <p:cNvSpPr>
            <a:spLocks noGrp="1"/>
          </p:cNvSpPr>
          <p:nvPr>
            <p:ph idx="1"/>
          </p:nvPr>
        </p:nvSpPr>
        <p:spPr/>
        <p:txBody>
          <a:bodyPr/>
          <a:lstStyle/>
          <a:p>
            <a:r>
              <a:rPr lang="en-IN" dirty="0" smtClean="0"/>
              <a:t>Student </a:t>
            </a:r>
            <a:r>
              <a:rPr lang="en-IN" dirty="0" err="1" smtClean="0"/>
              <a:t>stu</a:t>
            </a:r>
            <a:r>
              <a:rPr lang="en-IN" dirty="0" smtClean="0"/>
              <a:t> = new Student();</a:t>
            </a:r>
          </a:p>
          <a:p>
            <a:pPr lvl="1"/>
            <a:r>
              <a:rPr lang="en-IN" dirty="0" err="1" smtClean="0"/>
              <a:t>Stu.setId</a:t>
            </a:r>
            <a:r>
              <a:rPr lang="en-IN" dirty="0" smtClean="0"/>
              <a:t>(11);</a:t>
            </a:r>
          </a:p>
          <a:p>
            <a:pPr lvl="1"/>
            <a:r>
              <a:rPr lang="en-IN" dirty="0" err="1" smtClean="0"/>
              <a:t>Stu.setName</a:t>
            </a:r>
            <a:r>
              <a:rPr lang="en-IN" dirty="0" smtClean="0"/>
              <a:t>(“</a:t>
            </a:r>
            <a:r>
              <a:rPr lang="en-IN" dirty="0" err="1" smtClean="0"/>
              <a:t>Rahul</a:t>
            </a:r>
            <a:r>
              <a:rPr lang="en-IN" dirty="0" smtClean="0"/>
              <a:t>”);</a:t>
            </a:r>
          </a:p>
          <a:p>
            <a:pPr>
              <a:buNone/>
            </a:pPr>
            <a:endParaRPr lang="en-I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Assessment - 1</a:t>
            </a:r>
            <a:endParaRPr lang="en-IN" dirty="0"/>
          </a:p>
        </p:txBody>
      </p:sp>
      <p:sp>
        <p:nvSpPr>
          <p:cNvPr id="3" name="Content Placeholder 2"/>
          <p:cNvSpPr>
            <a:spLocks noGrp="1"/>
          </p:cNvSpPr>
          <p:nvPr>
            <p:ph type="subTitle" idx="1"/>
          </p:nvPr>
        </p:nvSpPr>
        <p:spPr/>
        <p:txBody>
          <a:bodyPr/>
          <a:lstStyle/>
          <a:p>
            <a:pPr>
              <a:buNone/>
            </a:pPr>
            <a:r>
              <a:rPr lang="en-IN" dirty="0" smtClean="0"/>
              <a:t>https://docs.google.com/forms/d/e/1FAIpQLSer600269TTnviIdJk3uIaGKmyweiu2VMyuOZIu97Dz1JZddw/viewform</a:t>
            </a:r>
            <a:endParaRPr lang="en-I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types</a:t>
            </a:r>
            <a:endParaRPr lang="en-IN" dirty="0"/>
          </a:p>
        </p:txBody>
      </p:sp>
      <p:sp>
        <p:nvSpPr>
          <p:cNvPr id="3" name="Content Placeholder 2"/>
          <p:cNvSpPr>
            <a:spLocks noGrp="1"/>
          </p:cNvSpPr>
          <p:nvPr>
            <p:ph idx="1"/>
          </p:nvPr>
        </p:nvSpPr>
        <p:spPr/>
        <p:txBody>
          <a:bodyPr/>
          <a:lstStyle/>
          <a:p>
            <a:pPr marL="0" indent="0">
              <a:lnSpc>
                <a:spcPct val="150000"/>
              </a:lnSpc>
              <a:buNone/>
              <a:defRPr/>
            </a:pPr>
            <a:r>
              <a:rPr lang="en-US" sz="2800" dirty="0" smtClean="0"/>
              <a:t>There are two data types available in Java:</a:t>
            </a:r>
          </a:p>
          <a:p>
            <a:pPr>
              <a:lnSpc>
                <a:spcPct val="150000"/>
              </a:lnSpc>
              <a:buFont typeface="Wingdings 2"/>
              <a:buChar char=""/>
              <a:defRPr/>
            </a:pPr>
            <a:r>
              <a:rPr lang="en-US" sz="2800" dirty="0" smtClean="0"/>
              <a:t>Primitive Data Types</a:t>
            </a:r>
          </a:p>
          <a:p>
            <a:pPr>
              <a:lnSpc>
                <a:spcPct val="150000"/>
              </a:lnSpc>
              <a:buFont typeface="Wingdings 2"/>
              <a:buChar char=""/>
              <a:defRPr/>
            </a:pPr>
            <a:r>
              <a:rPr lang="en-US" sz="2800" dirty="0" smtClean="0"/>
              <a:t>Reference/Object Data Types</a:t>
            </a:r>
          </a:p>
          <a:p>
            <a:pPr>
              <a:lnSpc>
                <a:spcPct val="150000"/>
              </a:lnSpc>
              <a:buNone/>
              <a:defRPr/>
            </a:pPr>
            <a:endParaRPr lang="en-US" sz="2800" dirty="0" smtClean="0"/>
          </a:p>
          <a:p>
            <a:pPr>
              <a:lnSpc>
                <a:spcPct val="150000"/>
              </a:lnSpc>
              <a:buFont typeface="Wingdings 2"/>
              <a:buChar char=""/>
              <a:defRPr/>
            </a:pPr>
            <a:endParaRPr lang="en-US" sz="2800" dirty="0" smtClean="0"/>
          </a:p>
          <a:p>
            <a:pPr>
              <a:buNone/>
            </a:pPr>
            <a:endParaRPr lang="en-I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IN"/>
          </a:p>
        </p:txBody>
      </p:sp>
      <p:sp>
        <p:nvSpPr>
          <p:cNvPr id="5" name="Content Placeholder 4"/>
          <p:cNvSpPr>
            <a:spLocks noGrp="1"/>
          </p:cNvSpPr>
          <p:nvPr>
            <p:ph sz="half" idx="1"/>
          </p:nvPr>
        </p:nvSpPr>
        <p:spPr/>
        <p:txBody>
          <a:bodyPr>
            <a:normAutofit fontScale="55000" lnSpcReduction="20000"/>
          </a:bodyPr>
          <a:lstStyle/>
          <a:p>
            <a:pPr>
              <a:lnSpc>
                <a:spcPct val="150000"/>
              </a:lnSpc>
              <a:buNone/>
              <a:defRPr/>
            </a:pPr>
            <a:r>
              <a:rPr lang="en-US" dirty="0" smtClean="0"/>
              <a:t>Variable declaration:-</a:t>
            </a:r>
          </a:p>
          <a:p>
            <a:pPr>
              <a:lnSpc>
                <a:spcPct val="150000"/>
              </a:lnSpc>
              <a:buNone/>
              <a:defRPr/>
            </a:pPr>
            <a:r>
              <a:rPr lang="en-US" dirty="0" smtClean="0"/>
              <a:t>Just declare a variable</a:t>
            </a:r>
          </a:p>
          <a:p>
            <a:pPr>
              <a:lnSpc>
                <a:spcPct val="150000"/>
              </a:lnSpc>
              <a:buNone/>
              <a:defRPr/>
            </a:pPr>
            <a:endParaRPr lang="en-US" dirty="0" smtClean="0"/>
          </a:p>
          <a:p>
            <a:pPr>
              <a:lnSpc>
                <a:spcPct val="150000"/>
              </a:lnSpc>
              <a:buNone/>
              <a:defRPr/>
            </a:pPr>
            <a:r>
              <a:rPr lang="en-US" dirty="0" smtClean="0"/>
              <a:t>Syntax</a:t>
            </a:r>
          </a:p>
          <a:p>
            <a:pPr>
              <a:lnSpc>
                <a:spcPct val="150000"/>
              </a:lnSpc>
              <a:buFont typeface="Wingdings 2"/>
              <a:buChar char=""/>
              <a:defRPr/>
            </a:pPr>
            <a:r>
              <a:rPr lang="en-US" dirty="0" err="1" smtClean="0"/>
              <a:t>Datatype</a:t>
            </a:r>
            <a:r>
              <a:rPr lang="en-US" dirty="0" smtClean="0"/>
              <a:t> </a:t>
            </a:r>
            <a:r>
              <a:rPr lang="en-US" dirty="0" err="1" smtClean="0"/>
              <a:t>variableName</a:t>
            </a:r>
            <a:r>
              <a:rPr lang="en-US" dirty="0" smtClean="0"/>
              <a:t>;</a:t>
            </a:r>
          </a:p>
          <a:p>
            <a:pPr>
              <a:lnSpc>
                <a:spcPct val="150000"/>
              </a:lnSpc>
              <a:buFont typeface="Wingdings 2"/>
              <a:buChar char=""/>
              <a:defRPr/>
            </a:pPr>
            <a:r>
              <a:rPr lang="en-US" dirty="0" smtClean="0"/>
              <a:t>Ex:- </a:t>
            </a:r>
            <a:r>
              <a:rPr lang="en-US" dirty="0" err="1" smtClean="0"/>
              <a:t>int</a:t>
            </a:r>
            <a:r>
              <a:rPr lang="en-US" dirty="0" smtClean="0"/>
              <a:t> num1;</a:t>
            </a:r>
          </a:p>
          <a:p>
            <a:pPr>
              <a:lnSpc>
                <a:spcPct val="150000"/>
              </a:lnSpc>
              <a:buFont typeface="Wingdings 2"/>
              <a:buChar char=""/>
              <a:defRPr/>
            </a:pPr>
            <a:r>
              <a:rPr lang="en-US" dirty="0" err="1" smtClean="0"/>
              <a:t>Int</a:t>
            </a:r>
            <a:r>
              <a:rPr lang="en-US" dirty="0" smtClean="0"/>
              <a:t> –</a:t>
            </a:r>
            <a:r>
              <a:rPr lang="en-US" dirty="0" err="1" smtClean="0"/>
              <a:t>datatype</a:t>
            </a:r>
            <a:r>
              <a:rPr lang="en-US" dirty="0" smtClean="0"/>
              <a:t> , num1 – variable name</a:t>
            </a:r>
          </a:p>
          <a:p>
            <a:endParaRPr lang="en-IN" dirty="0" smtClean="0"/>
          </a:p>
          <a:p>
            <a:r>
              <a:rPr lang="en-IN" dirty="0" smtClean="0"/>
              <a:t>Multiple variables can be declared</a:t>
            </a:r>
            <a:endParaRPr lang="en-IN" dirty="0"/>
          </a:p>
        </p:txBody>
      </p:sp>
      <p:sp>
        <p:nvSpPr>
          <p:cNvPr id="6" name="Content Placeholder 5"/>
          <p:cNvSpPr>
            <a:spLocks noGrp="1"/>
          </p:cNvSpPr>
          <p:nvPr>
            <p:ph sz="half" idx="2"/>
          </p:nvPr>
        </p:nvSpPr>
        <p:spPr/>
        <p:txBody>
          <a:bodyPr>
            <a:normAutofit fontScale="55000" lnSpcReduction="20000"/>
          </a:bodyPr>
          <a:lstStyle/>
          <a:p>
            <a:pPr>
              <a:lnSpc>
                <a:spcPct val="150000"/>
              </a:lnSpc>
              <a:buNone/>
              <a:defRPr/>
            </a:pPr>
            <a:r>
              <a:rPr lang="en-US" dirty="0" smtClean="0"/>
              <a:t>Variable </a:t>
            </a:r>
            <a:r>
              <a:rPr lang="en-US" dirty="0" err="1" smtClean="0"/>
              <a:t>initalisation</a:t>
            </a:r>
            <a:r>
              <a:rPr lang="en-US" dirty="0" smtClean="0"/>
              <a:t>:-</a:t>
            </a:r>
          </a:p>
          <a:p>
            <a:pPr>
              <a:lnSpc>
                <a:spcPct val="150000"/>
              </a:lnSpc>
              <a:buNone/>
              <a:defRPr/>
            </a:pPr>
            <a:r>
              <a:rPr lang="en-US" dirty="0" smtClean="0"/>
              <a:t>Assign / </a:t>
            </a:r>
            <a:r>
              <a:rPr lang="en-US" dirty="0" err="1" smtClean="0"/>
              <a:t>initialise</a:t>
            </a:r>
            <a:r>
              <a:rPr lang="en-US" dirty="0" smtClean="0"/>
              <a:t> a variable with default value</a:t>
            </a:r>
          </a:p>
          <a:p>
            <a:pPr>
              <a:lnSpc>
                <a:spcPct val="150000"/>
              </a:lnSpc>
              <a:buNone/>
              <a:defRPr/>
            </a:pPr>
            <a:r>
              <a:rPr lang="en-US" dirty="0" smtClean="0"/>
              <a:t>Syntax</a:t>
            </a:r>
          </a:p>
          <a:p>
            <a:pPr>
              <a:lnSpc>
                <a:spcPct val="150000"/>
              </a:lnSpc>
              <a:buFont typeface="Wingdings 2"/>
              <a:buChar char=""/>
              <a:defRPr/>
            </a:pPr>
            <a:r>
              <a:rPr lang="en-US" dirty="0" err="1" smtClean="0"/>
              <a:t>Datatype</a:t>
            </a:r>
            <a:r>
              <a:rPr lang="en-US" dirty="0" smtClean="0"/>
              <a:t> </a:t>
            </a:r>
            <a:r>
              <a:rPr lang="en-US" dirty="0" err="1" smtClean="0"/>
              <a:t>variableName</a:t>
            </a:r>
            <a:r>
              <a:rPr lang="en-US" dirty="0" smtClean="0"/>
              <a:t> = </a:t>
            </a:r>
            <a:r>
              <a:rPr lang="en-US" dirty="0" err="1" smtClean="0"/>
              <a:t>someValue</a:t>
            </a:r>
            <a:r>
              <a:rPr lang="en-US" dirty="0" smtClean="0"/>
              <a:t>;</a:t>
            </a:r>
          </a:p>
          <a:p>
            <a:pPr>
              <a:lnSpc>
                <a:spcPct val="150000"/>
              </a:lnSpc>
              <a:buFont typeface="Wingdings 2"/>
              <a:buChar char=""/>
              <a:defRPr/>
            </a:pPr>
            <a:r>
              <a:rPr lang="en-US" dirty="0" smtClean="0"/>
              <a:t>Ex:- </a:t>
            </a:r>
            <a:r>
              <a:rPr lang="en-US" dirty="0" err="1" smtClean="0"/>
              <a:t>int</a:t>
            </a:r>
            <a:r>
              <a:rPr lang="en-US" dirty="0" smtClean="0"/>
              <a:t> num1 = 10, num2 = 20;</a:t>
            </a:r>
          </a:p>
          <a:p>
            <a:pPr>
              <a:lnSpc>
                <a:spcPct val="150000"/>
              </a:lnSpc>
              <a:buFont typeface="Wingdings 2"/>
              <a:buChar char=""/>
              <a:defRPr/>
            </a:pPr>
            <a:r>
              <a:rPr lang="en-US" dirty="0" err="1" smtClean="0"/>
              <a:t>Int</a:t>
            </a:r>
            <a:r>
              <a:rPr lang="en-US" dirty="0" smtClean="0"/>
              <a:t> –</a:t>
            </a:r>
            <a:r>
              <a:rPr lang="en-US" dirty="0" err="1" smtClean="0"/>
              <a:t>datatype</a:t>
            </a:r>
            <a:r>
              <a:rPr lang="en-US" dirty="0" smtClean="0"/>
              <a:t> , num1 – variable name, 10, 20 – values</a:t>
            </a:r>
          </a:p>
          <a:p>
            <a:pPr>
              <a:lnSpc>
                <a:spcPct val="150000"/>
              </a:lnSpc>
              <a:buNone/>
              <a:defRPr/>
            </a:pPr>
            <a:r>
              <a:rPr lang="en-IN" dirty="0" smtClean="0"/>
              <a:t>Multiple variables can be assigned/</a:t>
            </a:r>
            <a:r>
              <a:rPr lang="en-IN" dirty="0" err="1" smtClean="0"/>
              <a:t>initialis</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Java Pre Assessment – Programming</a:t>
            </a:r>
            <a:endParaRPr lang="en-IN" dirty="0"/>
          </a:p>
        </p:txBody>
      </p:sp>
      <p:sp>
        <p:nvSpPr>
          <p:cNvPr id="3" name="Subtitle 2"/>
          <p:cNvSpPr>
            <a:spLocks noGrp="1"/>
          </p:cNvSpPr>
          <p:nvPr>
            <p:ph type="subTitle" idx="1"/>
          </p:nvPr>
        </p:nvSpPr>
        <p:spPr/>
        <p:txBody>
          <a:bodyPr>
            <a:normAutofit fontScale="92500" lnSpcReduction="10000"/>
          </a:bodyPr>
          <a:lstStyle/>
          <a:p>
            <a:r>
              <a:rPr lang="en-IN" dirty="0" smtClean="0"/>
              <a:t>https://docs.google.com/forms/d/e/1FAIpQLSf1xdu-gWKI6HjfdO-Osi9RmwJ3SndKOpDFIHpMhoMm7emQLw/viewform</a:t>
            </a:r>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Data types</a:t>
            </a:r>
            <a:endParaRPr lang="en-IN" dirty="0"/>
          </a:p>
        </p:txBody>
      </p:sp>
      <p:sp>
        <p:nvSpPr>
          <p:cNvPr id="6" name="Content Placeholder 5"/>
          <p:cNvSpPr>
            <a:spLocks noGrp="1"/>
          </p:cNvSpPr>
          <p:nvPr>
            <p:ph idx="1"/>
          </p:nvPr>
        </p:nvSpPr>
        <p:spPr/>
        <p:txBody>
          <a:bodyPr>
            <a:normAutofit lnSpcReduction="10000"/>
          </a:bodyPr>
          <a:lstStyle/>
          <a:p>
            <a:pPr marL="0" indent="0">
              <a:buNone/>
              <a:defRPr/>
            </a:pPr>
            <a:r>
              <a:rPr lang="en-US" sz="2400" b="1" dirty="0" smtClean="0"/>
              <a:t>Primitive Data Types:</a:t>
            </a:r>
          </a:p>
          <a:p>
            <a:pPr marL="0" indent="0">
              <a:buNone/>
              <a:defRPr/>
            </a:pPr>
            <a:r>
              <a:rPr lang="en-US" sz="2200" dirty="0" smtClean="0"/>
              <a:t>There are eight primitive data types supported by Java. Primitive data types are predefined by the language and named by a key word. Let us now look into detail about the eight primitive data types.</a:t>
            </a:r>
          </a:p>
          <a:p>
            <a:pPr>
              <a:buFont typeface="Wingdings 2"/>
              <a:buChar char=""/>
              <a:defRPr/>
            </a:pPr>
            <a:r>
              <a:rPr lang="en-US" sz="2200" b="1" dirty="0" smtClean="0"/>
              <a:t>byte: </a:t>
            </a:r>
            <a:r>
              <a:rPr lang="en-US" sz="2200" dirty="0" smtClean="0"/>
              <a:t>Byte data type is a 8-bit signed two's complement integer.</a:t>
            </a:r>
          </a:p>
          <a:p>
            <a:pPr marL="548640" lvl="1" indent="-274320">
              <a:buFont typeface="Wingdings"/>
              <a:buChar char=""/>
              <a:defRPr/>
            </a:pPr>
            <a:r>
              <a:rPr lang="en-US" sz="2000" dirty="0" smtClean="0"/>
              <a:t>Minimum value is -128 (-2^7)</a:t>
            </a:r>
          </a:p>
          <a:p>
            <a:pPr marL="548640" lvl="1" indent="-274320">
              <a:buFont typeface="Wingdings"/>
              <a:buChar char=""/>
              <a:defRPr/>
            </a:pPr>
            <a:r>
              <a:rPr lang="en-US" sz="2000" dirty="0" smtClean="0"/>
              <a:t>Maximum value is 127 (inclusive)(2^7 -1)</a:t>
            </a:r>
          </a:p>
          <a:p>
            <a:pPr marL="548640" lvl="1" indent="-274320">
              <a:buFont typeface="Wingdings"/>
              <a:buChar char=""/>
              <a:defRPr/>
            </a:pPr>
            <a:r>
              <a:rPr lang="en-US" sz="2000" dirty="0" smtClean="0"/>
              <a:t>Default value is 0</a:t>
            </a:r>
          </a:p>
          <a:p>
            <a:pPr marL="548640" lvl="1" indent="-274320">
              <a:buFont typeface="Wingdings"/>
              <a:buChar char=""/>
              <a:defRPr/>
            </a:pPr>
            <a:r>
              <a:rPr lang="en-US" sz="2000" dirty="0" smtClean="0"/>
              <a:t>Byte data type is used to save space in large arrays, mainly in place of integers, since a byte is four times smaller than an int.</a:t>
            </a:r>
          </a:p>
          <a:p>
            <a:pPr marL="548640" lvl="1" indent="-274320">
              <a:buFont typeface="Wingdings"/>
              <a:buChar char=""/>
              <a:defRPr/>
            </a:pPr>
            <a:r>
              <a:rPr lang="en-US" sz="2000" dirty="0" smtClean="0"/>
              <a:t>Example : byte a = 100 , byte b = -50</a:t>
            </a:r>
          </a:p>
          <a:p>
            <a:endParaRPr lang="en-IN"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spcBef>
                <a:spcPts val="1200"/>
              </a:spcBef>
            </a:pPr>
            <a:r>
              <a:rPr lang="en-US" sz="2200" b="1" dirty="0" smtClean="0"/>
              <a:t>short: </a:t>
            </a:r>
            <a:r>
              <a:rPr lang="en-US" sz="2200" dirty="0" smtClean="0"/>
              <a:t>Short data type is a 16-bit signed two's complement integer. </a:t>
            </a:r>
          </a:p>
          <a:p>
            <a:pPr lvl="1">
              <a:spcBef>
                <a:spcPts val="1200"/>
              </a:spcBef>
            </a:pPr>
            <a:r>
              <a:rPr lang="en-US" sz="2000" dirty="0" smtClean="0"/>
              <a:t>Minimum value is -32,768 (-2^15)</a:t>
            </a:r>
          </a:p>
          <a:p>
            <a:pPr lvl="1">
              <a:spcBef>
                <a:spcPts val="1200"/>
              </a:spcBef>
            </a:pPr>
            <a:r>
              <a:rPr lang="en-US" sz="2000" dirty="0" smtClean="0"/>
              <a:t>Maximum value is 32,767(inclusive) (2^15 -1)</a:t>
            </a:r>
          </a:p>
          <a:p>
            <a:pPr lvl="1">
              <a:spcBef>
                <a:spcPts val="1200"/>
              </a:spcBef>
            </a:pPr>
            <a:r>
              <a:rPr lang="en-US" sz="2000" dirty="0" smtClean="0"/>
              <a:t>Short data type can also be used to save memory as byte data type. A short is 2 times smaller than an </a:t>
            </a:r>
            <a:r>
              <a:rPr lang="en-US" sz="2000" dirty="0" err="1" smtClean="0"/>
              <a:t>int</a:t>
            </a:r>
            <a:endParaRPr lang="en-US" sz="2000" dirty="0" smtClean="0"/>
          </a:p>
          <a:p>
            <a:pPr lvl="1">
              <a:spcBef>
                <a:spcPts val="1200"/>
              </a:spcBef>
            </a:pPr>
            <a:r>
              <a:rPr lang="en-US" sz="2000" dirty="0" smtClean="0"/>
              <a:t>Default value is 0.</a:t>
            </a:r>
          </a:p>
          <a:p>
            <a:pPr lvl="1">
              <a:spcBef>
                <a:spcPts val="1200"/>
              </a:spcBef>
            </a:pPr>
            <a:r>
              <a:rPr lang="en-US" sz="2000" dirty="0" smtClean="0"/>
              <a:t>Example : short s= 10000 , short r = -20000</a:t>
            </a:r>
          </a:p>
          <a:p>
            <a:pPr lvl="1">
              <a:spcBef>
                <a:spcPts val="1200"/>
              </a:spcBef>
            </a:pPr>
            <a:endParaRPr lang="en-US" sz="2000" dirty="0" smtClean="0"/>
          </a:p>
          <a:p>
            <a:endParaRPr lang="en-IN"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spcBef>
                <a:spcPts val="1200"/>
              </a:spcBef>
            </a:pPr>
            <a:r>
              <a:rPr lang="en-US" sz="2200" b="1" dirty="0" err="1" smtClean="0"/>
              <a:t>int</a:t>
            </a:r>
            <a:r>
              <a:rPr lang="en-US" sz="2200" b="1" dirty="0" smtClean="0"/>
              <a:t>: </a:t>
            </a:r>
            <a:r>
              <a:rPr lang="en-US" sz="2200" dirty="0" err="1" smtClean="0"/>
              <a:t>Int</a:t>
            </a:r>
            <a:r>
              <a:rPr lang="en-US" sz="2200" dirty="0" smtClean="0"/>
              <a:t> data type is a 32-bit signed two's complement integer.</a:t>
            </a:r>
          </a:p>
          <a:p>
            <a:pPr lvl="1">
              <a:spcBef>
                <a:spcPts val="1200"/>
              </a:spcBef>
            </a:pPr>
            <a:r>
              <a:rPr lang="en-US" sz="2000" dirty="0" smtClean="0"/>
              <a:t>Minimum value is - 2,147,483,648.(-2^31)</a:t>
            </a:r>
          </a:p>
          <a:p>
            <a:pPr lvl="1">
              <a:spcBef>
                <a:spcPts val="1200"/>
              </a:spcBef>
            </a:pPr>
            <a:r>
              <a:rPr lang="en-US" sz="2000" dirty="0" smtClean="0"/>
              <a:t>Maximum value is 2,147,483,647(inclusive).(2^31 -1)</a:t>
            </a:r>
          </a:p>
          <a:p>
            <a:pPr lvl="1">
              <a:spcBef>
                <a:spcPts val="1200"/>
              </a:spcBef>
            </a:pPr>
            <a:r>
              <a:rPr lang="en-US" sz="2000" dirty="0" err="1" smtClean="0"/>
              <a:t>Int</a:t>
            </a:r>
            <a:r>
              <a:rPr lang="en-US" sz="2000" dirty="0" smtClean="0"/>
              <a:t> is generally used as the default data type for integral values unless there is a concern about memory.</a:t>
            </a:r>
          </a:p>
          <a:p>
            <a:pPr lvl="1">
              <a:spcBef>
                <a:spcPts val="1200"/>
              </a:spcBef>
            </a:pPr>
            <a:r>
              <a:rPr lang="en-US" sz="2000" dirty="0" smtClean="0"/>
              <a:t>The default value is 0.</a:t>
            </a:r>
          </a:p>
          <a:p>
            <a:pPr lvl="1">
              <a:spcBef>
                <a:spcPts val="1200"/>
              </a:spcBef>
            </a:pPr>
            <a:r>
              <a:rPr lang="en-US" sz="2000" dirty="0" smtClean="0"/>
              <a:t>Example : </a:t>
            </a:r>
            <a:r>
              <a:rPr lang="en-US" sz="2000" dirty="0" err="1" smtClean="0"/>
              <a:t>int</a:t>
            </a:r>
            <a:r>
              <a:rPr lang="en-US" sz="2000" dirty="0" smtClean="0"/>
              <a:t> a = 100000, </a:t>
            </a:r>
            <a:r>
              <a:rPr lang="en-US" sz="2000" dirty="0" err="1" smtClean="0"/>
              <a:t>int</a:t>
            </a:r>
            <a:r>
              <a:rPr lang="en-US" sz="2000" dirty="0" smtClean="0"/>
              <a:t> b = -200000</a:t>
            </a:r>
          </a:p>
          <a:p>
            <a:endParaRPr lang="en-IN"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spcBef>
                <a:spcPts val="1200"/>
              </a:spcBef>
            </a:pPr>
            <a:r>
              <a:rPr lang="en-US" sz="2400" b="1" dirty="0" smtClean="0"/>
              <a:t>long: </a:t>
            </a:r>
            <a:r>
              <a:rPr lang="en-US" sz="2400" dirty="0" smtClean="0"/>
              <a:t>Long data type is a 64-bit signed two's complement integer. </a:t>
            </a:r>
          </a:p>
          <a:p>
            <a:pPr lvl="1">
              <a:spcBef>
                <a:spcPts val="1200"/>
              </a:spcBef>
            </a:pPr>
            <a:r>
              <a:rPr lang="en-US" sz="2000" dirty="0" smtClean="0"/>
              <a:t>Minimum value is -9,223,372,036,854,775,808.(-2^63)</a:t>
            </a:r>
          </a:p>
          <a:p>
            <a:pPr lvl="1">
              <a:spcBef>
                <a:spcPts val="1200"/>
              </a:spcBef>
            </a:pPr>
            <a:r>
              <a:rPr lang="en-US" sz="2000" dirty="0" smtClean="0"/>
              <a:t>Maximum value is 9,223,372,036,854,775,807 (inclusive). (2^63 -1)</a:t>
            </a:r>
          </a:p>
          <a:p>
            <a:pPr lvl="1">
              <a:spcBef>
                <a:spcPts val="1200"/>
              </a:spcBef>
            </a:pPr>
            <a:r>
              <a:rPr lang="en-US" sz="2000" dirty="0" smtClean="0"/>
              <a:t>This type is used when a wider range than </a:t>
            </a:r>
            <a:r>
              <a:rPr lang="en-US" sz="2000" dirty="0" err="1" smtClean="0"/>
              <a:t>int</a:t>
            </a:r>
            <a:r>
              <a:rPr lang="en-US" sz="2000" dirty="0" smtClean="0"/>
              <a:t> is needed.</a:t>
            </a:r>
          </a:p>
          <a:p>
            <a:pPr lvl="1">
              <a:spcBef>
                <a:spcPts val="1200"/>
              </a:spcBef>
            </a:pPr>
            <a:r>
              <a:rPr lang="en-US" sz="2000" dirty="0" smtClean="0"/>
              <a:t>Default value is 0L.</a:t>
            </a:r>
          </a:p>
          <a:p>
            <a:pPr lvl="1">
              <a:spcBef>
                <a:spcPts val="1200"/>
              </a:spcBef>
            </a:pPr>
            <a:r>
              <a:rPr lang="en-US" sz="2000" dirty="0" smtClean="0"/>
              <a:t>Example : </a:t>
            </a:r>
            <a:r>
              <a:rPr lang="en-US" sz="2000" dirty="0" err="1" smtClean="0"/>
              <a:t>int</a:t>
            </a:r>
            <a:r>
              <a:rPr lang="en-US" sz="2000" dirty="0" smtClean="0"/>
              <a:t> a = 100000L, </a:t>
            </a:r>
            <a:r>
              <a:rPr lang="en-US" sz="2000" dirty="0" err="1" smtClean="0"/>
              <a:t>int</a:t>
            </a:r>
            <a:r>
              <a:rPr lang="en-US" sz="2000" dirty="0" smtClean="0"/>
              <a:t> b = -200000L</a:t>
            </a:r>
          </a:p>
          <a:p>
            <a:pPr lvl="1">
              <a:spcBef>
                <a:spcPts val="1200"/>
              </a:spcBef>
            </a:pPr>
            <a:endParaRPr lang="en-US" sz="2000" dirty="0" smtClean="0"/>
          </a:p>
          <a:p>
            <a:endParaRPr lang="en-IN" dirty="0"/>
          </a:p>
        </p:txBody>
      </p:sp>
      <p:sp>
        <p:nvSpPr>
          <p:cNvPr id="4" name="Rectangle 3"/>
          <p:cNvSpPr/>
          <p:nvPr/>
        </p:nvSpPr>
        <p:spPr>
          <a:xfrm>
            <a:off x="2286000" y="520512"/>
            <a:ext cx="4572000" cy="400110"/>
          </a:xfrm>
          <a:prstGeom prst="rect">
            <a:avLst/>
          </a:prstGeom>
        </p:spPr>
        <p:txBody>
          <a:bodyPr>
            <a:spAutoFit/>
          </a:bodyPr>
          <a:lstStyle/>
          <a:p>
            <a:pPr lvl="1">
              <a:spcBef>
                <a:spcPts val="1200"/>
              </a:spcBef>
            </a:pPr>
            <a:endParaRPr lang="en-US" sz="2000"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spcBef>
                <a:spcPts val="1200"/>
              </a:spcBef>
            </a:pPr>
            <a:r>
              <a:rPr lang="en-US" sz="2400" b="1" dirty="0" smtClean="0"/>
              <a:t>float: </a:t>
            </a:r>
            <a:r>
              <a:rPr lang="en-US" sz="2400" dirty="0" smtClean="0"/>
              <a:t>Float data type is a single-precision 32-bit IEEE 754 floating point. </a:t>
            </a:r>
          </a:p>
          <a:p>
            <a:pPr lvl="1">
              <a:spcBef>
                <a:spcPts val="1200"/>
              </a:spcBef>
            </a:pPr>
            <a:r>
              <a:rPr lang="en-US" sz="2000" dirty="0" smtClean="0"/>
              <a:t>Float is mainly used to save memory in large arrays of floating point numbers.</a:t>
            </a:r>
          </a:p>
          <a:p>
            <a:pPr lvl="1">
              <a:spcBef>
                <a:spcPts val="1200"/>
              </a:spcBef>
            </a:pPr>
            <a:r>
              <a:rPr lang="en-US" sz="2000" dirty="0" smtClean="0"/>
              <a:t>Default value is 0.0f.</a:t>
            </a:r>
          </a:p>
          <a:p>
            <a:pPr lvl="1">
              <a:spcBef>
                <a:spcPts val="1200"/>
              </a:spcBef>
            </a:pPr>
            <a:r>
              <a:rPr lang="en-US" sz="2000" dirty="0" smtClean="0"/>
              <a:t>Float data type is never used for precise values such as currency. </a:t>
            </a:r>
          </a:p>
          <a:p>
            <a:pPr lvl="1">
              <a:spcBef>
                <a:spcPts val="1200"/>
              </a:spcBef>
            </a:pPr>
            <a:r>
              <a:rPr lang="en-US" sz="2000" dirty="0" smtClean="0"/>
              <a:t>Example : float f1 = 234.5f</a:t>
            </a:r>
          </a:p>
          <a:p>
            <a:endParaRPr lang="en-IN"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spcBef>
                <a:spcPts val="1200"/>
              </a:spcBef>
            </a:pPr>
            <a:r>
              <a:rPr lang="en-US" sz="2400" b="1" dirty="0" smtClean="0"/>
              <a:t>float: </a:t>
            </a:r>
            <a:r>
              <a:rPr lang="en-US" sz="2400" dirty="0" smtClean="0"/>
              <a:t>Float data type is a single-precision 32-bit IEEE 754 floating point. </a:t>
            </a:r>
          </a:p>
          <a:p>
            <a:pPr lvl="1">
              <a:spcBef>
                <a:spcPts val="1200"/>
              </a:spcBef>
            </a:pPr>
            <a:r>
              <a:rPr lang="en-US" sz="2000" dirty="0" smtClean="0"/>
              <a:t>Float is mainly used to save memory in large arrays of floating point numbers.</a:t>
            </a:r>
          </a:p>
          <a:p>
            <a:pPr lvl="1">
              <a:spcBef>
                <a:spcPts val="1200"/>
              </a:spcBef>
            </a:pPr>
            <a:r>
              <a:rPr lang="en-US" sz="2000" dirty="0" smtClean="0"/>
              <a:t>Default value is 0.0f.</a:t>
            </a:r>
          </a:p>
          <a:p>
            <a:pPr lvl="1">
              <a:spcBef>
                <a:spcPts val="1200"/>
              </a:spcBef>
            </a:pPr>
            <a:r>
              <a:rPr lang="en-US" sz="2000" dirty="0" smtClean="0"/>
              <a:t>Float data type is never used for precise values such as currency. </a:t>
            </a:r>
          </a:p>
          <a:p>
            <a:pPr lvl="1">
              <a:spcBef>
                <a:spcPts val="1200"/>
              </a:spcBef>
            </a:pPr>
            <a:r>
              <a:rPr lang="en-US" sz="2000" dirty="0" smtClean="0"/>
              <a:t>Example : float f1 = 234.5f</a:t>
            </a:r>
          </a:p>
          <a:p>
            <a:pPr lvl="1">
              <a:spcBef>
                <a:spcPts val="1200"/>
              </a:spcBef>
            </a:pPr>
            <a:endParaRPr lang="en-US" sz="2000" dirty="0" smtClean="0"/>
          </a:p>
          <a:p>
            <a:endParaRPr lang="en-IN"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lvl="1">
              <a:spcBef>
                <a:spcPts val="1200"/>
              </a:spcBef>
            </a:pPr>
            <a:endParaRPr lang="en-US" sz="2000" dirty="0" smtClean="0"/>
          </a:p>
          <a:p>
            <a:pPr>
              <a:spcBef>
                <a:spcPts val="1200"/>
              </a:spcBef>
            </a:pPr>
            <a:r>
              <a:rPr lang="en-US" sz="2400" b="1" dirty="0" smtClean="0"/>
              <a:t>double: </a:t>
            </a:r>
            <a:r>
              <a:rPr lang="en-US" sz="2400" dirty="0" smtClean="0"/>
              <a:t>double data type is a double-precision 64-bit IEEE 754 floating point.</a:t>
            </a:r>
          </a:p>
          <a:p>
            <a:pPr lvl="1">
              <a:spcBef>
                <a:spcPts val="1200"/>
              </a:spcBef>
            </a:pPr>
            <a:r>
              <a:rPr lang="en-US" sz="2000" dirty="0" smtClean="0"/>
              <a:t>This data type is generally used as the default data type for decimal values. generally the default choice. </a:t>
            </a:r>
          </a:p>
          <a:p>
            <a:pPr lvl="1">
              <a:spcBef>
                <a:spcPts val="1200"/>
              </a:spcBef>
            </a:pPr>
            <a:r>
              <a:rPr lang="en-US" sz="2000" dirty="0" smtClean="0"/>
              <a:t>Double data type should never be used for precise values such as currency.</a:t>
            </a:r>
          </a:p>
          <a:p>
            <a:pPr lvl="1">
              <a:spcBef>
                <a:spcPts val="1200"/>
              </a:spcBef>
            </a:pPr>
            <a:r>
              <a:rPr lang="en-US" sz="2000" dirty="0" smtClean="0"/>
              <a:t>Default value is 0.0d.</a:t>
            </a:r>
          </a:p>
          <a:p>
            <a:pPr lvl="1">
              <a:spcBef>
                <a:spcPts val="1200"/>
              </a:spcBef>
            </a:pPr>
            <a:r>
              <a:rPr lang="en-US" sz="2000" dirty="0" smtClean="0"/>
              <a:t>Example : double d1 = 123.4</a:t>
            </a:r>
          </a:p>
          <a:p>
            <a:pPr lvl="1">
              <a:spcBef>
                <a:spcPts val="1200"/>
              </a:spcBef>
            </a:pPr>
            <a:endParaRPr lang="en-US" sz="2000" dirty="0" smtClean="0"/>
          </a:p>
          <a:p>
            <a:endParaRPr lang="en-IN"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spcBef>
                <a:spcPts val="1200"/>
              </a:spcBef>
            </a:pPr>
            <a:r>
              <a:rPr lang="en-US" sz="2400" b="1" dirty="0" err="1" smtClean="0"/>
              <a:t>boolean</a:t>
            </a:r>
            <a:r>
              <a:rPr lang="en-US" sz="2400" b="1" dirty="0" smtClean="0"/>
              <a:t>: </a:t>
            </a:r>
            <a:r>
              <a:rPr lang="en-US" sz="2400" dirty="0" err="1" smtClean="0"/>
              <a:t>boolean</a:t>
            </a:r>
            <a:r>
              <a:rPr lang="en-US" sz="2400" dirty="0" smtClean="0"/>
              <a:t> data type represents one bit of information.</a:t>
            </a:r>
          </a:p>
          <a:p>
            <a:pPr lvl="1">
              <a:spcBef>
                <a:spcPts val="1200"/>
              </a:spcBef>
            </a:pPr>
            <a:r>
              <a:rPr lang="en-US" sz="2000" dirty="0" smtClean="0"/>
              <a:t>There are only two possible values : true and false.</a:t>
            </a:r>
          </a:p>
          <a:p>
            <a:pPr lvl="1">
              <a:spcBef>
                <a:spcPts val="1200"/>
              </a:spcBef>
            </a:pPr>
            <a:r>
              <a:rPr lang="en-US" sz="2000" dirty="0" smtClean="0"/>
              <a:t>This data type is used for simple flags that track true/false conditions.</a:t>
            </a:r>
          </a:p>
          <a:p>
            <a:pPr lvl="1">
              <a:spcBef>
                <a:spcPts val="1200"/>
              </a:spcBef>
            </a:pPr>
            <a:r>
              <a:rPr lang="en-US" sz="2000" dirty="0" smtClean="0"/>
              <a:t>Default value is false.</a:t>
            </a:r>
          </a:p>
          <a:p>
            <a:pPr lvl="1">
              <a:spcBef>
                <a:spcPts val="1200"/>
              </a:spcBef>
            </a:pPr>
            <a:r>
              <a:rPr lang="en-US" sz="2000" dirty="0" smtClean="0"/>
              <a:t>Example : </a:t>
            </a:r>
            <a:r>
              <a:rPr lang="en-US" sz="2000" dirty="0" err="1" smtClean="0"/>
              <a:t>boolean</a:t>
            </a:r>
            <a:r>
              <a:rPr lang="en-US" sz="2000" dirty="0" smtClean="0"/>
              <a:t> one = true</a:t>
            </a:r>
          </a:p>
          <a:p>
            <a:pPr lvl="1">
              <a:spcBef>
                <a:spcPts val="1200"/>
              </a:spcBef>
            </a:pPr>
            <a:endParaRPr lang="en-US" sz="2000" dirty="0" smtClean="0"/>
          </a:p>
          <a:p>
            <a:endParaRPr lang="en-IN"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spcBef>
                <a:spcPts val="1200"/>
              </a:spcBef>
            </a:pPr>
            <a:r>
              <a:rPr lang="en-US" sz="2400" b="1" dirty="0" smtClean="0"/>
              <a:t>char: </a:t>
            </a:r>
            <a:r>
              <a:rPr lang="en-US" sz="2400" dirty="0" smtClean="0"/>
              <a:t>char data type is a single 16-bit Unicode character. </a:t>
            </a:r>
          </a:p>
          <a:p>
            <a:pPr lvl="1">
              <a:spcBef>
                <a:spcPts val="1200"/>
              </a:spcBef>
            </a:pPr>
            <a:r>
              <a:rPr lang="en-US" sz="2000" dirty="0" smtClean="0"/>
              <a:t>Minimum value is '\u0000' (or 0).</a:t>
            </a:r>
          </a:p>
          <a:p>
            <a:pPr lvl="1">
              <a:spcBef>
                <a:spcPts val="1200"/>
              </a:spcBef>
            </a:pPr>
            <a:r>
              <a:rPr lang="en-US" sz="2000" dirty="0" smtClean="0"/>
              <a:t>Maximum value is '\</a:t>
            </a:r>
            <a:r>
              <a:rPr lang="en-US" sz="2000" dirty="0" err="1" smtClean="0"/>
              <a:t>uffff</a:t>
            </a:r>
            <a:r>
              <a:rPr lang="en-US" sz="2000" dirty="0" smtClean="0"/>
              <a:t>' (or 65,535 inclusive).</a:t>
            </a:r>
          </a:p>
          <a:p>
            <a:pPr lvl="1">
              <a:spcBef>
                <a:spcPts val="1200"/>
              </a:spcBef>
            </a:pPr>
            <a:r>
              <a:rPr lang="en-US" sz="2000" dirty="0" smtClean="0"/>
              <a:t>Char data type is used to store any character.</a:t>
            </a:r>
          </a:p>
          <a:p>
            <a:pPr lvl="1">
              <a:spcBef>
                <a:spcPts val="1200"/>
              </a:spcBef>
            </a:pPr>
            <a:r>
              <a:rPr lang="en-US" sz="2000" dirty="0" smtClean="0"/>
              <a:t>Example . char </a:t>
            </a:r>
            <a:r>
              <a:rPr lang="en-US" sz="2000" dirty="0" err="1" smtClean="0"/>
              <a:t>letterA</a:t>
            </a:r>
            <a:r>
              <a:rPr lang="en-US" sz="2000" smtClean="0"/>
              <a:t> ='A'</a:t>
            </a:r>
            <a:endParaRPr lang="en-I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smtClean="0"/>
              <a:t>END OF DAY 1</a:t>
            </a:r>
            <a:endParaRPr lang="en-IN" dirty="0"/>
          </a:p>
        </p:txBody>
      </p:sp>
      <p:sp>
        <p:nvSpPr>
          <p:cNvPr id="5" name="Subtitle 4"/>
          <p:cNvSpPr>
            <a:spLocks noGrp="1"/>
          </p:cNvSpPr>
          <p:nvPr>
            <p:ph type="subTitle" idx="1"/>
          </p:nvPr>
        </p:nvSpPr>
        <p:spPr/>
        <p:txBody>
          <a:bodyPr/>
          <a:lstStyle/>
          <a:p>
            <a:r>
              <a:rPr lang="en-IN" dirty="0" smtClean="0">
                <a:hlinkClick r:id="rId2" action="ppaction://hlinkfile"/>
              </a:rPr>
              <a:t>Activities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normAutofit/>
          </a:bodyPr>
          <a:lstStyle/>
          <a:p>
            <a:pPr>
              <a:lnSpc>
                <a:spcPts val="3200"/>
              </a:lnSpc>
              <a:buFont typeface="Wingdings 2"/>
              <a:buChar char=""/>
              <a:defRPr/>
            </a:pPr>
            <a:r>
              <a:rPr lang="en-US" sz="2400" dirty="0" smtClean="0"/>
              <a:t>JAVA was originated at Sun Microsystems  Inc., in 1991.</a:t>
            </a:r>
          </a:p>
          <a:p>
            <a:pPr>
              <a:lnSpc>
                <a:spcPts val="3200"/>
              </a:lnSpc>
              <a:buFont typeface="Wingdings 2"/>
              <a:buChar char=""/>
              <a:defRPr/>
            </a:pPr>
            <a:r>
              <a:rPr lang="en-US" sz="2400" dirty="0" smtClean="0"/>
              <a:t>It was conceived by James Gosling and Patrick </a:t>
            </a:r>
            <a:r>
              <a:rPr lang="en-US" sz="2400" dirty="0" err="1" smtClean="0"/>
              <a:t>Naughton</a:t>
            </a:r>
            <a:r>
              <a:rPr lang="en-US" sz="2400" dirty="0" smtClean="0"/>
              <a:t>.</a:t>
            </a:r>
          </a:p>
          <a:p>
            <a:pPr>
              <a:lnSpc>
                <a:spcPts val="3200"/>
              </a:lnSpc>
              <a:buFont typeface="Wingdings 2"/>
              <a:buChar char=""/>
              <a:defRPr/>
            </a:pPr>
            <a:r>
              <a:rPr lang="en-US" sz="2400" dirty="0" smtClean="0"/>
              <a:t>Simple programming language to write, compile and debug a program easily.</a:t>
            </a:r>
          </a:p>
          <a:p>
            <a:pPr>
              <a:lnSpc>
                <a:spcPts val="3200"/>
              </a:lnSpc>
              <a:buFont typeface="Wingdings 2"/>
              <a:buChar char=""/>
              <a:defRPr/>
            </a:pPr>
            <a:r>
              <a:rPr lang="en-US" sz="2400" dirty="0" smtClean="0"/>
              <a:t>Helps to create modular programs and reusable code.</a:t>
            </a:r>
            <a:endParaRPr lang="en-IN"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Sun's Java Code Conventions </a:t>
            </a:r>
            <a:endParaRPr lang="en-IN" dirty="0"/>
          </a:p>
        </p:txBody>
      </p:sp>
      <p:sp>
        <p:nvSpPr>
          <p:cNvPr id="3" name="Content Placeholder 2"/>
          <p:cNvSpPr>
            <a:spLocks noGrp="1"/>
          </p:cNvSpPr>
          <p:nvPr>
            <p:ph idx="1"/>
          </p:nvPr>
        </p:nvSpPr>
        <p:spPr/>
        <p:txBody>
          <a:bodyPr>
            <a:normAutofit fontScale="77500" lnSpcReduction="20000"/>
          </a:bodyPr>
          <a:lstStyle/>
          <a:p>
            <a:r>
              <a:rPr lang="en-IN" b="1" dirty="0" smtClean="0"/>
              <a:t>line length</a:t>
            </a:r>
            <a:r>
              <a:rPr lang="en-IN" dirty="0" smtClean="0"/>
              <a:t> - Lines should not be longer than 80 characters.</a:t>
            </a:r>
          </a:p>
          <a:p>
            <a:r>
              <a:rPr lang="en-IN" b="1" dirty="0" smtClean="0"/>
              <a:t>indentation</a:t>
            </a:r>
            <a:r>
              <a:rPr lang="en-IN" dirty="0" smtClean="0"/>
              <a:t> - Each indentation unit must be 4 spaces.</a:t>
            </a:r>
          </a:p>
          <a:p>
            <a:r>
              <a:rPr lang="en-IN" b="1" dirty="0" smtClean="0"/>
              <a:t>wrapping lines</a:t>
            </a:r>
            <a:r>
              <a:rPr lang="en-IN" dirty="0" smtClean="0"/>
              <a:t> - Break after a comma, before an operator, align new line with beginning of expression at same level of previous line. A wrapped line should begin by indenting twice to differentiate between a wrapped line and a scope change.</a:t>
            </a:r>
          </a:p>
          <a:p>
            <a:r>
              <a:rPr lang="en-IN" b="1" dirty="0" smtClean="0"/>
              <a:t>implementation comments vs. </a:t>
            </a:r>
            <a:r>
              <a:rPr lang="en-IN" b="1" dirty="0" err="1" smtClean="0"/>
              <a:t>javadocs</a:t>
            </a:r>
            <a:r>
              <a:rPr lang="en-IN" dirty="0" smtClean="0"/>
              <a:t> - Implementation comments (/*,//) are means for comments relating to the internal design of a class. </a:t>
            </a:r>
            <a:r>
              <a:rPr lang="en-IN" dirty="0" err="1" smtClean="0"/>
              <a:t>Javadocs</a:t>
            </a:r>
            <a:r>
              <a:rPr lang="en-IN" dirty="0" smtClean="0"/>
              <a:t> (/**) are meant to describe how to use a class from an implementation-free perspective.</a:t>
            </a:r>
          </a:p>
          <a:p>
            <a:r>
              <a:rPr lang="en-IN" b="1" dirty="0" smtClean="0"/>
              <a:t>combining variable declarations of like type</a:t>
            </a:r>
            <a:r>
              <a:rPr lang="en-IN" dirty="0" smtClean="0"/>
              <a:t> - Declare each variable on it's own line.</a:t>
            </a:r>
            <a:br>
              <a:rPr lang="en-IN" dirty="0" smtClean="0"/>
            </a:br>
            <a:endParaRPr lang="en-IN"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Sun's Java Code Conventions (...)</a:t>
            </a:r>
            <a:endParaRPr lang="en-IN" dirty="0"/>
          </a:p>
        </p:txBody>
      </p:sp>
      <p:sp>
        <p:nvSpPr>
          <p:cNvPr id="3" name="Content Placeholder 2"/>
          <p:cNvSpPr>
            <a:spLocks noGrp="1"/>
          </p:cNvSpPr>
          <p:nvPr>
            <p:ph idx="1"/>
          </p:nvPr>
        </p:nvSpPr>
        <p:spPr/>
        <p:txBody>
          <a:bodyPr>
            <a:normAutofit fontScale="77500" lnSpcReduction="20000"/>
          </a:bodyPr>
          <a:lstStyle/>
          <a:p>
            <a:r>
              <a:rPr lang="en-IN" b="1" dirty="0" smtClean="0"/>
              <a:t>initialization</a:t>
            </a:r>
            <a:r>
              <a:rPr lang="en-IN" dirty="0" smtClean="0"/>
              <a:t> - Always initialize local variables where they are declared.</a:t>
            </a:r>
          </a:p>
          <a:p>
            <a:r>
              <a:rPr lang="en-IN" b="1" dirty="0" smtClean="0"/>
              <a:t>declaration placement</a:t>
            </a:r>
            <a:r>
              <a:rPr lang="en-IN" dirty="0" smtClean="0"/>
              <a:t> - Always place variable declarations at the beginning of the block in which they will be used.</a:t>
            </a:r>
          </a:p>
          <a:p>
            <a:r>
              <a:rPr lang="en-IN" b="1" dirty="0" smtClean="0"/>
              <a:t>single-line if-statements</a:t>
            </a:r>
            <a:r>
              <a:rPr lang="en-IN" dirty="0" smtClean="0"/>
              <a:t> - Always use braces after an if statement.</a:t>
            </a:r>
          </a:p>
          <a:p>
            <a:r>
              <a:rPr lang="en-IN" b="1" dirty="0" smtClean="0"/>
              <a:t>blank lines</a:t>
            </a:r>
            <a:r>
              <a:rPr lang="en-IN" dirty="0" smtClean="0"/>
              <a:t> - Always insert two blank lines between code sections and between class and interface definitions. Insert a single line between local variables in a method and its first statement, before a block or single-line comment, or between logical sections inside a method, and between method declarations.</a:t>
            </a:r>
          </a:p>
          <a:p>
            <a:r>
              <a:rPr lang="en-IN" b="1" dirty="0" smtClean="0"/>
              <a:t>flow control statements</a:t>
            </a:r>
            <a:r>
              <a:rPr lang="en-IN" dirty="0" smtClean="0"/>
              <a:t> - During "if/else" blocks, else should reside on the same line as the close curly brace of the preceding if. The same pattern should be used for "try/catch/finally" blocks.</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Sun's Java Code Conventions (...)</a:t>
            </a:r>
            <a:endParaRPr lang="en-IN" dirty="0"/>
          </a:p>
        </p:txBody>
      </p:sp>
      <p:sp>
        <p:nvSpPr>
          <p:cNvPr id="3" name="Content Placeholder 2"/>
          <p:cNvSpPr>
            <a:spLocks noGrp="1"/>
          </p:cNvSpPr>
          <p:nvPr>
            <p:ph idx="1"/>
          </p:nvPr>
        </p:nvSpPr>
        <p:spPr/>
        <p:txBody>
          <a:bodyPr>
            <a:normAutofit/>
          </a:bodyPr>
          <a:lstStyle/>
          <a:p>
            <a:r>
              <a:rPr lang="en-IN" b="1" dirty="0" smtClean="0"/>
              <a:t>setter and getter names</a:t>
            </a:r>
            <a:r>
              <a:rPr lang="en-IN" dirty="0" smtClean="0"/>
              <a:t> - All properties (instance variables) are private, with public setters named with the following pattern, for an object </a:t>
            </a:r>
            <a:r>
              <a:rPr lang="en-IN" b="1" dirty="0" smtClean="0"/>
              <a:t>thing</a:t>
            </a:r>
            <a:r>
              <a:rPr lang="en-IN" dirty="0" smtClean="0"/>
              <a:t>:</a:t>
            </a:r>
          </a:p>
          <a:p>
            <a:pPr lvl="1"/>
            <a:r>
              <a:rPr lang="en-IN" dirty="0" smtClean="0"/>
              <a:t>The property declaration: </a:t>
            </a:r>
            <a:r>
              <a:rPr lang="en-IN" b="1" dirty="0" smtClean="0"/>
              <a:t>private String thing;</a:t>
            </a:r>
          </a:p>
          <a:p>
            <a:pPr lvl="1"/>
            <a:r>
              <a:rPr lang="en-IN" dirty="0" smtClean="0"/>
              <a:t>The setter (always uses the word "set"): </a:t>
            </a:r>
            <a:r>
              <a:rPr lang="en-IN" b="1" dirty="0" smtClean="0"/>
              <a:t>public void </a:t>
            </a:r>
            <a:r>
              <a:rPr lang="en-IN" b="1" dirty="0" err="1" smtClean="0"/>
              <a:t>setThing</a:t>
            </a:r>
            <a:r>
              <a:rPr lang="en-IN" b="1" dirty="0" smtClean="0"/>
              <a:t>(String thing){...}</a:t>
            </a:r>
          </a:p>
          <a:p>
            <a:pPr lvl="1"/>
            <a:r>
              <a:rPr lang="en-IN" dirty="0" smtClean="0"/>
              <a:t>The getter (uses get except for </a:t>
            </a:r>
            <a:r>
              <a:rPr lang="en-IN" dirty="0" err="1" smtClean="0"/>
              <a:t>booleans</a:t>
            </a:r>
            <a:r>
              <a:rPr lang="en-IN" dirty="0" smtClean="0"/>
              <a:t>, in which case "is" and "has" are allowed): </a:t>
            </a:r>
            <a:r>
              <a:rPr lang="en-IN" b="1" dirty="0" smtClean="0"/>
              <a:t>public String </a:t>
            </a:r>
            <a:r>
              <a:rPr lang="en-IN" b="1" dirty="0" err="1" smtClean="0"/>
              <a:t>getThing</a:t>
            </a:r>
            <a:r>
              <a:rPr lang="en-IN" b="1" dirty="0" smtClean="0"/>
              <a:t>(){...}</a:t>
            </a:r>
            <a:endParaRPr lang="en-IN" dirty="0" smtClean="0"/>
          </a:p>
          <a:p>
            <a:endParaRPr lang="en-IN"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Declare Classes </a:t>
            </a:r>
            <a:endParaRPr lang="en-IN" dirty="0"/>
          </a:p>
        </p:txBody>
      </p:sp>
      <p:sp>
        <p:nvSpPr>
          <p:cNvPr id="3" name="Content Placeholder 2"/>
          <p:cNvSpPr>
            <a:spLocks noGrp="1"/>
          </p:cNvSpPr>
          <p:nvPr>
            <p:ph idx="1"/>
          </p:nvPr>
        </p:nvSpPr>
        <p:spPr/>
        <p:txBody>
          <a:bodyPr>
            <a:normAutofit/>
          </a:bodyPr>
          <a:lstStyle/>
          <a:p>
            <a:pPr fontAlgn="base"/>
            <a:r>
              <a:rPr lang="en-IN" dirty="0" smtClean="0"/>
              <a:t>A class is a user defined blueprint or prototype from which objects are created.  It represents the set of properties or methods that are common to all objects of one type. In general, class declarations can include these components, in order: </a:t>
            </a:r>
          </a:p>
          <a:p>
            <a:pPr lvl="1" fontAlgn="base"/>
            <a:r>
              <a:rPr lang="en-IN" b="1" dirty="0" smtClean="0"/>
              <a:t>Modifiers</a:t>
            </a:r>
            <a:r>
              <a:rPr lang="en-IN" dirty="0" smtClean="0"/>
              <a:t>: A class can be public or has default access </a:t>
            </a:r>
          </a:p>
          <a:p>
            <a:pPr lvl="1" fontAlgn="base"/>
            <a:r>
              <a:rPr lang="en-IN" b="1" dirty="0" smtClean="0"/>
              <a:t>class keyword: </a:t>
            </a:r>
            <a:r>
              <a:rPr lang="en-IN" dirty="0" smtClean="0"/>
              <a:t>class keyword is used to create a class.</a:t>
            </a:r>
          </a:p>
          <a:p>
            <a:pPr lvl="1" fontAlgn="base"/>
            <a:r>
              <a:rPr lang="en-IN" b="1" dirty="0" smtClean="0"/>
              <a:t>Class name:</a:t>
            </a:r>
            <a:r>
              <a:rPr lang="en-IN" dirty="0" smtClean="0"/>
              <a:t> The name should begin with an initial letter (capitalized by convention).</a:t>
            </a:r>
            <a:endParaRPr lang="en-IN"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Declare Classes(...)</a:t>
            </a:r>
            <a:endParaRPr lang="en-IN" dirty="0"/>
          </a:p>
        </p:txBody>
      </p:sp>
      <p:sp>
        <p:nvSpPr>
          <p:cNvPr id="3" name="Content Placeholder 2"/>
          <p:cNvSpPr>
            <a:spLocks noGrp="1"/>
          </p:cNvSpPr>
          <p:nvPr>
            <p:ph idx="1"/>
          </p:nvPr>
        </p:nvSpPr>
        <p:spPr/>
        <p:txBody>
          <a:bodyPr>
            <a:normAutofit/>
          </a:bodyPr>
          <a:lstStyle/>
          <a:p>
            <a:pPr lvl="1" fontAlgn="base"/>
            <a:r>
              <a:rPr lang="en-IN" b="1" dirty="0" err="1" smtClean="0"/>
              <a:t>Superclass</a:t>
            </a:r>
            <a:r>
              <a:rPr lang="en-IN" b="1" dirty="0" smtClean="0"/>
              <a:t>(if any):</a:t>
            </a:r>
            <a:r>
              <a:rPr lang="en-IN" dirty="0" smtClean="0"/>
              <a:t> The name of the class’s parent (</a:t>
            </a:r>
            <a:r>
              <a:rPr lang="en-IN" dirty="0" err="1" smtClean="0"/>
              <a:t>superclass</a:t>
            </a:r>
            <a:r>
              <a:rPr lang="en-IN" dirty="0" smtClean="0"/>
              <a:t>), if any, preceded by the keyword extends. A class can only extend (subclass) one parent.</a:t>
            </a:r>
          </a:p>
          <a:p>
            <a:pPr lvl="1" fontAlgn="base"/>
            <a:r>
              <a:rPr lang="en-IN" b="1" dirty="0" smtClean="0"/>
              <a:t>Interfaces(if any):</a:t>
            </a:r>
            <a:r>
              <a:rPr lang="en-IN" dirty="0" smtClean="0"/>
              <a:t> A comma-separated list of interfaces implemented by the class, if any, preceded by the keyword implements. A class can implement more than one interface.</a:t>
            </a:r>
          </a:p>
          <a:p>
            <a:pPr lvl="1" fontAlgn="base"/>
            <a:r>
              <a:rPr lang="en-IN" b="1" dirty="0" smtClean="0"/>
              <a:t>Body:</a:t>
            </a:r>
            <a:r>
              <a:rPr lang="en-IN" dirty="0" smtClean="0"/>
              <a:t> The class body surrounded by braces, { }.</a:t>
            </a:r>
          </a:p>
          <a:p>
            <a:pPr>
              <a:buNone/>
            </a:pPr>
            <a:r>
              <a:rPr lang="en-IN" dirty="0" smtClean="0"/>
              <a:t/>
            </a:r>
            <a:br>
              <a:rPr lang="en-IN" dirty="0" smtClean="0"/>
            </a:br>
            <a:endParaRPr lang="en-IN"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Source File Declaration Rules </a:t>
            </a:r>
            <a:endParaRPr lang="en-IN" dirty="0"/>
          </a:p>
        </p:txBody>
      </p:sp>
      <p:sp>
        <p:nvSpPr>
          <p:cNvPr id="3" name="Content Placeholder 2"/>
          <p:cNvSpPr>
            <a:spLocks noGrp="1"/>
          </p:cNvSpPr>
          <p:nvPr>
            <p:ph idx="1"/>
          </p:nvPr>
        </p:nvSpPr>
        <p:spPr/>
        <p:txBody>
          <a:bodyPr>
            <a:normAutofit/>
          </a:bodyPr>
          <a:lstStyle/>
          <a:p>
            <a:r>
              <a:rPr lang="en-IN" dirty="0" smtClean="0"/>
              <a:t>A simple source file is considered to be a Java File, if it follows some rules and regulations. The Java Source file maintains a order and various elements that occur in that source file should follow the order. Java Source File structure should follow rules and order as follows :</a:t>
            </a:r>
          </a:p>
          <a:p>
            <a:pPr lvl="1"/>
            <a:r>
              <a:rPr lang="en-IN" dirty="0" smtClean="0"/>
              <a:t>The Java source file should have one and only one public class. The class name which is defined as public should be the name of Java source file along with .java </a:t>
            </a:r>
            <a:r>
              <a:rPr lang="en-IN" dirty="0" err="1" smtClean="0"/>
              <a:t>extention</a:t>
            </a:r>
            <a:r>
              <a:rPr lang="en-IN" dirty="0" smtClean="0"/>
              <a:t/>
            </a:r>
            <a:br>
              <a:rPr lang="en-IN" dirty="0" smtClean="0"/>
            </a:br>
            <a:endParaRPr lang="en-I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Source File Declaration Rules (...)</a:t>
            </a:r>
            <a:endParaRPr lang="en-IN" dirty="0"/>
          </a:p>
        </p:txBody>
      </p:sp>
      <p:sp>
        <p:nvSpPr>
          <p:cNvPr id="3" name="Content Placeholder 2"/>
          <p:cNvSpPr>
            <a:spLocks noGrp="1"/>
          </p:cNvSpPr>
          <p:nvPr>
            <p:ph idx="1"/>
          </p:nvPr>
        </p:nvSpPr>
        <p:spPr/>
        <p:txBody>
          <a:bodyPr/>
          <a:lstStyle/>
          <a:p>
            <a:pPr lvl="1"/>
            <a:r>
              <a:rPr lang="en-IN" dirty="0" smtClean="0"/>
              <a:t>Java source file should start with a package declaration. The package declaration is optional for Java source file. If the package declaration is default than the package declaration is optional.</a:t>
            </a:r>
          </a:p>
          <a:p>
            <a:pPr lvl="1"/>
            <a:r>
              <a:rPr lang="en-IN" dirty="0" smtClean="0"/>
              <a:t>After the package declaration there comes a section of import declarations. Import declarations can be zero or more. These import statements introduce type or static member names in the source code. Its mandatory to place all import declarations before actual class declarations in Java source code.</a:t>
            </a:r>
            <a:endParaRPr lang="en-I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Source File Declaration Rules (...)</a:t>
            </a:r>
            <a:endParaRPr lang="en-IN" dirty="0"/>
          </a:p>
        </p:txBody>
      </p:sp>
      <p:sp>
        <p:nvSpPr>
          <p:cNvPr id="3" name="Content Placeholder 2"/>
          <p:cNvSpPr>
            <a:spLocks noGrp="1"/>
          </p:cNvSpPr>
          <p:nvPr>
            <p:ph idx="1"/>
          </p:nvPr>
        </p:nvSpPr>
        <p:spPr/>
        <p:txBody>
          <a:bodyPr/>
          <a:lstStyle/>
          <a:p>
            <a:pPr lvl="1"/>
            <a:r>
              <a:rPr lang="en-IN" dirty="0" smtClean="0"/>
              <a:t>After import statements comes the type declarations statements. These statements have type declarations which are considered top-level. There can be any number of such type declarations, generally consisting of class , interface and </a:t>
            </a:r>
            <a:r>
              <a:rPr lang="en-IN" dirty="0" err="1" smtClean="0"/>
              <a:t>enum</a:t>
            </a:r>
            <a:r>
              <a:rPr lang="en-IN" dirty="0" smtClean="0"/>
              <a:t> etc. The order of type declarations is not mandatory.</a:t>
            </a:r>
            <a:endParaRPr lang="en-I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Class Declarations and Modifiers </a:t>
            </a:r>
            <a:endParaRPr lang="en-IN" dirty="0"/>
          </a:p>
        </p:txBody>
      </p:sp>
      <p:sp>
        <p:nvSpPr>
          <p:cNvPr id="3" name="Content Placeholder 2"/>
          <p:cNvSpPr>
            <a:spLocks noGrp="1"/>
          </p:cNvSpPr>
          <p:nvPr>
            <p:ph idx="1"/>
          </p:nvPr>
        </p:nvSpPr>
        <p:spPr/>
        <p:txBody>
          <a:bodyPr/>
          <a:lstStyle/>
          <a:p>
            <a:r>
              <a:rPr lang="en-IN" dirty="0" smtClean="0"/>
              <a:t>Modifiers are keywords that you add to those definitions to change their meanings. Java language has a wide variety of modifiers, including the following −</a:t>
            </a:r>
          </a:p>
          <a:p>
            <a:pPr lvl="1"/>
            <a:r>
              <a:rPr lang="en-IN" dirty="0" smtClean="0">
                <a:hlinkClick r:id="rId2"/>
              </a:rPr>
              <a:t>Java Access Modifiers</a:t>
            </a:r>
            <a:endParaRPr lang="en-IN" dirty="0" smtClean="0"/>
          </a:p>
          <a:p>
            <a:pPr lvl="1"/>
            <a:r>
              <a:rPr lang="en-IN" dirty="0" smtClean="0">
                <a:hlinkClick r:id="rId3"/>
              </a:rPr>
              <a:t>Non Access Modifiers</a:t>
            </a:r>
            <a:endParaRPr lang="en-IN" dirty="0" smtClean="0"/>
          </a:p>
          <a:p>
            <a:r>
              <a:rPr lang="en-IN" dirty="0" smtClean="0"/>
              <a:t>To use a modifier, you include its keyword in the definition of a class, method, or variable. The modifier precedes the rest of the statement, as in the following example.</a:t>
            </a:r>
          </a:p>
          <a:p>
            <a:endParaRPr lang="en-IN"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Class Declarations and Modifiers (...)</a:t>
            </a:r>
            <a:endParaRPr lang="en-IN" dirty="0"/>
          </a:p>
        </p:txBody>
      </p:sp>
      <p:sp>
        <p:nvSpPr>
          <p:cNvPr id="3" name="Content Placeholder 2"/>
          <p:cNvSpPr>
            <a:spLocks noGrp="1"/>
          </p:cNvSpPr>
          <p:nvPr>
            <p:ph idx="1"/>
          </p:nvPr>
        </p:nvSpPr>
        <p:spPr/>
        <p:txBody>
          <a:bodyPr/>
          <a:lstStyle/>
          <a:p>
            <a:r>
              <a:rPr lang="en-IN" dirty="0" smtClean="0"/>
              <a:t>Example</a:t>
            </a:r>
          </a:p>
          <a:p>
            <a:pPr lvl="1">
              <a:buNone/>
            </a:pPr>
            <a:r>
              <a:rPr lang="en-IN" i="1" dirty="0" smtClean="0"/>
              <a:t>		public</a:t>
            </a:r>
            <a:r>
              <a:rPr lang="en-IN" dirty="0" smtClean="0"/>
              <a:t> class </a:t>
            </a:r>
            <a:r>
              <a:rPr lang="en-IN" dirty="0" err="1" smtClean="0"/>
              <a:t>className</a:t>
            </a:r>
            <a:r>
              <a:rPr lang="en-IN" dirty="0" smtClean="0"/>
              <a:t> { </a:t>
            </a:r>
          </a:p>
          <a:p>
            <a:pPr lvl="1">
              <a:buNone/>
            </a:pPr>
            <a:r>
              <a:rPr lang="en-IN" dirty="0" smtClean="0"/>
              <a:t>       // ... </a:t>
            </a:r>
          </a:p>
          <a:p>
            <a:pPr lvl="1">
              <a:buNone/>
            </a:pPr>
            <a:r>
              <a:rPr lang="en-IN" dirty="0" smtClean="0"/>
              <a:t>       } </a:t>
            </a:r>
          </a:p>
          <a:p>
            <a:pPr lvl="1">
              <a:buNone/>
            </a:pPr>
            <a:r>
              <a:rPr lang="en-IN" i="1" dirty="0" smtClean="0"/>
              <a:t>       private</a:t>
            </a:r>
            <a:r>
              <a:rPr lang="en-IN" dirty="0" smtClean="0"/>
              <a:t> </a:t>
            </a:r>
            <a:r>
              <a:rPr lang="en-IN" dirty="0" err="1" smtClean="0"/>
              <a:t>boolean</a:t>
            </a:r>
            <a:r>
              <a:rPr lang="en-IN" dirty="0" smtClean="0"/>
              <a:t> </a:t>
            </a:r>
            <a:r>
              <a:rPr lang="en-IN" dirty="0" err="1" smtClean="0"/>
              <a:t>myFlag</a:t>
            </a:r>
            <a:r>
              <a:rPr lang="en-IN" dirty="0" smtClean="0"/>
              <a:t>;</a:t>
            </a:r>
          </a:p>
          <a:p>
            <a:pPr lvl="1">
              <a:buNone/>
            </a:pPr>
            <a:r>
              <a:rPr lang="en-IN" dirty="0" smtClean="0"/>
              <a:t>      </a:t>
            </a:r>
            <a:r>
              <a:rPr lang="en-IN" i="1" dirty="0" smtClean="0"/>
              <a:t>static final</a:t>
            </a:r>
            <a:r>
              <a:rPr lang="en-IN" dirty="0" smtClean="0"/>
              <a:t> double weeks = 9.5;</a:t>
            </a:r>
          </a:p>
          <a:p>
            <a:pPr lvl="1">
              <a:buNone/>
            </a:pPr>
            <a:r>
              <a:rPr lang="en-IN" dirty="0" smtClean="0"/>
              <a:t>      </a:t>
            </a:r>
            <a:r>
              <a:rPr lang="en-IN" i="1" dirty="0" smtClean="0"/>
              <a:t>protected static final</a:t>
            </a:r>
            <a:r>
              <a:rPr lang="en-IN" dirty="0" smtClean="0"/>
              <a:t> </a:t>
            </a:r>
            <a:r>
              <a:rPr lang="en-IN" dirty="0" err="1" smtClean="0"/>
              <a:t>int</a:t>
            </a:r>
            <a:r>
              <a:rPr lang="en-IN" dirty="0" smtClean="0"/>
              <a:t> BOXWIDTH = 42; </a:t>
            </a:r>
          </a:p>
          <a:p>
            <a:pPr lvl="1">
              <a:buNone/>
            </a:pPr>
            <a:r>
              <a:rPr lang="en-IN" i="1" dirty="0" smtClean="0"/>
              <a:t>     public static</a:t>
            </a:r>
            <a:r>
              <a:rPr lang="en-IN" dirty="0" smtClean="0"/>
              <a:t> void main(String[] arguments) {</a:t>
            </a:r>
          </a:p>
          <a:p>
            <a:pPr lvl="1">
              <a:buNone/>
            </a:pPr>
            <a:r>
              <a:rPr lang="en-IN" dirty="0" smtClean="0"/>
              <a:t>         // body of method </a:t>
            </a:r>
          </a:p>
          <a:p>
            <a:pPr lvl="1">
              <a:buNone/>
            </a:pPr>
            <a:r>
              <a:rPr lang="en-IN" dirty="0" smtClean="0"/>
              <a:t>     }</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FEATURES</a:t>
            </a:r>
            <a:endParaRPr lang="en-IN" dirty="0"/>
          </a:p>
        </p:txBody>
      </p:sp>
      <p:pic>
        <p:nvPicPr>
          <p:cNvPr id="6" name="Content Placeholder 5" descr="feature-of-java.png"/>
          <p:cNvPicPr>
            <a:picLocks noGrp="1" noChangeAspect="1"/>
          </p:cNvPicPr>
          <p:nvPr>
            <p:ph idx="1"/>
          </p:nvPr>
        </p:nvPicPr>
        <p:blipFill>
          <a:blip r:embed="rId2"/>
          <a:stretch>
            <a:fillRect/>
          </a:stretch>
        </p:blipFill>
        <p:spPr>
          <a:xfrm>
            <a:off x="1233842" y="2218758"/>
            <a:ext cx="5685715" cy="3628572"/>
          </a:xfr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Class Declarations and Modifiers (...)</a:t>
            </a:r>
            <a:endParaRPr lang="en-IN" dirty="0"/>
          </a:p>
        </p:txBody>
      </p:sp>
      <p:sp>
        <p:nvSpPr>
          <p:cNvPr id="3" name="Content Placeholder 2"/>
          <p:cNvSpPr>
            <a:spLocks noGrp="1"/>
          </p:cNvSpPr>
          <p:nvPr>
            <p:ph idx="1"/>
          </p:nvPr>
        </p:nvSpPr>
        <p:spPr/>
        <p:txBody>
          <a:bodyPr>
            <a:normAutofit/>
          </a:bodyPr>
          <a:lstStyle/>
          <a:p>
            <a:r>
              <a:rPr lang="en-IN" dirty="0" smtClean="0"/>
              <a:t>Access Control Modifiers</a:t>
            </a:r>
          </a:p>
          <a:p>
            <a:pPr>
              <a:buNone/>
            </a:pPr>
            <a:r>
              <a:rPr lang="en-IN" dirty="0" smtClean="0"/>
              <a:t>       Java provides a number of access modifiers to set access levels for classes, variables, methods and constructors. The four access levels are −</a:t>
            </a:r>
          </a:p>
          <a:p>
            <a:pPr lvl="1"/>
            <a:r>
              <a:rPr lang="en-IN" dirty="0" smtClean="0"/>
              <a:t>Visible to the package, the default. No modifiers are needed.</a:t>
            </a:r>
          </a:p>
          <a:p>
            <a:pPr lvl="1"/>
            <a:r>
              <a:rPr lang="en-IN" dirty="0" smtClean="0"/>
              <a:t>Visible to the class only (private).</a:t>
            </a:r>
          </a:p>
          <a:p>
            <a:pPr lvl="1"/>
            <a:r>
              <a:rPr lang="en-IN" dirty="0" smtClean="0"/>
              <a:t>Visible to the world (public).</a:t>
            </a:r>
          </a:p>
          <a:p>
            <a:pPr lvl="1"/>
            <a:r>
              <a:rPr lang="en-IN" dirty="0" smtClean="0"/>
              <a:t>Visible to the package and all subclasses (protected).</a:t>
            </a:r>
          </a:p>
          <a:p>
            <a:endParaRPr lang="en-IN"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Class Declarations and Modifiers (...)</a:t>
            </a:r>
            <a:endParaRPr lang="en-IN" dirty="0"/>
          </a:p>
        </p:txBody>
      </p:sp>
      <p:sp>
        <p:nvSpPr>
          <p:cNvPr id="3" name="Content Placeholder 2"/>
          <p:cNvSpPr>
            <a:spLocks noGrp="1"/>
          </p:cNvSpPr>
          <p:nvPr>
            <p:ph idx="1"/>
          </p:nvPr>
        </p:nvSpPr>
        <p:spPr/>
        <p:txBody>
          <a:bodyPr>
            <a:normAutofit lnSpcReduction="10000"/>
          </a:bodyPr>
          <a:lstStyle/>
          <a:p>
            <a:r>
              <a:rPr lang="en-IN" dirty="0" smtClean="0"/>
              <a:t>Non-Access Modifiers</a:t>
            </a:r>
          </a:p>
          <a:p>
            <a:pPr>
              <a:buNone/>
            </a:pPr>
            <a:r>
              <a:rPr lang="en-IN" dirty="0" smtClean="0"/>
              <a:t>         Java provides a number of non-access modifiers to achieve many other functionality.</a:t>
            </a:r>
          </a:p>
          <a:p>
            <a:pPr lvl="1"/>
            <a:r>
              <a:rPr lang="en-IN" dirty="0" smtClean="0"/>
              <a:t>The </a:t>
            </a:r>
            <a:r>
              <a:rPr lang="en-IN" i="1" dirty="0" smtClean="0"/>
              <a:t>static</a:t>
            </a:r>
            <a:r>
              <a:rPr lang="en-IN" dirty="0" smtClean="0"/>
              <a:t> modifier for creating class methods and variables.</a:t>
            </a:r>
          </a:p>
          <a:p>
            <a:pPr lvl="1"/>
            <a:r>
              <a:rPr lang="en-IN" dirty="0" smtClean="0"/>
              <a:t>The </a:t>
            </a:r>
            <a:r>
              <a:rPr lang="en-IN" i="1" dirty="0" smtClean="0"/>
              <a:t>final</a:t>
            </a:r>
            <a:r>
              <a:rPr lang="en-IN" dirty="0" smtClean="0"/>
              <a:t> modifier for finalizing the implementations of classes, methods, and variables.</a:t>
            </a:r>
          </a:p>
          <a:p>
            <a:pPr lvl="1"/>
            <a:r>
              <a:rPr lang="en-IN" dirty="0" smtClean="0"/>
              <a:t>The </a:t>
            </a:r>
            <a:r>
              <a:rPr lang="en-IN" i="1" dirty="0" smtClean="0"/>
              <a:t>abstract</a:t>
            </a:r>
            <a:r>
              <a:rPr lang="en-IN" dirty="0" smtClean="0"/>
              <a:t> modifier for creating abstract classes and methods.</a:t>
            </a:r>
          </a:p>
          <a:p>
            <a:pPr lvl="1"/>
            <a:r>
              <a:rPr lang="en-IN" dirty="0" smtClean="0"/>
              <a:t>The </a:t>
            </a:r>
            <a:r>
              <a:rPr lang="en-IN" i="1" dirty="0" smtClean="0"/>
              <a:t>synchronized</a:t>
            </a:r>
            <a:r>
              <a:rPr lang="en-IN" dirty="0" smtClean="0"/>
              <a:t> and </a:t>
            </a:r>
            <a:r>
              <a:rPr lang="en-IN" i="1" dirty="0" smtClean="0"/>
              <a:t>volatile</a:t>
            </a:r>
            <a:r>
              <a:rPr lang="en-IN" dirty="0" smtClean="0"/>
              <a:t> modifiers, which are used for threads.</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rgbClr val="7B9899"/>
                </a:solidFill>
              </a:rPr>
              <a:t>Powerful Features</a:t>
            </a:r>
            <a:endParaRPr lang="en-IN" dirty="0"/>
          </a:p>
        </p:txBody>
      </p:sp>
      <p:sp>
        <p:nvSpPr>
          <p:cNvPr id="3" name="Content Placeholder 2"/>
          <p:cNvSpPr>
            <a:spLocks noGrp="1"/>
          </p:cNvSpPr>
          <p:nvPr>
            <p:ph idx="1"/>
          </p:nvPr>
        </p:nvSpPr>
        <p:spPr/>
        <p:txBody>
          <a:bodyPr/>
          <a:lstStyle/>
          <a:p>
            <a:r>
              <a:rPr lang="en-US" dirty="0" smtClean="0"/>
              <a:t>Java has the following features</a:t>
            </a:r>
          </a:p>
          <a:p>
            <a:pPr lvl="1"/>
            <a:r>
              <a:rPr lang="en-US" dirty="0" smtClean="0"/>
              <a:t>Object Oriented</a:t>
            </a:r>
          </a:p>
          <a:p>
            <a:pPr lvl="1"/>
            <a:r>
              <a:rPr lang="en-US" dirty="0" smtClean="0"/>
              <a:t>Simplicity</a:t>
            </a:r>
          </a:p>
          <a:p>
            <a:pPr lvl="1"/>
            <a:r>
              <a:rPr lang="en-US" dirty="0" smtClean="0"/>
              <a:t>Robustness</a:t>
            </a:r>
          </a:p>
          <a:p>
            <a:pPr lvl="1"/>
            <a:r>
              <a:rPr lang="en-US" dirty="0" smtClean="0"/>
              <a:t>Platform Independence (Portable)</a:t>
            </a:r>
          </a:p>
          <a:p>
            <a:pPr lvl="1"/>
            <a:r>
              <a:rPr lang="en-US" dirty="0" smtClean="0"/>
              <a:t>Security</a:t>
            </a:r>
          </a:p>
          <a:p>
            <a:pPr lvl="1"/>
            <a:r>
              <a:rPr lang="en-US" dirty="0" smtClean="0"/>
              <a:t>Distributed Applications</a:t>
            </a:r>
          </a:p>
          <a:p>
            <a:pPr lvl="1"/>
            <a:r>
              <a:rPr lang="en-US" dirty="0" smtClean="0"/>
              <a:t>Multithreading</a:t>
            </a: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rgbClr val="7B9899"/>
                </a:solidFill>
              </a:rPr>
              <a:t>Java is a Simple Language</a:t>
            </a:r>
            <a:endParaRPr lang="en-IN" dirty="0"/>
          </a:p>
        </p:txBody>
      </p:sp>
      <p:sp>
        <p:nvSpPr>
          <p:cNvPr id="3" name="Content Placeholder 2"/>
          <p:cNvSpPr>
            <a:spLocks noGrp="1"/>
          </p:cNvSpPr>
          <p:nvPr>
            <p:ph idx="1"/>
          </p:nvPr>
        </p:nvSpPr>
        <p:spPr/>
        <p:txBody>
          <a:bodyPr/>
          <a:lstStyle/>
          <a:p>
            <a:r>
              <a:rPr lang="en-US" dirty="0" smtClean="0"/>
              <a:t>Does not have complex features as other programming languages like</a:t>
            </a:r>
          </a:p>
          <a:p>
            <a:pPr lvl="1"/>
            <a:endParaRPr lang="en-US" dirty="0" smtClean="0"/>
          </a:p>
          <a:p>
            <a:pPr lvl="1"/>
            <a:r>
              <a:rPr lang="en-US" dirty="0" smtClean="0"/>
              <a:t>Operator overloading, </a:t>
            </a:r>
          </a:p>
          <a:p>
            <a:pPr lvl="1"/>
            <a:r>
              <a:rPr lang="en-US" dirty="0" smtClean="0"/>
              <a:t>Multiple inheritance through classes, pointers and </a:t>
            </a:r>
          </a:p>
          <a:p>
            <a:pPr lvl="1"/>
            <a:r>
              <a:rPr lang="en-US" dirty="0" smtClean="0"/>
              <a:t>Explicit memory allocation.</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rgbClr val="7B9899"/>
                </a:solidFill>
              </a:rPr>
              <a:t>Java is Secure</a:t>
            </a:r>
            <a:endParaRPr lang="en-IN" dirty="0"/>
          </a:p>
        </p:txBody>
      </p:sp>
      <p:sp>
        <p:nvSpPr>
          <p:cNvPr id="3" name="Content Placeholder 2"/>
          <p:cNvSpPr>
            <a:spLocks noGrp="1"/>
          </p:cNvSpPr>
          <p:nvPr>
            <p:ph idx="1"/>
          </p:nvPr>
        </p:nvSpPr>
        <p:spPr/>
        <p:txBody>
          <a:bodyPr/>
          <a:lstStyle/>
          <a:p>
            <a:r>
              <a:rPr lang="en-US" dirty="0" smtClean="0"/>
              <a:t>Provides a virtual firewall between the application and the computer. </a:t>
            </a:r>
          </a:p>
          <a:p>
            <a:endParaRPr lang="en-US" dirty="0" smtClean="0"/>
          </a:p>
          <a:p>
            <a:r>
              <a:rPr lang="en-US" dirty="0" smtClean="0"/>
              <a:t>Java codes are confined within Java Runtime Environment (JRE).</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rgbClr val="7B9899"/>
                </a:solidFill>
              </a:rPr>
              <a:t>Java is Distributed</a:t>
            </a:r>
            <a:endParaRPr lang="en-IN" dirty="0"/>
          </a:p>
        </p:txBody>
      </p:sp>
      <p:sp>
        <p:nvSpPr>
          <p:cNvPr id="3" name="Content Placeholder 2"/>
          <p:cNvSpPr>
            <a:spLocks noGrp="1"/>
          </p:cNvSpPr>
          <p:nvPr>
            <p:ph idx="1"/>
          </p:nvPr>
        </p:nvSpPr>
        <p:spPr/>
        <p:txBody>
          <a:bodyPr/>
          <a:lstStyle/>
          <a:p>
            <a:r>
              <a:rPr lang="en-US" dirty="0" smtClean="0"/>
              <a:t>Java is designed for the distributed environment of the internet. </a:t>
            </a:r>
          </a:p>
          <a:p>
            <a:endParaRPr lang="en-US" dirty="0" smtClean="0"/>
          </a:p>
          <a:p>
            <a:r>
              <a:rPr lang="en-US" dirty="0" smtClean="0"/>
              <a:t>Objects on one JVM can execute procedures on a remote JVM.</a:t>
            </a:r>
          </a:p>
          <a:p>
            <a:endParaRPr lang="en-I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1592</TotalTime>
  <Words>1748</Words>
  <Application>Microsoft Office PowerPoint</Application>
  <PresentationFormat>On-screen Show (4:3)</PresentationFormat>
  <Paragraphs>292</Paragraphs>
  <Slides>51</Slides>
  <Notes>0</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Opulent</vt:lpstr>
      <vt:lpstr>CORE JAVA 8- day 2</vt:lpstr>
      <vt:lpstr>AGENDA</vt:lpstr>
      <vt:lpstr>Java Pre Assessment – Programming</vt:lpstr>
      <vt:lpstr>INTRODUCTION</vt:lpstr>
      <vt:lpstr>FEATURES</vt:lpstr>
      <vt:lpstr>Powerful Features</vt:lpstr>
      <vt:lpstr>Java is a Simple Language</vt:lpstr>
      <vt:lpstr>Java is Secure</vt:lpstr>
      <vt:lpstr>Java is Distributed</vt:lpstr>
      <vt:lpstr>Multithreading</vt:lpstr>
      <vt:lpstr>Java is Platform Independent</vt:lpstr>
      <vt:lpstr>Slide 12</vt:lpstr>
      <vt:lpstr>Java execution </vt:lpstr>
      <vt:lpstr>Slide 14</vt:lpstr>
      <vt:lpstr>Installing and Using Java</vt:lpstr>
      <vt:lpstr>Compilation and Execution of Java Program</vt:lpstr>
      <vt:lpstr>SAMPLE PROGRAM EXPLAINED</vt:lpstr>
      <vt:lpstr> TODAY’S TOPIC - Declarations and Access Control </vt:lpstr>
      <vt:lpstr> Identifiers &amp; JavaBeans </vt:lpstr>
      <vt:lpstr>Identifiers(Examples)</vt:lpstr>
      <vt:lpstr> JavaBeans </vt:lpstr>
      <vt:lpstr>Javabeans(...)</vt:lpstr>
      <vt:lpstr>Javabeans(...)</vt:lpstr>
      <vt:lpstr>Javabeans(recap)</vt:lpstr>
      <vt:lpstr>Javabeans(...)</vt:lpstr>
      <vt:lpstr>JAVA Beans(...)</vt:lpstr>
      <vt:lpstr>Assessment - 1</vt:lpstr>
      <vt:lpstr>Data types</vt:lpstr>
      <vt:lpstr>Slide 29</vt:lpstr>
      <vt:lpstr>Data types</vt:lpstr>
      <vt:lpstr>Slide 31</vt:lpstr>
      <vt:lpstr>Slide 32</vt:lpstr>
      <vt:lpstr>Slide 33</vt:lpstr>
      <vt:lpstr>Slide 34</vt:lpstr>
      <vt:lpstr>Slide 35</vt:lpstr>
      <vt:lpstr>Slide 36</vt:lpstr>
      <vt:lpstr>Slide 37</vt:lpstr>
      <vt:lpstr>Slide 38</vt:lpstr>
      <vt:lpstr>END OF DAY 1</vt:lpstr>
      <vt:lpstr> Sun's Java Code Conventions </vt:lpstr>
      <vt:lpstr> Sun's Java Code Conventions (...)</vt:lpstr>
      <vt:lpstr> Sun's Java Code Conventions (...)</vt:lpstr>
      <vt:lpstr> Declare Classes </vt:lpstr>
      <vt:lpstr> Declare Classes(...)</vt:lpstr>
      <vt:lpstr> Source File Declaration Rules </vt:lpstr>
      <vt:lpstr>Source File Declaration Rules (...)</vt:lpstr>
      <vt:lpstr>Source File Declaration Rules (...)</vt:lpstr>
      <vt:lpstr> Class Declarations and Modifiers </vt:lpstr>
      <vt:lpstr>Class Declarations and Modifiers (...)</vt:lpstr>
      <vt:lpstr>Class Declarations and Modifiers (...)</vt:lpstr>
      <vt:lpstr>Class Declarations and Modifiers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 8</dc:title>
  <dc:creator>Administration</dc:creator>
  <cp:lastModifiedBy>Administration</cp:lastModifiedBy>
  <cp:revision>61</cp:revision>
  <dcterms:created xsi:type="dcterms:W3CDTF">2022-03-06T13:02:54Z</dcterms:created>
  <dcterms:modified xsi:type="dcterms:W3CDTF">2022-03-30T17:07:52Z</dcterms:modified>
</cp:coreProperties>
</file>