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0"/>
  </p:handoutMasterIdLst>
  <p:sldIdLst>
    <p:sldId id="256" r:id="rId3"/>
    <p:sldId id="257" r:id="rId4"/>
    <p:sldId id="258" r:id="rId5"/>
    <p:sldId id="260" r:id="rId6"/>
    <p:sldId id="259" r:id="rId7"/>
    <p:sldId id="268" r:id="rId8"/>
    <p:sldId id="274" r:id="rId9"/>
    <p:sldId id="261" r:id="rId10"/>
    <p:sldId id="269" r:id="rId11"/>
    <p:sldId id="262" r:id="rId12"/>
    <p:sldId id="270" r:id="rId13"/>
    <p:sldId id="275" r:id="rId14"/>
    <p:sldId id="263" r:id="rId15"/>
    <p:sldId id="271" r:id="rId16"/>
    <p:sldId id="264" r:id="rId17"/>
    <p:sldId id="272" r:id="rId18"/>
    <p:sldId id="265" r:id="rId19"/>
    <p:sldId id="273" r:id="rId20"/>
    <p:sldId id="276" r:id="rId21"/>
    <p:sldId id="266" r:id="rId22"/>
    <p:sldId id="267" r:id="rId23"/>
    <p:sldId id="277" r:id="rId24"/>
    <p:sldId id="278" r:id="rId25"/>
    <p:sldId id="280" r:id="rId26"/>
    <p:sldId id="281" r:id="rId27"/>
    <p:sldId id="282" r:id="rId28"/>
    <p:sldId id="283" r:id="rId29"/>
  </p:sldIdLst>
  <p:sldSz cx="9144000" cy="6858000" type="screen4x3"/>
  <p:notesSz cx="6858000" cy="92964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58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Header Placeholder 37889"/>
          <p:cNvSpPr>
            <a:spLocks noGrp="1"/>
          </p:cNvSpPr>
          <p:nvPr>
            <p:ph type="hdr" sz="quarter"/>
          </p:nvPr>
        </p:nvSpPr>
        <p:spPr>
          <a:xfrm>
            <a:off x="0" y="0"/>
            <a:ext cx="2971800" cy="465138"/>
          </a:xfrm>
          <a:prstGeom prst="rect">
            <a:avLst/>
          </a:prstGeom>
          <a:noFill/>
          <a:ln w="9525">
            <a:noFill/>
          </a:ln>
        </p:spPr>
        <p:txBody>
          <a:bodyPr/>
          <a:p>
            <a:pPr lvl="0"/>
            <a:endParaRPr lang="en-US" sz="1200"/>
          </a:p>
        </p:txBody>
      </p:sp>
      <p:sp>
        <p:nvSpPr>
          <p:cNvPr id="37891" name="Date Placeholder 37890"/>
          <p:cNvSpPr>
            <a:spLocks noGrp="1"/>
          </p:cNvSpPr>
          <p:nvPr>
            <p:ph type="dt" sz="quarter" idx="1"/>
          </p:nvPr>
        </p:nvSpPr>
        <p:spPr>
          <a:xfrm>
            <a:off x="3884613" y="0"/>
            <a:ext cx="2971800" cy="465138"/>
          </a:xfrm>
          <a:prstGeom prst="rect">
            <a:avLst/>
          </a:prstGeom>
          <a:noFill/>
          <a:ln w="9525">
            <a:noFill/>
          </a:ln>
        </p:spPr>
        <p:txBody>
          <a:bodyPr/>
          <a:p>
            <a:pPr lvl="0" algn="r"/>
            <a:endParaRPr lang="en-US" sz="1200"/>
          </a:p>
        </p:txBody>
      </p:sp>
      <p:sp>
        <p:nvSpPr>
          <p:cNvPr id="37892" name="Footer Placeholder 37891"/>
          <p:cNvSpPr>
            <a:spLocks noGrp="1"/>
          </p:cNvSpPr>
          <p:nvPr>
            <p:ph type="ftr" sz="quarter" idx="2"/>
          </p:nvPr>
        </p:nvSpPr>
        <p:spPr>
          <a:xfrm>
            <a:off x="0" y="8829675"/>
            <a:ext cx="2971800" cy="465138"/>
          </a:xfrm>
          <a:prstGeom prst="rect">
            <a:avLst/>
          </a:prstGeom>
          <a:noFill/>
          <a:ln w="9525">
            <a:noFill/>
          </a:ln>
        </p:spPr>
        <p:txBody>
          <a:bodyPr anchor="b" anchorCtr="0"/>
          <a:p>
            <a:pPr lvl="0"/>
            <a:endParaRPr lang="en-US" sz="1200"/>
          </a:p>
        </p:txBody>
      </p:sp>
      <p:sp>
        <p:nvSpPr>
          <p:cNvPr id="37893" name="Slide Number Placeholder 37892"/>
          <p:cNvSpPr>
            <a:spLocks noGrp="1"/>
          </p:cNvSpPr>
          <p:nvPr>
            <p:ph type="sldNum" sz="quarter" idx="3"/>
          </p:nvPr>
        </p:nvSpPr>
        <p:spPr>
          <a:xfrm>
            <a:off x="3884613" y="8829675"/>
            <a:ext cx="2971800" cy="465138"/>
          </a:xfrm>
          <a:prstGeom prst="rect">
            <a:avLst/>
          </a:prstGeom>
          <a:noFill/>
          <a:ln w="9525">
            <a:noFill/>
          </a:ln>
        </p:spPr>
        <p:txBody>
          <a:bodyPr anchor="b" anchorCtr="0"/>
          <a:p>
            <a:pPr lvl="0" algn="r"/>
            <a:fld id="{9A0DB2DC-4C9A-4742-B13C-FB6460FD3503}" type="slidenum">
              <a:rPr lang="en-US" sz="1200"/>
            </a:fld>
            <a:endParaRPr lang="en-US" sz="120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BB962C8B-B14F-4D97-AF65-F5344CB8AC3E}" type="datetime1">
              <a:rPr lang="en-US"/>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B962C8B-B14F-4D97-AF65-F5344CB8AC3E}" type="datetime1">
              <a:rPr lang="en-US"/>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fld id="{BB962C8B-B14F-4D97-AF65-F5344CB8AC3E}" type="datetime1">
              <a:rPr lang="en-US"/>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Set.html"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Se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Map.html"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Ma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lang/Iterable.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lang/Iterable.html"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avase/6/docs/api/java/util/Iterator.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java.sun.com/j2se/1.5.0/docs/api/java/util/Colle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2049"/>
          <p:cNvSpPr>
            <a:spLocks noGrp="1"/>
          </p:cNvSpPr>
          <p:nvPr>
            <p:ph type="ctrTitle"/>
          </p:nvPr>
        </p:nvSpPr>
        <p:spPr>
          <a:xfrm>
            <a:off x="685800" y="2130425"/>
            <a:ext cx="7772400" cy="1470025"/>
          </a:xfrm>
          <a:ln/>
        </p:spPr>
        <p:txBody>
          <a:bodyPr anchor="ctr" anchorCtr="0"/>
          <a:p>
            <a:pPr defTabSz="914400">
              <a:buClrTx/>
              <a:buSzTx/>
              <a:buFontTx/>
              <a:buNone/>
            </a:pPr>
            <a:r>
              <a:rPr sz="4400" kern="1200" baseline="0">
                <a:latin typeface="Arial" panose="020B0604020202020204" pitchFamily="34" charset="0"/>
              </a:rPr>
              <a:t>Java Collections</a:t>
            </a:r>
            <a:endParaRPr sz="4400" kern="1200" baseline="0">
              <a:latin typeface="Arial" panose="020B0604020202020204" pitchFamily="34" charset="0"/>
            </a:endParaRPr>
          </a:p>
        </p:txBody>
      </p:sp>
      <p:sp>
        <p:nvSpPr>
          <p:cNvPr id="2051" name="Subtitle 2050"/>
          <p:cNvSpPr>
            <a:spLocks noGrp="1"/>
          </p:cNvSpPr>
          <p:nvPr>
            <p:ph type="subTitle" idx="1"/>
          </p:nvPr>
        </p:nvSpPr>
        <p:spPr>
          <a:xfrm>
            <a:off x="1371600" y="3886200"/>
            <a:ext cx="6400800" cy="1752600"/>
          </a:xfrm>
          <a:ln/>
        </p:spPr>
        <p:txBody>
          <a:bodyPr/>
          <a:p>
            <a:pPr defTabSz="914400">
              <a:buClrTx/>
              <a:buSzTx/>
              <a:buFontTx/>
            </a:pPr>
            <a:endParaRPr sz="3200" kern="1200" baseline="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8193"/>
          <p:cNvSpPr>
            <a:spLocks noGrp="1"/>
          </p:cNvSpPr>
          <p:nvPr>
            <p:ph type="title"/>
          </p:nvPr>
        </p:nvSpPr>
        <p:spPr>
          <a:ln/>
        </p:spPr>
        <p:txBody>
          <a:bodyPr anchor="ctr" anchorCtr="0"/>
          <a:p>
            <a:r>
              <a:rPr sz="4000"/>
              <a:t>public interface </a:t>
            </a:r>
            <a:r>
              <a:rPr sz="4000" b="1"/>
              <a:t>List&lt;E&gt;</a:t>
            </a:r>
            <a:br>
              <a:rPr sz="4000"/>
            </a:br>
            <a:r>
              <a:rPr sz="4000"/>
              <a:t>extends </a:t>
            </a:r>
            <a:r>
              <a:rPr sz="4000">
                <a:hlinkClick r:id="rId1" tooltip="interface in java.util"/>
              </a:rPr>
              <a:t>Collection</a:t>
            </a:r>
            <a:r>
              <a:rPr sz="4000"/>
              <a:t>&lt;E&gt;</a:t>
            </a:r>
            <a:endParaRPr sz="4000"/>
          </a:p>
        </p:txBody>
      </p:sp>
      <p:sp>
        <p:nvSpPr>
          <p:cNvPr id="8195" name="Text Placeholder 8194"/>
          <p:cNvSpPr>
            <a:spLocks noGrp="1"/>
          </p:cNvSpPr>
          <p:nvPr>
            <p:ph type="body" idx="1"/>
          </p:nvPr>
        </p:nvSpPr>
        <p:spPr>
          <a:xfrm>
            <a:off x="457200" y="1905000"/>
            <a:ext cx="8229600" cy="4221163"/>
          </a:xfrm>
          <a:ln/>
        </p:spPr>
        <p:txBody>
          <a:bodyPr/>
          <a:p>
            <a:r>
              <a:t>List — an ordered collection (sometimes called a </a:t>
            </a:r>
            <a:r>
              <a:rPr i="1"/>
              <a:t>sequence</a:t>
            </a:r>
            <a:r>
              <a:t>). Lists can contain duplicate elements. The user of a List generally has precise control over where in the list each element is inserted and can access elements by their integer index (position). If you've used Vector, you're familiar with the general flavor of List.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8433"/>
          <p:cNvSpPr>
            <a:spLocks noGrp="1"/>
          </p:cNvSpPr>
          <p:nvPr>
            <p:ph type="title"/>
          </p:nvPr>
        </p:nvSpPr>
        <p:spPr>
          <a:ln/>
        </p:spPr>
        <p:txBody>
          <a:bodyPr anchor="ctr" anchorCtr="0"/>
          <a:p>
            <a:r>
              <a:rPr sz="4000"/>
              <a:t>public interface </a:t>
            </a:r>
            <a:r>
              <a:rPr sz="4000" b="1"/>
              <a:t>List&lt;E&gt;</a:t>
            </a:r>
            <a:br>
              <a:rPr sz="4000"/>
            </a:br>
            <a:r>
              <a:rPr sz="4000"/>
              <a:t>extends </a:t>
            </a:r>
            <a:r>
              <a:rPr sz="4000">
                <a:hlinkClick r:id="rId1" tooltip="interface in java.util"/>
              </a:rPr>
              <a:t>Collection</a:t>
            </a:r>
            <a:r>
              <a:rPr sz="4000"/>
              <a:t>&lt;E&gt;</a:t>
            </a:r>
            <a:endParaRPr sz="4000"/>
          </a:p>
        </p:txBody>
      </p:sp>
      <p:sp>
        <p:nvSpPr>
          <p:cNvPr id="18435" name="Text Placeholder 18434"/>
          <p:cNvSpPr>
            <a:spLocks noGrp="1"/>
          </p:cNvSpPr>
          <p:nvPr>
            <p:ph type="body" idx="1"/>
          </p:nvPr>
        </p:nvSpPr>
        <p:spPr>
          <a:xfrm>
            <a:off x="457200" y="1600200"/>
            <a:ext cx="8229600" cy="4800600"/>
          </a:xfrm>
          <a:ln/>
        </p:spPr>
        <p:txBody>
          <a:bodyPr/>
          <a:p>
            <a:pPr>
              <a:lnSpc>
                <a:spcPct val="80000"/>
              </a:lnSpc>
              <a:buNone/>
            </a:pPr>
            <a:r>
              <a:rPr sz="1400">
                <a:latin typeface="Courier New" panose="02070309020205020404" pitchFamily="49" charset="0"/>
              </a:rPr>
              <a:t>public interface List&lt;E&gt; extends Collection&lt;E&gt; {</a:t>
            </a:r>
            <a:endParaRPr sz="1400">
              <a:latin typeface="Courier New" panose="02070309020205020404" pitchFamily="49" charset="0"/>
            </a:endParaRPr>
          </a:p>
          <a:p>
            <a:pPr>
              <a:lnSpc>
                <a:spcPct val="80000"/>
              </a:lnSpc>
              <a:buNone/>
            </a:pPr>
            <a:r>
              <a:rPr sz="1400">
                <a:latin typeface="Courier New" panose="02070309020205020404" pitchFamily="49" charset="0"/>
              </a:rPr>
              <a:t>    // Positional access</a:t>
            </a:r>
            <a:endParaRPr sz="1400">
              <a:latin typeface="Courier New" panose="02070309020205020404" pitchFamily="49" charset="0"/>
            </a:endParaRPr>
          </a:p>
          <a:p>
            <a:pPr>
              <a:lnSpc>
                <a:spcPct val="80000"/>
              </a:lnSpc>
              <a:buNone/>
            </a:pPr>
            <a:r>
              <a:rPr sz="1400">
                <a:latin typeface="Courier New" panose="02070309020205020404" pitchFamily="49" charset="0"/>
              </a:rPr>
              <a:t>    E </a:t>
            </a:r>
            <a:r>
              <a:rPr sz="1400" err="1">
                <a:latin typeface="Courier New" panose="02070309020205020404" pitchFamily="49" charset="0"/>
              </a:rPr>
              <a:t>get(int</a:t>
            </a:r>
            <a:r>
              <a:rPr sz="1400">
                <a:latin typeface="Courier New" panose="02070309020205020404" pitchFamily="49" charset="0"/>
              </a:rPr>
              <a:t> index);</a:t>
            </a:r>
            <a:endParaRPr sz="1400">
              <a:latin typeface="Courier New" panose="02070309020205020404" pitchFamily="49" charset="0"/>
            </a:endParaRPr>
          </a:p>
          <a:p>
            <a:pPr>
              <a:lnSpc>
                <a:spcPct val="80000"/>
              </a:lnSpc>
              <a:buNone/>
            </a:pPr>
            <a:r>
              <a:rPr sz="1400">
                <a:latin typeface="Courier New" panose="02070309020205020404" pitchFamily="49" charset="0"/>
              </a:rPr>
              <a:t>    E </a:t>
            </a:r>
            <a:r>
              <a:rPr sz="1400" err="1">
                <a:latin typeface="Courier New" panose="02070309020205020404" pitchFamily="49" charset="0"/>
              </a:rPr>
              <a:t>set(int</a:t>
            </a:r>
            <a:r>
              <a:rPr sz="1400">
                <a:latin typeface="Courier New" panose="02070309020205020404" pitchFamily="49" charset="0"/>
              </a:rPr>
              <a:t> index, E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add(E</a:t>
            </a:r>
            <a:r>
              <a:rPr sz="1400">
                <a:latin typeface="Courier New" panose="02070309020205020404" pitchFamily="49" charset="0"/>
              </a:rPr>
              <a:t>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void </a:t>
            </a:r>
            <a:r>
              <a:rPr sz="1400" err="1">
                <a:latin typeface="Courier New" panose="02070309020205020404" pitchFamily="49" charset="0"/>
              </a:rPr>
              <a:t>add(int</a:t>
            </a:r>
            <a:r>
              <a:rPr sz="1400">
                <a:latin typeface="Courier New" panose="02070309020205020404" pitchFamily="49" charset="0"/>
              </a:rPr>
              <a:t> index, E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E </a:t>
            </a:r>
            <a:r>
              <a:rPr sz="1400" err="1">
                <a:latin typeface="Courier New" panose="02070309020205020404" pitchFamily="49" charset="0"/>
              </a:rPr>
              <a:t>remove(int</a:t>
            </a:r>
            <a:r>
              <a:rPr sz="1400">
                <a:latin typeface="Courier New" panose="02070309020205020404" pitchFamily="49" charset="0"/>
              </a:rPr>
              <a:t> index);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addAll(int</a:t>
            </a:r>
            <a:r>
              <a:rPr sz="1400">
                <a:latin typeface="Courier New" panose="02070309020205020404" pitchFamily="49" charset="0"/>
              </a:rPr>
              <a:t> index,</a:t>
            </a:r>
            <a:endParaRPr sz="1400">
              <a:latin typeface="Courier New" panose="02070309020205020404" pitchFamily="49" charset="0"/>
            </a:endParaRPr>
          </a:p>
          <a:p>
            <a:pPr>
              <a:lnSpc>
                <a:spcPct val="80000"/>
              </a:lnSpc>
              <a:buNone/>
            </a:pPr>
            <a:r>
              <a:rPr sz="1400">
                <a:latin typeface="Courier New" panose="02070309020205020404" pitchFamily="49" charset="0"/>
              </a:rPr>
              <a:t>        Collection&lt;? extends E&gt; c); //optional</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Search</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int</a:t>
            </a:r>
            <a:r>
              <a:rPr sz="1400">
                <a:latin typeface="Courier New" panose="02070309020205020404" pitchFamily="49" charset="0"/>
              </a:rPr>
              <a:t> </a:t>
            </a:r>
            <a:r>
              <a:rPr sz="1400" err="1">
                <a:latin typeface="Courier New" panose="02070309020205020404" pitchFamily="49" charset="0"/>
              </a:rPr>
              <a:t>indexOf(Object</a:t>
            </a:r>
            <a:r>
              <a:rPr sz="1400">
                <a:latin typeface="Courier New" panose="02070309020205020404" pitchFamily="49" charset="0"/>
              </a:rPr>
              <a:t> o);</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int</a:t>
            </a:r>
            <a:r>
              <a:rPr sz="1400">
                <a:latin typeface="Courier New" panose="02070309020205020404" pitchFamily="49" charset="0"/>
              </a:rPr>
              <a:t> </a:t>
            </a:r>
            <a:r>
              <a:rPr sz="1400" err="1">
                <a:latin typeface="Courier New" panose="02070309020205020404" pitchFamily="49" charset="0"/>
              </a:rPr>
              <a:t>lastIndexOf(Object</a:t>
            </a:r>
            <a:r>
              <a:rPr sz="1400">
                <a:latin typeface="Courier New" panose="02070309020205020404" pitchFamily="49" charset="0"/>
              </a:rPr>
              <a:t> o);</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Iteration</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ListIterator</a:t>
            </a:r>
            <a:r>
              <a:rPr sz="1400">
                <a:latin typeface="Courier New" panose="02070309020205020404" pitchFamily="49" charset="0"/>
              </a:rPr>
              <a:t>&lt;E&gt; </a:t>
            </a:r>
            <a:r>
              <a:rPr sz="1400" err="1">
                <a:latin typeface="Courier New" panose="02070309020205020404" pitchFamily="49" charset="0"/>
              </a:rPr>
              <a:t>listIterator</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ListIterator</a:t>
            </a:r>
            <a:r>
              <a:rPr sz="1400">
                <a:latin typeface="Courier New" panose="02070309020205020404" pitchFamily="49" charset="0"/>
              </a:rPr>
              <a:t>&lt;E&gt; </a:t>
            </a:r>
            <a:r>
              <a:rPr sz="1400" err="1">
                <a:latin typeface="Courier New" panose="02070309020205020404" pitchFamily="49" charset="0"/>
              </a:rPr>
              <a:t>listIterator(int</a:t>
            </a:r>
            <a:r>
              <a:rPr sz="1400">
                <a:latin typeface="Courier New" panose="02070309020205020404" pitchFamily="49" charset="0"/>
              </a:rPr>
              <a:t> index);</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Range-view</a:t>
            </a:r>
            <a:endParaRPr sz="1400">
              <a:latin typeface="Courier New" panose="02070309020205020404" pitchFamily="49" charset="0"/>
            </a:endParaRPr>
          </a:p>
          <a:p>
            <a:pPr>
              <a:lnSpc>
                <a:spcPct val="80000"/>
              </a:lnSpc>
              <a:buNone/>
            </a:pPr>
            <a:r>
              <a:rPr sz="1400">
                <a:latin typeface="Courier New" panose="02070309020205020404" pitchFamily="49" charset="0"/>
              </a:rPr>
              <a:t>    List&lt;E&gt; </a:t>
            </a:r>
            <a:r>
              <a:rPr sz="1400" err="1">
                <a:latin typeface="Courier New" panose="02070309020205020404" pitchFamily="49" charset="0"/>
              </a:rPr>
              <a:t>subList(int</a:t>
            </a:r>
            <a:r>
              <a:rPr sz="1400">
                <a:latin typeface="Courier New" panose="02070309020205020404" pitchFamily="49" charset="0"/>
              </a:rPr>
              <a:t> from, </a:t>
            </a:r>
            <a:r>
              <a:rPr sz="1400" err="1">
                <a:latin typeface="Courier New" panose="02070309020205020404" pitchFamily="49" charset="0"/>
              </a:rPr>
              <a:t>int</a:t>
            </a:r>
            <a:r>
              <a:rPr sz="1400">
                <a:latin typeface="Courier New" panose="02070309020205020404" pitchFamily="49" charset="0"/>
              </a:rPr>
              <a:t> to);</a:t>
            </a:r>
            <a:endParaRPr sz="1400">
              <a:latin typeface="Courier New" panose="02070309020205020404" pitchFamily="49" charset="0"/>
            </a:endParaRPr>
          </a:p>
          <a:p>
            <a:pPr>
              <a:lnSpc>
                <a:spcPct val="80000"/>
              </a:lnSpc>
              <a:buNone/>
            </a:pPr>
            <a:r>
              <a:rPr sz="1400">
                <a:latin typeface="Courier New" panose="02070309020205020404" pitchFamily="49" charset="0"/>
              </a:rPr>
              <a: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23553"/>
          <p:cNvSpPr>
            <a:spLocks noGrp="1"/>
          </p:cNvSpPr>
          <p:nvPr>
            <p:ph type="title"/>
          </p:nvPr>
        </p:nvSpPr>
        <p:spPr>
          <a:xfrm>
            <a:off x="457200" y="152400"/>
            <a:ext cx="8229600" cy="685800"/>
          </a:xfrm>
          <a:ln/>
        </p:spPr>
        <p:txBody>
          <a:bodyPr anchor="ctr" anchorCtr="0"/>
          <a:p>
            <a:r>
              <a:rPr sz="4000"/>
              <a:t>A note on </a:t>
            </a:r>
            <a:r>
              <a:rPr sz="4000" err="1"/>
              <a:t>ListIterators</a:t>
            </a:r>
            <a:endParaRPr sz="4000"/>
          </a:p>
        </p:txBody>
      </p:sp>
      <p:sp>
        <p:nvSpPr>
          <p:cNvPr id="23555" name="Text Placeholder 23554"/>
          <p:cNvSpPr>
            <a:spLocks noGrp="1"/>
          </p:cNvSpPr>
          <p:nvPr>
            <p:ph type="body" idx="1"/>
          </p:nvPr>
        </p:nvSpPr>
        <p:spPr>
          <a:xfrm>
            <a:off x="457200" y="914400"/>
            <a:ext cx="8229600" cy="5791200"/>
          </a:xfrm>
          <a:ln/>
        </p:spPr>
        <p:txBody>
          <a:bodyPr/>
          <a:p>
            <a:pPr>
              <a:lnSpc>
                <a:spcPct val="80000"/>
              </a:lnSpc>
            </a:pPr>
            <a:r>
              <a:rPr sz="1600"/>
              <a:t>The three methods that </a:t>
            </a:r>
            <a:r>
              <a:rPr sz="1600" err="1"/>
              <a:t>ListIterator</a:t>
            </a:r>
            <a:r>
              <a:rPr sz="1600"/>
              <a:t> inherits from Iterator (</a:t>
            </a:r>
            <a:r>
              <a:rPr sz="1600" err="1"/>
              <a:t>hasNext</a:t>
            </a:r>
            <a:r>
              <a:rPr sz="1600"/>
              <a:t>, next, and remove) do exactly the same thing in both interfaces. The </a:t>
            </a:r>
            <a:r>
              <a:rPr sz="1600" err="1"/>
              <a:t>hasPrevious</a:t>
            </a:r>
            <a:r>
              <a:rPr sz="1600"/>
              <a:t> and the previous operations are exact analogues of </a:t>
            </a:r>
            <a:r>
              <a:rPr sz="1600" err="1"/>
              <a:t>hasNext</a:t>
            </a:r>
            <a:r>
              <a:rPr sz="1600"/>
              <a:t> and next. The former operations refer to the element before the (implicit) cursor, whereas the latter refer to the element after the cursor. The previous operation moves the cursor backward, whereas next moves it forward. </a:t>
            </a:r>
            <a:endParaRPr sz="1600"/>
          </a:p>
          <a:p>
            <a:pPr>
              <a:lnSpc>
                <a:spcPct val="80000"/>
              </a:lnSpc>
            </a:pPr>
            <a:r>
              <a:rPr sz="1600"/>
              <a:t>The </a:t>
            </a:r>
            <a:r>
              <a:rPr sz="1600" err="1"/>
              <a:t>nextIndex</a:t>
            </a:r>
            <a:r>
              <a:rPr sz="1600"/>
              <a:t> method returns the index of the element that would be returned by a subsequent call to next, and </a:t>
            </a:r>
            <a:r>
              <a:rPr sz="1600" err="1"/>
              <a:t>previousIndex</a:t>
            </a:r>
            <a:r>
              <a:rPr sz="1600"/>
              <a:t> returns the index of the element that would be returned by a subsequent call to previous </a:t>
            </a:r>
            <a:endParaRPr sz="1600"/>
          </a:p>
          <a:p>
            <a:pPr>
              <a:lnSpc>
                <a:spcPct val="80000"/>
              </a:lnSpc>
            </a:pPr>
            <a:r>
              <a:rPr sz="1600"/>
              <a:t>The set method overwrites the last element returned by next or previous with the specified element. </a:t>
            </a:r>
            <a:endParaRPr sz="1600"/>
          </a:p>
          <a:p>
            <a:pPr>
              <a:lnSpc>
                <a:spcPct val="80000"/>
              </a:lnSpc>
            </a:pPr>
            <a:r>
              <a:rPr sz="1600"/>
              <a:t>The add method inserts a new element into the list immediately before the current cursor position. </a:t>
            </a:r>
            <a:endParaRPr sz="1600"/>
          </a:p>
          <a:p>
            <a:pPr>
              <a:lnSpc>
                <a:spcPct val="80000"/>
              </a:lnSpc>
            </a:pPr>
            <a:endParaRPr sz="1600"/>
          </a:p>
          <a:p>
            <a:pPr>
              <a:lnSpc>
                <a:spcPct val="80000"/>
              </a:lnSpc>
              <a:buNone/>
            </a:pPr>
            <a:r>
              <a:rPr sz="1600">
                <a:latin typeface="Courier New" panose="02070309020205020404" pitchFamily="49" charset="0"/>
              </a:rPr>
              <a:t>public interface </a:t>
            </a:r>
            <a:r>
              <a:rPr sz="1600" err="1">
                <a:latin typeface="Courier New" panose="02070309020205020404" pitchFamily="49" charset="0"/>
              </a:rPr>
              <a:t>ListIterator</a:t>
            </a:r>
            <a:r>
              <a:rPr sz="1600">
                <a:latin typeface="Courier New" panose="02070309020205020404" pitchFamily="49" charset="0"/>
              </a:rPr>
              <a:t>&lt;E&gt; extends Iterator&lt;E&gt; {</a:t>
            </a:r>
            <a:endParaRPr sz="1600">
              <a:latin typeface="Courier New" panose="02070309020205020404" pitchFamily="49" charset="0"/>
            </a:endParaRPr>
          </a:p>
          <a:p>
            <a:pPr>
              <a:lnSpc>
                <a:spcPct val="80000"/>
              </a:lnSpc>
              <a:buNone/>
            </a:pPr>
            <a:r>
              <a:rPr sz="1600">
                <a:latin typeface="Courier New" panose="02070309020205020404" pitchFamily="49" charset="0"/>
              </a:rPr>
              <a:t>    </a:t>
            </a:r>
            <a:r>
              <a:rPr sz="1600" err="1">
                <a:latin typeface="Courier New" panose="02070309020205020404" pitchFamily="49" charset="0"/>
              </a:rPr>
              <a:t>boolean</a:t>
            </a:r>
            <a:r>
              <a:rPr sz="1600">
                <a:latin typeface="Courier New" panose="02070309020205020404" pitchFamily="49" charset="0"/>
              </a:rPr>
              <a:t> </a:t>
            </a:r>
            <a:r>
              <a:rPr sz="1600" err="1">
                <a:latin typeface="Courier New" panose="02070309020205020404" pitchFamily="49" charset="0"/>
              </a:rPr>
              <a:t>hasNext</a:t>
            </a:r>
            <a:r>
              <a:rPr sz="1600">
                <a:latin typeface="Courier New" panose="02070309020205020404" pitchFamily="49" charset="0"/>
              </a:rPr>
              <a:t>();</a:t>
            </a:r>
            <a:endParaRPr sz="1600">
              <a:latin typeface="Courier New" panose="02070309020205020404" pitchFamily="49" charset="0"/>
            </a:endParaRPr>
          </a:p>
          <a:p>
            <a:pPr>
              <a:lnSpc>
                <a:spcPct val="80000"/>
              </a:lnSpc>
              <a:buNone/>
            </a:pPr>
            <a:r>
              <a:rPr sz="1600">
                <a:latin typeface="Courier New" panose="02070309020205020404" pitchFamily="49" charset="0"/>
              </a:rPr>
              <a:t>    E next();</a:t>
            </a:r>
            <a:endParaRPr sz="1600">
              <a:latin typeface="Courier New" panose="02070309020205020404" pitchFamily="49" charset="0"/>
            </a:endParaRPr>
          </a:p>
          <a:p>
            <a:pPr>
              <a:lnSpc>
                <a:spcPct val="80000"/>
              </a:lnSpc>
              <a:buNone/>
            </a:pPr>
            <a:r>
              <a:rPr sz="1600">
                <a:latin typeface="Courier New" panose="02070309020205020404" pitchFamily="49" charset="0"/>
              </a:rPr>
              <a:t>    </a:t>
            </a:r>
            <a:r>
              <a:rPr sz="1600" err="1">
                <a:latin typeface="Courier New" panose="02070309020205020404" pitchFamily="49" charset="0"/>
              </a:rPr>
              <a:t>boolean</a:t>
            </a:r>
            <a:r>
              <a:rPr sz="1600">
                <a:latin typeface="Courier New" panose="02070309020205020404" pitchFamily="49" charset="0"/>
              </a:rPr>
              <a:t> </a:t>
            </a:r>
            <a:r>
              <a:rPr sz="1600" err="1">
                <a:latin typeface="Courier New" panose="02070309020205020404" pitchFamily="49" charset="0"/>
              </a:rPr>
              <a:t>hasPrevious</a:t>
            </a:r>
            <a:r>
              <a:rPr sz="1600">
                <a:latin typeface="Courier New" panose="02070309020205020404" pitchFamily="49" charset="0"/>
              </a:rPr>
              <a:t>();</a:t>
            </a:r>
            <a:endParaRPr sz="1600">
              <a:latin typeface="Courier New" panose="02070309020205020404" pitchFamily="49" charset="0"/>
            </a:endParaRPr>
          </a:p>
          <a:p>
            <a:pPr>
              <a:lnSpc>
                <a:spcPct val="80000"/>
              </a:lnSpc>
              <a:buNone/>
            </a:pPr>
            <a:r>
              <a:rPr sz="1600">
                <a:latin typeface="Courier New" panose="02070309020205020404" pitchFamily="49" charset="0"/>
              </a:rPr>
              <a:t>    E previous();</a:t>
            </a:r>
            <a:endParaRPr sz="1600">
              <a:latin typeface="Courier New" panose="02070309020205020404" pitchFamily="49" charset="0"/>
            </a:endParaRPr>
          </a:p>
          <a:p>
            <a:pPr>
              <a:lnSpc>
                <a:spcPct val="80000"/>
              </a:lnSpc>
              <a:buNone/>
            </a:pPr>
            <a:r>
              <a:rPr sz="1600">
                <a:latin typeface="Courier New" panose="02070309020205020404" pitchFamily="49" charset="0"/>
              </a:rPr>
              <a:t>    </a:t>
            </a:r>
            <a:r>
              <a:rPr sz="1600" err="1">
                <a:latin typeface="Courier New" panose="02070309020205020404" pitchFamily="49" charset="0"/>
              </a:rPr>
              <a:t>int</a:t>
            </a:r>
            <a:r>
              <a:rPr sz="1600">
                <a:latin typeface="Courier New" panose="02070309020205020404" pitchFamily="49" charset="0"/>
              </a:rPr>
              <a:t> </a:t>
            </a:r>
            <a:r>
              <a:rPr sz="1600" err="1">
                <a:latin typeface="Courier New" panose="02070309020205020404" pitchFamily="49" charset="0"/>
              </a:rPr>
              <a:t>nextIndex</a:t>
            </a:r>
            <a:r>
              <a:rPr sz="1600">
                <a:latin typeface="Courier New" panose="02070309020205020404" pitchFamily="49" charset="0"/>
              </a:rPr>
              <a:t>();</a:t>
            </a:r>
            <a:endParaRPr sz="1600">
              <a:latin typeface="Courier New" panose="02070309020205020404" pitchFamily="49" charset="0"/>
            </a:endParaRPr>
          </a:p>
          <a:p>
            <a:pPr>
              <a:lnSpc>
                <a:spcPct val="80000"/>
              </a:lnSpc>
              <a:buNone/>
            </a:pPr>
            <a:r>
              <a:rPr sz="1600">
                <a:latin typeface="Courier New" panose="02070309020205020404" pitchFamily="49" charset="0"/>
              </a:rPr>
              <a:t>    </a:t>
            </a:r>
            <a:r>
              <a:rPr sz="1600" err="1">
                <a:latin typeface="Courier New" panose="02070309020205020404" pitchFamily="49" charset="0"/>
              </a:rPr>
              <a:t>int</a:t>
            </a:r>
            <a:r>
              <a:rPr sz="1600">
                <a:latin typeface="Courier New" panose="02070309020205020404" pitchFamily="49" charset="0"/>
              </a:rPr>
              <a:t> </a:t>
            </a:r>
            <a:r>
              <a:rPr sz="1600" err="1">
                <a:latin typeface="Courier New" panose="02070309020205020404" pitchFamily="49" charset="0"/>
              </a:rPr>
              <a:t>previousIndex</a:t>
            </a:r>
            <a:r>
              <a:rPr sz="1600">
                <a:latin typeface="Courier New" panose="02070309020205020404" pitchFamily="49" charset="0"/>
              </a:rPr>
              <a:t>();</a:t>
            </a:r>
            <a:endParaRPr sz="1600">
              <a:latin typeface="Courier New" panose="02070309020205020404" pitchFamily="49" charset="0"/>
            </a:endParaRPr>
          </a:p>
          <a:p>
            <a:pPr>
              <a:lnSpc>
                <a:spcPct val="80000"/>
              </a:lnSpc>
              <a:buNone/>
            </a:pPr>
            <a:r>
              <a:rPr sz="1600">
                <a:latin typeface="Courier New" panose="02070309020205020404" pitchFamily="49" charset="0"/>
              </a:rPr>
              <a:t>    void remove(); //optional</a:t>
            </a:r>
            <a:endParaRPr sz="1600">
              <a:latin typeface="Courier New" panose="02070309020205020404" pitchFamily="49" charset="0"/>
            </a:endParaRPr>
          </a:p>
          <a:p>
            <a:pPr>
              <a:lnSpc>
                <a:spcPct val="80000"/>
              </a:lnSpc>
              <a:buNone/>
            </a:pPr>
            <a:r>
              <a:rPr sz="1600">
                <a:latin typeface="Courier New" panose="02070309020205020404" pitchFamily="49" charset="0"/>
              </a:rPr>
              <a:t>    </a:t>
            </a:r>
            <a:r>
              <a:rPr lang="de-DE" altLang="x-none" sz="1600" dirty="0">
                <a:latin typeface="Courier New" panose="02070309020205020404" pitchFamily="49" charset="0"/>
              </a:rPr>
              <a:t>void set(E e); //optional</a:t>
            </a:r>
            <a:endParaRPr lang="de-DE" altLang="x-none" sz="1600" dirty="0">
              <a:latin typeface="Courier New" panose="02070309020205020404" pitchFamily="49" charset="0"/>
            </a:endParaRPr>
          </a:p>
          <a:p>
            <a:pPr>
              <a:lnSpc>
                <a:spcPct val="80000"/>
              </a:lnSpc>
              <a:buNone/>
            </a:pPr>
            <a:r>
              <a:rPr lang="de-DE" altLang="x-none" sz="1600" dirty="0">
                <a:latin typeface="Courier New" panose="02070309020205020404" pitchFamily="49" charset="0"/>
              </a:rPr>
              <a:t>    void add(E e); //optional</a:t>
            </a:r>
            <a:endParaRPr lang="de-DE" altLang="x-none" sz="1600" dirty="0">
              <a:latin typeface="Courier New" panose="02070309020205020404" pitchFamily="49" charset="0"/>
            </a:endParaRPr>
          </a:p>
          <a:p>
            <a:pPr>
              <a:lnSpc>
                <a:spcPct val="80000"/>
              </a:lnSpc>
              <a:buNone/>
            </a:pPr>
            <a:r>
              <a:rPr sz="1600">
                <a:latin typeface="Courier New" panose="02070309020205020404" pitchFamily="49" charset="0"/>
              </a:rPr>
              <a:t>}</a:t>
            </a:r>
            <a:endParaRPr sz="1600">
              <a:latin typeface="Courier New" panose="02070309020205020404" pitchFamily="49" charset="0"/>
            </a:endParaRPr>
          </a:p>
        </p:txBody>
      </p:sp>
      <p:pic>
        <p:nvPicPr>
          <p:cNvPr id="23556" name="Picture 23555"/>
          <p:cNvPicPr>
            <a:picLocks noChangeAspect="1"/>
          </p:cNvPicPr>
          <p:nvPr/>
        </p:nvPicPr>
        <p:blipFill>
          <a:blip r:embed="rId1"/>
          <a:stretch>
            <a:fillRect/>
          </a:stretch>
        </p:blipFill>
        <p:spPr>
          <a:xfrm>
            <a:off x="5029200" y="5105400"/>
            <a:ext cx="3495675" cy="6381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9217"/>
          <p:cNvSpPr>
            <a:spLocks noGrp="1"/>
          </p:cNvSpPr>
          <p:nvPr>
            <p:ph type="title"/>
          </p:nvPr>
        </p:nvSpPr>
        <p:spPr>
          <a:ln/>
        </p:spPr>
        <p:txBody>
          <a:bodyPr anchor="ctr" anchorCtr="0"/>
          <a:p>
            <a:r>
              <a:rPr sz="4000"/>
              <a:t>public interface </a:t>
            </a:r>
            <a:r>
              <a:rPr sz="4000" b="1"/>
              <a:t>Queue&lt;E&gt;</a:t>
            </a:r>
            <a:br>
              <a:rPr sz="4000"/>
            </a:br>
            <a:r>
              <a:rPr sz="4000"/>
              <a:t>extends </a:t>
            </a:r>
            <a:r>
              <a:rPr sz="4000">
                <a:hlinkClick r:id="rId1" tooltip="interface in java.util"/>
              </a:rPr>
              <a:t>Collection</a:t>
            </a:r>
            <a:r>
              <a:rPr sz="4000"/>
              <a:t>&lt;E&gt;</a:t>
            </a:r>
            <a:endParaRPr sz="4000"/>
          </a:p>
        </p:txBody>
      </p:sp>
      <p:sp>
        <p:nvSpPr>
          <p:cNvPr id="9219" name="Text Placeholder 9218"/>
          <p:cNvSpPr>
            <a:spLocks noGrp="1"/>
          </p:cNvSpPr>
          <p:nvPr>
            <p:ph type="body" idx="1"/>
          </p:nvPr>
        </p:nvSpPr>
        <p:spPr>
          <a:xfrm>
            <a:off x="457200" y="1981200"/>
            <a:ext cx="8229600" cy="4144963"/>
          </a:xfrm>
          <a:ln/>
        </p:spPr>
        <p:txBody>
          <a:bodyPr/>
          <a:p>
            <a:r>
              <a:t>Queue — a collection used to hold multiple elements prior to processing. Besides basic Collection operations, a Queue provides additional insertion, extraction, and inspection operations.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9457"/>
          <p:cNvSpPr>
            <a:spLocks noGrp="1"/>
          </p:cNvSpPr>
          <p:nvPr>
            <p:ph type="title"/>
          </p:nvPr>
        </p:nvSpPr>
        <p:spPr>
          <a:ln/>
        </p:spPr>
        <p:txBody>
          <a:bodyPr anchor="ctr" anchorCtr="0"/>
          <a:p>
            <a:r>
              <a:rPr sz="4000"/>
              <a:t>public interface </a:t>
            </a:r>
            <a:r>
              <a:rPr sz="4000" b="1"/>
              <a:t>Queue&lt;E&gt;</a:t>
            </a:r>
            <a:br>
              <a:rPr sz="4000"/>
            </a:br>
            <a:r>
              <a:rPr sz="4000"/>
              <a:t>extends </a:t>
            </a:r>
            <a:r>
              <a:rPr sz="4000">
                <a:hlinkClick r:id="rId1" tooltip="interface in java.util"/>
              </a:rPr>
              <a:t>Collection</a:t>
            </a:r>
            <a:r>
              <a:rPr sz="4000"/>
              <a:t>&lt;E&gt;</a:t>
            </a:r>
            <a:endParaRPr sz="4000"/>
          </a:p>
        </p:txBody>
      </p:sp>
      <p:sp>
        <p:nvSpPr>
          <p:cNvPr id="19459" name="Text Placeholder 19458"/>
          <p:cNvSpPr>
            <a:spLocks noGrp="1"/>
          </p:cNvSpPr>
          <p:nvPr>
            <p:ph type="body" idx="1"/>
          </p:nvPr>
        </p:nvSpPr>
        <p:spPr>
          <a:xfrm>
            <a:off x="304800" y="1828800"/>
            <a:ext cx="8458200" cy="4297363"/>
          </a:xfrm>
          <a:ln/>
        </p:spPr>
        <p:txBody>
          <a:bodyPr/>
          <a:p>
            <a:pPr>
              <a:buNone/>
            </a:pPr>
            <a:r>
              <a:rPr sz="2800">
                <a:latin typeface="Courier New" panose="02070309020205020404" pitchFamily="49" charset="0"/>
              </a:rPr>
              <a:t>public interface Queue&lt;E&gt; extends Collection&lt;E&gt; {</a:t>
            </a:r>
            <a:endParaRPr sz="2800">
              <a:latin typeface="Courier New" panose="02070309020205020404" pitchFamily="49" charset="0"/>
            </a:endParaRPr>
          </a:p>
          <a:p>
            <a:pPr>
              <a:buNone/>
            </a:pPr>
            <a:r>
              <a:rPr sz="2800">
                <a:latin typeface="Courier New" panose="02070309020205020404" pitchFamily="49" charset="0"/>
              </a:rPr>
              <a:t>    </a:t>
            </a:r>
            <a:r>
              <a:rPr lang="de-DE" altLang="x-none" sz="2800" dirty="0">
                <a:latin typeface="Courier New" panose="02070309020205020404" pitchFamily="49" charset="0"/>
              </a:rPr>
              <a:t>E element();			//throws</a:t>
            </a:r>
            <a:endParaRPr lang="de-DE" altLang="x-none" sz="2800" dirty="0">
              <a:latin typeface="Courier New" panose="02070309020205020404" pitchFamily="49" charset="0"/>
            </a:endParaRPr>
          </a:p>
          <a:p>
            <a:pPr>
              <a:buNone/>
            </a:pPr>
            <a:r>
              <a:rPr lang="de-DE" altLang="x-none" sz="2800" dirty="0">
                <a:latin typeface="Courier New" panose="02070309020205020404" pitchFamily="49" charset="0"/>
              </a:rPr>
              <a:t>    E peek();			//null</a:t>
            </a:r>
            <a:endParaRPr lang="de-DE" altLang="x-none" sz="2800" dirty="0">
              <a:latin typeface="Courier New" panose="02070309020205020404" pitchFamily="49" charset="0"/>
            </a:endParaRPr>
          </a:p>
          <a:p>
            <a:pPr>
              <a:buNone/>
            </a:pPr>
            <a:r>
              <a:rPr lang="de-DE" altLang="x-none" sz="2800" dirty="0">
                <a:latin typeface="Courier New" panose="02070309020205020404" pitchFamily="49" charset="0"/>
              </a:rPr>
              <a:t>    boolean offer(E e);	//add - bool</a:t>
            </a:r>
            <a:endParaRPr lang="de-DE" altLang="x-none" sz="2800" dirty="0">
              <a:latin typeface="Courier New" panose="02070309020205020404" pitchFamily="49" charset="0"/>
            </a:endParaRPr>
          </a:p>
          <a:p>
            <a:pPr>
              <a:buNone/>
            </a:pPr>
            <a:r>
              <a:rPr sz="2800">
                <a:latin typeface="Courier New" panose="02070309020205020404" pitchFamily="49" charset="0"/>
              </a:rPr>
              <a:t>    E remove();			//throws</a:t>
            </a:r>
            <a:endParaRPr sz="2800">
              <a:latin typeface="Courier New" panose="02070309020205020404" pitchFamily="49" charset="0"/>
            </a:endParaRPr>
          </a:p>
          <a:p>
            <a:pPr>
              <a:buNone/>
            </a:pPr>
            <a:r>
              <a:rPr sz="2800">
                <a:latin typeface="Courier New" panose="02070309020205020404" pitchFamily="49" charset="0"/>
              </a:rPr>
              <a:t>    E poll();			//null</a:t>
            </a:r>
            <a:endParaRPr sz="2800">
              <a:latin typeface="Courier New" panose="02070309020205020404" pitchFamily="49" charset="0"/>
            </a:endParaRPr>
          </a:p>
          <a:p>
            <a:pPr>
              <a:buNone/>
            </a:pPr>
            <a:r>
              <a:rPr sz="2800">
                <a:latin typeface="Courier New" panose="02070309020205020404" pitchFamily="49" charset="0"/>
              </a:rPr>
              <a:t>}</a:t>
            </a:r>
            <a:endParaRPr sz="2800">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0241"/>
          <p:cNvSpPr>
            <a:spLocks noGrp="1"/>
          </p:cNvSpPr>
          <p:nvPr>
            <p:ph type="title"/>
          </p:nvPr>
        </p:nvSpPr>
        <p:spPr>
          <a:ln/>
        </p:spPr>
        <p:txBody>
          <a:bodyPr anchor="ctr" anchorCtr="0"/>
          <a:p>
            <a:r>
              <a:t>public interface </a:t>
            </a:r>
            <a:r>
              <a:rPr b="1"/>
              <a:t>Map&lt;K,V&gt;</a:t>
            </a:r>
            <a:r>
              <a:t> </a:t>
            </a:r>
          </a:p>
        </p:txBody>
      </p:sp>
      <p:sp>
        <p:nvSpPr>
          <p:cNvPr id="10243" name="Text Placeholder 10242"/>
          <p:cNvSpPr>
            <a:spLocks noGrp="1"/>
          </p:cNvSpPr>
          <p:nvPr>
            <p:ph type="body" idx="1"/>
          </p:nvPr>
        </p:nvSpPr>
        <p:spPr>
          <a:xfrm>
            <a:off x="457200" y="1905000"/>
            <a:ext cx="8229600" cy="4221163"/>
          </a:xfrm>
          <a:ln/>
        </p:spPr>
        <p:txBody>
          <a:bodyPr/>
          <a:p>
            <a:r>
              <a:t>Map — an object that maps keys to values. A Map cannot contain duplicate keys; each key can map to at most one value. If you've used </a:t>
            </a:r>
            <a:r>
              <a:rPr err="1"/>
              <a:t>Hashtable</a:t>
            </a:r>
            <a:r>
              <a:t>, you're already familiar with the basics of Map.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20481"/>
          <p:cNvSpPr>
            <a:spLocks noGrp="1"/>
          </p:cNvSpPr>
          <p:nvPr>
            <p:ph type="title"/>
          </p:nvPr>
        </p:nvSpPr>
        <p:spPr>
          <a:xfrm>
            <a:off x="457200" y="0"/>
            <a:ext cx="8229600" cy="914400"/>
          </a:xfrm>
          <a:ln/>
        </p:spPr>
        <p:txBody>
          <a:bodyPr anchor="ctr" anchorCtr="0"/>
          <a:p>
            <a:r>
              <a:t>public interface </a:t>
            </a:r>
            <a:r>
              <a:rPr b="1"/>
              <a:t>Map&lt;K,V&gt;</a:t>
            </a:r>
            <a:endParaRPr b="1"/>
          </a:p>
        </p:txBody>
      </p:sp>
      <p:sp>
        <p:nvSpPr>
          <p:cNvPr id="20483" name="Text Placeholder 20482"/>
          <p:cNvSpPr>
            <a:spLocks noGrp="1"/>
          </p:cNvSpPr>
          <p:nvPr>
            <p:ph type="body" idx="1"/>
          </p:nvPr>
        </p:nvSpPr>
        <p:spPr>
          <a:xfrm>
            <a:off x="457200" y="838200"/>
            <a:ext cx="8229600" cy="5715000"/>
          </a:xfrm>
          <a:ln/>
        </p:spPr>
        <p:txBody>
          <a:bodyPr/>
          <a:p>
            <a:pPr>
              <a:lnSpc>
                <a:spcPct val="80000"/>
              </a:lnSpc>
              <a:buNone/>
            </a:pPr>
            <a:r>
              <a:rPr sz="1400">
                <a:latin typeface="Courier New" panose="02070309020205020404" pitchFamily="49" charset="0"/>
              </a:rPr>
              <a:t>public interface Map&lt;K,V&gt; {</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Basic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V </a:t>
            </a:r>
            <a:r>
              <a:rPr sz="1400" err="1">
                <a:latin typeface="Courier New" panose="02070309020205020404" pitchFamily="49" charset="0"/>
              </a:rPr>
              <a:t>put(K</a:t>
            </a:r>
            <a:r>
              <a:rPr sz="1400">
                <a:latin typeface="Courier New" panose="02070309020205020404" pitchFamily="49" charset="0"/>
              </a:rPr>
              <a:t> key, V value);</a:t>
            </a:r>
            <a:endParaRPr sz="1400">
              <a:latin typeface="Courier New" panose="02070309020205020404" pitchFamily="49" charset="0"/>
            </a:endParaRPr>
          </a:p>
          <a:p>
            <a:pPr>
              <a:lnSpc>
                <a:spcPct val="80000"/>
              </a:lnSpc>
              <a:buNone/>
            </a:pPr>
            <a:r>
              <a:rPr sz="1400">
                <a:latin typeface="Courier New" panose="02070309020205020404" pitchFamily="49" charset="0"/>
              </a:rPr>
              <a:t>    V </a:t>
            </a:r>
            <a:r>
              <a:rPr sz="1400" err="1">
                <a:latin typeface="Courier New" panose="02070309020205020404" pitchFamily="49" charset="0"/>
              </a:rPr>
              <a:t>get(Object</a:t>
            </a:r>
            <a:r>
              <a:rPr sz="1400">
                <a:latin typeface="Courier New" panose="02070309020205020404" pitchFamily="49" charset="0"/>
              </a:rPr>
              <a:t> key);</a:t>
            </a:r>
            <a:endParaRPr sz="1400">
              <a:latin typeface="Courier New" panose="02070309020205020404" pitchFamily="49" charset="0"/>
            </a:endParaRPr>
          </a:p>
          <a:p>
            <a:pPr>
              <a:lnSpc>
                <a:spcPct val="80000"/>
              </a:lnSpc>
              <a:buNone/>
            </a:pPr>
            <a:r>
              <a:rPr sz="1400">
                <a:latin typeface="Courier New" panose="02070309020205020404" pitchFamily="49" charset="0"/>
              </a:rPr>
              <a:t>    V </a:t>
            </a:r>
            <a:r>
              <a:rPr sz="1400" err="1">
                <a:latin typeface="Courier New" panose="02070309020205020404" pitchFamily="49" charset="0"/>
              </a:rPr>
              <a:t>remove(Object</a:t>
            </a:r>
            <a:r>
              <a:rPr sz="1400">
                <a:latin typeface="Courier New" panose="02070309020205020404" pitchFamily="49" charset="0"/>
              </a:rPr>
              <a:t> key);</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containsKey(Object</a:t>
            </a:r>
            <a:r>
              <a:rPr sz="1400">
                <a:latin typeface="Courier New" panose="02070309020205020404" pitchFamily="49" charset="0"/>
              </a:rPr>
              <a:t> key);</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containsValue(Object</a:t>
            </a:r>
            <a:r>
              <a:rPr sz="1400">
                <a:latin typeface="Courier New" panose="02070309020205020404" pitchFamily="49" charset="0"/>
              </a:rPr>
              <a:t> value);</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int</a:t>
            </a:r>
            <a:r>
              <a:rPr sz="1400">
                <a:latin typeface="Courier New" panose="02070309020205020404" pitchFamily="49" charset="0"/>
              </a:rPr>
              <a:t> size();</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isEmpty</a:t>
            </a:r>
            <a:r>
              <a:rPr sz="1400">
                <a:latin typeface="Courier New" panose="02070309020205020404" pitchFamily="49" charset="0"/>
              </a:rPr>
              <a:t>();</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Bulk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void </a:t>
            </a:r>
            <a:r>
              <a:rPr sz="1400" err="1">
                <a:latin typeface="Courier New" panose="02070309020205020404" pitchFamily="49" charset="0"/>
              </a:rPr>
              <a:t>putAll(Map</a:t>
            </a:r>
            <a:r>
              <a:rPr sz="1400">
                <a:latin typeface="Courier New" panose="02070309020205020404" pitchFamily="49" charset="0"/>
              </a:rPr>
              <a:t>&lt;? extends K, ? extends V&gt; m);</a:t>
            </a:r>
            <a:endParaRPr sz="1400">
              <a:latin typeface="Courier New" panose="02070309020205020404" pitchFamily="49" charset="0"/>
            </a:endParaRPr>
          </a:p>
          <a:p>
            <a:pPr>
              <a:lnSpc>
                <a:spcPct val="80000"/>
              </a:lnSpc>
              <a:buNone/>
            </a:pPr>
            <a:r>
              <a:rPr sz="1400">
                <a:latin typeface="Courier New" panose="02070309020205020404" pitchFamily="49" charset="0"/>
              </a:rPr>
              <a:t>    void clear();</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Collection Views</a:t>
            </a:r>
            <a:endParaRPr sz="1400">
              <a:latin typeface="Courier New" panose="02070309020205020404" pitchFamily="49" charset="0"/>
            </a:endParaRPr>
          </a:p>
          <a:p>
            <a:pPr>
              <a:lnSpc>
                <a:spcPct val="80000"/>
              </a:lnSpc>
              <a:buNone/>
            </a:pPr>
            <a:r>
              <a:rPr sz="1400">
                <a:latin typeface="Courier New" panose="02070309020205020404" pitchFamily="49" charset="0"/>
              </a:rPr>
              <a:t>    public Set&lt;K&gt; </a:t>
            </a:r>
            <a:r>
              <a:rPr sz="1400" err="1">
                <a:latin typeface="Courier New" panose="02070309020205020404" pitchFamily="49" charset="0"/>
              </a:rPr>
              <a:t>keySet</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public Collection&lt;V&gt; values();</a:t>
            </a:r>
            <a:endParaRPr sz="1400">
              <a:latin typeface="Courier New" panose="02070309020205020404" pitchFamily="49" charset="0"/>
            </a:endParaRPr>
          </a:p>
          <a:p>
            <a:pPr>
              <a:lnSpc>
                <a:spcPct val="80000"/>
              </a:lnSpc>
              <a:buNone/>
            </a:pPr>
            <a:r>
              <a:rPr sz="1400">
                <a:latin typeface="Courier New" panose="02070309020205020404" pitchFamily="49" charset="0"/>
              </a:rPr>
              <a:t>    public Set&lt;</a:t>
            </a:r>
            <a:r>
              <a:rPr sz="1400" err="1">
                <a:latin typeface="Courier New" panose="02070309020205020404" pitchFamily="49" charset="0"/>
              </a:rPr>
              <a:t>Map.Entry</a:t>
            </a:r>
            <a:r>
              <a:rPr sz="1400">
                <a:latin typeface="Courier New" panose="02070309020205020404" pitchFamily="49" charset="0"/>
              </a:rPr>
              <a:t>&lt;K,V&gt;&gt; </a:t>
            </a:r>
            <a:r>
              <a:rPr sz="1400" err="1">
                <a:latin typeface="Courier New" panose="02070309020205020404" pitchFamily="49" charset="0"/>
              </a:rPr>
              <a:t>entrySet</a:t>
            </a:r>
            <a:r>
              <a:rPr sz="1400">
                <a:latin typeface="Courier New" panose="02070309020205020404" pitchFamily="49" charset="0"/>
              </a:rPr>
              <a:t>();</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Interface for </a:t>
            </a:r>
            <a:r>
              <a:rPr sz="1400" err="1">
                <a:latin typeface="Courier New" panose="02070309020205020404" pitchFamily="49" charset="0"/>
              </a:rPr>
              <a:t>entrySet</a:t>
            </a:r>
            <a:r>
              <a:rPr sz="1400">
                <a:latin typeface="Courier New" panose="02070309020205020404" pitchFamily="49" charset="0"/>
              </a:rPr>
              <a:t> elements</a:t>
            </a:r>
            <a:endParaRPr sz="1400">
              <a:latin typeface="Courier New" panose="02070309020205020404" pitchFamily="49" charset="0"/>
            </a:endParaRPr>
          </a:p>
          <a:p>
            <a:pPr>
              <a:lnSpc>
                <a:spcPct val="80000"/>
              </a:lnSpc>
              <a:buNone/>
            </a:pPr>
            <a:r>
              <a:rPr sz="1400">
                <a:latin typeface="Courier New" panose="02070309020205020404" pitchFamily="49" charset="0"/>
              </a:rPr>
              <a:t>    public interface Entry {</a:t>
            </a:r>
            <a:endParaRPr sz="1400">
              <a:latin typeface="Courier New" panose="02070309020205020404" pitchFamily="49" charset="0"/>
            </a:endParaRPr>
          </a:p>
          <a:p>
            <a:pPr>
              <a:lnSpc>
                <a:spcPct val="80000"/>
              </a:lnSpc>
              <a:buNone/>
            </a:pPr>
            <a:r>
              <a:rPr sz="1400">
                <a:latin typeface="Courier New" panose="02070309020205020404" pitchFamily="49" charset="0"/>
              </a:rPr>
              <a:t>        K </a:t>
            </a:r>
            <a:r>
              <a:rPr sz="1400" err="1">
                <a:latin typeface="Courier New" panose="02070309020205020404" pitchFamily="49" charset="0"/>
              </a:rPr>
              <a:t>getKey</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V </a:t>
            </a:r>
            <a:r>
              <a:rPr sz="1400" err="1">
                <a:latin typeface="Courier New" panose="02070309020205020404" pitchFamily="49" charset="0"/>
              </a:rPr>
              <a:t>getValue</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V </a:t>
            </a:r>
            <a:r>
              <a:rPr sz="1400" err="1">
                <a:latin typeface="Courier New" panose="02070309020205020404" pitchFamily="49" charset="0"/>
              </a:rPr>
              <a:t>setValue(V</a:t>
            </a:r>
            <a:r>
              <a:rPr sz="1400">
                <a:latin typeface="Courier New" panose="02070309020205020404" pitchFamily="49" charset="0"/>
              </a:rPr>
              <a:t> value);</a:t>
            </a:r>
            <a:endParaRPr sz="1400">
              <a:latin typeface="Courier New" panose="02070309020205020404" pitchFamily="49" charset="0"/>
            </a:endParaRPr>
          </a:p>
          <a:p>
            <a:pPr>
              <a:lnSpc>
                <a:spcPct val="80000"/>
              </a:lnSpc>
              <a:buNone/>
            </a:pPr>
            <a:r>
              <a:rPr sz="1400">
                <a:latin typeface="Courier New" panose="02070309020205020404" pitchFamily="49" charset="0"/>
              </a:rPr>
              <a:t>    }</a:t>
            </a:r>
            <a:endParaRPr sz="1400">
              <a:latin typeface="Courier New" panose="02070309020205020404" pitchFamily="49" charset="0"/>
            </a:endParaRPr>
          </a:p>
          <a:p>
            <a:pPr>
              <a:lnSpc>
                <a:spcPct val="80000"/>
              </a:lnSpc>
              <a:buNone/>
            </a:pPr>
            <a:r>
              <a:rPr sz="1400">
                <a:latin typeface="Courier New" panose="02070309020205020404" pitchFamily="49" charset="0"/>
              </a:rPr>
              <a:t>}</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1265"/>
          <p:cNvSpPr>
            <a:spLocks noGrp="1"/>
          </p:cNvSpPr>
          <p:nvPr>
            <p:ph type="title"/>
          </p:nvPr>
        </p:nvSpPr>
        <p:spPr>
          <a:ln/>
        </p:spPr>
        <p:txBody>
          <a:bodyPr anchor="ctr" anchorCtr="0"/>
          <a:p>
            <a:r>
              <a:rPr sz="4000"/>
              <a:t>public interface </a:t>
            </a:r>
            <a:r>
              <a:rPr sz="4000" b="1" err="1"/>
              <a:t>SortedSet</a:t>
            </a:r>
            <a:r>
              <a:rPr sz="4000" b="1"/>
              <a:t>&lt;E&gt;</a:t>
            </a:r>
            <a:br>
              <a:rPr sz="4000"/>
            </a:br>
            <a:r>
              <a:rPr sz="4000"/>
              <a:t>extends </a:t>
            </a:r>
            <a:r>
              <a:rPr sz="4000">
                <a:hlinkClick r:id="rId1" tooltip="interface in java.util"/>
              </a:rPr>
              <a:t>Set</a:t>
            </a:r>
            <a:r>
              <a:rPr sz="4000"/>
              <a:t>&lt;E&gt;</a:t>
            </a:r>
            <a:endParaRPr sz="4000"/>
          </a:p>
        </p:txBody>
      </p:sp>
      <p:sp>
        <p:nvSpPr>
          <p:cNvPr id="11267" name="Text Placeholder 11266"/>
          <p:cNvSpPr>
            <a:spLocks noGrp="1"/>
          </p:cNvSpPr>
          <p:nvPr>
            <p:ph type="body" idx="1"/>
          </p:nvPr>
        </p:nvSpPr>
        <p:spPr>
          <a:xfrm>
            <a:off x="457200" y="1905000"/>
            <a:ext cx="8229600" cy="4221163"/>
          </a:xfrm>
          <a:ln/>
        </p:spPr>
        <p:txBody>
          <a:bodyPr/>
          <a:p>
            <a:r>
              <a:rPr err="1"/>
              <a:t>SortedSet</a:t>
            </a:r>
            <a:r>
              <a:t> — a Set that maintains its elements in ascending order. Several additional operations are provided to take advantage of the ordering. Sorted sets are used for naturally ordered sets, such as word lists and membership rolls.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21505"/>
          <p:cNvSpPr>
            <a:spLocks noGrp="1"/>
          </p:cNvSpPr>
          <p:nvPr>
            <p:ph type="title"/>
          </p:nvPr>
        </p:nvSpPr>
        <p:spPr>
          <a:ln/>
        </p:spPr>
        <p:txBody>
          <a:bodyPr anchor="ctr" anchorCtr="0"/>
          <a:p>
            <a:r>
              <a:rPr sz="4000"/>
              <a:t>public interface </a:t>
            </a:r>
            <a:r>
              <a:rPr sz="4000" b="1" err="1"/>
              <a:t>SortedSet</a:t>
            </a:r>
            <a:r>
              <a:rPr sz="4000" b="1"/>
              <a:t>&lt;E&gt;</a:t>
            </a:r>
            <a:br>
              <a:rPr sz="4000"/>
            </a:br>
            <a:r>
              <a:rPr sz="4000"/>
              <a:t>extends </a:t>
            </a:r>
            <a:r>
              <a:rPr sz="4000">
                <a:hlinkClick r:id="rId1" tooltip="interface in java.util"/>
              </a:rPr>
              <a:t>Set</a:t>
            </a:r>
            <a:r>
              <a:rPr sz="4000"/>
              <a:t>&lt;E&gt;</a:t>
            </a:r>
            <a:endParaRPr sz="4000"/>
          </a:p>
        </p:txBody>
      </p:sp>
      <p:sp>
        <p:nvSpPr>
          <p:cNvPr id="21507" name="Text Placeholder 21506"/>
          <p:cNvSpPr>
            <a:spLocks noGrp="1"/>
          </p:cNvSpPr>
          <p:nvPr>
            <p:ph type="body" idx="1"/>
          </p:nvPr>
        </p:nvSpPr>
        <p:spPr>
          <a:xfrm>
            <a:off x="457200" y="1828800"/>
            <a:ext cx="8229600" cy="4297363"/>
          </a:xfrm>
          <a:ln/>
        </p:spPr>
        <p:txBody>
          <a:bodyPr/>
          <a:p>
            <a:pPr>
              <a:lnSpc>
                <a:spcPct val="80000"/>
              </a:lnSpc>
              <a:buNone/>
            </a:pPr>
            <a:r>
              <a:rPr sz="2000">
                <a:latin typeface="Courier New" panose="02070309020205020404" pitchFamily="49" charset="0"/>
              </a:rPr>
              <a:t>public interface </a:t>
            </a:r>
            <a:r>
              <a:rPr sz="2000" err="1">
                <a:latin typeface="Courier New" panose="02070309020205020404" pitchFamily="49" charset="0"/>
              </a:rPr>
              <a:t>SortedSet</a:t>
            </a:r>
            <a:r>
              <a:rPr sz="2000">
                <a:latin typeface="Courier New" panose="02070309020205020404" pitchFamily="49" charset="0"/>
              </a:rPr>
              <a:t>&lt;E&gt; extends Set&lt;E&gt; {</a:t>
            </a:r>
            <a:endParaRPr sz="2000">
              <a:latin typeface="Courier New" panose="02070309020205020404" pitchFamily="49" charset="0"/>
            </a:endParaRPr>
          </a:p>
          <a:p>
            <a:pPr>
              <a:lnSpc>
                <a:spcPct val="80000"/>
              </a:lnSpc>
              <a:buNone/>
            </a:pPr>
            <a:r>
              <a:rPr sz="2000">
                <a:latin typeface="Courier New" panose="02070309020205020404" pitchFamily="49" charset="0"/>
              </a:rPr>
              <a:t>    // Range-view</a:t>
            </a:r>
            <a:endParaRPr sz="2000">
              <a:latin typeface="Courier New" panose="02070309020205020404" pitchFamily="49" charset="0"/>
            </a:endParaRPr>
          </a:p>
          <a:p>
            <a:pPr>
              <a:lnSpc>
                <a:spcPct val="80000"/>
              </a:lnSpc>
              <a:buNone/>
            </a:pPr>
            <a:r>
              <a:rPr sz="2000">
                <a:latin typeface="Courier New" panose="02070309020205020404" pitchFamily="49" charset="0"/>
              </a:rPr>
              <a:t>    </a:t>
            </a:r>
            <a:r>
              <a:rPr lang="de-DE" altLang="x-none" sz="2000" dirty="0">
                <a:latin typeface="Courier New" panose="02070309020205020404" pitchFamily="49" charset="0"/>
              </a:rPr>
              <a:t>SortedSet&lt;E&gt; subSet(E fromElement, E toElement);</a:t>
            </a:r>
            <a:endParaRPr lang="de-DE" altLang="x-none" sz="2000" dirty="0">
              <a:latin typeface="Courier New" panose="02070309020205020404" pitchFamily="49" charset="0"/>
            </a:endParaRPr>
          </a:p>
          <a:p>
            <a:pPr>
              <a:lnSpc>
                <a:spcPct val="80000"/>
              </a:lnSpc>
              <a:buNone/>
            </a:pPr>
            <a:r>
              <a:rPr lang="de-DE" altLang="x-none" sz="2000" dirty="0">
                <a:latin typeface="Courier New" panose="02070309020205020404" pitchFamily="49" charset="0"/>
              </a:rPr>
              <a:t>    SortedSet&lt;E&gt; headSet(E toElement);</a:t>
            </a:r>
            <a:endParaRPr lang="de-DE" altLang="x-none" sz="2000" dirty="0">
              <a:latin typeface="Courier New" panose="02070309020205020404" pitchFamily="49" charset="0"/>
            </a:endParaRPr>
          </a:p>
          <a:p>
            <a:pPr>
              <a:lnSpc>
                <a:spcPct val="80000"/>
              </a:lnSpc>
              <a:buNone/>
            </a:pPr>
            <a:r>
              <a:rPr lang="de-DE" altLang="x-none" sz="2000" dirty="0">
                <a:latin typeface="Courier New" panose="02070309020205020404" pitchFamily="49" charset="0"/>
              </a:rPr>
              <a:t>    SortedSet&lt;E&gt; tailSet(E fromElement);</a:t>
            </a:r>
            <a:endParaRPr lang="de-DE" altLang="x-none" sz="2000" dirty="0">
              <a:latin typeface="Courier New" panose="02070309020205020404" pitchFamily="49" charset="0"/>
            </a:endParaRPr>
          </a:p>
          <a:p>
            <a:pPr>
              <a:lnSpc>
                <a:spcPct val="80000"/>
              </a:lnSpc>
              <a:buNone/>
            </a:pPr>
            <a:endParaRPr lang="de-DE" altLang="x-none" sz="2000" dirty="0">
              <a:latin typeface="Courier New" panose="02070309020205020404" pitchFamily="49" charset="0"/>
            </a:endParaRPr>
          </a:p>
          <a:p>
            <a:pPr>
              <a:lnSpc>
                <a:spcPct val="80000"/>
              </a:lnSpc>
              <a:buNone/>
            </a:pPr>
            <a:r>
              <a:rPr lang="de-DE" altLang="x-none" sz="2000" dirty="0">
                <a:latin typeface="Courier New" panose="02070309020205020404" pitchFamily="49" charset="0"/>
              </a:rPr>
              <a:t>    </a:t>
            </a:r>
            <a:r>
              <a:rPr sz="2000">
                <a:latin typeface="Courier New" panose="02070309020205020404" pitchFamily="49" charset="0"/>
              </a:rPr>
              <a:t>// Endpoints</a:t>
            </a:r>
            <a:endParaRPr sz="2000">
              <a:latin typeface="Courier New" panose="02070309020205020404" pitchFamily="49" charset="0"/>
            </a:endParaRPr>
          </a:p>
          <a:p>
            <a:pPr>
              <a:lnSpc>
                <a:spcPct val="80000"/>
              </a:lnSpc>
              <a:buNone/>
            </a:pPr>
            <a:r>
              <a:rPr sz="2000">
                <a:latin typeface="Courier New" panose="02070309020205020404" pitchFamily="49" charset="0"/>
              </a:rPr>
              <a:t>    E first();</a:t>
            </a:r>
            <a:endParaRPr sz="2000">
              <a:latin typeface="Courier New" panose="02070309020205020404" pitchFamily="49" charset="0"/>
            </a:endParaRPr>
          </a:p>
          <a:p>
            <a:pPr>
              <a:lnSpc>
                <a:spcPct val="80000"/>
              </a:lnSpc>
              <a:buNone/>
            </a:pPr>
            <a:r>
              <a:rPr sz="2000">
                <a:latin typeface="Courier New" panose="02070309020205020404" pitchFamily="49" charset="0"/>
              </a:rPr>
              <a:t>    E last();</a:t>
            </a:r>
            <a:endParaRPr sz="2000">
              <a:latin typeface="Courier New" panose="02070309020205020404" pitchFamily="49" charset="0"/>
            </a:endParaRPr>
          </a:p>
          <a:p>
            <a:pPr>
              <a:lnSpc>
                <a:spcPct val="80000"/>
              </a:lnSpc>
              <a:buNone/>
            </a:pPr>
            <a:endParaRPr sz="2000">
              <a:latin typeface="Courier New" panose="02070309020205020404" pitchFamily="49" charset="0"/>
            </a:endParaRPr>
          </a:p>
          <a:p>
            <a:pPr>
              <a:lnSpc>
                <a:spcPct val="80000"/>
              </a:lnSpc>
              <a:buNone/>
            </a:pPr>
            <a:r>
              <a:rPr sz="2000">
                <a:latin typeface="Courier New" panose="02070309020205020404" pitchFamily="49" charset="0"/>
              </a:rPr>
              <a:t>    // Comparator access</a:t>
            </a:r>
            <a:endParaRPr sz="2000">
              <a:latin typeface="Courier New" panose="02070309020205020404" pitchFamily="49" charset="0"/>
            </a:endParaRPr>
          </a:p>
          <a:p>
            <a:pPr>
              <a:lnSpc>
                <a:spcPct val="80000"/>
              </a:lnSpc>
              <a:buNone/>
            </a:pPr>
            <a:r>
              <a:rPr sz="2000">
                <a:latin typeface="Courier New" panose="02070309020205020404" pitchFamily="49" charset="0"/>
              </a:rPr>
              <a:t>    Comparator&lt;? super E&gt; comparator();</a:t>
            </a:r>
            <a:endParaRPr sz="2000">
              <a:latin typeface="Courier New" panose="02070309020205020404" pitchFamily="49" charset="0"/>
            </a:endParaRPr>
          </a:p>
          <a:p>
            <a:pPr>
              <a:lnSpc>
                <a:spcPct val="80000"/>
              </a:lnSpc>
              <a:buNone/>
            </a:pPr>
            <a:r>
              <a:rPr sz="2000">
                <a:latin typeface="Courier New" panose="02070309020205020404" pitchFamily="49" charset="0"/>
              </a:rPr>
              <a:t>}</a:t>
            </a:r>
            <a:endParaRPr sz="2000">
              <a:latin typeface="Courier New" panose="02070309020205020404" pitchFamily="49" charset="0"/>
            </a:endParaRPr>
          </a:p>
          <a:p>
            <a:pPr>
              <a:lnSpc>
                <a:spcPct val="80000"/>
              </a:lnSpc>
            </a:pP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24577"/>
          <p:cNvSpPr>
            <a:spLocks noGrp="1"/>
          </p:cNvSpPr>
          <p:nvPr>
            <p:ph type="title"/>
          </p:nvPr>
        </p:nvSpPr>
        <p:spPr>
          <a:ln/>
        </p:spPr>
        <p:txBody>
          <a:bodyPr anchor="ctr" anchorCtr="0"/>
          <a:p>
            <a:r>
              <a:t>Note on Comparator interface</a:t>
            </a:r>
          </a:p>
        </p:txBody>
      </p:sp>
      <p:sp>
        <p:nvSpPr>
          <p:cNvPr id="24579" name="Text Placeholder 24578"/>
          <p:cNvSpPr>
            <a:spLocks noGrp="1"/>
          </p:cNvSpPr>
          <p:nvPr>
            <p:ph type="body" idx="1"/>
          </p:nvPr>
        </p:nvSpPr>
        <p:spPr>
          <a:ln/>
        </p:spPr>
        <p:txBody>
          <a:bodyPr/>
          <a:p>
            <a:r>
              <a:t>Comparator is another interface (in addition to Comparable) provided by the Java API which can be used to order objects.</a:t>
            </a:r>
          </a:p>
          <a:p>
            <a:r>
              <a:t>You can use this interface to define an order that is different from the Comparable (natural) order.</a:t>
            </a:r>
          </a: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3073"/>
          <p:cNvSpPr>
            <a:spLocks noGrp="1"/>
          </p:cNvSpPr>
          <p:nvPr>
            <p:ph type="title"/>
          </p:nvPr>
        </p:nvSpPr>
        <p:spPr>
          <a:ln/>
        </p:spPr>
        <p:txBody>
          <a:bodyPr anchor="ctr" anchorCtr="0"/>
          <a:p>
            <a:r>
              <a:t>Java Collections Framework</a:t>
            </a:r>
          </a:p>
        </p:txBody>
      </p:sp>
      <p:sp>
        <p:nvSpPr>
          <p:cNvPr id="3075" name="Text Placeholder 3074"/>
          <p:cNvSpPr>
            <a:spLocks noGrp="1"/>
          </p:cNvSpPr>
          <p:nvPr>
            <p:ph type="body" idx="1"/>
          </p:nvPr>
        </p:nvSpPr>
        <p:spPr>
          <a:ln/>
        </p:spPr>
        <p:txBody>
          <a:bodyPr/>
          <a:p>
            <a:pPr>
              <a:lnSpc>
                <a:spcPct val="90000"/>
              </a:lnSpc>
            </a:pPr>
            <a:r>
              <a:t>The Java language API provides many of the data structures from this class for you.</a:t>
            </a:r>
          </a:p>
          <a:p>
            <a:pPr>
              <a:lnSpc>
                <a:spcPct val="90000"/>
              </a:lnSpc>
            </a:pPr>
            <a:r>
              <a:t>It defines a “collection” as “an object that represents a group of objects”.</a:t>
            </a:r>
          </a:p>
          <a:p>
            <a:pPr>
              <a:lnSpc>
                <a:spcPct val="90000"/>
              </a:lnSpc>
            </a:pPr>
            <a:r>
              <a:t>It defines a collections framework as “a unified architecture for representing and manipulating collections, allowing them to be manipulated independent of the details of their representation.”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p:nvPr>
        </p:nvSpPr>
        <p:spPr>
          <a:ln/>
        </p:spPr>
        <p:txBody>
          <a:bodyPr anchor="ctr" anchorCtr="0"/>
          <a:p>
            <a:r>
              <a:rPr sz="4000"/>
              <a:t>public interface </a:t>
            </a:r>
            <a:r>
              <a:rPr sz="4000" b="1" err="1"/>
              <a:t>SortedMap</a:t>
            </a:r>
            <a:r>
              <a:rPr sz="4000" b="1"/>
              <a:t>&lt;K,V&gt;</a:t>
            </a:r>
            <a:br>
              <a:rPr sz="4000"/>
            </a:br>
            <a:r>
              <a:rPr sz="4000"/>
              <a:t>extends </a:t>
            </a:r>
            <a:r>
              <a:rPr sz="4000">
                <a:hlinkClick r:id="rId1" tooltip="interface in java.util"/>
              </a:rPr>
              <a:t>Map</a:t>
            </a:r>
            <a:r>
              <a:rPr sz="4000"/>
              <a:t>&lt;K,V&gt;</a:t>
            </a:r>
            <a:endParaRPr sz="4000"/>
          </a:p>
        </p:txBody>
      </p:sp>
      <p:sp>
        <p:nvSpPr>
          <p:cNvPr id="12291" name="Text Placeholder 12290"/>
          <p:cNvSpPr>
            <a:spLocks noGrp="1"/>
          </p:cNvSpPr>
          <p:nvPr>
            <p:ph type="body" idx="1"/>
          </p:nvPr>
        </p:nvSpPr>
        <p:spPr>
          <a:xfrm>
            <a:off x="457200" y="2057400"/>
            <a:ext cx="8229600" cy="4068763"/>
          </a:xfrm>
          <a:ln/>
        </p:spPr>
        <p:txBody>
          <a:bodyPr/>
          <a:p>
            <a:r>
              <a:rPr err="1"/>
              <a:t>SortedMap</a:t>
            </a:r>
            <a:r>
              <a:t> — a Map that maintains its mappings in ascending key order. This is the Map analog of </a:t>
            </a:r>
            <a:r>
              <a:rPr err="1"/>
              <a:t>SortedSet</a:t>
            </a:r>
            <a:r>
              <a:t>. Sorted maps are used for naturally ordered collections of key/value pairs, such as dictionaries and telephone directories.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p:cNvSpPr>
            <a:spLocks noGrp="1"/>
          </p:cNvSpPr>
          <p:nvPr>
            <p:ph type="title"/>
          </p:nvPr>
        </p:nvSpPr>
        <p:spPr>
          <a:ln/>
        </p:spPr>
        <p:txBody>
          <a:bodyPr anchor="ctr" anchorCtr="0"/>
          <a:p>
            <a:r>
              <a:rPr sz="4000"/>
              <a:t>public interface </a:t>
            </a:r>
            <a:r>
              <a:rPr sz="4000" b="1" err="1"/>
              <a:t>SortedMap</a:t>
            </a:r>
            <a:r>
              <a:rPr sz="4000" b="1"/>
              <a:t>&lt;K,V&gt;</a:t>
            </a:r>
            <a:br>
              <a:rPr sz="4000"/>
            </a:br>
            <a:r>
              <a:rPr sz="4000"/>
              <a:t>extends </a:t>
            </a:r>
            <a:r>
              <a:rPr sz="4000">
                <a:hlinkClick r:id="rId1" tooltip="interface in java.util"/>
              </a:rPr>
              <a:t>Map</a:t>
            </a:r>
            <a:r>
              <a:rPr sz="4000"/>
              <a:t>&lt;K,V&gt;</a:t>
            </a:r>
            <a:endParaRPr sz="4000"/>
          </a:p>
        </p:txBody>
      </p:sp>
      <p:sp>
        <p:nvSpPr>
          <p:cNvPr id="13315" name="Text Placeholder 13314"/>
          <p:cNvSpPr>
            <a:spLocks noGrp="1"/>
          </p:cNvSpPr>
          <p:nvPr>
            <p:ph type="body" idx="1"/>
          </p:nvPr>
        </p:nvSpPr>
        <p:spPr>
          <a:xfrm>
            <a:off x="152400" y="1752600"/>
            <a:ext cx="8839200" cy="4373563"/>
          </a:xfrm>
          <a:ln/>
        </p:spPr>
        <p:txBody>
          <a:bodyPr/>
          <a:p>
            <a:pPr>
              <a:lnSpc>
                <a:spcPct val="80000"/>
              </a:lnSpc>
              <a:buNone/>
            </a:pPr>
            <a:endParaRPr sz="2000">
              <a:latin typeface="Courier New" panose="02070309020205020404" pitchFamily="49" charset="0"/>
            </a:endParaRPr>
          </a:p>
          <a:p>
            <a:pPr>
              <a:lnSpc>
                <a:spcPct val="80000"/>
              </a:lnSpc>
              <a:buNone/>
            </a:pPr>
            <a:r>
              <a:rPr sz="2000">
                <a:latin typeface="Courier New" panose="02070309020205020404" pitchFamily="49" charset="0"/>
              </a:rPr>
              <a:t>public interface </a:t>
            </a:r>
            <a:r>
              <a:rPr sz="2000" err="1">
                <a:latin typeface="Courier New" panose="02070309020205020404" pitchFamily="49" charset="0"/>
              </a:rPr>
              <a:t>SortedMap</a:t>
            </a:r>
            <a:r>
              <a:rPr sz="2000">
                <a:latin typeface="Courier New" panose="02070309020205020404" pitchFamily="49" charset="0"/>
              </a:rPr>
              <a:t>&lt;K, V&gt; extends Map&lt;K, V&gt;{</a:t>
            </a:r>
            <a:endParaRPr sz="2000">
              <a:latin typeface="Courier New" panose="02070309020205020404" pitchFamily="49" charset="0"/>
            </a:endParaRPr>
          </a:p>
          <a:p>
            <a:pPr>
              <a:lnSpc>
                <a:spcPct val="80000"/>
              </a:lnSpc>
              <a:buNone/>
            </a:pPr>
            <a:endParaRPr sz="2000">
              <a:latin typeface="Courier New" panose="02070309020205020404" pitchFamily="49" charset="0"/>
            </a:endParaRPr>
          </a:p>
          <a:p>
            <a:pPr>
              <a:lnSpc>
                <a:spcPct val="80000"/>
              </a:lnSpc>
              <a:buNone/>
            </a:pPr>
            <a:r>
              <a:rPr sz="2000">
                <a:latin typeface="Courier New" panose="02070309020205020404" pitchFamily="49" charset="0"/>
              </a:rPr>
              <a:t>    </a:t>
            </a:r>
            <a:r>
              <a:rPr sz="2000" err="1">
                <a:latin typeface="Courier New" panose="02070309020205020404" pitchFamily="49" charset="0"/>
              </a:rPr>
              <a:t>SortedMap</a:t>
            </a:r>
            <a:r>
              <a:rPr sz="2000">
                <a:latin typeface="Courier New" panose="02070309020205020404" pitchFamily="49" charset="0"/>
              </a:rPr>
              <a:t>&lt;K, V&gt; </a:t>
            </a:r>
            <a:r>
              <a:rPr sz="2000" err="1">
                <a:latin typeface="Courier New" panose="02070309020205020404" pitchFamily="49" charset="0"/>
              </a:rPr>
              <a:t>subMap(K</a:t>
            </a:r>
            <a:r>
              <a:rPr sz="2000">
                <a:latin typeface="Courier New" panose="02070309020205020404" pitchFamily="49" charset="0"/>
              </a:rPr>
              <a:t> </a:t>
            </a:r>
            <a:r>
              <a:rPr sz="2000" err="1">
                <a:latin typeface="Courier New" panose="02070309020205020404" pitchFamily="49" charset="0"/>
              </a:rPr>
              <a:t>fromKey</a:t>
            </a:r>
            <a:r>
              <a:rPr sz="2000">
                <a:latin typeface="Courier New" panose="02070309020205020404" pitchFamily="49" charset="0"/>
              </a:rPr>
              <a:t>, K </a:t>
            </a:r>
            <a:r>
              <a:rPr sz="2000" err="1">
                <a:latin typeface="Courier New" panose="02070309020205020404" pitchFamily="49" charset="0"/>
              </a:rPr>
              <a:t>toKey</a:t>
            </a:r>
            <a:r>
              <a:rPr sz="2000">
                <a:latin typeface="Courier New" panose="02070309020205020404" pitchFamily="49" charset="0"/>
              </a:rPr>
              <a:t>);</a:t>
            </a:r>
            <a:endParaRPr sz="2000">
              <a:latin typeface="Courier New" panose="02070309020205020404" pitchFamily="49" charset="0"/>
            </a:endParaRPr>
          </a:p>
          <a:p>
            <a:pPr>
              <a:lnSpc>
                <a:spcPct val="80000"/>
              </a:lnSpc>
              <a:buNone/>
            </a:pPr>
            <a:r>
              <a:rPr sz="2000">
                <a:latin typeface="Courier New" panose="02070309020205020404" pitchFamily="49" charset="0"/>
              </a:rPr>
              <a:t>    </a:t>
            </a:r>
            <a:r>
              <a:rPr sz="2000" err="1">
                <a:latin typeface="Courier New" panose="02070309020205020404" pitchFamily="49" charset="0"/>
              </a:rPr>
              <a:t>SortedMap</a:t>
            </a:r>
            <a:r>
              <a:rPr sz="2000">
                <a:latin typeface="Courier New" panose="02070309020205020404" pitchFamily="49" charset="0"/>
              </a:rPr>
              <a:t>&lt;K, V&gt; </a:t>
            </a:r>
            <a:r>
              <a:rPr sz="2000" err="1">
                <a:latin typeface="Courier New" panose="02070309020205020404" pitchFamily="49" charset="0"/>
              </a:rPr>
              <a:t>headMap(K</a:t>
            </a:r>
            <a:r>
              <a:rPr sz="2000">
                <a:latin typeface="Courier New" panose="02070309020205020404" pitchFamily="49" charset="0"/>
              </a:rPr>
              <a:t> </a:t>
            </a:r>
            <a:r>
              <a:rPr sz="2000" err="1">
                <a:latin typeface="Courier New" panose="02070309020205020404" pitchFamily="49" charset="0"/>
              </a:rPr>
              <a:t>toKey</a:t>
            </a:r>
            <a:r>
              <a:rPr sz="2000">
                <a:latin typeface="Courier New" panose="02070309020205020404" pitchFamily="49" charset="0"/>
              </a:rPr>
              <a:t>);</a:t>
            </a:r>
            <a:endParaRPr sz="2000">
              <a:latin typeface="Courier New" panose="02070309020205020404" pitchFamily="49" charset="0"/>
            </a:endParaRPr>
          </a:p>
          <a:p>
            <a:pPr>
              <a:lnSpc>
                <a:spcPct val="80000"/>
              </a:lnSpc>
              <a:buNone/>
            </a:pPr>
            <a:r>
              <a:rPr sz="2000">
                <a:latin typeface="Courier New" panose="02070309020205020404" pitchFamily="49" charset="0"/>
              </a:rPr>
              <a:t>    </a:t>
            </a:r>
            <a:r>
              <a:rPr sz="2000" err="1">
                <a:latin typeface="Courier New" panose="02070309020205020404" pitchFamily="49" charset="0"/>
              </a:rPr>
              <a:t>SortedMap</a:t>
            </a:r>
            <a:r>
              <a:rPr sz="2000">
                <a:latin typeface="Courier New" panose="02070309020205020404" pitchFamily="49" charset="0"/>
              </a:rPr>
              <a:t>&lt;K, V&gt; </a:t>
            </a:r>
            <a:r>
              <a:rPr sz="2000" err="1">
                <a:latin typeface="Courier New" panose="02070309020205020404" pitchFamily="49" charset="0"/>
              </a:rPr>
              <a:t>tailMap(K</a:t>
            </a:r>
            <a:r>
              <a:rPr sz="2000">
                <a:latin typeface="Courier New" panose="02070309020205020404" pitchFamily="49" charset="0"/>
              </a:rPr>
              <a:t> </a:t>
            </a:r>
            <a:r>
              <a:rPr sz="2000" err="1">
                <a:latin typeface="Courier New" panose="02070309020205020404" pitchFamily="49" charset="0"/>
              </a:rPr>
              <a:t>fromKey</a:t>
            </a:r>
            <a:r>
              <a:rPr sz="2000">
                <a:latin typeface="Courier New" panose="02070309020205020404" pitchFamily="49" charset="0"/>
              </a:rPr>
              <a:t>);</a:t>
            </a:r>
            <a:endParaRPr sz="2000">
              <a:latin typeface="Courier New" panose="02070309020205020404" pitchFamily="49" charset="0"/>
            </a:endParaRPr>
          </a:p>
          <a:p>
            <a:pPr>
              <a:lnSpc>
                <a:spcPct val="80000"/>
              </a:lnSpc>
              <a:buNone/>
            </a:pPr>
            <a:r>
              <a:rPr sz="2000">
                <a:latin typeface="Courier New" panose="02070309020205020404" pitchFamily="49" charset="0"/>
              </a:rPr>
              <a:t>    K </a:t>
            </a:r>
            <a:r>
              <a:rPr sz="2000" err="1">
                <a:latin typeface="Courier New" panose="02070309020205020404" pitchFamily="49" charset="0"/>
              </a:rPr>
              <a:t>firstKey</a:t>
            </a:r>
            <a:r>
              <a:rPr sz="2000">
                <a:latin typeface="Courier New" panose="02070309020205020404" pitchFamily="49" charset="0"/>
              </a:rPr>
              <a:t>();</a:t>
            </a:r>
            <a:endParaRPr sz="2000">
              <a:latin typeface="Courier New" panose="02070309020205020404" pitchFamily="49" charset="0"/>
            </a:endParaRPr>
          </a:p>
          <a:p>
            <a:pPr>
              <a:lnSpc>
                <a:spcPct val="80000"/>
              </a:lnSpc>
              <a:buNone/>
            </a:pPr>
            <a:r>
              <a:rPr sz="2000">
                <a:latin typeface="Courier New" panose="02070309020205020404" pitchFamily="49" charset="0"/>
              </a:rPr>
              <a:t>    K </a:t>
            </a:r>
            <a:r>
              <a:rPr sz="2000" err="1">
                <a:latin typeface="Courier New" panose="02070309020205020404" pitchFamily="49" charset="0"/>
              </a:rPr>
              <a:t>lastKey</a:t>
            </a:r>
            <a:r>
              <a:rPr sz="2000">
                <a:latin typeface="Courier New" panose="02070309020205020404" pitchFamily="49" charset="0"/>
              </a:rPr>
              <a:t>();</a:t>
            </a:r>
            <a:endParaRPr sz="2000">
              <a:latin typeface="Courier New" panose="02070309020205020404" pitchFamily="49" charset="0"/>
            </a:endParaRPr>
          </a:p>
          <a:p>
            <a:pPr>
              <a:lnSpc>
                <a:spcPct val="80000"/>
              </a:lnSpc>
              <a:buNone/>
            </a:pPr>
            <a:endParaRPr sz="2000">
              <a:latin typeface="Courier New" panose="02070309020205020404" pitchFamily="49" charset="0"/>
            </a:endParaRPr>
          </a:p>
          <a:p>
            <a:pPr>
              <a:lnSpc>
                <a:spcPct val="80000"/>
              </a:lnSpc>
              <a:buNone/>
            </a:pPr>
            <a:r>
              <a:rPr sz="2000">
                <a:latin typeface="Courier New" panose="02070309020205020404" pitchFamily="49" charset="0"/>
              </a:rPr>
              <a:t>    Comparator&lt;? super K&gt; comparator();</a:t>
            </a:r>
            <a:endParaRPr sz="2000">
              <a:latin typeface="Courier New" panose="02070309020205020404" pitchFamily="49" charset="0"/>
            </a:endParaRPr>
          </a:p>
          <a:p>
            <a:pPr>
              <a:lnSpc>
                <a:spcPct val="80000"/>
              </a:lnSpc>
              <a:buNone/>
            </a:pPr>
            <a:r>
              <a:rPr sz="2000">
                <a:latin typeface="Courier New" panose="02070309020205020404" pitchFamily="49" charset="0"/>
              </a:rPr>
              <a:t>}</a:t>
            </a:r>
            <a:endParaRPr sz="2000">
              <a:latin typeface="Courier New" panose="02070309020205020404" pitchFamily="49" charset="0"/>
            </a:endParaRPr>
          </a:p>
          <a:p>
            <a:pPr>
              <a:lnSpc>
                <a:spcPct val="80000"/>
              </a:lnSpc>
              <a:buNone/>
            </a:pPr>
            <a:endParaRPr sz="2000">
              <a:latin typeface="Courier New" panose="02070309020205020404" pitchFamily="49" charset="0"/>
            </a:endParaRPr>
          </a:p>
          <a:p>
            <a:pPr>
              <a:lnSpc>
                <a:spcPct val="80000"/>
              </a:lnSpc>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852" name="Content Placeholder 25851"/>
          <p:cNvGraphicFramePr/>
          <p:nvPr>
            <p:ph idx="1"/>
          </p:nvPr>
        </p:nvGraphicFramePr>
        <p:xfrm>
          <a:off x="457200" y="685800"/>
          <a:ext cx="8229600" cy="4778375"/>
        </p:xfrm>
        <a:graphic>
          <a:graphicData uri="http://schemas.openxmlformats.org/drawingml/2006/table">
            <a:tbl>
              <a:tblPr/>
              <a:tblGrid>
                <a:gridCol w="1665288"/>
                <a:gridCol w="1071562"/>
                <a:gridCol w="1465263"/>
                <a:gridCol w="838200"/>
                <a:gridCol w="1071562"/>
                <a:gridCol w="2117725"/>
              </a:tblGrid>
              <a:tr h="660400">
                <a:tc gridSpan="6">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2400" b="1">
                          <a:latin typeface="Times New Roman" panose="02020603050405020304" pitchFamily="18" charset="0"/>
                          <a:cs typeface="Times New Roman" panose="02020603050405020304" pitchFamily="18" charset="0"/>
                        </a:rPr>
                        <a:t>General-purpose Implementations</a:t>
                      </a:r>
                      <a:endParaRPr lang="en-US" sz="24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6842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2000" b="1">
                          <a:latin typeface="Times New Roman" panose="02020603050405020304" pitchFamily="18" charset="0"/>
                          <a:cs typeface="Times New Roman" panose="02020603050405020304" pitchFamily="18" charset="0"/>
                        </a:rPr>
                        <a:t>Interfaces</a:t>
                      </a:r>
                      <a:endParaRPr lang="en-US" sz="20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2000" b="1">
                          <a:latin typeface="Times New Roman" panose="02020603050405020304" pitchFamily="18" charset="0"/>
                          <a:cs typeface="Times New Roman" panose="02020603050405020304" pitchFamily="18" charset="0"/>
                        </a:rPr>
                        <a:t>Implementations</a:t>
                      </a:r>
                      <a:endParaRPr lang="en-US" sz="20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tcPr>
                </a:tc>
              </a:tr>
              <a:tr h="6873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600">
                          <a:latin typeface="Times New Roman" panose="02020603050405020304" pitchFamily="18" charset="0"/>
                          <a:cs typeface="Times New Roman" panose="02020603050405020304" pitchFamily="18" charset="0"/>
                        </a:rPr>
                        <a:t> </a:t>
                      </a:r>
                      <a:endParaRPr lang="en-US" sz="16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a:latin typeface="Times New Roman" panose="02020603050405020304" pitchFamily="18" charset="0"/>
                          <a:cs typeface="Times New Roman" panose="02020603050405020304" pitchFamily="18" charset="0"/>
                        </a:rPr>
                        <a:t>Hash table</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a:latin typeface="Times New Roman" panose="02020603050405020304" pitchFamily="18" charset="0"/>
                          <a:cs typeface="Times New Roman" panose="02020603050405020304" pitchFamily="18" charset="0"/>
                        </a:rPr>
                        <a:t>Resizable array</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a:latin typeface="Times New Roman" panose="02020603050405020304" pitchFamily="18" charset="0"/>
                          <a:cs typeface="Times New Roman" panose="02020603050405020304" pitchFamily="18" charset="0"/>
                        </a:rPr>
                        <a:t>Tree</a:t>
                      </a:r>
                      <a:endParaRPr sz="1200" b="1">
                        <a:latin typeface="Times New Roman" panose="02020603050405020304" pitchFamily="18" charset="0"/>
                        <a:cs typeface="Times New Roman" panose="02020603050405020304" pitchFamily="18" charset="0"/>
                      </a:endParaRPr>
                    </a:p>
                    <a:p>
                      <a:pPr lvl="0">
                        <a:spcBef>
                          <a:spcPct val="0"/>
                        </a:spcBef>
                        <a:buNone/>
                      </a:pPr>
                      <a:r>
                        <a:rPr sz="1200" b="1" u="sng">
                          <a:latin typeface="Times New Roman" panose="02020603050405020304" pitchFamily="18" charset="0"/>
                          <a:cs typeface="Times New Roman" panose="02020603050405020304" pitchFamily="18" charset="0"/>
                        </a:rPr>
                        <a:t>(sorted)</a:t>
                      </a:r>
                      <a:endParaRPr lang="en-US" sz="1200" b="1" u="sng"/>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a:latin typeface="Times New Roman" panose="02020603050405020304" pitchFamily="18" charset="0"/>
                          <a:cs typeface="Times New Roman" panose="02020603050405020304" pitchFamily="18" charset="0"/>
                        </a:rPr>
                        <a:t>Linked list</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a:latin typeface="Times New Roman" panose="02020603050405020304" pitchFamily="18" charset="0"/>
                          <a:cs typeface="Times New Roman" panose="02020603050405020304" pitchFamily="18" charset="0"/>
                        </a:rPr>
                        <a:t>Hash table + Linked list</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873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600">
                          <a:latin typeface="Arial Unicode MS" pitchFamily="34" charset="-128"/>
                          <a:cs typeface="Times New Roman" panose="02020603050405020304" pitchFamily="18" charset="0"/>
                        </a:rPr>
                        <a:t>Set</a:t>
                      </a:r>
                      <a:endParaRPr lang="en-US" sz="16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err="1">
                          <a:latin typeface="Arial Unicode MS" pitchFamily="34" charset="-128"/>
                          <a:cs typeface="Times New Roman" panose="02020603050405020304" pitchFamily="18" charset="0"/>
                        </a:rPr>
                        <a:t>HashSet</a:t>
                      </a:r>
                      <a:endParaRPr lang="en-US" sz="1200" b="1">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err="1">
                          <a:latin typeface="Arial Unicode MS" pitchFamily="34" charset="-128"/>
                          <a:cs typeface="Times New Roman" panose="02020603050405020304" pitchFamily="18" charset="0"/>
                        </a:rPr>
                        <a:t>TreeSet</a:t>
                      </a:r>
                      <a:endParaRPr sz="1200">
                        <a:latin typeface="Arial Unicode MS" pitchFamily="34" charset="-128"/>
                        <a:cs typeface="Times New Roman" panose="02020603050405020304" pitchFamily="18" charset="0"/>
                      </a:endParaRPr>
                    </a:p>
                    <a:p>
                      <a:pPr lvl="0">
                        <a:spcBef>
                          <a:spcPct val="0"/>
                        </a:spcBef>
                        <a:buNone/>
                      </a:pPr>
                      <a:r>
                        <a:rPr sz="1200" b="1" u="sng">
                          <a:latin typeface="Arial Unicode MS" pitchFamily="34" charset="-128"/>
                          <a:cs typeface="Times New Roman" panose="02020603050405020304" pitchFamily="18" charset="0"/>
                        </a:rPr>
                        <a:t>(sorted)</a:t>
                      </a:r>
                      <a:endParaRPr lang="en-US" sz="1200" b="1" u="sng">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err="1">
                          <a:latin typeface="Arial Unicode MS" pitchFamily="34" charset="-128"/>
                          <a:cs typeface="Times New Roman" panose="02020603050405020304" pitchFamily="18" charset="0"/>
                        </a:rPr>
                        <a:t>LinkedHashSet</a:t>
                      </a:r>
                      <a:endParaRPr lang="en-US" sz="12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873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600">
                          <a:latin typeface="Arial Unicode MS" pitchFamily="34" charset="-128"/>
                          <a:cs typeface="Times New Roman" panose="02020603050405020304" pitchFamily="18" charset="0"/>
                        </a:rPr>
                        <a:t>List</a:t>
                      </a:r>
                      <a:endParaRPr lang="en-US" sz="16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err="1">
                          <a:latin typeface="Arial Unicode MS" pitchFamily="34" charset="-128"/>
                          <a:cs typeface="Times New Roman" panose="02020603050405020304" pitchFamily="18" charset="0"/>
                        </a:rPr>
                        <a:t>ArrayList</a:t>
                      </a:r>
                      <a:endParaRPr lang="en-US" sz="1200" b="1">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err="1">
                          <a:latin typeface="Arial Unicode MS" pitchFamily="34" charset="-128"/>
                          <a:cs typeface="Times New Roman" panose="02020603050405020304" pitchFamily="18" charset="0"/>
                        </a:rPr>
                        <a:t>LinkedList</a:t>
                      </a:r>
                      <a:endParaRPr sz="1200">
                        <a:latin typeface="Arial Unicode MS" pitchFamily="34" charset="-128"/>
                        <a:cs typeface="Times New Roman" panose="02020603050405020304" pitchFamily="18" charset="0"/>
                      </a:endParaRPr>
                    </a:p>
                    <a:p>
                      <a:pPr lvl="0">
                        <a:spcBef>
                          <a:spcPct val="0"/>
                        </a:spcBef>
                        <a:buNone/>
                      </a:pPr>
                      <a:endParaRPr lang="en-US" sz="12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842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600">
                          <a:latin typeface="Arial Unicode MS" pitchFamily="34" charset="-128"/>
                          <a:cs typeface="Times New Roman" panose="02020603050405020304" pitchFamily="18" charset="0"/>
                        </a:rPr>
                        <a:t>Queue</a:t>
                      </a:r>
                      <a:endParaRPr lang="en-US" sz="16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6873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600">
                          <a:latin typeface="Arial Unicode MS" pitchFamily="34" charset="-128"/>
                          <a:cs typeface="Times New Roman" panose="02020603050405020304" pitchFamily="18" charset="0"/>
                        </a:rPr>
                        <a:t>Map</a:t>
                      </a:r>
                      <a:endParaRPr lang="en-US" sz="16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b="1" err="1">
                          <a:latin typeface="Arial Unicode MS" pitchFamily="34" charset="-128"/>
                          <a:cs typeface="Times New Roman" panose="02020603050405020304" pitchFamily="18" charset="0"/>
                        </a:rPr>
                        <a:t>HashMap</a:t>
                      </a:r>
                      <a:endParaRPr lang="en-US" sz="1200" b="1">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err="1">
                          <a:latin typeface="Arial Unicode MS" pitchFamily="34" charset="-128"/>
                          <a:cs typeface="Times New Roman" panose="02020603050405020304" pitchFamily="18" charset="0"/>
                        </a:rPr>
                        <a:t>TreeMap</a:t>
                      </a:r>
                      <a:endParaRPr sz="1200">
                        <a:latin typeface="Arial Unicode MS" pitchFamily="34" charset="-128"/>
                        <a:cs typeface="Times New Roman" panose="02020603050405020304" pitchFamily="18" charset="0"/>
                      </a:endParaRPr>
                    </a:p>
                    <a:p>
                      <a:pPr lvl="0">
                        <a:spcBef>
                          <a:spcPct val="0"/>
                        </a:spcBef>
                        <a:buNone/>
                      </a:pPr>
                      <a:r>
                        <a:rPr sz="1200" b="1" u="sng">
                          <a:latin typeface="Arial Unicode MS" pitchFamily="34" charset="-128"/>
                          <a:cs typeface="Times New Roman" panose="02020603050405020304" pitchFamily="18" charset="0"/>
                        </a:rPr>
                        <a:t>(sorted)</a:t>
                      </a:r>
                      <a:endParaRPr lang="en-US" sz="1200" b="1" u="sng">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a:latin typeface="Times New Roman" panose="02020603050405020304" pitchFamily="18" charset="0"/>
                          <a:cs typeface="Times New Roman" panose="02020603050405020304" pitchFamily="18" charset="0"/>
                        </a:rPr>
                        <a:t> </a:t>
                      </a:r>
                      <a:endParaRPr lang="en-US" sz="1200"/>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200" err="1">
                          <a:latin typeface="Arial Unicode MS" pitchFamily="34" charset="-128"/>
                          <a:cs typeface="Times New Roman" panose="02020603050405020304" pitchFamily="18" charset="0"/>
                        </a:rPr>
                        <a:t>LinkedHashMap</a:t>
                      </a:r>
                      <a:endParaRPr lang="en-US" sz="1200">
                        <a:ea typeface="Times New Roman" panose="02020603050405020304" pitchFamily="18" charset="0"/>
                      </a:endParaRPr>
                    </a:p>
                  </a:txBody>
                  <a:tcPr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5843" name="Text Box 25842"/>
          <p:cNvSpPr txBox="1"/>
          <p:nvPr/>
        </p:nvSpPr>
        <p:spPr>
          <a:xfrm>
            <a:off x="533400" y="5562600"/>
            <a:ext cx="3028950" cy="366713"/>
          </a:xfrm>
          <a:prstGeom prst="rect">
            <a:avLst/>
          </a:prstGeom>
          <a:noFill/>
          <a:ln w="9525">
            <a:noFill/>
          </a:ln>
        </p:spPr>
        <p:txBody>
          <a:bodyPr wrap="none" anchor="t" anchorCtr="0">
            <a:spAutoFit/>
          </a:bodyPr>
          <a:p>
            <a:r>
              <a:t>Note the naming convention</a:t>
            </a:r>
          </a:p>
        </p:txBody>
      </p:sp>
      <p:sp>
        <p:nvSpPr>
          <p:cNvPr id="25853" name="Text Box 25852"/>
          <p:cNvSpPr txBox="1"/>
          <p:nvPr/>
        </p:nvSpPr>
        <p:spPr>
          <a:xfrm>
            <a:off x="533400" y="6092825"/>
            <a:ext cx="7181850" cy="274638"/>
          </a:xfrm>
          <a:prstGeom prst="rect">
            <a:avLst/>
          </a:prstGeom>
          <a:noFill/>
          <a:ln w="9525">
            <a:noFill/>
          </a:ln>
        </p:spPr>
        <p:txBody>
          <a:bodyPr wrap="none" anchor="t" anchorCtr="0">
            <a:spAutoFit/>
          </a:bodyPr>
          <a:p>
            <a:r>
              <a:rPr sz="1200" err="1"/>
              <a:t>LinkedList</a:t>
            </a:r>
            <a:r>
              <a:rPr sz="1200"/>
              <a:t> also implements queue and there is a </a:t>
            </a:r>
            <a:r>
              <a:rPr sz="1200" err="1"/>
              <a:t>PriorityQueue</a:t>
            </a:r>
            <a:r>
              <a:rPr sz="1200"/>
              <a:t> implementation (implemented with heap)</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26625"/>
          <p:cNvSpPr>
            <a:spLocks noGrp="1"/>
          </p:cNvSpPr>
          <p:nvPr>
            <p:ph type="title"/>
          </p:nvPr>
        </p:nvSpPr>
        <p:spPr>
          <a:ln/>
        </p:spPr>
        <p:txBody>
          <a:bodyPr anchor="ctr" anchorCtr="0"/>
          <a:p>
            <a:r>
              <a:t>implementations</a:t>
            </a:r>
          </a:p>
        </p:txBody>
      </p:sp>
      <p:sp>
        <p:nvSpPr>
          <p:cNvPr id="26627" name="Text Placeholder 26626"/>
          <p:cNvSpPr>
            <a:spLocks noGrp="1"/>
          </p:cNvSpPr>
          <p:nvPr>
            <p:ph type="body" idx="1"/>
          </p:nvPr>
        </p:nvSpPr>
        <p:spPr>
          <a:ln/>
        </p:spPr>
        <p:txBody>
          <a:bodyPr/>
          <a:p>
            <a:pPr>
              <a:lnSpc>
                <a:spcPct val="80000"/>
              </a:lnSpc>
            </a:pPr>
            <a:r>
              <a:rPr sz="2800"/>
              <a:t>Each of the implementations offers the strengths and weaknesses of the underlying data structure.</a:t>
            </a:r>
            <a:endParaRPr sz="2800"/>
          </a:p>
          <a:p>
            <a:pPr>
              <a:lnSpc>
                <a:spcPct val="80000"/>
              </a:lnSpc>
            </a:pPr>
            <a:r>
              <a:rPr sz="2800"/>
              <a:t>What does that mean for:</a:t>
            </a:r>
            <a:endParaRPr sz="2800"/>
          </a:p>
          <a:p>
            <a:pPr lvl="1">
              <a:lnSpc>
                <a:spcPct val="80000"/>
              </a:lnSpc>
            </a:pPr>
            <a:r>
              <a:rPr sz="2400" err="1"/>
              <a:t>Hashtable</a:t>
            </a:r>
            <a:endParaRPr sz="2400"/>
          </a:p>
          <a:p>
            <a:pPr lvl="1">
              <a:lnSpc>
                <a:spcPct val="80000"/>
              </a:lnSpc>
            </a:pPr>
            <a:r>
              <a:rPr sz="2400"/>
              <a:t>Resizable array</a:t>
            </a:r>
            <a:endParaRPr sz="2400"/>
          </a:p>
          <a:p>
            <a:pPr lvl="1">
              <a:lnSpc>
                <a:spcPct val="80000"/>
              </a:lnSpc>
            </a:pPr>
            <a:r>
              <a:rPr sz="2400"/>
              <a:t>Tree</a:t>
            </a:r>
            <a:endParaRPr sz="2400"/>
          </a:p>
          <a:p>
            <a:pPr lvl="1">
              <a:lnSpc>
                <a:spcPct val="80000"/>
              </a:lnSpc>
            </a:pPr>
            <a:r>
              <a:rPr sz="2400" err="1"/>
              <a:t>LinkedList</a:t>
            </a:r>
            <a:endParaRPr sz="2400"/>
          </a:p>
          <a:p>
            <a:pPr lvl="1">
              <a:lnSpc>
                <a:spcPct val="80000"/>
              </a:lnSpc>
            </a:pPr>
            <a:r>
              <a:rPr sz="2400" err="1"/>
              <a:t>Hashtable</a:t>
            </a:r>
            <a:r>
              <a:rPr sz="2400"/>
              <a:t> plus </a:t>
            </a:r>
            <a:r>
              <a:rPr sz="2400" err="1"/>
              <a:t>LinkedList</a:t>
            </a:r>
            <a:endParaRPr sz="2400"/>
          </a:p>
          <a:p>
            <a:pPr>
              <a:lnSpc>
                <a:spcPct val="80000"/>
              </a:lnSpc>
            </a:pPr>
            <a:r>
              <a:rPr sz="2800" b="1" u="sng"/>
              <a:t>Think about these tradeoffs when selecting the implementation!</a:t>
            </a:r>
            <a:endParaRPr sz="2800" b="1" u="sn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28673"/>
          <p:cNvSpPr>
            <a:spLocks noGrp="1"/>
          </p:cNvSpPr>
          <p:nvPr>
            <p:ph type="title"/>
          </p:nvPr>
        </p:nvSpPr>
        <p:spPr>
          <a:xfrm>
            <a:off x="457200" y="152400"/>
            <a:ext cx="8229600" cy="914400"/>
          </a:xfrm>
          <a:ln/>
        </p:spPr>
        <p:txBody>
          <a:bodyPr anchor="ctr" anchorCtr="0"/>
          <a:p>
            <a:r>
              <a:rPr sz="4000"/>
              <a:t>Other implementations in the API</a:t>
            </a:r>
            <a:endParaRPr sz="4000"/>
          </a:p>
        </p:txBody>
      </p:sp>
      <p:sp>
        <p:nvSpPr>
          <p:cNvPr id="28675" name="Text Placeholder 28674"/>
          <p:cNvSpPr>
            <a:spLocks noGrp="1"/>
          </p:cNvSpPr>
          <p:nvPr>
            <p:ph type="body" idx="1"/>
          </p:nvPr>
        </p:nvSpPr>
        <p:spPr>
          <a:xfrm>
            <a:off x="457200" y="1066800"/>
            <a:ext cx="8229600" cy="5562600"/>
          </a:xfrm>
          <a:ln/>
        </p:spPr>
        <p:txBody>
          <a:bodyPr/>
          <a:p>
            <a:pPr>
              <a:lnSpc>
                <a:spcPct val="80000"/>
              </a:lnSpc>
            </a:pPr>
            <a:r>
              <a:rPr sz="2800"/>
              <a:t>Wrapper implementations delegate all their real work to a specified collection but add (or remove) extra functionality on top of what the collection offers. </a:t>
            </a:r>
            <a:endParaRPr sz="2800"/>
          </a:p>
          <a:p>
            <a:pPr lvl="1">
              <a:lnSpc>
                <a:spcPct val="80000"/>
              </a:lnSpc>
            </a:pPr>
            <a:r>
              <a:rPr sz="2400"/>
              <a:t>Synchronization Wrappers </a:t>
            </a:r>
            <a:endParaRPr sz="2400"/>
          </a:p>
          <a:p>
            <a:pPr lvl="1">
              <a:lnSpc>
                <a:spcPct val="80000"/>
              </a:lnSpc>
            </a:pPr>
            <a:r>
              <a:rPr sz="2400" err="1"/>
              <a:t>Unmodifiable</a:t>
            </a:r>
            <a:r>
              <a:rPr sz="2400"/>
              <a:t> Wrappers </a:t>
            </a:r>
            <a:endParaRPr sz="2400"/>
          </a:p>
          <a:p>
            <a:pPr>
              <a:lnSpc>
                <a:spcPct val="80000"/>
              </a:lnSpc>
            </a:pPr>
            <a:r>
              <a:rPr sz="2800"/>
              <a:t>Convenience implementations are mini-implementations that can be more convenient and more efficient than general-purpose implementations when you don't need their full power </a:t>
            </a:r>
            <a:endParaRPr sz="2800"/>
          </a:p>
          <a:p>
            <a:pPr lvl="1">
              <a:lnSpc>
                <a:spcPct val="80000"/>
              </a:lnSpc>
            </a:pPr>
            <a:r>
              <a:rPr sz="2400"/>
              <a:t>List View of an Array</a:t>
            </a:r>
            <a:endParaRPr sz="2400"/>
          </a:p>
          <a:p>
            <a:pPr lvl="1">
              <a:lnSpc>
                <a:spcPct val="80000"/>
              </a:lnSpc>
            </a:pPr>
            <a:r>
              <a:rPr sz="2400"/>
              <a:t>Immutable Multiple-Copy List</a:t>
            </a:r>
            <a:endParaRPr sz="2400"/>
          </a:p>
          <a:p>
            <a:pPr lvl="1">
              <a:lnSpc>
                <a:spcPct val="80000"/>
              </a:lnSpc>
            </a:pPr>
            <a:r>
              <a:rPr sz="2400"/>
              <a:t>Immutable Singleton Set</a:t>
            </a:r>
            <a:endParaRPr sz="2400"/>
          </a:p>
          <a:p>
            <a:pPr lvl="1">
              <a:lnSpc>
                <a:spcPct val="80000"/>
              </a:lnSpc>
            </a:pPr>
            <a:r>
              <a:rPr sz="2400"/>
              <a:t>Empty Set, List, and Map Constants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700" name="Content Placeholder 29699"/>
          <p:cNvGraphicFramePr/>
          <p:nvPr>
            <p:ph sz="half" idx="1"/>
          </p:nvPr>
        </p:nvGraphicFramePr>
        <p:xfrm>
          <a:off x="762000" y="685800"/>
          <a:ext cx="7467600" cy="3054350"/>
        </p:xfrm>
        <a:graphic>
          <a:graphicData uri="http://schemas.openxmlformats.org/presentationml/2006/ole">
            <mc:AlternateContent xmlns:mc="http://schemas.openxmlformats.org/markup-compatibility/2006">
              <mc:Choice xmlns:v="urn:schemas-microsoft-com:vml" Requires="v">
                <p:oleObj spid="_x0000_s3077" name="" r:id="rId1" imgW="5029200" imgH="2057400" progId="Word.Picture.8">
                  <p:embed/>
                </p:oleObj>
              </mc:Choice>
              <mc:Fallback>
                <p:oleObj name="" r:id="rId1" imgW="5029200" imgH="2057400" progId="Word.Picture.8">
                  <p:embed/>
                  <p:pic>
                    <p:nvPicPr>
                      <p:cNvPr id="0" name="Picture 3076"/>
                      <p:cNvPicPr/>
                      <p:nvPr/>
                    </p:nvPicPr>
                    <p:blipFill>
                      <a:blip r:embed="rId2"/>
                      <a:stretch>
                        <a:fillRect/>
                      </a:stretch>
                    </p:blipFill>
                    <p:spPr>
                      <a:xfrm>
                        <a:off x="762000" y="685800"/>
                        <a:ext cx="7467600" cy="3054350"/>
                      </a:xfrm>
                      <a:prstGeom prst="rect">
                        <a:avLst/>
                      </a:prstGeom>
                      <a:solidFill>
                        <a:schemeClr val="tx1"/>
                      </a:solidFill>
                      <a:ln w="38100">
                        <a:miter/>
                      </a:ln>
                    </p:spPr>
                  </p:pic>
                </p:oleObj>
              </mc:Fallback>
            </mc:AlternateContent>
          </a:graphicData>
        </a:graphic>
      </p:graphicFrame>
      <p:sp>
        <p:nvSpPr>
          <p:cNvPr id="29702" name="Text Box 29701"/>
          <p:cNvSpPr txBox="1"/>
          <p:nvPr/>
        </p:nvSpPr>
        <p:spPr>
          <a:xfrm>
            <a:off x="762000" y="6324600"/>
            <a:ext cx="1847850" cy="366713"/>
          </a:xfrm>
          <a:prstGeom prst="rect">
            <a:avLst/>
          </a:prstGeom>
          <a:noFill/>
          <a:ln w="9525">
            <a:noFill/>
          </a:ln>
        </p:spPr>
        <p:txBody>
          <a:bodyPr wrap="none" anchor="t" anchorCtr="0">
            <a:spAutoFit/>
          </a:bodyPr>
          <a:p>
            <a:r>
              <a:t>Copyright: </a:t>
            </a:r>
            <a:r>
              <a:rPr err="1"/>
              <a:t>Liang</a:t>
            </a:r>
          </a:p>
        </p:txBody>
      </p:sp>
      <p:graphicFrame>
        <p:nvGraphicFramePr>
          <p:cNvPr id="29703" name="Content Placeholder 29702"/>
          <p:cNvGraphicFramePr/>
          <p:nvPr>
            <p:ph sz="half" idx="2"/>
          </p:nvPr>
        </p:nvGraphicFramePr>
        <p:xfrm>
          <a:off x="762000" y="3886200"/>
          <a:ext cx="7467600" cy="2449513"/>
        </p:xfrm>
        <a:graphic>
          <a:graphicData uri="http://schemas.openxmlformats.org/presentationml/2006/ole">
            <mc:AlternateContent xmlns:mc="http://schemas.openxmlformats.org/markup-compatibility/2006">
              <mc:Choice xmlns:v="urn:schemas-microsoft-com:vml" Requires="v">
                <p:oleObj spid="_x0000_s3076" name="" r:id="rId3" imgW="3657600" imgH="1200785" progId="Word.Picture.8">
                  <p:embed/>
                </p:oleObj>
              </mc:Choice>
              <mc:Fallback>
                <p:oleObj name="" r:id="rId3" imgW="3657600" imgH="1200785" progId="Word.Picture.8">
                  <p:embed/>
                  <p:pic>
                    <p:nvPicPr>
                      <p:cNvPr id="0" name="Picture 3075"/>
                      <p:cNvPicPr/>
                      <p:nvPr/>
                    </p:nvPicPr>
                    <p:blipFill>
                      <a:blip r:embed="rId4"/>
                      <a:stretch>
                        <a:fillRect/>
                      </a:stretch>
                    </p:blipFill>
                    <p:spPr>
                      <a:xfrm>
                        <a:off x="762000" y="3886200"/>
                        <a:ext cx="7467600" cy="2449513"/>
                      </a:xfrm>
                      <a:prstGeom prst="rect">
                        <a:avLst/>
                      </a:prstGeom>
                      <a:solidFill>
                        <a:schemeClr val="tx1"/>
                      </a:solidFill>
                      <a:ln w="38100">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35841"/>
          <p:cNvSpPr>
            <a:spLocks noGrp="1"/>
          </p:cNvSpPr>
          <p:nvPr>
            <p:ph type="title"/>
          </p:nvPr>
        </p:nvSpPr>
        <p:spPr>
          <a:ln/>
        </p:spPr>
        <p:txBody>
          <a:bodyPr anchor="ctr" anchorCtr="0"/>
          <a:p>
            <a:r>
              <a:rPr sz="4000"/>
              <a:t>Making your own implementations</a:t>
            </a:r>
            <a:endParaRPr sz="4000"/>
          </a:p>
        </p:txBody>
      </p:sp>
      <p:sp>
        <p:nvSpPr>
          <p:cNvPr id="35843" name="Text Placeholder 35842"/>
          <p:cNvSpPr>
            <a:spLocks noGrp="1"/>
          </p:cNvSpPr>
          <p:nvPr>
            <p:ph type="body" idx="1"/>
          </p:nvPr>
        </p:nvSpPr>
        <p:spPr>
          <a:ln/>
        </p:spPr>
        <p:txBody>
          <a:bodyPr/>
          <a:p>
            <a:r>
              <a:t>Most of the time you can use the implementations provided for you in the Java API.</a:t>
            </a:r>
          </a:p>
          <a:p>
            <a:r>
              <a:t>In case the existing implementations do not satisfy your needs, you can write your own by extending the abstract classes provided in the collections framework.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36865"/>
          <p:cNvSpPr>
            <a:spLocks noGrp="1"/>
          </p:cNvSpPr>
          <p:nvPr>
            <p:ph type="title"/>
          </p:nvPr>
        </p:nvSpPr>
        <p:spPr>
          <a:xfrm>
            <a:off x="457200" y="152400"/>
            <a:ext cx="8229600" cy="685800"/>
          </a:xfrm>
          <a:ln/>
        </p:spPr>
        <p:txBody>
          <a:bodyPr anchor="ctr" anchorCtr="0"/>
          <a:p>
            <a:r>
              <a:rPr sz="4000"/>
              <a:t>algorithms</a:t>
            </a:r>
            <a:endParaRPr sz="4000"/>
          </a:p>
        </p:txBody>
      </p:sp>
      <p:sp>
        <p:nvSpPr>
          <p:cNvPr id="36867" name="Text Placeholder 36866"/>
          <p:cNvSpPr>
            <a:spLocks noGrp="1"/>
          </p:cNvSpPr>
          <p:nvPr>
            <p:ph type="body" idx="1"/>
          </p:nvPr>
        </p:nvSpPr>
        <p:spPr>
          <a:xfrm>
            <a:off x="457200" y="1143000"/>
            <a:ext cx="8229600" cy="5410200"/>
          </a:xfrm>
          <a:ln/>
        </p:spPr>
        <p:txBody>
          <a:bodyPr/>
          <a:p>
            <a:pPr>
              <a:lnSpc>
                <a:spcPct val="90000"/>
              </a:lnSpc>
            </a:pPr>
            <a:r>
              <a:rPr sz="2400"/>
              <a:t>The collections framework also provides polymorphic versions of algorithms you can run on collections.</a:t>
            </a:r>
            <a:endParaRPr sz="2400"/>
          </a:p>
          <a:p>
            <a:pPr lvl="1">
              <a:lnSpc>
                <a:spcPct val="90000"/>
              </a:lnSpc>
            </a:pPr>
            <a:r>
              <a:rPr sz="2000"/>
              <a:t>Sorting</a:t>
            </a:r>
            <a:endParaRPr sz="2000"/>
          </a:p>
          <a:p>
            <a:pPr lvl="1">
              <a:lnSpc>
                <a:spcPct val="90000"/>
              </a:lnSpc>
            </a:pPr>
            <a:r>
              <a:rPr sz="2000"/>
              <a:t>Shuffling</a:t>
            </a:r>
            <a:endParaRPr sz="2000"/>
          </a:p>
          <a:p>
            <a:pPr lvl="1">
              <a:lnSpc>
                <a:spcPct val="90000"/>
              </a:lnSpc>
            </a:pPr>
            <a:r>
              <a:rPr sz="2000"/>
              <a:t>Routine Data Manipulation</a:t>
            </a:r>
            <a:endParaRPr sz="2000"/>
          </a:p>
          <a:p>
            <a:pPr lvl="2">
              <a:lnSpc>
                <a:spcPct val="90000"/>
              </a:lnSpc>
            </a:pPr>
            <a:r>
              <a:rPr sz="1800"/>
              <a:t>Reverse</a:t>
            </a:r>
            <a:endParaRPr sz="1800"/>
          </a:p>
          <a:p>
            <a:pPr lvl="2">
              <a:lnSpc>
                <a:spcPct val="90000"/>
              </a:lnSpc>
            </a:pPr>
            <a:r>
              <a:rPr sz="1800"/>
              <a:t>Fill copy</a:t>
            </a:r>
            <a:endParaRPr sz="1800"/>
          </a:p>
          <a:p>
            <a:pPr lvl="2">
              <a:lnSpc>
                <a:spcPct val="90000"/>
              </a:lnSpc>
            </a:pPr>
            <a:r>
              <a:rPr sz="1800"/>
              <a:t>etc.</a:t>
            </a:r>
            <a:endParaRPr sz="1800"/>
          </a:p>
          <a:p>
            <a:pPr lvl="1">
              <a:lnSpc>
                <a:spcPct val="90000"/>
              </a:lnSpc>
            </a:pPr>
            <a:r>
              <a:rPr sz="2000"/>
              <a:t>Searching</a:t>
            </a:r>
            <a:endParaRPr sz="2000"/>
          </a:p>
          <a:p>
            <a:pPr lvl="2">
              <a:lnSpc>
                <a:spcPct val="90000"/>
              </a:lnSpc>
            </a:pPr>
            <a:r>
              <a:rPr sz="1800"/>
              <a:t>Binary Search</a:t>
            </a:r>
            <a:endParaRPr sz="1800"/>
          </a:p>
          <a:p>
            <a:pPr lvl="1">
              <a:lnSpc>
                <a:spcPct val="90000"/>
              </a:lnSpc>
            </a:pPr>
            <a:r>
              <a:rPr sz="2000"/>
              <a:t>Composition</a:t>
            </a:r>
            <a:endParaRPr sz="2000"/>
          </a:p>
          <a:p>
            <a:pPr lvl="2">
              <a:lnSpc>
                <a:spcPct val="90000"/>
              </a:lnSpc>
            </a:pPr>
            <a:r>
              <a:rPr sz="1800"/>
              <a:t>Frequency</a:t>
            </a:r>
            <a:endParaRPr sz="1800"/>
          </a:p>
          <a:p>
            <a:pPr lvl="2">
              <a:lnSpc>
                <a:spcPct val="90000"/>
              </a:lnSpc>
            </a:pPr>
            <a:r>
              <a:rPr sz="1800"/>
              <a:t>Disjoint</a:t>
            </a:r>
            <a:endParaRPr sz="1800"/>
          </a:p>
          <a:p>
            <a:pPr lvl="1">
              <a:lnSpc>
                <a:spcPct val="90000"/>
              </a:lnSpc>
            </a:pPr>
            <a:r>
              <a:rPr sz="2000"/>
              <a:t>Finding extreme values</a:t>
            </a:r>
            <a:endParaRPr sz="2000"/>
          </a:p>
          <a:p>
            <a:pPr lvl="2">
              <a:lnSpc>
                <a:spcPct val="90000"/>
              </a:lnSpc>
            </a:pPr>
            <a:r>
              <a:rPr sz="1800"/>
              <a:t>Min</a:t>
            </a:r>
            <a:endParaRPr sz="1800"/>
          </a:p>
          <a:p>
            <a:pPr lvl="2">
              <a:lnSpc>
                <a:spcPct val="90000"/>
              </a:lnSpc>
            </a:pPr>
            <a:r>
              <a:rPr sz="1800"/>
              <a:t>Max</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4097"/>
          <p:cNvSpPr>
            <a:spLocks noGrp="1"/>
          </p:cNvSpPr>
          <p:nvPr>
            <p:ph type="title"/>
          </p:nvPr>
        </p:nvSpPr>
        <p:spPr>
          <a:ln/>
        </p:spPr>
        <p:txBody>
          <a:bodyPr anchor="ctr" anchorCtr="0"/>
          <a:p>
            <a:r>
              <a:t>Collections Framework (cont)</a:t>
            </a:r>
          </a:p>
        </p:txBody>
      </p:sp>
      <p:sp>
        <p:nvSpPr>
          <p:cNvPr id="4099" name="Text Placeholder 4098"/>
          <p:cNvSpPr>
            <a:spLocks noGrp="1"/>
          </p:cNvSpPr>
          <p:nvPr>
            <p:ph type="body" idx="1"/>
          </p:nvPr>
        </p:nvSpPr>
        <p:spPr>
          <a:ln/>
        </p:spPr>
        <p:txBody>
          <a:bodyPr/>
          <a:p>
            <a:pPr>
              <a:lnSpc>
                <a:spcPct val="80000"/>
              </a:lnSpc>
            </a:pPr>
            <a:r>
              <a:rPr sz="1600" b="1"/>
              <a:t>Collection Interfaces</a:t>
            </a:r>
            <a:r>
              <a:rPr sz="1600"/>
              <a:t> - Represent different types of collections, such as sets, lists and maps. These interfaces form the basis of the framework. </a:t>
            </a:r>
            <a:endParaRPr sz="1600"/>
          </a:p>
          <a:p>
            <a:pPr>
              <a:lnSpc>
                <a:spcPct val="80000"/>
              </a:lnSpc>
            </a:pPr>
            <a:r>
              <a:rPr sz="1600" b="1"/>
              <a:t>General-purpose Implementations</a:t>
            </a:r>
            <a:r>
              <a:rPr sz="1600"/>
              <a:t> - Primary implementations of the collection interfaces. </a:t>
            </a:r>
            <a:endParaRPr sz="1600"/>
          </a:p>
          <a:p>
            <a:pPr>
              <a:lnSpc>
                <a:spcPct val="80000"/>
              </a:lnSpc>
            </a:pPr>
            <a:r>
              <a:rPr sz="1600" b="1"/>
              <a:t>Legacy Implementations</a:t>
            </a:r>
            <a:r>
              <a:rPr sz="1600"/>
              <a:t> - The collection classes from earlier releases, Vector and </a:t>
            </a:r>
            <a:r>
              <a:rPr sz="1600" err="1"/>
              <a:t>Hashtable</a:t>
            </a:r>
            <a:r>
              <a:rPr sz="1600"/>
              <a:t>, have been retrofitted to implement the collection interfaces. </a:t>
            </a:r>
            <a:endParaRPr sz="1600"/>
          </a:p>
          <a:p>
            <a:pPr>
              <a:lnSpc>
                <a:spcPct val="80000"/>
              </a:lnSpc>
            </a:pPr>
            <a:r>
              <a:rPr sz="1600" b="1"/>
              <a:t>Wrapper Implementations</a:t>
            </a:r>
            <a:r>
              <a:rPr sz="1600"/>
              <a:t> - Add functionality, such as synchronization, to other implementations. </a:t>
            </a:r>
            <a:endParaRPr sz="1600"/>
          </a:p>
          <a:p>
            <a:pPr>
              <a:lnSpc>
                <a:spcPct val="80000"/>
              </a:lnSpc>
            </a:pPr>
            <a:r>
              <a:rPr sz="1600" b="1"/>
              <a:t>Convenience Implementations</a:t>
            </a:r>
            <a:r>
              <a:rPr sz="1600"/>
              <a:t> - High-performance "mini-implementations" of the collection interfaces. </a:t>
            </a:r>
            <a:endParaRPr sz="1600"/>
          </a:p>
          <a:p>
            <a:pPr>
              <a:lnSpc>
                <a:spcPct val="80000"/>
              </a:lnSpc>
            </a:pPr>
            <a:r>
              <a:rPr sz="1600" b="1"/>
              <a:t>Abstract Implementations</a:t>
            </a:r>
            <a:r>
              <a:rPr sz="1600"/>
              <a:t> - Partial implementations of the collection interfaces to facilitate custom implementations. </a:t>
            </a:r>
            <a:endParaRPr sz="1600"/>
          </a:p>
          <a:p>
            <a:pPr>
              <a:lnSpc>
                <a:spcPct val="80000"/>
              </a:lnSpc>
            </a:pPr>
            <a:r>
              <a:rPr sz="1600" b="1"/>
              <a:t>Algorithms</a:t>
            </a:r>
            <a:r>
              <a:rPr sz="1600"/>
              <a:t> - Static methods that perform useful functions on collections, such as sorting a list. </a:t>
            </a:r>
            <a:endParaRPr sz="1600"/>
          </a:p>
          <a:p>
            <a:pPr>
              <a:lnSpc>
                <a:spcPct val="80000"/>
              </a:lnSpc>
            </a:pPr>
            <a:r>
              <a:rPr sz="1600" b="1"/>
              <a:t>Infrastructure</a:t>
            </a:r>
            <a:r>
              <a:rPr sz="1600"/>
              <a:t> - Interfaces that provide essential support for the collection interfaces. </a:t>
            </a:r>
            <a:endParaRPr sz="1600"/>
          </a:p>
          <a:p>
            <a:pPr>
              <a:lnSpc>
                <a:spcPct val="80000"/>
              </a:lnSpc>
            </a:pPr>
            <a:r>
              <a:rPr sz="1600" b="1"/>
              <a:t>Array Utilities</a:t>
            </a:r>
            <a:r>
              <a:rPr sz="1600"/>
              <a:t> - Utility functions for arrays of primitives and reference objects. Not, strictly speaking, a part of the Collections Framework, this functionality is being added to the Java platform at the same time and relies on some of the same infrastructure. </a:t>
            </a:r>
            <a:endParaRPr sz="1600"/>
          </a:p>
          <a:p>
            <a:pPr>
              <a:lnSpc>
                <a:spcPct val="80000"/>
              </a:lnSpc>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6145"/>
          <p:cNvSpPr>
            <a:spLocks noGrp="1"/>
          </p:cNvSpPr>
          <p:nvPr>
            <p:ph type="title"/>
          </p:nvPr>
        </p:nvSpPr>
        <p:spPr>
          <a:xfrm>
            <a:off x="457200" y="152400"/>
            <a:ext cx="8229600" cy="762000"/>
          </a:xfrm>
          <a:ln/>
        </p:spPr>
        <p:txBody>
          <a:bodyPr anchor="ctr" anchorCtr="0"/>
          <a:p>
            <a:r>
              <a:t>Collection interfaces</a:t>
            </a:r>
          </a:p>
        </p:txBody>
      </p:sp>
      <p:sp>
        <p:nvSpPr>
          <p:cNvPr id="6147" name="Text Placeholder 6146"/>
          <p:cNvSpPr>
            <a:spLocks noGrp="1"/>
          </p:cNvSpPr>
          <p:nvPr>
            <p:ph type="body" idx="1"/>
          </p:nvPr>
        </p:nvSpPr>
        <p:spPr>
          <a:xfrm>
            <a:off x="457200" y="990600"/>
            <a:ext cx="8229600" cy="5135563"/>
          </a:xfrm>
          <a:ln/>
        </p:spPr>
        <p:txBody>
          <a:bodyPr/>
          <a:p>
            <a:r>
              <a:t>The core collection interfaces encapsulate different types of collections.  They represent the abstract data types that are part of the collections framework.  They are interfaces so they do not provide an implementation!</a:t>
            </a:r>
          </a:p>
          <a:p/>
        </p:txBody>
      </p:sp>
      <p:pic>
        <p:nvPicPr>
          <p:cNvPr id="6148" name="Picture 6147"/>
          <p:cNvPicPr>
            <a:picLocks noChangeAspect="1"/>
          </p:cNvPicPr>
          <p:nvPr/>
        </p:nvPicPr>
        <p:blipFill>
          <a:blip r:embed="rId1"/>
          <a:stretch>
            <a:fillRect/>
          </a:stretch>
        </p:blipFill>
        <p:spPr>
          <a:xfrm>
            <a:off x="1371600" y="4114800"/>
            <a:ext cx="6172200" cy="242728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5121"/>
          <p:cNvSpPr>
            <a:spLocks noGrp="1"/>
          </p:cNvSpPr>
          <p:nvPr>
            <p:ph type="title"/>
          </p:nvPr>
        </p:nvSpPr>
        <p:spPr>
          <a:xfrm>
            <a:off x="457200" y="304800"/>
            <a:ext cx="8229600" cy="1554163"/>
          </a:xfrm>
          <a:ln/>
        </p:spPr>
        <p:txBody>
          <a:bodyPr anchor="ctr" anchorCtr="0"/>
          <a:p>
            <a:r>
              <a:rPr b="1"/>
              <a:t>public interface Collection&lt;E&gt;</a:t>
            </a:r>
            <a:br>
              <a:rPr b="1"/>
            </a:br>
            <a:r>
              <a:rPr b="1"/>
              <a:t>extends </a:t>
            </a:r>
            <a:r>
              <a:rPr b="1" err="1">
                <a:hlinkClick r:id="rId1" tooltip="interface in java.lang"/>
              </a:rPr>
              <a:t>Iterable</a:t>
            </a:r>
            <a:r>
              <a:rPr b="1"/>
              <a:t>&lt;E&gt;</a:t>
            </a:r>
            <a:endParaRPr b="1"/>
          </a:p>
        </p:txBody>
      </p:sp>
      <p:sp>
        <p:nvSpPr>
          <p:cNvPr id="5124" name="Text Placeholder 5123"/>
          <p:cNvSpPr>
            <a:spLocks noGrp="1"/>
          </p:cNvSpPr>
          <p:nvPr>
            <p:ph type="body" idx="1"/>
          </p:nvPr>
        </p:nvSpPr>
        <p:spPr>
          <a:xfrm>
            <a:off x="381000" y="1981200"/>
            <a:ext cx="8229600" cy="4525963"/>
          </a:xfrm>
          <a:ln/>
        </p:spPr>
        <p:txBody>
          <a:bodyPr/>
          <a:p>
            <a:pPr>
              <a:lnSpc>
                <a:spcPct val="90000"/>
              </a:lnSpc>
            </a:pPr>
            <a:r>
              <a:rPr sz="2400"/>
              <a:t>Collection — the root of the collection hierarchy. A collection represents a group of objects known as its </a:t>
            </a:r>
            <a:r>
              <a:rPr sz="2400" i="1"/>
              <a:t>elements</a:t>
            </a:r>
            <a:r>
              <a:rPr sz="2400"/>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sz="2400" err="1"/>
              <a:t>subinterfaces</a:t>
            </a:r>
            <a:r>
              <a:rPr sz="2400"/>
              <a:t>, such as Set and List.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6385"/>
          <p:cNvSpPr>
            <a:spLocks noGrp="1"/>
          </p:cNvSpPr>
          <p:nvPr>
            <p:ph type="title"/>
          </p:nvPr>
        </p:nvSpPr>
        <p:spPr>
          <a:ln/>
        </p:spPr>
        <p:txBody>
          <a:bodyPr anchor="ctr" anchorCtr="0"/>
          <a:p>
            <a:r>
              <a:rPr sz="4000" b="1"/>
              <a:t>public interface Collection&lt;E&gt;</a:t>
            </a:r>
            <a:br>
              <a:rPr sz="4000" b="1"/>
            </a:br>
            <a:r>
              <a:rPr sz="4000" b="1"/>
              <a:t>extends </a:t>
            </a:r>
            <a:r>
              <a:rPr sz="4000" b="1" err="1">
                <a:hlinkClick r:id="rId1" tooltip="interface in java.lang"/>
              </a:rPr>
              <a:t>Iterable</a:t>
            </a:r>
            <a:r>
              <a:rPr sz="4000" b="1"/>
              <a:t>&lt;E&gt;</a:t>
            </a:r>
            <a:endParaRPr sz="4000" b="1"/>
          </a:p>
        </p:txBody>
      </p:sp>
      <p:sp>
        <p:nvSpPr>
          <p:cNvPr id="16387" name="Text Placeholder 16386"/>
          <p:cNvSpPr>
            <a:spLocks noGrp="1"/>
          </p:cNvSpPr>
          <p:nvPr>
            <p:ph type="body" idx="1"/>
          </p:nvPr>
        </p:nvSpPr>
        <p:spPr>
          <a:ln/>
        </p:spPr>
        <p:txBody>
          <a:bodyPr/>
          <a:p>
            <a:pPr>
              <a:lnSpc>
                <a:spcPct val="80000"/>
              </a:lnSpc>
              <a:buNone/>
            </a:pPr>
            <a:r>
              <a:rPr sz="1400">
                <a:latin typeface="Courier New" panose="02070309020205020404" pitchFamily="49" charset="0"/>
              </a:rPr>
              <a:t> public interface Collection&lt;E&gt; extends </a:t>
            </a:r>
            <a:r>
              <a:rPr sz="1400" err="1">
                <a:latin typeface="Courier New" panose="02070309020205020404" pitchFamily="49" charset="0"/>
              </a:rPr>
              <a:t>Iterable</a:t>
            </a:r>
            <a:r>
              <a:rPr sz="1400">
                <a:latin typeface="Courier New" panose="02070309020205020404" pitchFamily="49" charset="0"/>
              </a:rPr>
              <a:t>&lt;E&gt; {</a:t>
            </a:r>
            <a:endParaRPr sz="1400">
              <a:latin typeface="Courier New" panose="02070309020205020404" pitchFamily="49" charset="0"/>
            </a:endParaRPr>
          </a:p>
          <a:p>
            <a:pPr>
              <a:lnSpc>
                <a:spcPct val="80000"/>
              </a:lnSpc>
              <a:buNone/>
            </a:pPr>
            <a:r>
              <a:rPr sz="1400">
                <a:latin typeface="Courier New" panose="02070309020205020404" pitchFamily="49" charset="0"/>
              </a:rPr>
              <a:t>    // Basic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int</a:t>
            </a:r>
            <a:r>
              <a:rPr sz="1400">
                <a:latin typeface="Courier New" panose="02070309020205020404" pitchFamily="49" charset="0"/>
              </a:rPr>
              <a:t> size();</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isEmpty</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contains(Object</a:t>
            </a:r>
            <a:r>
              <a:rPr sz="1400">
                <a:latin typeface="Courier New" panose="02070309020205020404" pitchFamily="49" charset="0"/>
              </a:rPr>
              <a:t> element);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add(E</a:t>
            </a:r>
            <a:r>
              <a:rPr sz="1400">
                <a:latin typeface="Courier New" panose="02070309020205020404" pitchFamily="49" charset="0"/>
              </a:rPr>
              <a:t>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remove(Object</a:t>
            </a:r>
            <a:r>
              <a:rPr sz="1400">
                <a:latin typeface="Courier New" panose="02070309020205020404" pitchFamily="49" charset="0"/>
              </a:rPr>
              <a:t>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Iterator&lt;E&gt; iterator();</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Bulk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containsAll(Collection</a:t>
            </a:r>
            <a:r>
              <a:rPr sz="1400">
                <a:latin typeface="Courier New" panose="02070309020205020404" pitchFamily="49" charset="0"/>
              </a:rPr>
              <a:t>&lt;?&gt; c);</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addAll(Collection</a:t>
            </a:r>
            <a:r>
              <a:rPr sz="1400">
                <a:latin typeface="Courier New" panose="02070309020205020404" pitchFamily="49" charset="0"/>
              </a:rPr>
              <a:t>&lt;? extends E&gt;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removeAll(Collection</a:t>
            </a:r>
            <a:r>
              <a:rPr sz="1400">
                <a:latin typeface="Courier New" panose="02070309020205020404" pitchFamily="49" charset="0"/>
              </a:rPr>
              <a:t>&lt;?&gt;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retainAll(Collection</a:t>
            </a:r>
            <a:r>
              <a:rPr sz="1400">
                <a:latin typeface="Courier New" panose="02070309020205020404" pitchFamily="49" charset="0"/>
              </a:rPr>
              <a:t>&lt;?&gt;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void clear();                              //optional</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Array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Object[] </a:t>
            </a:r>
            <a:r>
              <a:rPr sz="1400" err="1">
                <a:latin typeface="Courier New" panose="02070309020205020404" pitchFamily="49" charset="0"/>
              </a:rPr>
              <a:t>toArray</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lang="de-DE" altLang="x-none" sz="1400" dirty="0">
                <a:latin typeface="Courier New" panose="02070309020205020404" pitchFamily="49" charset="0"/>
              </a:rPr>
              <a:t>&lt;T&gt; T[] toArray(T[] a);</a:t>
            </a:r>
            <a:endParaRPr lang="de-DE" altLang="x-none" sz="1400" dirty="0">
              <a:latin typeface="Courier New" panose="02070309020205020404" pitchFamily="49" charset="0"/>
            </a:endParaRPr>
          </a:p>
          <a:p>
            <a:pPr>
              <a:lnSpc>
                <a:spcPct val="80000"/>
              </a:lnSpc>
              <a:buNone/>
            </a:pPr>
            <a:r>
              <a:rPr sz="1400">
                <a:latin typeface="Courier New" panose="02070309020205020404" pitchFamily="49" charset="0"/>
              </a:rPr>
              <a:t>}</a:t>
            </a:r>
            <a:endParaRPr sz="1400">
              <a:latin typeface="Courier New" panose="02070309020205020404" pitchFamily="49" charset="0"/>
            </a:endParaRPr>
          </a:p>
          <a:p>
            <a:pPr>
              <a:lnSpc>
                <a:spcPct val="80000"/>
              </a:lnSpc>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p:nvPr>
        </p:nvSpPr>
        <p:spPr>
          <a:ln/>
        </p:spPr>
        <p:txBody>
          <a:bodyPr anchor="ctr" anchorCtr="0"/>
          <a:p>
            <a:r>
              <a:t>A note on iterators</a:t>
            </a:r>
          </a:p>
        </p:txBody>
      </p:sp>
      <p:sp>
        <p:nvSpPr>
          <p:cNvPr id="22531" name="Text Placeholder 22530"/>
          <p:cNvSpPr>
            <a:spLocks noGrp="1"/>
          </p:cNvSpPr>
          <p:nvPr>
            <p:ph type="body" idx="1"/>
          </p:nvPr>
        </p:nvSpPr>
        <p:spPr>
          <a:ln/>
        </p:spPr>
        <p:txBody>
          <a:bodyPr/>
          <a:p>
            <a:pPr>
              <a:lnSpc>
                <a:spcPct val="90000"/>
              </a:lnSpc>
            </a:pPr>
            <a:r>
              <a:rPr sz="2400"/>
              <a:t>An </a:t>
            </a:r>
            <a:r>
              <a:rPr sz="2400">
                <a:latin typeface="Courier New" panose="02070309020205020404" pitchFamily="49" charset="0"/>
                <a:hlinkClick r:id="rId1"/>
              </a:rPr>
              <a:t>Iterator</a:t>
            </a:r>
            <a:r>
              <a:rPr sz="2400"/>
              <a:t> is an object that enables you to traverse through a collection and to remove elements from the collection selectively, if desired.  You get an </a:t>
            </a:r>
            <a:r>
              <a:rPr sz="2400">
                <a:latin typeface="Courier New" panose="02070309020205020404" pitchFamily="49" charset="0"/>
              </a:rPr>
              <a:t>Iterator</a:t>
            </a:r>
            <a:r>
              <a:rPr sz="2400"/>
              <a:t> for a collection by calling its </a:t>
            </a:r>
            <a:r>
              <a:rPr sz="2400">
                <a:latin typeface="Courier New" panose="02070309020205020404" pitchFamily="49" charset="0"/>
              </a:rPr>
              <a:t>iterator()</a:t>
            </a:r>
            <a:r>
              <a:rPr sz="2400"/>
              <a:t> method. The following is the </a:t>
            </a:r>
            <a:r>
              <a:rPr sz="2400">
                <a:latin typeface="Courier New" panose="02070309020205020404" pitchFamily="49" charset="0"/>
              </a:rPr>
              <a:t>Iterator</a:t>
            </a:r>
            <a:r>
              <a:rPr sz="2400"/>
              <a:t> interface. </a:t>
            </a:r>
            <a:endParaRPr sz="2400"/>
          </a:p>
          <a:p>
            <a:pPr>
              <a:lnSpc>
                <a:spcPct val="90000"/>
              </a:lnSpc>
              <a:buNone/>
            </a:pPr>
            <a:endParaRPr sz="2400"/>
          </a:p>
          <a:p>
            <a:pPr>
              <a:lnSpc>
                <a:spcPct val="90000"/>
              </a:lnSpc>
              <a:buNone/>
            </a:pPr>
            <a:r>
              <a:rPr sz="2400">
                <a:latin typeface="Courier New" panose="02070309020205020404" pitchFamily="49" charset="0"/>
              </a:rPr>
              <a:t>public interface </a:t>
            </a:r>
            <a:r>
              <a:rPr sz="2400" err="1">
                <a:latin typeface="Courier New" panose="02070309020205020404" pitchFamily="49" charset="0"/>
              </a:rPr>
              <a:t>Iterator</a:t>
            </a:r>
            <a:r>
              <a:rPr sz="2400">
                <a:latin typeface="Courier New" panose="02070309020205020404" pitchFamily="49" charset="0"/>
              </a:rPr>
              <a:t>&lt;E&gt; {</a:t>
            </a:r>
            <a:endParaRPr sz="2400">
              <a:latin typeface="Courier New" panose="02070309020205020404" pitchFamily="49" charset="0"/>
            </a:endParaRPr>
          </a:p>
          <a:p>
            <a:pPr>
              <a:lnSpc>
                <a:spcPct val="90000"/>
              </a:lnSpc>
              <a:buNone/>
            </a:pPr>
            <a:r>
              <a:rPr sz="2400">
                <a:latin typeface="Courier New" panose="02070309020205020404" pitchFamily="49" charset="0"/>
              </a:rPr>
              <a:t>    </a:t>
            </a:r>
            <a:r>
              <a:rPr sz="2400" err="1">
                <a:latin typeface="Courier New" panose="02070309020205020404" pitchFamily="49" charset="0"/>
              </a:rPr>
              <a:t>boolean</a:t>
            </a:r>
            <a:r>
              <a:rPr sz="2400">
                <a:latin typeface="Courier New" panose="02070309020205020404" pitchFamily="49" charset="0"/>
              </a:rPr>
              <a:t> </a:t>
            </a:r>
            <a:r>
              <a:rPr sz="2400" err="1">
                <a:latin typeface="Courier New" panose="02070309020205020404" pitchFamily="49" charset="0"/>
              </a:rPr>
              <a:t>hasNext</a:t>
            </a:r>
            <a:r>
              <a:rPr sz="2400">
                <a:latin typeface="Courier New" panose="02070309020205020404" pitchFamily="49" charset="0"/>
              </a:rPr>
              <a:t>();</a:t>
            </a:r>
            <a:endParaRPr sz="2400">
              <a:latin typeface="Courier New" panose="02070309020205020404" pitchFamily="49" charset="0"/>
            </a:endParaRPr>
          </a:p>
          <a:p>
            <a:pPr>
              <a:lnSpc>
                <a:spcPct val="90000"/>
              </a:lnSpc>
              <a:buNone/>
            </a:pPr>
            <a:r>
              <a:rPr sz="2400">
                <a:latin typeface="Courier New" panose="02070309020205020404" pitchFamily="49" charset="0"/>
              </a:rPr>
              <a:t>    E next();</a:t>
            </a:r>
            <a:endParaRPr sz="2400">
              <a:latin typeface="Courier New" panose="02070309020205020404" pitchFamily="49" charset="0"/>
            </a:endParaRPr>
          </a:p>
          <a:p>
            <a:pPr>
              <a:lnSpc>
                <a:spcPct val="90000"/>
              </a:lnSpc>
              <a:buNone/>
            </a:pPr>
            <a:r>
              <a:rPr sz="2400">
                <a:latin typeface="Courier New" panose="02070309020205020404" pitchFamily="49" charset="0"/>
              </a:rPr>
              <a:t>    void remove(); //optional</a:t>
            </a:r>
            <a:endParaRPr sz="2400">
              <a:latin typeface="Courier New" panose="02070309020205020404" pitchFamily="49" charset="0"/>
            </a:endParaRPr>
          </a:p>
          <a:p>
            <a:pPr>
              <a:lnSpc>
                <a:spcPct val="90000"/>
              </a:lnSpc>
              <a:buNone/>
            </a:pPr>
            <a:r>
              <a:rPr sz="2400">
                <a:latin typeface="Courier New" panose="02070309020205020404" pitchFamily="49" charset="0"/>
              </a:rPr>
              <a: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7169"/>
          <p:cNvSpPr>
            <a:spLocks noGrp="1"/>
          </p:cNvSpPr>
          <p:nvPr>
            <p:ph type="title"/>
          </p:nvPr>
        </p:nvSpPr>
        <p:spPr>
          <a:ln/>
        </p:spPr>
        <p:txBody>
          <a:bodyPr anchor="ctr" anchorCtr="0"/>
          <a:p>
            <a:r>
              <a:rPr sz="4000"/>
              <a:t>public interface </a:t>
            </a:r>
            <a:r>
              <a:rPr sz="4000" b="1"/>
              <a:t>Set&lt;E&gt;</a:t>
            </a:r>
            <a:br>
              <a:rPr sz="4000"/>
            </a:br>
            <a:r>
              <a:rPr sz="4000"/>
              <a:t>extends </a:t>
            </a:r>
            <a:r>
              <a:rPr sz="4000">
                <a:hlinkClick r:id="rId1" tooltip="interface in java.util"/>
              </a:rPr>
              <a:t>Collection</a:t>
            </a:r>
            <a:r>
              <a:rPr sz="4000"/>
              <a:t>&lt;E&gt;</a:t>
            </a:r>
            <a:endParaRPr sz="4000"/>
          </a:p>
        </p:txBody>
      </p:sp>
      <p:sp>
        <p:nvSpPr>
          <p:cNvPr id="7171" name="Text Placeholder 7170"/>
          <p:cNvSpPr>
            <a:spLocks noGrp="1"/>
          </p:cNvSpPr>
          <p:nvPr>
            <p:ph type="body" idx="1"/>
          </p:nvPr>
        </p:nvSpPr>
        <p:spPr>
          <a:xfrm>
            <a:off x="457200" y="1676400"/>
            <a:ext cx="8229600" cy="4449763"/>
          </a:xfrm>
          <a:ln/>
        </p:spPr>
        <p:txBody>
          <a:bodyPr/>
          <a:p>
            <a:r>
              <a:t>Set — a collection that cannot contain duplicate elements. This interface models the mathematical set abstraction and is used to represent sets, such as the cards comprising a poker hand, the courses making up a student's schedule, or the processes running on a machine.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7409"/>
          <p:cNvSpPr>
            <a:spLocks noGrp="1"/>
          </p:cNvSpPr>
          <p:nvPr>
            <p:ph type="title"/>
          </p:nvPr>
        </p:nvSpPr>
        <p:spPr>
          <a:ln/>
        </p:spPr>
        <p:txBody>
          <a:bodyPr anchor="ctr" anchorCtr="0"/>
          <a:p>
            <a:r>
              <a:rPr sz="4000"/>
              <a:t>public interface </a:t>
            </a:r>
            <a:r>
              <a:rPr sz="4000" b="1"/>
              <a:t>Set&lt;E&gt;</a:t>
            </a:r>
            <a:br>
              <a:rPr sz="4000"/>
            </a:br>
            <a:r>
              <a:rPr sz="4000"/>
              <a:t>extends </a:t>
            </a:r>
            <a:r>
              <a:rPr sz="4000">
                <a:hlinkClick r:id="rId1" tooltip="interface in java.util"/>
              </a:rPr>
              <a:t>Collection</a:t>
            </a:r>
            <a:r>
              <a:rPr sz="4000"/>
              <a:t>&lt;E&gt;</a:t>
            </a:r>
            <a:endParaRPr sz="4000"/>
          </a:p>
        </p:txBody>
      </p:sp>
      <p:sp>
        <p:nvSpPr>
          <p:cNvPr id="17411" name="Text Placeholder 17410"/>
          <p:cNvSpPr>
            <a:spLocks noGrp="1"/>
          </p:cNvSpPr>
          <p:nvPr>
            <p:ph type="body" idx="1"/>
          </p:nvPr>
        </p:nvSpPr>
        <p:spPr>
          <a:ln/>
        </p:spPr>
        <p:txBody>
          <a:bodyPr/>
          <a:p>
            <a:pPr>
              <a:lnSpc>
                <a:spcPct val="80000"/>
              </a:lnSpc>
              <a:buNone/>
            </a:pPr>
            <a:r>
              <a:rPr sz="1400">
                <a:latin typeface="Courier New" panose="02070309020205020404" pitchFamily="49" charset="0"/>
              </a:rPr>
              <a:t>public interface Set&lt;E&gt; extends Collection&lt;E&gt; {</a:t>
            </a:r>
            <a:endParaRPr sz="1400">
              <a:latin typeface="Courier New" panose="02070309020205020404" pitchFamily="49" charset="0"/>
            </a:endParaRPr>
          </a:p>
          <a:p>
            <a:pPr>
              <a:lnSpc>
                <a:spcPct val="80000"/>
              </a:lnSpc>
              <a:buNone/>
            </a:pPr>
            <a:r>
              <a:rPr sz="1400">
                <a:latin typeface="Courier New" panose="02070309020205020404" pitchFamily="49" charset="0"/>
              </a:rPr>
              <a:t>    // Basic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int</a:t>
            </a:r>
            <a:r>
              <a:rPr sz="1400">
                <a:latin typeface="Courier New" panose="02070309020205020404" pitchFamily="49" charset="0"/>
              </a:rPr>
              <a:t> size();</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isEmpty</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contains(Object</a:t>
            </a:r>
            <a:r>
              <a:rPr sz="1400">
                <a:latin typeface="Courier New" panose="02070309020205020404" pitchFamily="49" charset="0"/>
              </a:rPr>
              <a:t> element);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add(E</a:t>
            </a:r>
            <a:r>
              <a:rPr sz="1400">
                <a:latin typeface="Courier New" panose="02070309020205020404" pitchFamily="49" charset="0"/>
              </a:rPr>
              <a:t>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remove(Object</a:t>
            </a:r>
            <a:r>
              <a:rPr sz="1400">
                <a:latin typeface="Courier New" panose="02070309020205020404" pitchFamily="49" charset="0"/>
              </a:rPr>
              <a:t> element); //optional</a:t>
            </a:r>
            <a:endParaRPr sz="1400">
              <a:latin typeface="Courier New" panose="02070309020205020404" pitchFamily="49" charset="0"/>
            </a:endParaRPr>
          </a:p>
          <a:p>
            <a:pPr>
              <a:lnSpc>
                <a:spcPct val="80000"/>
              </a:lnSpc>
              <a:buNone/>
            </a:pPr>
            <a:r>
              <a:rPr sz="1400">
                <a:latin typeface="Courier New" panose="02070309020205020404" pitchFamily="49" charset="0"/>
              </a:rPr>
              <a:t>    Iterator&lt;E&gt; iterator();</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Bulk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containsAll(Collection</a:t>
            </a:r>
            <a:r>
              <a:rPr sz="1400">
                <a:latin typeface="Courier New" panose="02070309020205020404" pitchFamily="49" charset="0"/>
              </a:rPr>
              <a:t>&lt;?&gt; c);</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addAll(Collection</a:t>
            </a:r>
            <a:r>
              <a:rPr sz="1400">
                <a:latin typeface="Courier New" panose="02070309020205020404" pitchFamily="49" charset="0"/>
              </a:rPr>
              <a:t>&lt;? extends E&gt;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removeAll(Collection</a:t>
            </a:r>
            <a:r>
              <a:rPr sz="1400">
                <a:latin typeface="Courier New" panose="02070309020205020404" pitchFamily="49" charset="0"/>
              </a:rPr>
              <a:t>&lt;?&gt;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sz="1400" err="1">
                <a:latin typeface="Courier New" panose="02070309020205020404" pitchFamily="49" charset="0"/>
              </a:rPr>
              <a:t>boolean</a:t>
            </a:r>
            <a:r>
              <a:rPr sz="1400">
                <a:latin typeface="Courier New" panose="02070309020205020404" pitchFamily="49" charset="0"/>
              </a:rPr>
              <a:t> </a:t>
            </a:r>
            <a:r>
              <a:rPr sz="1400" err="1">
                <a:latin typeface="Courier New" panose="02070309020205020404" pitchFamily="49" charset="0"/>
              </a:rPr>
              <a:t>retainAll(Collection</a:t>
            </a:r>
            <a:r>
              <a:rPr sz="1400">
                <a:latin typeface="Courier New" panose="02070309020205020404" pitchFamily="49" charset="0"/>
              </a:rPr>
              <a:t>&lt;?&gt; c);        //optional</a:t>
            </a:r>
            <a:endParaRPr sz="1400">
              <a:latin typeface="Courier New" panose="02070309020205020404" pitchFamily="49" charset="0"/>
            </a:endParaRPr>
          </a:p>
          <a:p>
            <a:pPr>
              <a:lnSpc>
                <a:spcPct val="80000"/>
              </a:lnSpc>
              <a:buNone/>
            </a:pPr>
            <a:r>
              <a:rPr sz="1400">
                <a:latin typeface="Courier New" panose="02070309020205020404" pitchFamily="49" charset="0"/>
              </a:rPr>
              <a:t>    void clear();                              //optional</a:t>
            </a:r>
            <a:endParaRPr sz="1400">
              <a:latin typeface="Courier New" panose="02070309020205020404" pitchFamily="49" charset="0"/>
            </a:endParaRPr>
          </a:p>
          <a:p>
            <a:pPr>
              <a:lnSpc>
                <a:spcPct val="80000"/>
              </a:lnSpc>
              <a:buNone/>
            </a:pPr>
            <a:endParaRPr sz="1400">
              <a:latin typeface="Courier New" panose="02070309020205020404" pitchFamily="49" charset="0"/>
            </a:endParaRPr>
          </a:p>
          <a:p>
            <a:pPr>
              <a:lnSpc>
                <a:spcPct val="80000"/>
              </a:lnSpc>
              <a:buNone/>
            </a:pPr>
            <a:r>
              <a:rPr sz="1400">
                <a:latin typeface="Courier New" panose="02070309020205020404" pitchFamily="49" charset="0"/>
              </a:rPr>
              <a:t>    // Array Operations</a:t>
            </a:r>
            <a:endParaRPr sz="1400">
              <a:latin typeface="Courier New" panose="02070309020205020404" pitchFamily="49" charset="0"/>
            </a:endParaRPr>
          </a:p>
          <a:p>
            <a:pPr>
              <a:lnSpc>
                <a:spcPct val="80000"/>
              </a:lnSpc>
              <a:buNone/>
            </a:pPr>
            <a:r>
              <a:rPr sz="1400">
                <a:latin typeface="Courier New" panose="02070309020205020404" pitchFamily="49" charset="0"/>
              </a:rPr>
              <a:t>    Object[] </a:t>
            </a:r>
            <a:r>
              <a:rPr sz="1400" err="1">
                <a:latin typeface="Courier New" panose="02070309020205020404" pitchFamily="49" charset="0"/>
              </a:rPr>
              <a:t>toArray</a:t>
            </a:r>
            <a:r>
              <a:rPr sz="1400">
                <a:latin typeface="Courier New" panose="02070309020205020404" pitchFamily="49" charset="0"/>
              </a:rPr>
              <a:t>();</a:t>
            </a:r>
            <a:endParaRPr sz="1400">
              <a:latin typeface="Courier New" panose="02070309020205020404" pitchFamily="49" charset="0"/>
            </a:endParaRPr>
          </a:p>
          <a:p>
            <a:pPr>
              <a:lnSpc>
                <a:spcPct val="80000"/>
              </a:lnSpc>
              <a:buNone/>
            </a:pPr>
            <a:r>
              <a:rPr sz="1400">
                <a:latin typeface="Courier New" panose="02070309020205020404" pitchFamily="49" charset="0"/>
              </a:rPr>
              <a:t>    </a:t>
            </a:r>
            <a:r>
              <a:rPr lang="de-DE" altLang="x-none" sz="1400" dirty="0">
                <a:latin typeface="Courier New" panose="02070309020205020404" pitchFamily="49" charset="0"/>
              </a:rPr>
              <a:t>&lt;T&gt; T[] toArray(T[] a);</a:t>
            </a:r>
            <a:endParaRPr lang="de-DE" altLang="x-none" sz="1400" dirty="0">
              <a:latin typeface="Courier New" panose="02070309020205020404" pitchFamily="49" charset="0"/>
            </a:endParaRPr>
          </a:p>
          <a:p>
            <a:pPr>
              <a:lnSpc>
                <a:spcPct val="80000"/>
              </a:lnSpc>
              <a:buNone/>
            </a:pPr>
            <a:r>
              <a:rPr sz="1400">
                <a:latin typeface="Courier New" panose="02070309020205020404" pitchFamily="49" charset="0"/>
              </a:rPr>
              <a:t>}</a:t>
            </a:r>
            <a:endParaRPr sz="1400"/>
          </a:p>
        </p:txBody>
      </p:sp>
      <p:sp>
        <p:nvSpPr>
          <p:cNvPr id="17412" name="Text Box 17411"/>
          <p:cNvSpPr txBox="1"/>
          <p:nvPr/>
        </p:nvSpPr>
        <p:spPr>
          <a:xfrm>
            <a:off x="593725" y="6361113"/>
            <a:ext cx="7677150" cy="366712"/>
          </a:xfrm>
          <a:prstGeom prst="rect">
            <a:avLst/>
          </a:prstGeom>
          <a:noFill/>
          <a:ln w="9525">
            <a:noFill/>
          </a:ln>
        </p:spPr>
        <p:txBody>
          <a:bodyPr wrap="none" anchor="t" anchorCtr="0">
            <a:spAutoFit/>
          </a:bodyPr>
          <a:p>
            <a:r>
              <a:t>Note: nothing added to Collection interface – except no duplicates allowed</a:t>
            </a: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11329</Words>
  <Application>WPS Presentation</Application>
  <PresentationFormat>On-screen Show</PresentationFormat>
  <Paragraphs>373</Paragraphs>
  <Slides>27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9" baseType="lpstr">
      <vt:lpstr>Arial</vt:lpstr>
      <vt:lpstr>SimSun</vt:lpstr>
      <vt:lpstr>Wingdings</vt:lpstr>
      <vt:lpstr>Courier New</vt:lpstr>
      <vt:lpstr>Arial Unicode MS</vt:lpstr>
      <vt:lpstr>Times New Roman</vt:lpstr>
      <vt:lpstr>Microsoft YaHei</vt:lpstr>
      <vt:lpstr>Arial Unicode MS</vt:lpstr>
      <vt:lpstr>Calibri</vt:lpstr>
      <vt:lpstr>Business Cooperate</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CIMS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korth</dc:creator>
  <cp:lastModifiedBy>praga</cp:lastModifiedBy>
  <cp:revision>7</cp:revision>
  <dcterms:created xsi:type="dcterms:W3CDTF">2006-12-07T05:13:20Z</dcterms:created>
  <dcterms:modified xsi:type="dcterms:W3CDTF">2023-02-27T04:12:56Z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24D8A4D8D2714C4D81B4C761A281373F</vt:lpwstr>
  </property>
  <property fmtid="{D5CDD505-2E9C-101B-9397-08002B2CF9AE}" pid="3" name="KSOProductBuildVer">
    <vt:lpwstr>1033-11.2.0.11486</vt:lpwstr>
  </property>
</Properties>
</file>