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44"/>
  </p:handoutMasterIdLst>
  <p:sldIdLst>
    <p:sldId id="256" r:id="rId3"/>
    <p:sldId id="257" r:id="rId4"/>
    <p:sldId id="263" r:id="rId5"/>
    <p:sldId id="264" r:id="rId7"/>
    <p:sldId id="265" r:id="rId8"/>
    <p:sldId id="266" r:id="rId9"/>
    <p:sldId id="258" r:id="rId10"/>
    <p:sldId id="267" r:id="rId11"/>
    <p:sldId id="259" r:id="rId12"/>
    <p:sldId id="268" r:id="rId13"/>
    <p:sldId id="261" r:id="rId14"/>
    <p:sldId id="270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71" r:id="rId26"/>
    <p:sldId id="272" r:id="rId27"/>
    <p:sldId id="282" r:id="rId28"/>
    <p:sldId id="283" r:id="rId29"/>
    <p:sldId id="284" r:id="rId30"/>
    <p:sldId id="285" r:id="rId31"/>
    <p:sldId id="286" r:id="rId32"/>
    <p:sldId id="287" r:id="rId33"/>
    <p:sldId id="275" r:id="rId34"/>
    <p:sldId id="273" r:id="rId35"/>
    <p:sldId id="276" r:id="rId36"/>
    <p:sldId id="277" r:id="rId37"/>
    <p:sldId id="278" r:id="rId38"/>
    <p:sldId id="279" r:id="rId39"/>
    <p:sldId id="274" r:id="rId40"/>
    <p:sldId id="280" r:id="rId41"/>
    <p:sldId id="298" r:id="rId42"/>
    <p:sldId id="28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/>
    <p:restoredTop sz="95369"/>
  </p:normalViewPr>
  <p:slideViewPr>
    <p:cSldViewPr snapToGrid="0" snapToObjects="1">
      <p:cViewPr varScale="1">
        <p:scale>
          <a:sx n="84" d="100"/>
          <a:sy n="84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3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077AD-D871-9042-8BEF-A00607063F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DD559-A1FA-D547-9C04-BE9B97C02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FA343-044E-7A4C-BAC3-D76F0FD195B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43C5-A2C4-E446-9730-1A88D0E16D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43C5-A2C4-E446-9730-1A88D0E16D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Menlo" charset="0"/>
                <a:ea typeface="Menlo" charset="0"/>
                <a:cs typeface="Menlo" charset="0"/>
              </a:defRPr>
            </a:lvl2pPr>
            <a:lvl3pPr>
              <a:defRPr>
                <a:latin typeface="Menlo" charset="0"/>
                <a:ea typeface="Menlo" charset="0"/>
                <a:cs typeface="Menlo" charset="0"/>
              </a:defRPr>
            </a:lvl3pPr>
            <a:lvl4pPr>
              <a:defRPr>
                <a:latin typeface="Menlo" charset="0"/>
                <a:ea typeface="Menlo" charset="0"/>
                <a:cs typeface="Menlo" charset="0"/>
              </a:defRPr>
            </a:lvl4pPr>
            <a:lvl5pPr>
              <a:defRPr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401287"/>
            <a:ext cx="105156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Menlo" charset="0"/>
                <a:ea typeface="Menlo" charset="0"/>
                <a:cs typeface="Menlo" charset="0"/>
              </a:defRPr>
            </a:lvl2pPr>
            <a:lvl3pPr>
              <a:defRPr>
                <a:latin typeface="Menlo" charset="0"/>
                <a:ea typeface="Menlo" charset="0"/>
                <a:cs typeface="Menlo" charset="0"/>
              </a:defRPr>
            </a:lvl3pPr>
            <a:lvl4pPr>
              <a:defRPr>
                <a:latin typeface="Menlo" charset="0"/>
                <a:ea typeface="Menlo" charset="0"/>
                <a:cs typeface="Menlo" charset="0"/>
              </a:defRPr>
            </a:lvl4pPr>
            <a:lvl5pPr>
              <a:defRPr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nlo" charset="0"/>
                <a:ea typeface="Menlo" charset="0"/>
                <a:cs typeface="Menlo" charset="0"/>
              </a:defRPr>
            </a:lvl1pPr>
            <a:lvl2pPr>
              <a:defRPr>
                <a:latin typeface="Menlo" charset="0"/>
                <a:ea typeface="Menlo" charset="0"/>
                <a:cs typeface="Menlo" charset="0"/>
              </a:defRPr>
            </a:lvl2pPr>
            <a:lvl3pPr>
              <a:defRPr>
                <a:latin typeface="Menlo" charset="0"/>
                <a:ea typeface="Menlo" charset="0"/>
                <a:cs typeface="Menlo" charset="0"/>
              </a:defRPr>
            </a:lvl3pPr>
            <a:lvl4pPr>
              <a:defRPr>
                <a:latin typeface="Menlo" charset="0"/>
                <a:ea typeface="Menlo" charset="0"/>
                <a:cs typeface="Menlo" charset="0"/>
              </a:defRPr>
            </a:lvl4pPr>
            <a:lvl5pPr>
              <a:defRPr>
                <a:latin typeface="Menlo" charset="0"/>
                <a:ea typeface="Menlo" charset="0"/>
                <a:cs typeface="Menl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1401287"/>
            <a:ext cx="105156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838200" y="1401287"/>
            <a:ext cx="105156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1401287"/>
            <a:ext cx="105156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9EB4-CEA5-104F-ABBF-B4622954BE0C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40DA2-21A3-7D4B-93D6-5786C6CED3E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9EB4-CEA5-104F-ABBF-B4622954BE0C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610600" y="6413698"/>
            <a:ext cx="300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https://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fnurpandi.wordpress.com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/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Menlo" charset="0"/>
          <a:ea typeface="Menlo" charset="0"/>
          <a:cs typeface="Menl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Menlo" charset="0"/>
          <a:ea typeface="Menlo" charset="0"/>
          <a:cs typeface="Menl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b="0" i="0" kern="1200">
          <a:solidFill>
            <a:schemeClr val="tx1"/>
          </a:solidFill>
          <a:latin typeface="Menlo" charset="0"/>
          <a:ea typeface="Menlo" charset="0"/>
          <a:cs typeface="Menl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b="0" i="0" kern="1200">
          <a:solidFill>
            <a:schemeClr val="tx1"/>
          </a:solidFill>
          <a:latin typeface="Menlo" charset="0"/>
          <a:ea typeface="Menlo" charset="0"/>
          <a:cs typeface="Menl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b="0" i="0" kern="1200">
          <a:solidFill>
            <a:schemeClr val="tx1"/>
          </a:solidFill>
          <a:latin typeface="Menlo" charset="0"/>
          <a:ea typeface="Menlo" charset="0"/>
          <a:cs typeface="Menl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tutorialspoint.com/javascript/" TargetMode="External"/><Relationship Id="rId2" Type="http://schemas.openxmlformats.org/officeDocument/2006/relationships/hyperlink" Target="https://javascript.info/" TargetMode="External"/><Relationship Id="rId1" Type="http://schemas.openxmlformats.org/officeDocument/2006/relationships/hyperlink" Target="https://www.w3schools.com/j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sz="7200" b="1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endParaRPr lang="en-US" dirty="0">
              <a:latin typeface="Helvetica Light" charset="0"/>
              <a:ea typeface="Helvetica Light" charset="0"/>
              <a:cs typeface="Helvetica Light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565151"/>
            <a:ext cx="2667000" cy="30607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IS WHITESPACE INSENSITIVE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alert(“hello world”);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   “hello world”   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(   “hello world”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alert(“hello   world”);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02352" y="4352544"/>
            <a:ext cx="1097280" cy="548640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JAVASCRIPT COMMENT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//this is a comment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alert(“hello”);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//this is a comment too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/*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this is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a multiple line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comment */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year;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customerEmail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</a:t>
            </a:r>
            <a:r>
              <a:rPr lang="en-US" dirty="0" err="1" smtClean="0"/>
              <a:t>todaysdate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foo;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x;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var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99problems;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problems99;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28432" y="2677855"/>
            <a:ext cx="12378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letters</a:t>
            </a:r>
            <a:endParaRPr lang="en-US" sz="2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numbers</a:t>
            </a:r>
            <a:endParaRPr lang="en-US" sz="2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_</a:t>
            </a:r>
            <a:endParaRPr lang="en-US" sz="2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r>
              <a:rPr lang="en-US" sz="2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$</a:t>
            </a:r>
            <a:endParaRPr lang="en-US" sz="20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215892" y="4352544"/>
            <a:ext cx="522732" cy="1038860"/>
            <a:chOff x="4215892" y="4352544"/>
            <a:chExt cx="522732" cy="10388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892" y="4875276"/>
              <a:ext cx="516128" cy="51612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5892" y="4352544"/>
              <a:ext cx="522732" cy="522732"/>
            </a:xfrm>
            <a:prstGeom prst="rect">
              <a:avLst/>
            </a:prstGeom>
          </p:spPr>
        </p:pic>
      </p:grpSp>
      <p:sp>
        <p:nvSpPr>
          <p:cNvPr id="11" name="Text Box 10"/>
          <p:cNvSpPr txBox="1"/>
          <p:nvPr/>
        </p:nvSpPr>
        <p:spPr>
          <a:xfrm>
            <a:off x="9432290" y="6420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, let, </a:t>
            </a:r>
            <a:r>
              <a:rPr lang="en-US" dirty="0" err="1" smtClean="0"/>
              <a:t>const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625834"/>
            <a:ext cx="10058400" cy="297862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2238"/>
            <a:ext cx="10515600" cy="1006443"/>
          </a:xfr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03" y="1576552"/>
            <a:ext cx="9526275" cy="4789396"/>
          </a:xfrm>
        </p:spPr>
      </p:pic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0" y="1690688"/>
            <a:ext cx="6083300" cy="16129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3197862"/>
          </a:xfrm>
        </p:spPr>
      </p:pic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378712"/>
          </a:xfr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353839"/>
          </a:xfrm>
        </p:spPr>
      </p:pic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0116" y="1606717"/>
            <a:ext cx="8919554" cy="3458602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690688"/>
            <a:ext cx="8343900" cy="2438400"/>
          </a:xfr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1974596"/>
          </a:xfrm>
        </p:spPr>
      </p:pic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192265"/>
          </a:xfrm>
        </p:spPr>
      </p:pic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if ( condition ) 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code goes here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...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} else 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otherwise, different code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charset="-127"/>
                <a:ea typeface="Adobe Gothic Std B" charset="-127"/>
                <a:cs typeface="Adobe Gothic Std B" charset="-127"/>
              </a:rPr>
              <a:t>OPERATORS AND EXPRESSIONS</a:t>
            </a:r>
            <a:endParaRPr lang="en-US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 * / + -</a:t>
            </a:r>
            <a:endParaRPr lang="en-US" dirty="0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 = += -= *= /=</a:t>
            </a:r>
            <a:endParaRPr lang="en-US" dirty="0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 	  = </a:t>
            </a:r>
            <a:r>
              <a:rPr lang="en-US" b="1" dirty="0" smtClean="0"/>
              <a:t>assignment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 == </a:t>
            </a:r>
            <a:r>
              <a:rPr lang="en-US" b="1" dirty="0" smtClean="0"/>
              <a:t>equality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=== </a:t>
            </a:r>
            <a:r>
              <a:rPr lang="en-US" b="1" dirty="0" smtClean="0"/>
              <a:t>strict equality</a:t>
            </a:r>
            <a:endParaRPr lang="en-US" b="1" dirty="0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AND / 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if</a:t>
            </a:r>
            <a:r>
              <a:rPr lang="en-US" dirty="0" smtClean="0"/>
              <a:t> ( a === b &amp;&amp; c === d ) {</a:t>
            </a:r>
            <a:r>
              <a:rPr lang="en-US" dirty="0"/>
              <a:t> </a:t>
            </a:r>
            <a:r>
              <a:rPr lang="en-US" dirty="0" smtClean="0"/>
              <a:t>...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dirty="0" smtClean="0"/>
              <a:t> ( a === b || c === d ) { ...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dirty="0" smtClean="0"/>
              <a:t> ( (a &gt; b) &amp;&amp; (c &lt; d) ) { ...</a:t>
            </a:r>
            <a:endParaRPr lang="en-US" dirty="0" smtClean="0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year = 2003;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remainders = year % 4;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490242" y="2781300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// remainder is 3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91658" y="1690688"/>
            <a:ext cx="7688942" cy="3352800"/>
            <a:chOff x="957943" y="2002971"/>
            <a:chExt cx="7808686" cy="3352800"/>
          </a:xfrm>
        </p:grpSpPr>
        <p:sp>
          <p:nvSpPr>
            <p:cNvPr id="4" name="Rectangle 3"/>
            <p:cNvSpPr/>
            <p:nvPr/>
          </p:nvSpPr>
          <p:spPr>
            <a:xfrm>
              <a:off x="957943" y="2002971"/>
              <a:ext cx="7808686" cy="33528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16166" y="2010002"/>
              <a:ext cx="2092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Operation System</a:t>
              </a:r>
              <a:endParaRPr lang="en-US" dirty="0">
                <a:solidFill>
                  <a:schemeClr val="bg1"/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329715" y="2793748"/>
            <a:ext cx="2307771" cy="2104598"/>
            <a:chOff x="6096000" y="3106031"/>
            <a:chExt cx="2307771" cy="2104598"/>
          </a:xfrm>
        </p:grpSpPr>
        <p:sp>
          <p:nvSpPr>
            <p:cNvPr id="8" name="Rectangle 7"/>
            <p:cNvSpPr/>
            <p:nvPr/>
          </p:nvSpPr>
          <p:spPr>
            <a:xfrm>
              <a:off x="6096000" y="3106031"/>
              <a:ext cx="2307771" cy="210459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50204" y="310603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Web Browser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452915" y="3983946"/>
            <a:ext cx="4593772" cy="914400"/>
            <a:chOff x="1219200" y="4296229"/>
            <a:chExt cx="4593772" cy="914400"/>
          </a:xfrm>
        </p:grpSpPr>
        <p:sp>
          <p:nvSpPr>
            <p:cNvPr id="5" name="Rectangle 4"/>
            <p:cNvSpPr/>
            <p:nvPr/>
          </p:nvSpPr>
          <p:spPr>
            <a:xfrm>
              <a:off x="1219200" y="4296229"/>
              <a:ext cx="1378858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C++ Apps</a:t>
              </a:r>
              <a:endParaRPr lang="en-US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59315" y="4296229"/>
              <a:ext cx="1364345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Java Apps</a:t>
              </a:r>
              <a:endParaRPr lang="en-US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48627" y="4296229"/>
              <a:ext cx="1364345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Adobe Gothic Std B" charset="-127"/>
                  <a:ea typeface="Adobe Gothic Std B" charset="-127"/>
                  <a:cs typeface="Adobe Gothic Std B" charset="-127"/>
                </a:rPr>
                <a:t>.NET Apps</a:t>
              </a:r>
              <a:endParaRPr lang="en-US" dirty="0"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82116" y="3436702"/>
            <a:ext cx="1995714" cy="1301986"/>
            <a:chOff x="6248401" y="3748985"/>
            <a:chExt cx="1995714" cy="1301986"/>
          </a:xfrm>
        </p:grpSpPr>
        <p:sp>
          <p:nvSpPr>
            <p:cNvPr id="9" name="Rectangle 8"/>
            <p:cNvSpPr/>
            <p:nvPr/>
          </p:nvSpPr>
          <p:spPr>
            <a:xfrm>
              <a:off x="6248401" y="3748985"/>
              <a:ext cx="1995714" cy="13019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22528" y="3748985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  <a:latin typeface="Adobe Gothic Std B" charset="-127"/>
                  <a:ea typeface="Adobe Gothic Std B" charset="-127"/>
                  <a:cs typeface="Adobe Gothic Std B" charset="-127"/>
                </a:rPr>
                <a:t>Web Page</a:t>
              </a:r>
              <a:endParaRPr lang="en-US" dirty="0">
                <a:solidFill>
                  <a:schemeClr val="bg1">
                    <a:lumMod val="95000"/>
                  </a:schemeClr>
                </a:solidFill>
                <a:latin typeface="Adobe Gothic Std B" charset="-127"/>
                <a:ea typeface="Adobe Gothic Std B" charset="-127"/>
                <a:cs typeface="Adobe Gothic Std B" charset="-127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7634516" y="3983946"/>
            <a:ext cx="1698170" cy="6241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dirty="0">
              <a:solidFill>
                <a:schemeClr val="tx1"/>
              </a:solidFill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94900" y="5299108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can’t access local files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can’t directly access database</a:t>
            </a:r>
            <a:endParaRPr lang="en-US" dirty="0" smtClean="0">
              <a:latin typeface="Menlo" charset="0"/>
              <a:ea typeface="Menlo" charset="0"/>
              <a:cs typeface="Menlo" charset="0"/>
            </a:endParaRPr>
          </a:p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can’t access hardware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INCREMENT/DECREMENT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= a + 1				a = a – 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 += 1					a -= 1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a++;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//postfix</a:t>
            </a:r>
            <a:r>
              <a:rPr lang="en-US" dirty="0" smtClean="0"/>
              <a:t>			a--;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++a;	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//prefix</a:t>
            </a:r>
            <a:r>
              <a:rPr lang="en-US" dirty="0" smtClean="0"/>
              <a:t>			--a;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dobe Gothic Std B" charset="-127"/>
                <a:ea typeface="Adobe Gothic Std B" charset="-127"/>
                <a:cs typeface="Adobe Gothic Std B" charset="-127"/>
              </a:rPr>
              <a:t>WORKING WITH LOOPS</a:t>
            </a:r>
            <a:endParaRPr lang="en-US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 = 1;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dirty="0" smtClean="0"/>
              <a:t> ( a &lt;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dirty="0" smtClean="0"/>
              <a:t> 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document.write</a:t>
            </a:r>
            <a:r>
              <a:rPr lang="en-US" dirty="0" smtClean="0"/>
              <a:t>(a);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a++;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DO…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a = 1;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</a:t>
            </a:r>
            <a:r>
              <a:rPr lang="en-US" dirty="0" smtClean="0"/>
              <a:t>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document.write</a:t>
            </a:r>
            <a:r>
              <a:rPr lang="en-US" dirty="0" smtClean="0"/>
              <a:t>(a);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a++;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en-US" dirty="0"/>
              <a:t> ( a &lt;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etc..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== 5)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break;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	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break jumps out the loop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en-US" dirty="0" smtClean="0"/>
              <a:t> (</a:t>
            </a:r>
            <a:r>
              <a:rPr lang="en-US" dirty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 100;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// do stuff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	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en-US" dirty="0" smtClean="0"/>
              <a:t> ( </a:t>
            </a:r>
            <a:r>
              <a:rPr lang="en-US" dirty="0" err="1" smtClean="0"/>
              <a:t>i</a:t>
            </a:r>
            <a:r>
              <a:rPr lang="en-US" dirty="0" smtClean="0"/>
              <a:t> == 5) 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C00000"/>
                </a:solidFill>
              </a:rPr>
              <a:t>continue;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			}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// do stuff</a:t>
            </a: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}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 (){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document.write</a:t>
            </a:r>
            <a:r>
              <a:rPr lang="en-US" dirty="0" smtClean="0"/>
              <a:t> (“test function”);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WITH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myfunction</a:t>
            </a:r>
            <a:r>
              <a:rPr lang="en-US" dirty="0" smtClean="0"/>
              <a:t> ( </a:t>
            </a:r>
            <a:r>
              <a:rPr lang="en-US" dirty="0" err="1" smtClean="0"/>
              <a:t>x,y</a:t>
            </a:r>
            <a:r>
              <a:rPr lang="en-US" dirty="0" smtClean="0"/>
              <a:t> ){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dirty="0" smtClean="0"/>
              <a:t> result = x*y;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document.write</a:t>
            </a:r>
            <a:r>
              <a:rPr lang="en-US" dirty="0" smtClean="0"/>
              <a:t>(result);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myFunction</a:t>
            </a:r>
            <a:r>
              <a:rPr lang="en-US" dirty="0" smtClean="0"/>
              <a:t>(200,300);</a:t>
            </a:r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https://www.w3schools.com/js</a:t>
            </a:r>
            <a:r>
              <a:rPr lang="en-US" dirty="0" smtClean="0">
                <a:hlinkClick r:id="rId1"/>
              </a:rPr>
              <a:t>/</a:t>
            </a:r>
            <a:endParaRPr lang="en-US" dirty="0" smtClean="0"/>
          </a:p>
          <a:p>
            <a:r>
              <a:rPr lang="en-US" dirty="0">
                <a:hlinkClick r:id="rId2"/>
              </a:rPr>
              <a:t>https://javascript.info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https://www.tutorialspoint.com/javascript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1378" y="1540933"/>
            <a:ext cx="109135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sz="6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4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is a</a:t>
            </a:r>
            <a:endParaRPr lang="en-US" sz="44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88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client-side language</a:t>
            </a:r>
            <a:endParaRPr lang="en-US" sz="88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Menlo" charset="0"/>
                <a:ea typeface="Menlo" charset="0"/>
                <a:cs typeface="Menlo" charset="0"/>
              </a:rPr>
              <a:t>The end</a:t>
            </a:r>
            <a:r>
              <a:rPr lang="is-IS" dirty="0">
                <a:latin typeface="Menlo" charset="0"/>
                <a:ea typeface="Menlo" charset="0"/>
                <a:cs typeface="Menlo" charset="0"/>
              </a:rPr>
              <a:t>.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8466455" y="633603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34815" y="1540933"/>
            <a:ext cx="382668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sz="6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4400" dirty="0">
                <a:latin typeface="Adobe Gothic Std B" charset="-127"/>
                <a:ea typeface="Adobe Gothic Std B" charset="-127"/>
                <a:cs typeface="Adobe Gothic Std B" charset="-127"/>
              </a:rPr>
              <a:t>i</a:t>
            </a:r>
            <a:r>
              <a:rPr lang="en-US" sz="4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 not</a:t>
            </a:r>
            <a:endParaRPr lang="en-US" sz="44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9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java</a:t>
            </a:r>
            <a:endParaRPr lang="en-US" sz="96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085" y="575733"/>
            <a:ext cx="674415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sz="60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4400" dirty="0">
                <a:latin typeface="Adobe Gothic Std B" charset="-127"/>
                <a:ea typeface="Adobe Gothic Std B" charset="-127"/>
                <a:cs typeface="Adobe Gothic Std B" charset="-127"/>
              </a:rPr>
              <a:t>i</a:t>
            </a:r>
            <a:r>
              <a:rPr lang="en-US" sz="4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 </a:t>
            </a:r>
            <a:endParaRPr lang="en-US" sz="44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9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Interpreted</a:t>
            </a:r>
            <a:endParaRPr lang="en-US" sz="96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4400" dirty="0">
                <a:latin typeface="Adobe Gothic Std B" charset="-127"/>
                <a:ea typeface="Adobe Gothic Std B" charset="-127"/>
                <a:cs typeface="Adobe Gothic Std B" charset="-127"/>
              </a:rPr>
              <a:t>n</a:t>
            </a:r>
            <a:r>
              <a:rPr lang="en-US" sz="44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ot</a:t>
            </a:r>
            <a:endParaRPr lang="en-US" sz="44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96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compiled</a:t>
            </a:r>
            <a:endParaRPr lang="en-US" sz="96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0019" y="741719"/>
            <a:ext cx="11055927" cy="595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>
                <a:latin typeface="Adobe Gothic Std B" charset="-127"/>
                <a:ea typeface="Adobe Gothic Std B" charset="-127"/>
                <a:cs typeface="Adobe Gothic Std B" charset="-127"/>
              </a:rPr>
              <a:t>Javascript</a:t>
            </a:r>
            <a:endParaRPr lang="en-US" sz="48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2800" dirty="0">
                <a:latin typeface="Adobe Gothic Std B" charset="-127"/>
                <a:ea typeface="Adobe Gothic Std B" charset="-127"/>
                <a:cs typeface="Adobe Gothic Std B" charset="-127"/>
              </a:rPr>
              <a:t>i</a:t>
            </a:r>
            <a:r>
              <a:rPr lang="en-US" sz="28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</a:t>
            </a:r>
            <a:endParaRPr lang="en-US" sz="28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88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Case</a:t>
            </a:r>
            <a:endParaRPr lang="en-US" sz="8800" dirty="0" smtClean="0">
              <a:latin typeface="Adobe Gothic Std B" charset="-127"/>
              <a:ea typeface="Adobe Gothic Std B" charset="-127"/>
              <a:cs typeface="Adobe Gothic Std B" charset="-127"/>
            </a:endParaRPr>
          </a:p>
          <a:p>
            <a:pPr algn="ctr"/>
            <a:r>
              <a:rPr lang="en-US" sz="15000" dirty="0" smtClean="0">
                <a:latin typeface="Adobe Gothic Std B" charset="-127"/>
                <a:ea typeface="Adobe Gothic Std B" charset="-127"/>
                <a:cs typeface="Adobe Gothic Std B" charset="-127"/>
              </a:rPr>
              <a:t>Sensitive!</a:t>
            </a:r>
            <a:endParaRPr lang="en-US" sz="15000" dirty="0">
              <a:latin typeface="Adobe Gothic Std B" charset="-127"/>
              <a:ea typeface="Adobe Gothic Std B" charset="-127"/>
              <a:cs typeface="Adobe Gothic Std B" charset="-127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6700" y="2349500"/>
            <a:ext cx="53687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3200" dirty="0" smtClean="0">
                <a:latin typeface="Menlo" charset="0"/>
                <a:ea typeface="Menlo" charset="0"/>
                <a:cs typeface="Menlo" charset="0"/>
              </a:rPr>
              <a:t>lert(“Hello world”);</a:t>
            </a:r>
            <a:endParaRPr lang="en-US" sz="3200" dirty="0" smtClean="0">
              <a:latin typeface="Menlo" charset="0"/>
              <a:ea typeface="Menlo" charset="0"/>
              <a:cs typeface="Menlo" charset="0"/>
            </a:endParaRPr>
          </a:p>
          <a:p>
            <a:endParaRPr lang="en-US" sz="32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3200" dirty="0" smtClean="0">
                <a:solidFill>
                  <a:schemeClr val="bg1">
                    <a:lumMod val="50000"/>
                  </a:schemeClr>
                </a:solidFill>
                <a:latin typeface="Menlo" charset="0"/>
                <a:ea typeface="Menlo" charset="0"/>
                <a:cs typeface="Menlo" charset="0"/>
              </a:rPr>
              <a:t>Alert(“Hello world”);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918177" y="2349500"/>
            <a:ext cx="584200" cy="1569660"/>
            <a:chOff x="6918177" y="2349500"/>
            <a:chExt cx="584200" cy="15696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177" y="2349500"/>
              <a:ext cx="571500" cy="5715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177" y="3334960"/>
              <a:ext cx="584200" cy="584200"/>
            </a:xfrm>
            <a:prstGeom prst="rect">
              <a:avLst/>
            </a:prstGeom>
          </p:spPr>
        </p:pic>
      </p:grpSp>
      <p:sp>
        <p:nvSpPr>
          <p:cNvPr id="6" name="Rectangles 5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JAVASCRIPT STATEMENT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1955800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lert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(“</a:t>
            </a:r>
            <a:r>
              <a:rPr lang="en-US" sz="2400" smtClean="0">
                <a:latin typeface="Menlo" charset="0"/>
                <a:ea typeface="Menlo" charset="0"/>
                <a:cs typeface="Menlo" charset="0"/>
              </a:rPr>
              <a:t>hello world”);</a:t>
            </a:r>
            <a:endParaRPr lang="en-US" sz="240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27781" y="1955800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lert(“another message”);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3474720"/>
            <a:ext cx="594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This is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 smtClean="0">
                <a:latin typeface="Menlo" charset="0"/>
                <a:ea typeface="Menlo" charset="0"/>
                <a:cs typeface="Menlo" charset="0"/>
              </a:rPr>
              <a:t>realy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7264" y="3474720"/>
            <a:ext cx="762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realy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complex </a:t>
            </a:r>
            <a:r>
              <a:rPr lang="en-US" sz="2400" dirty="0" smtClean="0">
                <a:latin typeface="Menlo" charset="0"/>
                <a:ea typeface="Menlo" charset="0"/>
                <a:cs typeface="Menlo" charset="0"/>
              </a:rPr>
              <a:t>message;</a:t>
            </a:r>
            <a:endParaRPr lang="en-US" sz="2400" dirty="0"/>
          </a:p>
        </p:txBody>
      </p:sp>
      <p:sp>
        <p:nvSpPr>
          <p:cNvPr id="4" name="Rectangles 3"/>
          <p:cNvSpPr/>
          <p:nvPr/>
        </p:nvSpPr>
        <p:spPr>
          <a:xfrm>
            <a:off x="8466455" y="6346190"/>
            <a:ext cx="3321685" cy="4216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0.33528 0.072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48958 0.0724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6" grpId="0"/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WPS Presentation</Application>
  <PresentationFormat>Widescreen</PresentationFormat>
  <Paragraphs>248</Paragraphs>
  <Slides>40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Arial</vt:lpstr>
      <vt:lpstr>SimSun</vt:lpstr>
      <vt:lpstr>Wingdings</vt:lpstr>
      <vt:lpstr>Adobe Gothic Std B</vt:lpstr>
      <vt:lpstr>Malgun Gothic</vt:lpstr>
      <vt:lpstr>Helvetica</vt:lpstr>
      <vt:lpstr>Arial</vt:lpstr>
      <vt:lpstr>Menlo</vt:lpstr>
      <vt:lpstr>Segoe Print</vt:lpstr>
      <vt:lpstr>Helvetica Light</vt:lpstr>
      <vt:lpstr>Calibri</vt:lpstr>
      <vt:lpstr>Microsoft YaHei</vt:lpstr>
      <vt:lpstr>Arial Unicode MS</vt:lpstr>
      <vt:lpstr>Office Theme</vt:lpstr>
      <vt:lpstr>JavaScript</vt:lpstr>
      <vt:lpstr>PowerPoint 演示文稿</vt:lpstr>
      <vt:lpstr>SCRIPTING LANGUAGE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JAVASCRIPT STATEMENT</vt:lpstr>
      <vt:lpstr>JAVASCRIPT IS WHITESPACE INSENSITIVE</vt:lpstr>
      <vt:lpstr>JAVASCRIPT COMMENT</vt:lpstr>
      <vt:lpstr>VARIABLES</vt:lpstr>
      <vt:lpstr>VARIABLES DECLARATION</vt:lpstr>
      <vt:lpstr>VAR</vt:lpstr>
      <vt:lpstr>VAR</vt:lpstr>
      <vt:lpstr>LET</vt:lpstr>
      <vt:lpstr>LET</vt:lpstr>
      <vt:lpstr>LET</vt:lpstr>
      <vt:lpstr>LET</vt:lpstr>
      <vt:lpstr>CONST</vt:lpstr>
      <vt:lpstr>CONST</vt:lpstr>
      <vt:lpstr>CONST</vt:lpstr>
      <vt:lpstr>CONDITIONAL CODE</vt:lpstr>
      <vt:lpstr>OPERATORS AND EXPRESSIONS</vt:lpstr>
      <vt:lpstr>ARITHMETIC OPERATORS</vt:lpstr>
      <vt:lpstr>ASSIGNMENT OPERATORS</vt:lpstr>
      <vt:lpstr>EQUALITY</vt:lpstr>
      <vt:lpstr>LOGICAL AND / OR</vt:lpstr>
      <vt:lpstr>MODULUS</vt:lpstr>
      <vt:lpstr>INCREMENT/DECREMENT</vt:lpstr>
      <vt:lpstr>WORKING WITH LOOPS</vt:lpstr>
      <vt:lpstr>WHILE LOOP</vt:lpstr>
      <vt:lpstr>DO… WHILE LOOP</vt:lpstr>
      <vt:lpstr>FOR LOOP</vt:lpstr>
      <vt:lpstr>BREAK</vt:lpstr>
      <vt:lpstr>CONTINUE</vt:lpstr>
      <vt:lpstr>FUNCTIONS</vt:lpstr>
      <vt:lpstr>FUNCTIONS WITH PARAMETER</vt:lpstr>
      <vt:lpstr>REFERENCES</vt:lpstr>
      <vt:lpstr>The end.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Microsoft Office User</dc:creator>
  <cp:lastModifiedBy>Saratha Poovalingam</cp:lastModifiedBy>
  <cp:revision>87</cp:revision>
  <dcterms:created xsi:type="dcterms:W3CDTF">2015-09-29T03:41:00Z</dcterms:created>
  <dcterms:modified xsi:type="dcterms:W3CDTF">2025-03-17T18:00:26Z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EAC09D623BC940D5B2DE521235DCDDBB_13</vt:lpwstr>
  </property>
  <property fmtid="{D5CDD505-2E9C-101B-9397-08002B2CF9AE}" pid="3" name="KSOProductBuildVer">
    <vt:lpwstr>1033-12.2.0.20326</vt:lpwstr>
  </property>
</Properties>
</file>