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5" r:id="rId6"/>
    <p:sldId id="264" r:id="rId7"/>
    <p:sldId id="268" r:id="rId8"/>
    <p:sldId id="266" r:id="rId9"/>
    <p:sldId id="272" r:id="rId10"/>
    <p:sldId id="273" r:id="rId11"/>
    <p:sldId id="267" r:id="rId12"/>
    <p:sldId id="269" r:id="rId13"/>
    <p:sldId id="271" r:id="rId14"/>
    <p:sldId id="275" r:id="rId15"/>
    <p:sldId id="276" r:id="rId16"/>
    <p:sldId id="279" r:id="rId17"/>
    <p:sldId id="282" r:id="rId18"/>
    <p:sldId id="280" r:id="rId19"/>
    <p:sldId id="285" r:id="rId20"/>
    <p:sldId id="281" r:id="rId21"/>
    <p:sldId id="283" r:id="rId22"/>
    <p:sldId id="284" r:id="rId23"/>
    <p:sldId id="286" r:id="rId24"/>
    <p:sldId id="288" r:id="rId25"/>
    <p:sldId id="287" r:id="rId26"/>
    <p:sldId id="300" r:id="rId27"/>
    <p:sldId id="301" r:id="rId28"/>
    <p:sldId id="289" r:id="rId29"/>
    <p:sldId id="294" r:id="rId30"/>
    <p:sldId id="296" r:id="rId31"/>
    <p:sldId id="297" r:id="rId32"/>
    <p:sldId id="298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2B2B2"/>
    <a:srgbClr val="FA060C"/>
    <a:srgbClr val="F88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512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512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s 512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5" name="Rectangles 512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5126" name="Group 512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s 512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8" name="Rectangles 512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5129" name="Rectangles 512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0" name="Rectangles 512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ectangles 513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5132" name="Title 513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33" name="Subtitle 513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5134" name="Date Placeholder 5133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fld id="{BB962C8B-B14F-4D97-AF65-F5344CB8AC3E}" type="datetime1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135" name="Footer Placeholder 5134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endParaRPr lang="en-US"/>
          </a:p>
        </p:txBody>
      </p:sp>
      <p:sp>
        <p:nvSpPr>
          <p:cNvPr id="5136" name="Slide Number Placeholder 5135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s 4097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099" name="Rectangles 409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0" name="Rectangles 4099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1" name="Rectangles 41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2" name="Rectangles 410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3" name="Rectangles 410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4" name="Rectangles 410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5" name="Title 4104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6" name="Text Placeholder 4105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07" name="Date Placeholder 4106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8" name="Footer Placeholder 4107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en-US"/>
          </a:p>
        </p:txBody>
      </p:sp>
      <p:sp>
        <p:nvSpPr>
          <p:cNvPr id="4109" name="Slide Number Placeholder 4108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/>
        <p:txBody>
          <a:bodyPr anchor="b" anchorCtr="0"/>
          <a:p>
            <a:pPr defTabSz="914400">
              <a:buSzTx/>
              <a:buFontTx/>
              <a:buNone/>
            </a:pPr>
            <a:r>
              <a:rPr kern="1200" baseline="0">
                <a:latin typeface="Tahoma" panose="020B0604030504040204" pitchFamily="34" charset="0"/>
              </a:rPr>
              <a:t>Concurrency</a:t>
            </a:r>
            <a:endParaRPr kern="1200" baseline="0">
              <a:latin typeface="Tahoma" panose="020B0604030504040204" pitchFamily="34" charset="0"/>
            </a:endParaRP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438400"/>
          </a:xfrm>
        </p:spPr>
        <p:txBody>
          <a:bodyPr anchor="t" anchorCtr="0"/>
          <a:p>
            <a:pPr algn="l" defTabSz="914400">
              <a:lnSpc>
                <a:spcPct val="80000"/>
              </a:lnSpc>
              <a:buSzPct val="60000"/>
            </a:pPr>
            <a:r>
              <a:rPr lang="en-AU" altLang="en-AU" sz="2800" kern="1200" baseline="0">
                <a:solidFill>
                  <a:schemeClr val="tx2"/>
                </a:solidFill>
                <a:latin typeface="Tahoma" panose="020B0604030504040204" pitchFamily="34" charset="0"/>
              </a:rPr>
              <a:t>Java Threads &amp; Synchronization</a:t>
            </a:r>
            <a:endParaRPr lang="en-AU" altLang="en-AU" sz="2800" kern="1200" baseline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l" defTabSz="914400">
              <a:lnSpc>
                <a:spcPct val="80000"/>
              </a:lnSpc>
              <a:buSzPct val="60000"/>
            </a:pPr>
            <a:endParaRPr sz="2800" kern="1200" baseline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l" defTabSz="914400">
              <a:lnSpc>
                <a:spcPct val="80000"/>
              </a:lnSpc>
              <a:buSzPct val="60000"/>
            </a:pPr>
            <a:endParaRPr sz="2400" kern="1200" baseline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740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Yielding</a:t>
            </a:r>
            <a:endParaRPr sz="3600"/>
          </a:p>
        </p:txBody>
      </p:sp>
      <p:sp>
        <p:nvSpPr>
          <p:cNvPr id="17411" name="Text Placeholder 174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Causes the currently executing thread to pause and allow other threads to execute.</a:t>
            </a:r>
            <a:endParaRPr sz="2400"/>
          </a:p>
          <a:p>
            <a:r>
              <a:rPr sz="2400"/>
              <a:t>This hint (and it is</a:t>
            </a:r>
            <a:r>
              <a:rPr sz="2400" i="1"/>
              <a:t> </a:t>
            </a:r>
            <a:r>
              <a:rPr sz="2400"/>
              <a:t>a hint—there’s no guarantee your implementation will listen to it) takes the form of the </a:t>
            </a:r>
            <a:r>
              <a:rPr sz="2400" b="1"/>
              <a:t>yield() </a:t>
            </a:r>
            <a:r>
              <a:rPr sz="2400"/>
              <a:t>method.</a:t>
            </a:r>
            <a:endParaRPr sz="2400"/>
          </a:p>
          <a:p>
            <a:r>
              <a:rPr sz="2400"/>
              <a:t>In general, </a:t>
            </a:r>
            <a:r>
              <a:rPr sz="2400" b="1"/>
              <a:t>yield() </a:t>
            </a:r>
            <a:r>
              <a:rPr sz="2400"/>
              <a:t>is useful only in rare situations and you can’t rely on it to do any serious tuning of your application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945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Sleeping</a:t>
            </a:r>
            <a:endParaRPr sz="3600"/>
          </a:p>
        </p:txBody>
      </p:sp>
      <p:sp>
        <p:nvSpPr>
          <p:cNvPr id="19459" name="Text Placeholder 194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000"/>
              <a:t>Causes the currently executing thread to pause for a given number of milliseconds.</a:t>
            </a:r>
            <a:endParaRPr sz="2000"/>
          </a:p>
          <a:p>
            <a:r>
              <a:rPr sz="2000"/>
              <a:t>When you call </a:t>
            </a:r>
            <a:r>
              <a:rPr sz="2000" b="1"/>
              <a:t>sleep( )</a:t>
            </a:r>
            <a:r>
              <a:rPr sz="2000"/>
              <a:t>, it must be placed inside a </a:t>
            </a:r>
            <a:r>
              <a:rPr sz="2000" b="1"/>
              <a:t>try </a:t>
            </a:r>
            <a:r>
              <a:rPr sz="2000"/>
              <a:t>block because it’s possible for </a:t>
            </a:r>
            <a:r>
              <a:rPr sz="2000" b="1"/>
              <a:t>sleep( ) </a:t>
            </a:r>
            <a:r>
              <a:rPr sz="2000"/>
              <a:t>to be interrupted before it times out.</a:t>
            </a:r>
            <a:endParaRPr sz="2000"/>
          </a:p>
          <a:p>
            <a:r>
              <a:rPr sz="2000"/>
              <a:t>It just stops the execution of the thread for a while.</a:t>
            </a:r>
            <a:endParaRPr sz="2000"/>
          </a:p>
          <a:p>
            <a:r>
              <a:rPr sz="2000"/>
              <a:t>There is no guaranty that thread will resume the execution after the given number of milliseconds.</a:t>
            </a:r>
            <a:endParaRPr sz="2000"/>
          </a:p>
          <a:p>
            <a:r>
              <a:rPr sz="2000"/>
              <a:t>Not to use in real-time application.</a:t>
            </a:r>
            <a:endParaRPr sz="2000"/>
          </a:p>
          <a:p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2150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200"/>
              <a:t>Interrupting</a:t>
            </a:r>
            <a:endParaRPr sz="3200"/>
          </a:p>
        </p:txBody>
      </p:sp>
      <p:sp>
        <p:nvSpPr>
          <p:cNvPr id="21507" name="Text Placeholder 21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000"/>
              <a:t>Interruption is a mechanism whereby a thread that is waiting (or sleeping) can be made to prematurely stop waiting. </a:t>
            </a:r>
            <a:endParaRPr sz="2000"/>
          </a:p>
          <a:p>
            <a:endParaRPr sz="2000"/>
          </a:p>
          <a:p>
            <a:r>
              <a:rPr sz="2000"/>
              <a:t>In general, InterruptedException is thrown when </a:t>
            </a:r>
            <a:r>
              <a:rPr sz="2000" i="1"/>
              <a:t>another</a:t>
            </a:r>
            <a:r>
              <a:rPr sz="2000"/>
              <a:t> thread interrupts the thread calling the blocking method. The other thread interrupts the blocking/sleeping thread by calling interrupt() on it.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2560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Daemon Thread</a:t>
            </a:r>
          </a:p>
        </p:txBody>
      </p:sp>
      <p:sp>
        <p:nvSpPr>
          <p:cNvPr id="25603" name="Text Placeholder 2560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sz="2400"/>
              <a:t>A “daemon” thread is one that is supposed to provide a general service in the background as long as the program is running.</a:t>
            </a:r>
            <a:endParaRPr sz="2400"/>
          </a:p>
          <a:p>
            <a:pPr>
              <a:lnSpc>
                <a:spcPct val="80000"/>
              </a:lnSpc>
            </a:pPr>
            <a:endParaRPr sz="2400"/>
          </a:p>
          <a:p>
            <a:pPr>
              <a:lnSpc>
                <a:spcPct val="80000"/>
              </a:lnSpc>
            </a:pPr>
            <a:r>
              <a:rPr sz="2400"/>
              <a:t>Thus, when all of the non-daemon threads complete, the program is terminated. Conversely, if there are any non daemon threads still running, the program doesn’t terminate.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2662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AU" altLang="en-AU"/>
              <a:t>Java Threads &amp; Synchronization</a:t>
            </a:r>
            <a:endParaRPr lang="en-AU" altLang="en-AU"/>
          </a:p>
        </p:txBody>
      </p:sp>
      <p:sp>
        <p:nvSpPr>
          <p:cNvPr id="26627" name="Text Placeholder 2662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/>
              <a:t>Inter-Thread Communication</a:t>
            </a:r>
            <a:endParaRPr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Deadlock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Advanced Issues</a:t>
            </a:r>
            <a:endParaRPr lang="en-AU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Assignment</a:t>
            </a:r>
            <a:endParaRPr lang="en-GB" altLang="x-none" sz="2400">
              <a:ea typeface="SimSun" panose="02010600030101010101" pitchFamily="2" charset="-122"/>
            </a:endParaRPr>
          </a:p>
          <a:p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2969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Colliding over resources</a:t>
            </a:r>
          </a:p>
        </p:txBody>
      </p:sp>
      <p:sp>
        <p:nvSpPr>
          <p:cNvPr id="29699" name="Text Placeholder 296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x-none" sz="2400"/>
              <a:t>If one thread tries to read the data and other thread tries to update the same data, it leads to inconsistent state.</a:t>
            </a:r>
            <a:endParaRPr lang="en-GB" altLang="x-none" sz="2400"/>
          </a:p>
          <a:p>
            <a:r>
              <a:rPr lang="en-GB" altLang="x-none" sz="2400"/>
              <a:t>A </a:t>
            </a:r>
            <a:r>
              <a:rPr lang="en-GB" altLang="x-none" sz="2400">
                <a:solidFill>
                  <a:schemeClr val="tx2"/>
                </a:solidFill>
              </a:rPr>
              <a:t>race condition</a:t>
            </a:r>
            <a:r>
              <a:rPr lang="en-GB" altLang="x-none" sz="2400"/>
              <a:t> occurs when the order of execution of two or more threads may affect some variable or outcome in the program.</a:t>
            </a:r>
            <a:endParaRPr lang="en-GB" altLang="x-none" sz="2400"/>
          </a:p>
          <a:p>
            <a:r>
              <a:rPr lang="en-GB" altLang="x-none" sz="2400"/>
              <a:t>Race conditions can be considered harmless provided end result is correct. Otherwise needs to be handled.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3276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Resolving shared resource conflict</a:t>
            </a:r>
            <a:endParaRPr sz="3600"/>
          </a:p>
        </p:txBody>
      </p:sp>
      <p:sp>
        <p:nvSpPr>
          <p:cNvPr id="32771" name="Text Placeholder 3277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>
                <a:solidFill>
                  <a:schemeClr val="tx2"/>
                </a:solidFill>
              </a:rPr>
              <a:t>Solution: </a:t>
            </a:r>
            <a:r>
              <a:rPr sz="2400"/>
              <a:t>Serialize access to shared resources</a:t>
            </a:r>
            <a:endParaRPr sz="2400">
              <a:solidFill>
                <a:schemeClr val="tx2"/>
              </a:solidFill>
            </a:endParaRPr>
          </a:p>
          <a:p>
            <a:r>
              <a:rPr sz="2400">
                <a:solidFill>
                  <a:schemeClr val="tx2"/>
                </a:solidFill>
              </a:rPr>
              <a:t>Semaphore:</a:t>
            </a:r>
            <a:r>
              <a:rPr sz="2400"/>
              <a:t> Semaphore is an object containing a value and two operations and used for communication between threads.</a:t>
            </a:r>
            <a:endParaRPr sz="2400"/>
          </a:p>
          <a:p>
            <a:r>
              <a:rPr sz="2400"/>
              <a:t>Java has built-in support to prevent collisions over resources in the form of the </a:t>
            </a:r>
            <a:r>
              <a:rPr sz="2400" b="1"/>
              <a:t>synchronized </a:t>
            </a:r>
            <a:r>
              <a:rPr sz="2400"/>
              <a:t>keyword.</a:t>
            </a:r>
            <a:endParaRPr sz="2400"/>
          </a:p>
          <a:p>
            <a:r>
              <a:rPr sz="2400"/>
              <a:t>It works much like the Semaphore.</a:t>
            </a:r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3072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Resolving shared resource conflict…</a:t>
            </a:r>
            <a:endParaRPr sz="3600"/>
          </a:p>
        </p:txBody>
      </p:sp>
      <p:sp>
        <p:nvSpPr>
          <p:cNvPr id="30723" name="Text Placeholder 307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sz="1800">
                <a:solidFill>
                  <a:schemeClr val="tx2"/>
                </a:solidFill>
              </a:rPr>
              <a:t>Mutex: </a:t>
            </a:r>
            <a:r>
              <a:rPr sz="1800"/>
              <a:t>A mechanism in which a piece of code is running at a time by means of a lock</a:t>
            </a:r>
            <a:r>
              <a:rPr sz="1800">
                <a:solidFill>
                  <a:schemeClr val="tx2"/>
                </a:solidFill>
              </a:rPr>
              <a:t> (</a:t>
            </a:r>
            <a:r>
              <a:rPr sz="1800"/>
              <a:t>also called</a:t>
            </a:r>
            <a:r>
              <a:rPr sz="1800">
                <a:solidFill>
                  <a:schemeClr val="tx2"/>
                </a:solidFill>
              </a:rPr>
              <a:t> Monitor </a:t>
            </a:r>
            <a:r>
              <a:rPr sz="1800"/>
              <a:t>or</a:t>
            </a:r>
            <a:r>
              <a:rPr sz="1800">
                <a:solidFill>
                  <a:schemeClr val="tx2"/>
                </a:solidFill>
              </a:rPr>
              <a:t> Lock)</a:t>
            </a:r>
            <a:r>
              <a:rPr sz="1800"/>
              <a:t>. </a:t>
            </a:r>
            <a:endParaRPr sz="1800"/>
          </a:p>
          <a:p>
            <a:pPr>
              <a:lnSpc>
                <a:spcPct val="80000"/>
              </a:lnSpc>
              <a:buNone/>
            </a:pPr>
            <a:r>
              <a:rPr sz="1800"/>
              <a:t>     Locks in Java are reentrant. Reentrancy means that locks are acquired on a per-thread basis rather than per-invocation basis. 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>
                <a:solidFill>
                  <a:schemeClr val="tx2"/>
                </a:solidFill>
              </a:rPr>
              <a:t>Synchronization: </a:t>
            </a:r>
            <a:r>
              <a:rPr sz="1800"/>
              <a:t>When one object pass a message to another object then both objects are in synchronized state. Synchronization needs if multiple objects passes the message to specific object.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>
                <a:solidFill>
                  <a:schemeClr val="tx2"/>
                </a:solidFill>
              </a:rPr>
              <a:t>Atomic Operation: </a:t>
            </a:r>
            <a:r>
              <a:rPr sz="1800"/>
              <a:t>An </a:t>
            </a:r>
            <a:r>
              <a:rPr sz="1800" i="1"/>
              <a:t>atomic operation </a:t>
            </a:r>
            <a:r>
              <a:rPr sz="1800"/>
              <a:t>is one that cannot be interrupted by the thread scheduler.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>
                <a:solidFill>
                  <a:schemeClr val="tx2"/>
                </a:solidFill>
              </a:rPr>
              <a:t>Volatile Variable: </a:t>
            </a:r>
            <a:r>
              <a:rPr sz="1800"/>
              <a:t>Every time the variable is used it must be read from main memory. Similarly, every time the variable is written, the value must be stored in main memory.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3584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Synchronization (Cont…)</a:t>
            </a:r>
            <a:endParaRPr sz="3600"/>
          </a:p>
        </p:txBody>
      </p:sp>
      <p:sp>
        <p:nvSpPr>
          <p:cNvPr id="35843" name="Text Placeholder 3584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sz="1800"/>
              <a:t>Only methods (or blocks) can be synchronized, Classes and variable cannot be synchronized.</a:t>
            </a:r>
            <a:br>
              <a:rPr sz="1800"/>
            </a:br>
            <a:r>
              <a:rPr sz="1800"/>
              <a:t>             </a:t>
            </a:r>
            <a:endParaRPr sz="1800"/>
          </a:p>
          <a:p>
            <a:pPr>
              <a:lnSpc>
                <a:spcPct val="80000"/>
              </a:lnSpc>
            </a:pPr>
            <a:r>
              <a:rPr sz="1800"/>
              <a:t>If two threads wants to execute a synchronized method in a class, and both threads are using the same instance of the class to invoke the method then only one thread can execute the method at a time.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/>
              <a:t>If you need to synchronize one method in a class, synchronize all of them, but this is not necessary.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/>
              <a:t>You can synchronize a block of code rather than a method.</a:t>
            </a:r>
            <a:br>
              <a:rPr sz="1800"/>
            </a:br>
            <a:r>
              <a:rPr sz="1800"/>
              <a:t>      </a:t>
            </a:r>
            <a:endParaRPr sz="1800"/>
          </a:p>
          <a:p>
            <a:pPr>
              <a:lnSpc>
                <a:spcPct val="80000"/>
              </a:lnSpc>
            </a:pPr>
            <a:r>
              <a:rPr sz="1800"/>
              <a:t>Constructors cannot be synchronized. Code inside the constructors can be synchronized. 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/>
              <a:t>Rule zero of concurrent programming: never make any assumptions.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3174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Critical Sections</a:t>
            </a:r>
            <a:endParaRPr sz="3600"/>
          </a:p>
        </p:txBody>
      </p:sp>
      <p:sp>
        <p:nvSpPr>
          <p:cNvPr id="31747" name="Text Placeholder 31746"/>
          <p:cNvSpPr>
            <a:spLocks noGrp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sz="2000"/>
              <a:t>Piece of code that must be executed by one thread at a time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</a:pPr>
            <a:r>
              <a:rPr sz="2000"/>
              <a:t>Must have solution that guarantees: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Mutual exclusion (correctness)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Absence of deadlock/unnecessary delay (no hang up)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Randomly entry (fairness)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This is also called a </a:t>
            </a:r>
            <a:r>
              <a:rPr sz="2000" i="1"/>
              <a:t>synchronized block</a:t>
            </a:r>
            <a:r>
              <a:rPr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pPr algn="ctr"/>
            <a:r>
              <a:t>Agenda</a:t>
            </a:r>
          </a:p>
        </p:txBody>
      </p:sp>
      <p:sp>
        <p:nvSpPr>
          <p:cNvPr id="7171" name="Text Placeholder 717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chemeClr val="hlink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ea typeface="SimSun" panose="02010600030101010101" pitchFamily="2" charset="-122"/>
              </a:rPr>
              <a:t>Exploring Threads</a:t>
            </a:r>
            <a:endParaRPr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/>
              <a:t>Inter-Thread Communication</a:t>
            </a:r>
            <a:endParaRPr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Deadlock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Advanced Issues</a:t>
            </a:r>
            <a:endParaRPr lang="en-AU" altLang="x-none" sz="2400">
              <a:ea typeface="SimSun" panose="02010600030101010101" pitchFamily="2" charset="-122"/>
            </a:endParaRPr>
          </a:p>
          <a:p>
            <a:pPr marL="0" indent="0"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3379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AU" altLang="en-AU"/>
              <a:t>Java Threads &amp; Synchronization</a:t>
            </a:r>
            <a:endParaRPr lang="en-AU" altLang="en-AU"/>
          </a:p>
        </p:txBody>
      </p:sp>
      <p:sp>
        <p:nvSpPr>
          <p:cNvPr id="33795" name="Text Placeholder 3379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chemeClr val="hlink"/>
                </a:solidFill>
              </a:rPr>
              <a:t>Inter-Thread Communication</a:t>
            </a:r>
            <a:endParaRPr sz="24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Deadlock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Advanced Issues</a:t>
            </a:r>
            <a:endParaRPr lang="en-AU" altLang="x-none" sz="2400">
              <a:ea typeface="SimSun" panose="02010600030101010101" pitchFamily="2" charset="-122"/>
            </a:endParaRPr>
          </a:p>
          <a:p>
            <a:pPr marL="0" indent="0">
              <a:buClr>
                <a:schemeClr val="accent2"/>
              </a:buClr>
              <a:buNone/>
            </a:pP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3481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Inter-Thread Communication</a:t>
            </a:r>
            <a:endParaRPr sz="3600">
              <a:ea typeface="SimSun" panose="02010600030101010101" pitchFamily="2" charset="-122"/>
            </a:endParaRPr>
          </a:p>
        </p:txBody>
      </p:sp>
      <p:sp>
        <p:nvSpPr>
          <p:cNvPr id="34819" name="Text Placeholder 34818"/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/>
          <a:p>
            <a:r>
              <a:rPr sz="2000"/>
              <a:t>When multiple threads are running inside an application, most of them will need to communicate with each other in some form.</a:t>
            </a:r>
            <a:endParaRPr sz="2000"/>
          </a:p>
          <a:p>
            <a:endParaRPr sz="2000"/>
          </a:p>
          <a:p>
            <a:r>
              <a:rPr sz="2000"/>
              <a:t>Threads can communicate each other using </a:t>
            </a:r>
            <a:r>
              <a:rPr sz="2000">
                <a:solidFill>
                  <a:schemeClr val="tx2"/>
                </a:solidFill>
              </a:rPr>
              <a:t>wait() and</a:t>
            </a:r>
            <a:r>
              <a:rPr sz="2000"/>
              <a:t> n</a:t>
            </a:r>
            <a:r>
              <a:rPr sz="2000">
                <a:solidFill>
                  <a:schemeClr val="tx2"/>
                </a:solidFill>
              </a:rPr>
              <a:t>otify()</a:t>
            </a:r>
            <a:r>
              <a:rPr sz="2000"/>
              <a:t>/</a:t>
            </a:r>
            <a:r>
              <a:rPr sz="2000">
                <a:solidFill>
                  <a:schemeClr val="tx2"/>
                </a:solidFill>
              </a:rPr>
              <a:t>notifyAll()</a:t>
            </a:r>
            <a:r>
              <a:rPr sz="2000"/>
              <a:t> methods without any race condition.</a:t>
            </a:r>
            <a:endParaRPr sz="2000"/>
          </a:p>
          <a:p>
            <a:endParaRPr sz="2000"/>
          </a:p>
          <a:p>
            <a:r>
              <a:rPr sz="2000"/>
              <a:t>Wait-and-notify must be used in conjunction with the synchronized lock to prevent a race condition.</a:t>
            </a:r>
            <a:endParaRPr sz="2000"/>
          </a:p>
          <a:p>
            <a:endParaRPr sz="2000"/>
          </a:p>
          <a:p>
            <a:r>
              <a:rPr sz="2000"/>
              <a:t>Methods</a:t>
            </a:r>
            <a:r>
              <a:rPr sz="2000">
                <a:solidFill>
                  <a:schemeClr val="tx2"/>
                </a:solidFill>
              </a:rPr>
              <a:t>  wait(), notify() </a:t>
            </a:r>
            <a:r>
              <a:rPr sz="2000">
                <a:solidFill>
                  <a:schemeClr val="bg2"/>
                </a:solidFill>
              </a:rPr>
              <a:t>and</a:t>
            </a:r>
            <a:r>
              <a:rPr sz="2000">
                <a:solidFill>
                  <a:schemeClr val="tx2"/>
                </a:solidFill>
              </a:rPr>
              <a:t> notifyAll()</a:t>
            </a:r>
            <a:r>
              <a:rPr sz="2000"/>
              <a:t> are part of the base class Object and not part of Thread, as is sleep(). Why???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3686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Inter-Thread Communication (Cont…)</a:t>
            </a:r>
            <a:endParaRPr sz="3600"/>
          </a:p>
        </p:txBody>
      </p:sp>
      <p:sp>
        <p:nvSpPr>
          <p:cNvPr id="36867" name="Text Placeholder 368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>
                <a:solidFill>
                  <a:schemeClr val="tx2"/>
                </a:solidFill>
              </a:rPr>
              <a:t>sleep()</a:t>
            </a:r>
            <a:r>
              <a:rPr sz="2400"/>
              <a:t> </a:t>
            </a:r>
            <a:r>
              <a:rPr sz="2400" i="1"/>
              <a:t>does not </a:t>
            </a:r>
            <a:r>
              <a:rPr sz="2400"/>
              <a:t>release the lock when it is called but method </a:t>
            </a:r>
            <a:r>
              <a:rPr sz="2400">
                <a:solidFill>
                  <a:schemeClr val="tx2"/>
                </a:solidFill>
              </a:rPr>
              <a:t>wait()</a:t>
            </a:r>
            <a:r>
              <a:rPr sz="2400"/>
              <a:t> does release the lock.</a:t>
            </a:r>
            <a:endParaRPr sz="2400"/>
          </a:p>
          <a:p>
            <a:r>
              <a:rPr sz="2400"/>
              <a:t>The </a:t>
            </a:r>
            <a:r>
              <a:rPr sz="2400" i="1"/>
              <a:t>only </a:t>
            </a:r>
            <a:r>
              <a:rPr sz="2400"/>
              <a:t>place you can call wait( ), notify( ) or notifyAll( ) is within a synchronized method.</a:t>
            </a:r>
            <a:endParaRPr sz="2400"/>
          </a:p>
          <a:p>
            <a:r>
              <a:rPr sz="2400"/>
              <a:t>Restaurant Example: </a:t>
            </a:r>
            <a:r>
              <a:rPr sz="2000"/>
              <a:t>The waitperson must wait for the chef to prepare a meal. When the chef has a meal ready, the chef notifies the waitperson, who then gets the meal and goes back to waiting.</a:t>
            </a:r>
            <a:endParaRPr sz="2000"/>
          </a:p>
          <a:p>
            <a:pPr>
              <a:buNone/>
            </a:pPr>
            <a:r>
              <a:rPr sz="2000"/>
              <a:t>    </a:t>
            </a:r>
            <a:endParaRPr sz="2000"/>
          </a:p>
          <a:p>
            <a:pPr>
              <a:buNone/>
            </a:pPr>
            <a:r>
              <a:rPr sz="2000"/>
              <a:t>    The chef represents the </a:t>
            </a:r>
            <a:r>
              <a:rPr sz="2000" i="1"/>
              <a:t>producer</a:t>
            </a:r>
            <a:r>
              <a:rPr sz="2000"/>
              <a:t>, and the waitperson represents the </a:t>
            </a:r>
            <a:r>
              <a:rPr sz="2000" i="1"/>
              <a:t>consumer.</a:t>
            </a:r>
            <a:endParaRPr sz="20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3891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AU" altLang="en-AU"/>
              <a:t>Java Threads &amp; Synchronization</a:t>
            </a:r>
            <a:endParaRPr lang="en-AU" altLang="en-AU"/>
          </a:p>
        </p:txBody>
      </p:sp>
      <p:sp>
        <p:nvSpPr>
          <p:cNvPr id="38915" name="Text Placeholder 3891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Sharing Resources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</a:rPr>
              <a:t>Inter-Thread Communication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solidFill>
                  <a:schemeClr val="hlink"/>
                </a:solidFill>
                <a:ea typeface="SimSun" panose="02010600030101010101" pitchFamily="2" charset="-122"/>
              </a:rPr>
              <a:t>Deadlock</a:t>
            </a:r>
            <a:endParaRPr lang="en-GB" altLang="x-none" sz="24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Other Stuff</a:t>
            </a:r>
            <a:endParaRPr lang="en-AU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Assignment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3788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Deadlock</a:t>
            </a:r>
          </a:p>
        </p:txBody>
      </p:sp>
      <p:sp>
        <p:nvSpPr>
          <p:cNvPr id="37891" name="Text Placeholder 378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In general, want to be careful about performing any operations that might take a long time while holding a lock.</a:t>
            </a:r>
            <a:endParaRPr sz="2400"/>
          </a:p>
          <a:p>
            <a:endParaRPr sz="2400"/>
          </a:p>
          <a:p>
            <a:r>
              <a:rPr sz="2400"/>
              <a:t>It is possible for one thread to get stuck waiting for another thread, which in turn waits for another thread, etc., until the chain leads back to a thread waiting on the first one.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5222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Deadlock (Cont…)</a:t>
            </a:r>
          </a:p>
        </p:txBody>
      </p:sp>
      <p:sp>
        <p:nvSpPr>
          <p:cNvPr id="52227" name="Text Placeholder 5222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t>Example 1</a:t>
            </a:r>
          </a:p>
          <a:p>
            <a:pPr>
              <a:lnSpc>
                <a:spcPct val="90000"/>
              </a:lnSpc>
              <a:buNone/>
            </a:pPr>
            <a:r>
              <a:rPr sz="2000"/>
              <a:t>Thread1() {                                        Thread2() {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</a:t>
            </a:r>
            <a:r>
              <a:rPr sz="2000" err="1"/>
              <a:t>synchronized(a</a:t>
            </a:r>
            <a:r>
              <a:rPr sz="2000"/>
              <a:t>) {                                  </a:t>
            </a:r>
            <a:r>
              <a:rPr sz="2000" err="1"/>
              <a:t>synchronized(b</a:t>
            </a:r>
            <a:r>
              <a:rPr sz="2000"/>
              <a:t>) {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   </a:t>
            </a:r>
            <a:r>
              <a:rPr sz="2000" err="1"/>
              <a:t>synchronized(b</a:t>
            </a:r>
            <a:r>
              <a:rPr sz="2000"/>
              <a:t>) {                                      </a:t>
            </a:r>
            <a:r>
              <a:rPr sz="2000" err="1"/>
              <a:t>synchronized(a</a:t>
            </a:r>
            <a:r>
              <a:rPr sz="2000"/>
              <a:t>) {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       …                                                                …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   }                                                              }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}                                                         }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}                                                        }</a:t>
            </a:r>
            <a:endParaRPr sz="2000"/>
          </a:p>
          <a:p>
            <a:pPr>
              <a:lnSpc>
                <a:spcPct val="90000"/>
              </a:lnSpc>
            </a:pPr>
            <a:r>
              <a:rPr>
                <a:solidFill>
                  <a:schemeClr val="hlink"/>
                </a:solidFill>
              </a:rPr>
              <a:t>// Thread1 holds lock for a, waits for b</a:t>
            </a:r>
            <a:endParaRPr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>
                <a:solidFill>
                  <a:schemeClr val="hlink"/>
                </a:solidFill>
              </a:rPr>
              <a:t>// Thread2 holds lock for b, waits for a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5324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Deadlock (Cont…)</a:t>
            </a:r>
          </a:p>
        </p:txBody>
      </p:sp>
      <p:sp>
        <p:nvSpPr>
          <p:cNvPr id="53251" name="Text Placeholder 532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sz="2000"/>
              <a:t>Example 2</a:t>
            </a:r>
            <a:endParaRPr sz="2000"/>
          </a:p>
          <a:p>
            <a:pPr>
              <a:lnSpc>
                <a:spcPct val="80000"/>
              </a:lnSpc>
              <a:buNone/>
            </a:pPr>
            <a:r>
              <a:rPr sz="2000">
                <a:solidFill>
                  <a:schemeClr val="folHlink"/>
                </a:solidFill>
              </a:rPr>
              <a:t> </a:t>
            </a:r>
            <a:r>
              <a:rPr sz="1800">
                <a:solidFill>
                  <a:schemeClr val="folHlink"/>
                </a:solidFill>
              </a:rPr>
              <a:t>void moveMoney (Account a, Account b, </a:t>
            </a:r>
            <a:r>
              <a:rPr sz="1800" err="1">
                <a:solidFill>
                  <a:schemeClr val="folHlink"/>
                </a:solidFill>
              </a:rPr>
              <a:t>int</a:t>
            </a:r>
            <a:r>
              <a:rPr sz="1800">
                <a:solidFill>
                  <a:schemeClr val="folHlink"/>
                </a:solidFill>
              </a:rPr>
              <a:t> amount) {</a:t>
            </a:r>
            <a:endParaRPr sz="180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Synchronized (a) {</a:t>
            </a:r>
            <a:endParaRPr sz="180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	synchronized (b) {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		a.debit (amount);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		b.credit (amount);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	     }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     }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 }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sz="2000"/>
              <a:t>Thread1() { moveMoney(a,b,10); }</a:t>
            </a:r>
            <a:endParaRPr sz="2000"/>
          </a:p>
          <a:p>
            <a:pPr>
              <a:lnSpc>
                <a:spcPct val="80000"/>
              </a:lnSpc>
              <a:buNone/>
            </a:pPr>
            <a:r>
              <a:rPr sz="2000"/>
              <a:t>    // holds lock for a, waits for b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Thread2() { moveMoney(b,a,100); }</a:t>
            </a:r>
            <a:endParaRPr sz="2000"/>
          </a:p>
          <a:p>
            <a:pPr>
              <a:lnSpc>
                <a:spcPct val="80000"/>
              </a:lnSpc>
              <a:buNone/>
            </a:pPr>
            <a:r>
              <a:rPr sz="2000"/>
              <a:t>   // holds lock for b, waits for a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4096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AU" altLang="en-AU"/>
              <a:t>Java Threads &amp; Synchronization</a:t>
            </a:r>
            <a:endParaRPr lang="en-AU" altLang="en-AU"/>
          </a:p>
        </p:txBody>
      </p:sp>
      <p:sp>
        <p:nvSpPr>
          <p:cNvPr id="40963" name="Text Placeholder 4096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</a:rPr>
              <a:t>Inter-Thread Communication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solidFill>
                  <a:srgbClr val="B2B2B2"/>
                </a:solidFill>
                <a:ea typeface="SimSun" panose="02010600030101010101" pitchFamily="2" charset="-122"/>
              </a:rPr>
              <a:t>Deadlock</a:t>
            </a:r>
            <a:endParaRPr lang="en-GB" altLang="x-none"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solidFill>
                  <a:schemeClr val="hlink"/>
                </a:solidFill>
                <a:ea typeface="SimSun" panose="02010600030101010101" pitchFamily="2" charset="-122"/>
              </a:rPr>
              <a:t>Other Stuff</a:t>
            </a:r>
            <a:endParaRPr lang="en-AU" altLang="x-none" sz="24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itle 4608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Other Stuff</a:t>
            </a:r>
          </a:p>
        </p:txBody>
      </p:sp>
      <p:sp>
        <p:nvSpPr>
          <p:cNvPr id="46083" name="Text Placeholder 460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>
                <a:solidFill>
                  <a:schemeClr val="tx2"/>
                </a:solidFill>
              </a:rPr>
              <a:t>The proper way to stop</a:t>
            </a:r>
            <a:endParaRPr>
              <a:solidFill>
                <a:schemeClr val="tx2"/>
              </a:solidFill>
            </a:endParaRPr>
          </a:p>
          <a:p>
            <a:r>
              <a:rPr sz="2000"/>
              <a:t>Thread class’ method stop( ), suspend( ), and resume( ) are deprecated.</a:t>
            </a:r>
            <a:endParaRPr sz="2000"/>
          </a:p>
          <a:p>
            <a:endParaRPr sz="2000"/>
          </a:p>
          <a:p>
            <a:r>
              <a:rPr sz="2000"/>
              <a:t>stop() method doesn’t release the locks. So use a flag to tell the thread when to terminate itself by exiting its run( ) method.</a:t>
            </a:r>
            <a:endParaRPr sz="2000"/>
          </a:p>
          <a:p>
            <a:endParaRPr sz="2000"/>
          </a:p>
          <a:p>
            <a:r>
              <a:rPr sz="2000"/>
              <a:t>suspend() and resume() methods used to suspending and resuming threads. Dangerous, can lead to deadlock.</a:t>
            </a:r>
            <a:endParaRPr sz="2000"/>
          </a:p>
          <a:p>
            <a:pPr lvl="1"/>
            <a:r>
              <a:rPr sz="2000"/>
              <a:t>Instead, use </a:t>
            </a:r>
            <a:r>
              <a:rPr sz="2000" b="1">
                <a:latin typeface="Courier New" panose="02070309020205020404" pitchFamily="49" charset="0"/>
              </a:rPr>
              <a:t>wait(),</a:t>
            </a:r>
            <a:r>
              <a:rPr sz="2000"/>
              <a:t> suspend/resume threads, and </a:t>
            </a:r>
            <a:r>
              <a:rPr sz="2000" b="1">
                <a:latin typeface="Courier New" panose="02070309020205020404" pitchFamily="49" charset="0"/>
              </a:rPr>
              <a:t>notifyAll()</a:t>
            </a:r>
            <a:endParaRPr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4812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Thread Group</a:t>
            </a:r>
          </a:p>
        </p:txBody>
      </p:sp>
      <p:sp>
        <p:nvSpPr>
          <p:cNvPr id="48131" name="Text Placeholder 481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A </a:t>
            </a:r>
            <a:r>
              <a:rPr sz="2400" i="1"/>
              <a:t>Thread Group </a:t>
            </a:r>
            <a:r>
              <a:rPr sz="2400"/>
              <a:t>holds a collection of threads.</a:t>
            </a:r>
            <a:endParaRPr sz="2400"/>
          </a:p>
          <a:p>
            <a:r>
              <a:rPr sz="2400"/>
              <a:t>Threads in a thread group can be dealt with as a group.</a:t>
            </a:r>
            <a:endParaRPr sz="2400"/>
          </a:p>
          <a:p>
            <a:pPr lvl="2"/>
            <a:r>
              <a:t>May want to </a:t>
            </a:r>
            <a:r>
              <a:rPr b="1">
                <a:latin typeface="Courier New" panose="02070309020205020404" pitchFamily="49" charset="0"/>
              </a:rPr>
              <a:t>interrupt</a:t>
            </a:r>
            <a:r>
              <a:t> all threads in a group</a:t>
            </a:r>
          </a:p>
          <a:p>
            <a:pPr>
              <a:buNone/>
            </a:pPr>
            <a:r>
              <a:rPr i="1"/>
              <a:t> </a:t>
            </a:r>
            <a:r>
              <a:rPr sz="2000" i="1"/>
              <a:t>“Thread groups are best viewed as an unsuccessful experiment, and you may simply ignore their existence.”</a:t>
            </a:r>
            <a:endParaRPr sz="2000" i="1"/>
          </a:p>
          <a:p>
            <a:pPr algn="r">
              <a:buNone/>
            </a:pPr>
            <a:r>
              <a:rPr sz="2400"/>
              <a:t>Joshua Bloch</a:t>
            </a:r>
            <a:endParaRPr sz="2400"/>
          </a:p>
          <a:p>
            <a:pPr algn="r">
              <a:buNone/>
            </a:pPr>
            <a:r>
              <a:rPr sz="2000"/>
              <a:t>  Software Architect</a:t>
            </a:r>
            <a:endParaRPr sz="2000"/>
          </a:p>
          <a:p>
            <a:pPr algn="r">
              <a:buNone/>
            </a:pPr>
            <a:r>
              <a:rPr sz="2000"/>
              <a:t>Oracle (Sun Microsystems)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>
                <a:ea typeface="SimSun" panose="02010600030101010101" pitchFamily="2" charset="-122"/>
              </a:rPr>
              <a:t>Java Thread Memory Model</a:t>
            </a:r>
            <a:endParaRPr sz="3600">
              <a:ea typeface="SimSun" panose="02010600030101010101" pitchFamily="2" charset="-122"/>
            </a:endParaRPr>
          </a:p>
        </p:txBody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Memory that can be shared between threads is called </a:t>
            </a:r>
            <a:r>
              <a:rPr sz="2400" i="1"/>
              <a:t>shared memory </a:t>
            </a:r>
            <a:r>
              <a:rPr sz="2400"/>
              <a:t>or </a:t>
            </a:r>
            <a:r>
              <a:rPr sz="2400" i="1"/>
              <a:t>heap memory</a:t>
            </a:r>
            <a:r>
              <a:rPr sz="2400"/>
              <a:t>. All instance fields, static fields and array elements are stored in heap memory.</a:t>
            </a:r>
            <a:endParaRPr sz="2400"/>
          </a:p>
          <a:p>
            <a:r>
              <a:rPr sz="2400"/>
              <a:t>Local variables, method parameters and catched exception parameters are never shared between threads and stored in local stack and registers.</a:t>
            </a:r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4915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200"/>
              <a:t>ThreadLocal &amp; InheritableThreadLocal</a:t>
            </a:r>
            <a:endParaRPr sz="3200"/>
          </a:p>
        </p:txBody>
      </p:sp>
      <p:sp>
        <p:nvSpPr>
          <p:cNvPr id="49155" name="Text Placeholder 4915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609600" indent="-609600">
              <a:lnSpc>
                <a:spcPct val="90000"/>
              </a:lnSpc>
            </a:pPr>
            <a:r>
              <a:rPr sz="2400">
                <a:solidFill>
                  <a:schemeClr val="tx2"/>
                </a:solidFill>
              </a:rPr>
              <a:t>Another methods for Inter-thread Communication</a:t>
            </a:r>
            <a:r>
              <a:rPr sz="2400"/>
              <a:t>.</a:t>
            </a:r>
            <a:endParaRPr sz="2400"/>
          </a:p>
          <a:p>
            <a:pPr marL="609600" indent="-609600">
              <a:lnSpc>
                <a:spcPct val="90000"/>
              </a:lnSpc>
              <a:buNone/>
            </a:pPr>
            <a:r>
              <a:rPr sz="2000">
                <a:solidFill>
                  <a:schemeClr val="tx2"/>
                </a:solidFill>
              </a:rPr>
              <a:t>	</a:t>
            </a:r>
            <a:endParaRPr sz="20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1800">
                <a:solidFill>
                  <a:schemeClr val="tx2"/>
                </a:solidFill>
              </a:rPr>
              <a:t>	join()</a:t>
            </a:r>
            <a:r>
              <a:rPr sz="1800"/>
              <a:t> method of Thread.</a:t>
            </a:r>
            <a:endParaRPr sz="1800"/>
          </a:p>
          <a:p>
            <a:pPr marL="609600" indent="-609600">
              <a:lnSpc>
                <a:spcPct val="90000"/>
              </a:lnSpc>
              <a:buNone/>
            </a:pPr>
            <a:endParaRPr sz="1800"/>
          </a:p>
          <a:p>
            <a:pPr marL="609600" indent="-609600">
              <a:lnSpc>
                <a:spcPct val="90000"/>
              </a:lnSpc>
              <a:buNone/>
            </a:pPr>
            <a:r>
              <a:rPr sz="1800"/>
              <a:t>        A thread can also stream data through a pipe to another thread using the classes </a:t>
            </a:r>
            <a:r>
              <a:rPr sz="1800">
                <a:solidFill>
                  <a:schemeClr val="tx2"/>
                </a:solidFill>
              </a:rPr>
              <a:t>PipedInputStream</a:t>
            </a:r>
            <a:r>
              <a:rPr sz="1800"/>
              <a:t>, </a:t>
            </a:r>
            <a:r>
              <a:rPr sz="1800">
                <a:solidFill>
                  <a:schemeClr val="tx2"/>
                </a:solidFill>
              </a:rPr>
              <a:t>PipedOutputStream</a:t>
            </a:r>
            <a:r>
              <a:rPr sz="1800"/>
              <a:t>, </a:t>
            </a:r>
            <a:r>
              <a:rPr sz="1800">
                <a:solidFill>
                  <a:schemeClr val="tx2"/>
                </a:solidFill>
              </a:rPr>
              <a:t>PipedReader</a:t>
            </a:r>
            <a:r>
              <a:rPr sz="1800"/>
              <a:t> and </a:t>
            </a:r>
            <a:r>
              <a:rPr sz="1800">
                <a:solidFill>
                  <a:schemeClr val="tx2"/>
                </a:solidFill>
              </a:rPr>
              <a:t>PipedWriter</a:t>
            </a:r>
            <a:r>
              <a:rPr sz="1800"/>
              <a:t>. </a:t>
            </a:r>
            <a:endParaRPr sz="1800"/>
          </a:p>
          <a:p>
            <a:pPr marL="609600" indent="-609600">
              <a:lnSpc>
                <a:spcPct val="90000"/>
              </a:lnSpc>
              <a:buNone/>
            </a:pPr>
            <a:endParaRPr sz="1800"/>
          </a:p>
          <a:p>
            <a:pPr marL="609600" indent="-609600">
              <a:lnSpc>
                <a:spcPct val="90000"/>
              </a:lnSpc>
              <a:buNone/>
            </a:pPr>
            <a:r>
              <a:rPr sz="1800"/>
              <a:t>	Threads can also use thread-specific variables that keep a different value for different threads by using the classes </a:t>
            </a:r>
            <a:r>
              <a:rPr sz="1800">
                <a:solidFill>
                  <a:schemeClr val="tx2"/>
                </a:solidFill>
              </a:rPr>
              <a:t>ThreadLocal</a:t>
            </a:r>
            <a:r>
              <a:rPr sz="1800"/>
              <a:t> and </a:t>
            </a:r>
            <a:r>
              <a:rPr sz="1800">
                <a:solidFill>
                  <a:schemeClr val="tx2"/>
                </a:solidFill>
              </a:rPr>
              <a:t>InheritableThreadLocal</a:t>
            </a:r>
            <a:r>
              <a:rPr sz="1800"/>
              <a:t>. </a:t>
            </a:r>
            <a:endParaRPr sz="1800"/>
          </a:p>
          <a:p>
            <a:pPr marL="609600" indent="-609600">
              <a:lnSpc>
                <a:spcPct val="90000"/>
              </a:lnSpc>
              <a:buNone/>
            </a:pPr>
            <a:r>
              <a:rPr sz="1800"/>
              <a:t>	</a:t>
            </a:r>
            <a:endParaRPr sz="1800"/>
          </a:p>
          <a:p>
            <a:pPr marL="609600" indent="-609600">
              <a:lnSpc>
                <a:spcPct val="90000"/>
              </a:lnSpc>
              <a:buNone/>
            </a:pPr>
            <a:r>
              <a:rPr sz="1800"/>
              <a:t>	New Java Concurrent API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5017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ThreadLocal</a:t>
            </a:r>
          </a:p>
        </p:txBody>
      </p:sp>
      <p:sp>
        <p:nvSpPr>
          <p:cNvPr id="50179" name="Text Placeholder 5017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sz="2000"/>
              <a:t>ThreadLocal storage define a mechanism so that variable is local to thread itself.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</a:pPr>
            <a:r>
              <a:rPr sz="2000"/>
              <a:t>Other threads that define the same variable create their own copy of the variable. This means that thread local variables cannot be used to share state between threads.</a:t>
            </a:r>
            <a:endParaRPr sz="2000"/>
          </a:p>
          <a:p>
            <a:pPr lvl="1">
              <a:lnSpc>
                <a:spcPct val="80000"/>
              </a:lnSpc>
              <a:buNone/>
            </a:pP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public class ThreadLocal&lt;T&gt;</a:t>
            </a:r>
            <a:endParaRPr sz="160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 {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protected T initialValue ( );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public T get( );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public void set (T value);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public void remove( );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…</a:t>
            </a:r>
            <a:endParaRPr sz="160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}</a:t>
            </a:r>
            <a:endParaRPr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Concurrency Utilities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Concurrency utilities in Java provide a robust framework to handle multi-threaded programming efficiently. Key utilities include Executors, Concurrent Collections, and CompletableFuture. Here's a detailed overview: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1. Executors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Executor Framework in java.util.concurrent simplifies thread management by abstracting thread creation and pooling.</a:t>
            </a:r>
            <a:endParaRPr lang="en-US" altLang="en-US"/>
          </a:p>
          <a:p>
            <a:r>
              <a:rPr lang="en-US" altLang="en-US"/>
              <a:t>Key Components:</a:t>
            </a:r>
            <a:endParaRPr lang="en-US" altLang="en-US"/>
          </a:p>
          <a:p>
            <a:pPr lvl="1"/>
            <a:r>
              <a:rPr lang="en-US" altLang="en-US"/>
              <a:t>Executor Interface: Provides a method execute(Runnable command) to run a task.</a:t>
            </a:r>
            <a:endParaRPr lang="en-US" altLang="en-US"/>
          </a:p>
          <a:p>
            <a:pPr lvl="1"/>
            <a:r>
              <a:rPr lang="en-US" altLang="en-US"/>
              <a:t>ExecutorService: Extends Executor, adds lifecycle management (shutdown, awaitTermination), and supports task submission.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en-US" sz="2100">
                <a:sym typeface="+mn-ea"/>
              </a:rPr>
              <a:t>FixedThreadPool: A pool with a fixed number of threads.</a:t>
            </a:r>
            <a:endParaRPr lang="en-US" altLang="en-US" sz="2100"/>
          </a:p>
          <a:p>
            <a:pPr lvl="1"/>
            <a:r>
              <a:rPr lang="en-US" altLang="en-US" sz="2100">
                <a:sym typeface="+mn-ea"/>
              </a:rPr>
              <a:t>CachedThreadPool: Dynamically creates threads as needed, reuses idle ones</a:t>
            </a:r>
            <a:r>
              <a:rPr lang="en-IN" altLang="en-US" sz="2100">
                <a:sym typeface="+mn-ea"/>
              </a:rPr>
              <a:t>, if idle for more 60 seconds, those will terminated automatically</a:t>
            </a:r>
            <a:r>
              <a:rPr lang="en-US" altLang="en-US" sz="2100">
                <a:sym typeface="+mn-ea"/>
              </a:rPr>
              <a:t>.</a:t>
            </a:r>
            <a:endParaRPr lang="en-US" altLang="en-US" sz="2100"/>
          </a:p>
          <a:p>
            <a:pPr lvl="1"/>
            <a:r>
              <a:rPr lang="en-US" altLang="en-US" sz="2100">
                <a:sym typeface="+mn-ea"/>
              </a:rPr>
              <a:t>SingleThreadExecutor: Executes tasks sequentially on a single thread.</a:t>
            </a:r>
            <a:endParaRPr lang="en-US" altLang="en-US" sz="2100"/>
          </a:p>
          <a:p>
            <a:r>
              <a:rPr lang="en-US" altLang="en-US" sz="2400">
                <a:sym typeface="+mn-ea"/>
              </a:rPr>
              <a:t>ScheduledExecutorService: Allows scheduling tasks at fixed rates or delays.</a:t>
            </a:r>
            <a:endParaRPr lang="en-US" altLang="en-US" sz="2400">
              <a:sym typeface="+mn-ea"/>
            </a:endParaRPr>
          </a:p>
          <a:p>
            <a:pPr lvl="1"/>
            <a:r>
              <a:rPr lang="en-US" altLang="en-US"/>
              <a:t>newScheduledThreadPool</a:t>
            </a:r>
            <a:r>
              <a:rPr lang="en-US" altLang="en-US" sz="2100">
                <a:sym typeface="+mn-ea"/>
              </a:rPr>
              <a:t> </a:t>
            </a:r>
            <a:r>
              <a:rPr lang="en-IN" altLang="en-US" sz="2100">
                <a:sym typeface="+mn-ea"/>
              </a:rPr>
              <a:t>- create service with newScheduledThreadPool</a:t>
            </a:r>
            <a:endParaRPr lang="en-US" altLang="en-US"/>
          </a:p>
          <a:p>
            <a:endParaRPr lang="en-US" alt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ExecutorService executor = Executors.newFixedThreadPool(3);</a:t>
            </a:r>
            <a:endParaRPr lang="en-US" altLang="en-US" sz="2400"/>
          </a:p>
          <a:p>
            <a:r>
              <a:rPr lang="en-US" altLang="en-US" sz="2400"/>
              <a:t>executor.submit(() -&gt; {</a:t>
            </a:r>
            <a:endParaRPr lang="en-US" altLang="en-US" sz="2400"/>
          </a:p>
          <a:p>
            <a:r>
              <a:rPr lang="en-US" altLang="en-US" sz="2400"/>
              <a:t>    System.out.println("Task executed by: " + Thread.currentThread().getName());</a:t>
            </a:r>
            <a:endParaRPr lang="en-US" altLang="en-US" sz="2400"/>
          </a:p>
          <a:p>
            <a:r>
              <a:rPr lang="en-US" altLang="en-US" sz="2400"/>
              <a:t>});</a:t>
            </a:r>
            <a:endParaRPr lang="en-US" altLang="en-US" sz="2400"/>
          </a:p>
          <a:p>
            <a:r>
              <a:rPr lang="en-US" altLang="en-US" sz="2400"/>
              <a:t>executor.shutdown();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Concurrent Collections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Concurrent Collections in java.util.concurrent are thread-safe alternatives to traditional collections.</a:t>
            </a:r>
            <a:endParaRPr lang="en-US" altLang="en-US"/>
          </a:p>
          <a:p>
            <a:r>
              <a:rPr lang="en-US" altLang="en-US"/>
              <a:t>Key Classes:</a:t>
            </a:r>
            <a:endParaRPr lang="en-US" altLang="en-US"/>
          </a:p>
          <a:p>
            <a:pPr lvl="1"/>
            <a:r>
              <a:rPr lang="en-US" altLang="en-US"/>
              <a:t>ConcurrentHashMap: High-performance thread-safe hash map with segment-based locking.</a:t>
            </a:r>
            <a:endParaRPr lang="en-US" altLang="en-US"/>
          </a:p>
          <a:p>
            <a:pPr lvl="1"/>
            <a:r>
              <a:rPr lang="en-US" altLang="en-US"/>
              <a:t>CopyOnWriteArrayList: A thread-safe ArrayList where all mutative operations create a new copy.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BlockingQueue: Provides thread-safe queues like ArrayBlockingQueue, LinkedBlockingQueue, and PriorityBlockingQueue.</a:t>
            </a:r>
            <a:endParaRPr lang="en-US" altLang="en-US"/>
          </a:p>
          <a:p>
            <a:r>
              <a:rPr lang="en-US" altLang="en-US">
                <a:sym typeface="+mn-ea"/>
              </a:rPr>
              <a:t>ConcurrentSkipListSet/Map: Thread-safe implementations of sorted sets/maps.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Example: ConcurrentHashMap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ConcurrentHashMap&lt;String, Integer&gt; map = new ConcurrentHashMap&lt;&gt;();</a:t>
            </a:r>
            <a:endParaRPr lang="en-US" altLang="en-US" sz="2400"/>
          </a:p>
          <a:p>
            <a:r>
              <a:rPr lang="en-US" altLang="en-US" sz="2400"/>
              <a:t>map.put("One", 1);</a:t>
            </a:r>
            <a:endParaRPr lang="en-US" altLang="en-US" sz="2400"/>
          </a:p>
          <a:p>
            <a:r>
              <a:rPr lang="en-US" altLang="en-US" sz="2400"/>
              <a:t>map.put("Two", 2);</a:t>
            </a:r>
            <a:endParaRPr lang="en-US" altLang="en-US" sz="2400"/>
          </a:p>
          <a:p>
            <a:r>
              <a:rPr lang="en-US" altLang="en-US" sz="2400"/>
              <a:t>map.forEach((key, value) -&gt; System.out.println(key + ": " + value));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3. CompletableFuture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Introduced in Java 8, CompletableFuture is a powerful tool for asynchronous programming. It supports non-blocking, functional-style callbacks and chaining.</a:t>
            </a:r>
            <a:endParaRPr lang="en-US" altLang="en-US"/>
          </a:p>
          <a:p>
            <a:r>
              <a:rPr lang="en-US" altLang="en-US"/>
              <a:t>Key Features:</a:t>
            </a:r>
            <a:endParaRPr lang="en-US" altLang="en-US"/>
          </a:p>
          <a:p>
            <a:pPr lvl="1"/>
            <a:r>
              <a:rPr lang="en-US" altLang="en-US"/>
              <a:t>Chaining Tasks:</a:t>
            </a:r>
            <a:endParaRPr lang="en-US" altLang="en-US"/>
          </a:p>
          <a:p>
            <a:pPr lvl="2"/>
            <a:r>
              <a:rPr lang="en-US" altLang="en-US"/>
              <a:t>thenApply: Transforms a result.</a:t>
            </a:r>
            <a:endParaRPr lang="en-US" altLang="en-US"/>
          </a:p>
          <a:p>
            <a:pPr lvl="2"/>
            <a:r>
              <a:rPr lang="en-US" altLang="en-US"/>
              <a:t>thenAccept: Consumes a result.</a:t>
            </a:r>
            <a:endParaRPr lang="en-US" altLang="en-US"/>
          </a:p>
          <a:p>
            <a:pPr lvl="2"/>
            <a:r>
              <a:rPr lang="en-US" altLang="en-US"/>
              <a:t>thenCompose: Flattens nested futures.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AU" altLang="en-AU"/>
              <a:t>Java Threads &amp; Synchronization</a:t>
            </a:r>
            <a:endParaRPr lang="en-AU" altLang="en-AU"/>
          </a:p>
        </p:txBody>
      </p:sp>
      <p:sp>
        <p:nvSpPr>
          <p:cNvPr id="15363" name="Text Placeholder 1536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FA060C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FA060C"/>
              </a:solidFill>
              <a:ea typeface="SimSun" panose="02010600030101010101" pitchFamily="2" charset="-122"/>
            </a:endParaRPr>
          </a:p>
          <a:p>
            <a:pPr marL="0" indent="457200">
              <a:buClr>
                <a:schemeClr val="accent2"/>
              </a:buClr>
              <a:buNone/>
            </a:pPr>
            <a:r>
              <a:rPr sz="2400"/>
              <a:t>Inter-Thread Communication</a:t>
            </a:r>
            <a:endParaRPr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Deadlock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Advanced Issues</a:t>
            </a:r>
            <a:endParaRPr lang="en-AU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Assignment</a:t>
            </a:r>
            <a:endParaRPr lang="en-GB" altLang="x-none" sz="240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Combining Tasks: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thenCombine: Combines two futures.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allOf: Waits for multiple futures to complete.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anyOf: Completes when any future completes.</a:t>
            </a:r>
            <a:endParaRPr lang="en-US" altLang="en-US"/>
          </a:p>
          <a:p>
            <a:r>
              <a:rPr lang="en-US" altLang="en-US">
                <a:sym typeface="+mn-ea"/>
              </a:rPr>
              <a:t>Exception Handling: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exceptionally: Handles exceptions.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handle: Handles both result and exception.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CompletableFuture.supplyAsync(() -&gt; {</a:t>
            </a:r>
            <a:endParaRPr lang="en-US" altLang="en-US" sz="2400"/>
          </a:p>
          <a:p>
            <a:r>
              <a:rPr lang="en-US" altLang="en-US" sz="2400"/>
              <a:t>    System.out.println("Task running on: " + Thread.currentThread().getName());</a:t>
            </a:r>
            <a:endParaRPr lang="en-US" altLang="en-US" sz="2400"/>
          </a:p>
          <a:p>
            <a:r>
              <a:rPr lang="en-US" altLang="en-US" sz="2400"/>
              <a:t>    return "Hello";</a:t>
            </a:r>
            <a:endParaRPr lang="en-US" altLang="en-US" sz="2400"/>
          </a:p>
          <a:p>
            <a:r>
              <a:rPr lang="en-US" altLang="en-US" sz="2400"/>
              <a:t>}).thenApply(result -&gt; result + " World!")</a:t>
            </a:r>
            <a:endParaRPr lang="en-US" altLang="en-US" sz="2400"/>
          </a:p>
          <a:p>
            <a:r>
              <a:rPr lang="en-US" altLang="en-US" sz="2400"/>
              <a:t>  .thenAccept(System.out::println)</a:t>
            </a:r>
            <a:endParaRPr lang="en-US" altLang="en-US" sz="2400"/>
          </a:p>
          <a:p>
            <a:r>
              <a:rPr lang="en-US" altLang="en-US" sz="2400"/>
              <a:t>  .exceptionally(ex -&gt; {</a:t>
            </a:r>
            <a:endParaRPr lang="en-US" altLang="en-US" sz="2400"/>
          </a:p>
          <a:p>
            <a:r>
              <a:rPr lang="en-US" altLang="en-US" sz="2400"/>
              <a:t>      System.err.println("Error: " + ex.getMessage());</a:t>
            </a:r>
            <a:endParaRPr lang="en-US" altLang="en-US" sz="2400"/>
          </a:p>
          <a:p>
            <a:r>
              <a:rPr lang="en-US" altLang="en-US" sz="2400"/>
              <a:t>      return null;</a:t>
            </a:r>
            <a:endParaRPr lang="en-US" altLang="en-US" sz="2400"/>
          </a:p>
          <a:p>
            <a:r>
              <a:rPr lang="en-US" altLang="en-US" sz="2400"/>
              <a:t>  });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Benefits of Using These Utilities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Simplified Thread Management: Executors abstract thread creation and lifecycle management.</a:t>
            </a:r>
            <a:endParaRPr lang="en-US" altLang="en-US" sz="2400"/>
          </a:p>
          <a:p>
            <a:r>
              <a:rPr lang="en-US" altLang="en-US" sz="2400"/>
              <a:t>Enhanced Performance: Concurrent collections minimize contention and optimize performance in multi-threaded scenarios.</a:t>
            </a:r>
            <a:endParaRPr lang="en-US" altLang="en-US" sz="2400"/>
          </a:p>
          <a:p>
            <a:r>
              <a:rPr lang="en-US" altLang="en-US" sz="2400"/>
              <a:t>Ease of Asynchronous Programming: CompletableFuture enables non-blocking, readable code.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1182688" y="2017713"/>
          <a:ext cx="7772400" cy="1905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90500">
                <a:tc>
                  <a:txBody>
                    <a:bodyPr/>
                    <a:p>
                      <a:pPr algn="l" fontAlgn="ctr"/>
                      <a:endParaRPr sz="1200" b="0" i="0">
                        <a:solidFill>
                          <a:srgbClr val="000000"/>
                        </a:solidFill>
                        <a:latin typeface="Aptos Narrow"/>
                        <a:ea typeface="Aptos Narrow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>
                <a:ea typeface="SimSun" panose="02010600030101010101" pitchFamily="2" charset="-122"/>
              </a:rPr>
              <a:t>Exploring Threads</a:t>
            </a:r>
            <a:endParaRPr sz="3600">
              <a:ea typeface="SimSun" panose="02010600030101010101" pitchFamily="2" charset="-122"/>
            </a:endParaRPr>
          </a:p>
        </p:txBody>
      </p:sp>
      <p:sp>
        <p:nvSpPr>
          <p:cNvPr id="14339" name="Text Placeholder 143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000"/>
              <a:t>Thread Life Cycle</a:t>
            </a:r>
            <a:endParaRPr sz="2000"/>
          </a:p>
          <a:p>
            <a:r>
              <a:rPr sz="2000"/>
              <a:t>Thread Creation</a:t>
            </a:r>
            <a:endParaRPr sz="2000"/>
          </a:p>
          <a:p>
            <a:r>
              <a:rPr sz="2000"/>
              <a:t>Priority</a:t>
            </a:r>
            <a:endParaRPr sz="2000"/>
          </a:p>
          <a:p>
            <a:r>
              <a:rPr sz="2000"/>
              <a:t>Joining</a:t>
            </a:r>
            <a:endParaRPr sz="2000"/>
          </a:p>
          <a:p>
            <a:r>
              <a:rPr sz="2000"/>
              <a:t>Yielding</a:t>
            </a:r>
            <a:endParaRPr sz="2000"/>
          </a:p>
          <a:p>
            <a:r>
              <a:rPr sz="2000"/>
              <a:t>Sleeping</a:t>
            </a:r>
            <a:endParaRPr sz="2000"/>
          </a:p>
          <a:p>
            <a:r>
              <a:rPr sz="2000"/>
              <a:t>Interrupting</a:t>
            </a:r>
            <a:endParaRPr sz="2000"/>
          </a:p>
          <a:p>
            <a:r>
              <a:rPr sz="2000"/>
              <a:t>Daemon Thread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843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Thread Life Cycle</a:t>
            </a:r>
            <a:endParaRPr sz="3600"/>
          </a:p>
        </p:txBody>
      </p:sp>
      <p:sp>
        <p:nvSpPr>
          <p:cNvPr id="18436" name="Text Placeholder 18435"/>
          <p:cNvSpPr>
            <a:spLocks noGrp="1"/>
          </p:cNvSpPr>
          <p:nvPr>
            <p:ph type="body" idx="1"/>
          </p:nvPr>
        </p:nvSpPr>
        <p:spPr>
          <a:xfrm>
            <a:off x="4191000" y="2017713"/>
            <a:ext cx="4764088" cy="4114800"/>
          </a:xfrm>
        </p:spPr>
        <p:txBody>
          <a:bodyPr/>
          <a:p>
            <a:pPr marL="609600" indent="-609600">
              <a:lnSpc>
                <a:spcPct val="80000"/>
              </a:lnSpc>
            </a:pPr>
            <a:r>
              <a:rPr sz="2000">
                <a:solidFill>
                  <a:schemeClr val="tx2"/>
                </a:solidFill>
              </a:rPr>
              <a:t>New state:</a:t>
            </a:r>
            <a:r>
              <a:rPr sz="2000"/>
              <a:t> The thread is considered not alive. </a:t>
            </a:r>
            <a:endParaRPr sz="2000"/>
          </a:p>
          <a:p>
            <a:pPr marL="609600" indent="-609600">
              <a:lnSpc>
                <a:spcPct val="80000"/>
              </a:lnSpc>
            </a:pPr>
            <a:r>
              <a:rPr sz="2000">
                <a:solidFill>
                  <a:schemeClr val="tx2"/>
                </a:solidFill>
              </a:rPr>
              <a:t>Runnable (Ready-to-run) state:</a:t>
            </a:r>
            <a:r>
              <a:rPr sz="2000"/>
              <a:t>  A thread start its life. On this state a thread is waiting for a turn on the processor. </a:t>
            </a:r>
            <a:endParaRPr sz="2000"/>
          </a:p>
          <a:p>
            <a:pPr marL="609600" indent="-609600">
              <a:lnSpc>
                <a:spcPct val="80000"/>
              </a:lnSpc>
            </a:pPr>
            <a:r>
              <a:rPr sz="2000">
                <a:solidFill>
                  <a:schemeClr val="tx2"/>
                </a:solidFill>
              </a:rPr>
              <a:t>Running state:</a:t>
            </a:r>
            <a:r>
              <a:rPr sz="2000"/>
              <a:t> the thread is </a:t>
            </a:r>
            <a:endParaRPr sz="2000"/>
          </a:p>
          <a:p>
            <a:pPr marL="609600" indent="-609600">
              <a:lnSpc>
                <a:spcPct val="80000"/>
              </a:lnSpc>
              <a:buNone/>
            </a:pPr>
            <a:r>
              <a:rPr sz="2000"/>
              <a:t>        currently executing </a:t>
            </a:r>
            <a:endParaRPr sz="2000"/>
          </a:p>
          <a:p>
            <a:pPr marL="609600" indent="-609600">
              <a:lnSpc>
                <a:spcPct val="80000"/>
              </a:lnSpc>
            </a:pPr>
            <a:r>
              <a:rPr sz="2000"/>
              <a:t>Dead state: its run() method completes. </a:t>
            </a:r>
            <a:endParaRPr sz="2000"/>
          </a:p>
          <a:p>
            <a:pPr marL="609600" indent="-609600">
              <a:lnSpc>
                <a:spcPct val="80000"/>
              </a:lnSpc>
            </a:pPr>
            <a:r>
              <a:rPr sz="2000">
                <a:solidFill>
                  <a:schemeClr val="tx2"/>
                </a:solidFill>
              </a:rPr>
              <a:t>Blocked:</a:t>
            </a:r>
            <a:r>
              <a:rPr sz="2000"/>
              <a:t> is waiting the resources that are hold by another thread.</a:t>
            </a:r>
            <a:endParaRPr sz="2000"/>
          </a:p>
        </p:txBody>
      </p:sp>
      <p:pic>
        <p:nvPicPr>
          <p:cNvPr id="18440" name="Picture 18439" descr="life-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676400"/>
            <a:ext cx="39624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638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sz="3600"/>
              <a:t>Thread Creation</a:t>
            </a:r>
            <a:endParaRPr sz="3600"/>
          </a:p>
        </p:txBody>
      </p:sp>
      <p:sp>
        <p:nvSpPr>
          <p:cNvPr id="16387" name="Text Placeholder 1638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  <a:buNone/>
            </a:pPr>
            <a:r>
              <a:rPr sz="2400"/>
              <a:t>Two ways:</a:t>
            </a:r>
            <a:endParaRPr sz="2400"/>
          </a:p>
          <a:p>
            <a:pPr>
              <a:lnSpc>
                <a:spcPct val="80000"/>
              </a:lnSpc>
            </a:pPr>
            <a:r>
              <a:rPr sz="2000"/>
              <a:t>Extending the java.lang.Thread Class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Implementing the java.lang.Runnable Interface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  <a:buNone/>
            </a:pPr>
            <a:r>
              <a:rPr sz="2400"/>
              <a:t>Which to choose:</a:t>
            </a:r>
            <a:endParaRPr sz="2400"/>
          </a:p>
          <a:p>
            <a:pPr>
              <a:lnSpc>
                <a:spcPct val="80000"/>
              </a:lnSpc>
            </a:pPr>
            <a:r>
              <a:rPr sz="2000"/>
              <a:t>If you extend the </a:t>
            </a:r>
            <a:r>
              <a:rPr sz="2000" b="1"/>
              <a:t>Thread</a:t>
            </a:r>
            <a:r>
              <a:rPr sz="2000"/>
              <a:t> Class, that means that subclass cannot extend any other Class, but if you implement </a:t>
            </a:r>
            <a:r>
              <a:rPr sz="2000" b="1"/>
              <a:t>Runnable</a:t>
            </a:r>
            <a:r>
              <a:rPr sz="2000"/>
              <a:t> interface then you can do this. 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And the class implementing the </a:t>
            </a:r>
            <a:r>
              <a:rPr sz="2000" b="1"/>
              <a:t>Runnable</a:t>
            </a:r>
            <a:r>
              <a:rPr sz="2000"/>
              <a:t> interface can avoid the full overhead of </a:t>
            </a:r>
            <a:r>
              <a:rPr sz="2000" b="1"/>
              <a:t>Thread</a:t>
            </a:r>
            <a:r>
              <a:rPr sz="2000"/>
              <a:t> class which can be excessive.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Else use Thread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2252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Priority</a:t>
            </a:r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The </a:t>
            </a:r>
            <a:r>
              <a:rPr sz="2400" i="1"/>
              <a:t>priority </a:t>
            </a:r>
            <a:r>
              <a:rPr sz="2400"/>
              <a:t>of a thread tells the scheduler how important this thread is.</a:t>
            </a:r>
            <a:endParaRPr sz="2400"/>
          </a:p>
          <a:p>
            <a:r>
              <a:rPr sz="2400"/>
              <a:t>The thread scheduler can use the thread </a:t>
            </a:r>
            <a:r>
              <a:rPr sz="2400" b="1"/>
              <a:t>priorities</a:t>
            </a:r>
            <a:r>
              <a:rPr sz="2400"/>
              <a:t> to determine the execution schedule of threads.</a:t>
            </a:r>
            <a:endParaRPr sz="2400"/>
          </a:p>
          <a:p>
            <a:r>
              <a:rPr sz="2400"/>
              <a:t>Priorities are integer values </a:t>
            </a:r>
            <a:endParaRPr sz="2400"/>
          </a:p>
          <a:p>
            <a:pPr lvl="1"/>
            <a:r>
              <a:rPr sz="2400"/>
              <a:t>   Thread.MIN_PRIORITY: 1 </a:t>
            </a:r>
            <a:endParaRPr sz="2400"/>
          </a:p>
          <a:p>
            <a:pPr lvl="1"/>
            <a:r>
              <a:rPr sz="2400"/>
              <a:t>   Thread.MAX_PRIORITY: 10</a:t>
            </a:r>
            <a:endParaRPr sz="2400"/>
          </a:p>
          <a:p>
            <a:pPr lvl="1"/>
            <a:r>
              <a:rPr sz="2400"/>
              <a:t>   Thread.NORM_PRIORITY: 5  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2355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Joining</a:t>
            </a:r>
          </a:p>
        </p:txBody>
      </p:sp>
      <p:sp>
        <p:nvSpPr>
          <p:cNvPr id="23555" name="Text Placeholder 235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One thread may call </a:t>
            </a:r>
            <a:r>
              <a:rPr sz="2400" b="1"/>
              <a:t>join( ) </a:t>
            </a:r>
            <a:r>
              <a:rPr sz="2400"/>
              <a:t>on another thread to wait for the second thread to complete before proceeding.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12778</Words>
  <Application>WPS Presentation</Application>
  <PresentationFormat>On-screen Show</PresentationFormat>
  <Paragraphs>375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SimSun</vt:lpstr>
      <vt:lpstr>Wingdings</vt:lpstr>
      <vt:lpstr>Tahoma</vt:lpstr>
      <vt:lpstr>Microsoft YaHei</vt:lpstr>
      <vt:lpstr>Arial Unicode MS</vt:lpstr>
      <vt:lpstr>Calibri</vt:lpstr>
      <vt:lpstr>Courier New</vt:lpstr>
      <vt:lpstr>Aptos Narrow</vt:lpstr>
      <vt:lpstr>Segoe Print</vt:lpstr>
      <vt:lpstr>Blends</vt:lpstr>
      <vt:lpstr>Concurrency</vt:lpstr>
      <vt:lpstr>Agenda</vt:lpstr>
      <vt:lpstr>Java Thread Memory Model</vt:lpstr>
      <vt:lpstr>Java Threads &amp; Synchronization</vt:lpstr>
      <vt:lpstr>Exploring Threads</vt:lpstr>
      <vt:lpstr>Thread Life Cycle</vt:lpstr>
      <vt:lpstr>Thread Creation</vt:lpstr>
      <vt:lpstr>Priority</vt:lpstr>
      <vt:lpstr>Joining</vt:lpstr>
      <vt:lpstr>Yielding</vt:lpstr>
      <vt:lpstr>Sleeping</vt:lpstr>
      <vt:lpstr>Interrupting</vt:lpstr>
      <vt:lpstr>Daemon Thread</vt:lpstr>
      <vt:lpstr>Java Threads &amp; Synchronization</vt:lpstr>
      <vt:lpstr>Colliding over resources</vt:lpstr>
      <vt:lpstr>Resolving shared resource conflict</vt:lpstr>
      <vt:lpstr>Resolving shared resource conflict…</vt:lpstr>
      <vt:lpstr>Synchronization (Cont…)</vt:lpstr>
      <vt:lpstr>Critical Sections</vt:lpstr>
      <vt:lpstr>Java Threads &amp; Synchronization</vt:lpstr>
      <vt:lpstr>Inter-Thread Communication</vt:lpstr>
      <vt:lpstr>Inter-Thread Communication (Cont…)</vt:lpstr>
      <vt:lpstr>Java Threads &amp; Synchronization</vt:lpstr>
      <vt:lpstr>Deadlock</vt:lpstr>
      <vt:lpstr>Deadlock (Cont…)</vt:lpstr>
      <vt:lpstr>Deadlock (Cont…)</vt:lpstr>
      <vt:lpstr>Java Threads &amp; Synchronization</vt:lpstr>
      <vt:lpstr>Other Stuff</vt:lpstr>
      <vt:lpstr>Thread Group</vt:lpstr>
      <vt:lpstr>ThreadLocal &amp; InheritableThreadLocal</vt:lpstr>
      <vt:lpstr>ThreadLocal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Cyber G 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 &amp; Synchronization</dc:title>
  <dc:creator>Omindra Kumar Rana</dc:creator>
  <cp:lastModifiedBy>Saratha Poovalingam</cp:lastModifiedBy>
  <cp:revision>163</cp:revision>
  <dcterms:created xsi:type="dcterms:W3CDTF">2010-03-12T09:52:00Z</dcterms:created>
  <dcterms:modified xsi:type="dcterms:W3CDTF">2024-12-20T11:58:06Z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30238DD22DD24FBDA379AEA13DFF5182_13</vt:lpwstr>
  </property>
  <property fmtid="{D5CDD505-2E9C-101B-9397-08002B2CF9AE}" pid="3" name="KSOProductBuildVer">
    <vt:lpwstr>1033-12.2.0.19307</vt:lpwstr>
  </property>
</Properties>
</file>