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7" r:id="rId6"/>
    <p:sldId id="298" r:id="rId7"/>
    <p:sldId id="258" r:id="rId8"/>
    <p:sldId id="268" r:id="rId9"/>
    <p:sldId id="279" r:id="rId10"/>
    <p:sldId id="269" r:id="rId11"/>
    <p:sldId id="271" r:id="rId12"/>
    <p:sldId id="276" r:id="rId13"/>
    <p:sldId id="277" r:id="rId14"/>
    <p:sldId id="270" r:id="rId15"/>
    <p:sldId id="273" r:id="rId16"/>
    <p:sldId id="274" r:id="rId17"/>
    <p:sldId id="260" r:id="rId18"/>
    <p:sldId id="261" r:id="rId19"/>
    <p:sldId id="262" r:id="rId20"/>
    <p:sldId id="263" r:id="rId21"/>
    <p:sldId id="264" r:id="rId22"/>
    <p:sldId id="265" r:id="rId23"/>
    <p:sldId id="266" r:id="rId24"/>
    <p:sldId id="299" r:id="rId25"/>
    <p:sldId id="301" r:id="rId26"/>
    <p:sldId id="302" r:id="rId27"/>
    <p:sldId id="303" r:id="rId28"/>
    <p:sldId id="304" r:id="rId29"/>
    <p:sldId id="305" r:id="rId30"/>
    <p:sldId id="306" r:id="rId31"/>
    <p:sldId id="307" r:id="rId32"/>
    <p:sldId id="308" r:id="rId33"/>
    <p:sldId id="309" r:id="rId34"/>
    <p:sldId id="310" r:id="rId3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3"/>
    <p:restoredTop sz="94610"/>
  </p:normalViewPr>
  <p:slideViewPr>
    <p:cSldViewPr showGuides="1">
      <p:cViewPr varScale="1">
        <p:scale>
          <a:sx n="105" d="100"/>
          <a:sy n="105" d="100"/>
        </p:scale>
        <p:origin x="-5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7106" name="Header Placeholder 47105"/>
          <p:cNvSpPr>
            <a:spLocks noGrp="1"/>
          </p:cNvSpPr>
          <p:nvPr>
            <p:ph type="hdr" sz="quarter"/>
          </p:nvPr>
        </p:nvSpPr>
        <p:spPr>
          <a:xfrm>
            <a:off x="0" y="0"/>
            <a:ext cx="2971800" cy="457200"/>
          </a:xfrm>
          <a:prstGeom prst="rect">
            <a:avLst/>
          </a:prstGeom>
          <a:noFill/>
          <a:ln w="9525">
            <a:noFill/>
          </a:ln>
        </p:spPr>
        <p:txBody>
          <a:bodyPr/>
          <a:p>
            <a:pPr lvl="0"/>
            <a:endParaRPr lang="en-US" sz="1200" dirty="0"/>
          </a:p>
        </p:txBody>
      </p:sp>
      <p:sp>
        <p:nvSpPr>
          <p:cNvPr id="47107" name="Date Placeholder 47106"/>
          <p:cNvSpPr>
            <a:spLocks noGrp="1"/>
          </p:cNvSpPr>
          <p:nvPr>
            <p:ph type="dt" idx="1"/>
          </p:nvPr>
        </p:nvSpPr>
        <p:spPr>
          <a:xfrm>
            <a:off x="3884613" y="0"/>
            <a:ext cx="2971800" cy="457200"/>
          </a:xfrm>
          <a:prstGeom prst="rect">
            <a:avLst/>
          </a:prstGeom>
          <a:noFill/>
          <a:ln w="9525">
            <a:noFill/>
          </a:ln>
        </p:spPr>
        <p:txBody>
          <a:bodyPr/>
          <a:p>
            <a:pPr lvl="0" algn="r"/>
            <a:endParaRPr lang="en-US" sz="1200" dirty="0"/>
          </a:p>
        </p:txBody>
      </p:sp>
      <p:sp>
        <p:nvSpPr>
          <p:cNvPr id="47108" name="Slide Image Placeholder 47107"/>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7109" name="Text Placeholder 47108"/>
          <p:cNvSpPr>
            <a:spLocks noGrp="1"/>
          </p:cNvSpPr>
          <p:nvPr>
            <p:ph type="body" sz="quarter" idx="3"/>
          </p:nvPr>
        </p:nvSpPr>
        <p:spPr>
          <a:xfrm>
            <a:off x="685800" y="4343400"/>
            <a:ext cx="5486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7110" name="Footer Placeholder 47109"/>
          <p:cNvSpPr>
            <a:spLocks noGrp="1"/>
          </p:cNvSpPr>
          <p:nvPr>
            <p:ph type="ftr" sz="quarter" idx="4"/>
          </p:nvPr>
        </p:nvSpPr>
        <p:spPr>
          <a:xfrm>
            <a:off x="0" y="8685213"/>
            <a:ext cx="2971800" cy="457200"/>
          </a:xfrm>
          <a:prstGeom prst="rect">
            <a:avLst/>
          </a:prstGeom>
          <a:noFill/>
          <a:ln w="9525">
            <a:noFill/>
          </a:ln>
        </p:spPr>
        <p:txBody>
          <a:bodyPr anchor="b" anchorCtr="0"/>
          <a:p>
            <a:pPr lvl="0"/>
            <a:endParaRPr lang="en-US" sz="1200" dirty="0"/>
          </a:p>
        </p:txBody>
      </p:sp>
      <p:sp>
        <p:nvSpPr>
          <p:cNvPr id="47111" name="Slide Number Placeholder 47110"/>
          <p:cNvSpPr>
            <a:spLocks noGrp="1"/>
          </p:cNvSpPr>
          <p:nvPr>
            <p:ph type="sldNum" sz="quarter" idx="5"/>
          </p:nvPr>
        </p:nvSpPr>
        <p:spPr>
          <a:xfrm>
            <a:off x="3884613" y="8685213"/>
            <a:ext cx="2971800" cy="457200"/>
          </a:xfrm>
          <a:prstGeom prst="rect">
            <a:avLst/>
          </a:prstGeom>
          <a:noFill/>
          <a:ln w="9525">
            <a:noFill/>
          </a:ln>
        </p:spPr>
        <p:txBody>
          <a:bodyPr anchor="b" anchorCtr="0"/>
          <a:p>
            <a:pPr lvl="0" algn="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48130" name="Slide Image Placeholder 48129"/>
          <p:cNvSpPr>
            <a:spLocks noRot="1" noTextEdit="1"/>
          </p:cNvSpPr>
          <p:nvPr>
            <p:ph type="sldImg"/>
          </p:nvPr>
        </p:nvSpPr>
        <p:spPr/>
      </p:sp>
      <p:sp>
        <p:nvSpPr>
          <p:cNvPr id="48131" name="Text Placeholder 48130"/>
          <p:cNvSpPr>
            <a:spLocks noGrp="1"/>
          </p:cNvSpPr>
          <p:nvPr>
            <p:ph type="body" idx="1"/>
          </p:nvPr>
        </p:nvSpPr>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5474" name="Slide Image Placeholder 105473"/>
          <p:cNvSpPr>
            <a:spLocks noRot="1" noTextEdit="1"/>
          </p:cNvSpPr>
          <p:nvPr>
            <p:ph type="sldImg"/>
          </p:nvPr>
        </p:nvSpPr>
        <p:spPr/>
      </p:sp>
      <p:sp>
        <p:nvSpPr>
          <p:cNvPr id="105475" name="Text Placeholder 105474"/>
          <p:cNvSpPr>
            <a:spLocks noGrp="1"/>
          </p:cNvSpPr>
          <p:nvPr>
            <p:ph type="body" idx="1"/>
          </p:nvPr>
        </p:nvSpPr>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6498" name="Slide Image Placeholder 106497"/>
          <p:cNvSpPr>
            <a:spLocks noRot="1" noTextEdit="1"/>
          </p:cNvSpPr>
          <p:nvPr>
            <p:ph type="sldImg"/>
          </p:nvPr>
        </p:nvSpPr>
        <p:spPr/>
      </p:sp>
      <p:sp>
        <p:nvSpPr>
          <p:cNvPr id="106499" name="Text Placeholder 106498"/>
          <p:cNvSpPr>
            <a:spLocks noGrp="1"/>
          </p:cNvSpPr>
          <p:nvPr>
            <p:ph type="body" idx="1"/>
          </p:nvPr>
        </p:nvSpPr>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7522" name="Slide Image Placeholder 107521"/>
          <p:cNvSpPr>
            <a:spLocks noRot="1" noTextEdit="1"/>
          </p:cNvSpPr>
          <p:nvPr>
            <p:ph type="sldImg"/>
          </p:nvPr>
        </p:nvSpPr>
        <p:spPr/>
      </p:sp>
      <p:sp>
        <p:nvSpPr>
          <p:cNvPr id="107523" name="Text Placeholder 107522"/>
          <p:cNvSpPr>
            <a:spLocks noGrp="1"/>
          </p:cNvSpPr>
          <p:nvPr>
            <p:ph type="body" idx="1"/>
          </p:nvPr>
        </p:nvSpPr>
        <p:spPr/>
        <p:txBody>
          <a:bodyPr/>
          <a:p>
            <a:pPr lvl="0"/>
            <a:r>
              <a:t>No exercise since students need to download a </a:t>
            </a:r>
            <a:r>
              <a:rPr err="1"/>
              <a:t>MySQL</a:t>
            </a:r>
            <a:r>
              <a:t> driver.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77826" name="Slide Image Placeholder 77825"/>
          <p:cNvSpPr>
            <a:spLocks noRot="1" noTextEdit="1"/>
          </p:cNvSpPr>
          <p:nvPr>
            <p:ph type="sldImg"/>
          </p:nvPr>
        </p:nvSpPr>
        <p:spPr>
          <a:xfrm>
            <a:off x="1150938" y="692150"/>
            <a:ext cx="4556125" cy="3416300"/>
          </a:xfrm>
          <a:ln w="12700">
            <a:solidFill>
              <a:schemeClr val="tx1"/>
            </a:solidFill>
          </a:ln>
        </p:spPr>
      </p:sp>
      <p:sp>
        <p:nvSpPr>
          <p:cNvPr id="77827" name="Text Placeholder 77826"/>
          <p:cNvSpPr>
            <a:spLocks noGrp="1"/>
          </p:cNvSpPr>
          <p:nvPr>
            <p:ph type="body" idx="1"/>
          </p:nvPr>
        </p:nvSpPr>
        <p:spPr>
          <a:xfrm>
            <a:off x="914400" y="4343400"/>
            <a:ext cx="5029200" cy="4114800"/>
          </a:xfrm>
        </p:spPr>
        <p:txBody>
          <a:bodyPr vert="horz" wrap="square" lIns="90488" tIns="44450" rIns="90488" bIns="44450" anchor="t" anchorCtr="0"/>
          <a:p>
            <a:pPr lvl="0"/>
            <a:r>
              <a:t>Not going to go over transaction processing yet.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79874" name="Slide Image Placeholder 79873"/>
          <p:cNvSpPr>
            <a:spLocks noRot="1" noTextEdit="1"/>
          </p:cNvSpPr>
          <p:nvPr>
            <p:ph type="sldImg"/>
          </p:nvPr>
        </p:nvSpPr>
        <p:spPr>
          <a:xfrm>
            <a:off x="1150938" y="692150"/>
            <a:ext cx="4556125" cy="3416300"/>
          </a:xfrm>
          <a:ln w="12700">
            <a:solidFill>
              <a:schemeClr val="tx1"/>
            </a:solidFill>
          </a:ln>
        </p:spPr>
      </p:sp>
      <p:sp>
        <p:nvSpPr>
          <p:cNvPr id="79875" name="Text Placeholder 79874"/>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81922" name="Slide Image Placeholder 81921"/>
          <p:cNvSpPr>
            <a:spLocks noRot="1" noTextEdit="1"/>
          </p:cNvSpPr>
          <p:nvPr>
            <p:ph type="sldImg"/>
          </p:nvPr>
        </p:nvSpPr>
        <p:spPr>
          <a:xfrm>
            <a:off x="1150938" y="692150"/>
            <a:ext cx="4556125" cy="3416300"/>
          </a:xfrm>
          <a:ln w="12700">
            <a:solidFill>
              <a:schemeClr val="tx1"/>
            </a:solidFill>
          </a:ln>
        </p:spPr>
      </p:sp>
      <p:sp>
        <p:nvSpPr>
          <p:cNvPr id="81923" name="Text Placeholder 81922"/>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83970" name="Slide Image Placeholder 83969"/>
          <p:cNvSpPr>
            <a:spLocks noRot="1" noTextEdit="1"/>
          </p:cNvSpPr>
          <p:nvPr>
            <p:ph type="sldImg"/>
          </p:nvPr>
        </p:nvSpPr>
        <p:spPr>
          <a:xfrm>
            <a:off x="1150938" y="692150"/>
            <a:ext cx="4556125" cy="3416300"/>
          </a:xfrm>
          <a:ln w="12700">
            <a:solidFill>
              <a:schemeClr val="tx1"/>
            </a:solidFill>
          </a:ln>
        </p:spPr>
      </p:sp>
      <p:sp>
        <p:nvSpPr>
          <p:cNvPr id="83971" name="Text Placeholder 83970"/>
          <p:cNvSpPr>
            <a:spLocks noGrp="1"/>
          </p:cNvSpPr>
          <p:nvPr>
            <p:ph type="body" idx="1"/>
          </p:nvPr>
        </p:nvSpPr>
        <p:spPr>
          <a:xfrm>
            <a:off x="914400" y="4343400"/>
            <a:ext cx="5029200" cy="4114800"/>
          </a:xfrm>
        </p:spPr>
        <p:txBody>
          <a:bodyPr vert="horz" wrap="square" lIns="90488" tIns="44450" rIns="90488" bIns="44450" anchor="t" anchorCtr="0"/>
          <a:p>
            <a:pPr lvl="0"/>
            <a:r>
              <a:t>Cursor is just a “pointer” to the current row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86018" name="Slide Image Placeholder 86017"/>
          <p:cNvSpPr>
            <a:spLocks noRot="1" noTextEdit="1"/>
          </p:cNvSpPr>
          <p:nvPr>
            <p:ph type="sldImg"/>
          </p:nvPr>
        </p:nvSpPr>
        <p:spPr>
          <a:xfrm>
            <a:off x="1150938" y="692150"/>
            <a:ext cx="4556125" cy="3416300"/>
          </a:xfrm>
          <a:ln w="12700">
            <a:solidFill>
              <a:schemeClr val="tx1"/>
            </a:solidFill>
          </a:ln>
        </p:spPr>
      </p:sp>
      <p:sp>
        <p:nvSpPr>
          <p:cNvPr id="86019" name="Text Placeholder 86018"/>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88066" name="Slide Image Placeholder 88065"/>
          <p:cNvSpPr>
            <a:spLocks noRot="1" noTextEdit="1"/>
          </p:cNvSpPr>
          <p:nvPr>
            <p:ph type="sldImg"/>
          </p:nvPr>
        </p:nvSpPr>
        <p:spPr>
          <a:xfrm>
            <a:off x="1150938" y="692150"/>
            <a:ext cx="4556125" cy="3416300"/>
          </a:xfrm>
          <a:ln w="12700">
            <a:solidFill>
              <a:schemeClr val="tx1"/>
            </a:solidFill>
          </a:ln>
        </p:spPr>
      </p:sp>
      <p:sp>
        <p:nvSpPr>
          <p:cNvPr id="88067" name="Text Placeholder 88066"/>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90114" name="Slide Image Placeholder 90113"/>
          <p:cNvSpPr>
            <a:spLocks noRot="1" noTextEdit="1"/>
          </p:cNvSpPr>
          <p:nvPr>
            <p:ph type="sldImg"/>
          </p:nvPr>
        </p:nvSpPr>
        <p:spPr>
          <a:xfrm>
            <a:off x="1150938" y="692150"/>
            <a:ext cx="4556125" cy="3416300"/>
          </a:xfrm>
          <a:ln w="12700">
            <a:solidFill>
              <a:schemeClr val="tx1"/>
            </a:solidFill>
          </a:ln>
        </p:spPr>
      </p:sp>
      <p:sp>
        <p:nvSpPr>
          <p:cNvPr id="90115" name="Text Placeholder 90114"/>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2402" name="Slide Image Placeholder 102401"/>
          <p:cNvSpPr>
            <a:spLocks noRot="1" noTextEdit="1"/>
          </p:cNvSpPr>
          <p:nvPr>
            <p:ph type="sldImg"/>
          </p:nvPr>
        </p:nvSpPr>
        <p:spPr/>
      </p:sp>
      <p:sp>
        <p:nvSpPr>
          <p:cNvPr id="102403" name="Text Placeholder 102402"/>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4450" name="Slide Image Placeholder 104449"/>
          <p:cNvSpPr>
            <a:spLocks noRot="1" noTextEdit="1"/>
          </p:cNvSpPr>
          <p:nvPr>
            <p:ph type="sldImg"/>
          </p:nvPr>
        </p:nvSpPr>
        <p:spPr/>
      </p:sp>
      <p:sp>
        <p:nvSpPr>
          <p:cNvPr id="104451" name="Text Placeholder 104450"/>
          <p:cNvSpPr>
            <a:spLocks noGrp="1"/>
          </p:cNvSpPr>
          <p:nvPr>
            <p:ph type="body" idx="1"/>
          </p:nvPr>
        </p:nvSpPr>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3426" name="Slide Image Placeholder 103425"/>
          <p:cNvSpPr>
            <a:spLocks noRot="1" noTextEdit="1"/>
          </p:cNvSpPr>
          <p:nvPr>
            <p:ph type="sldImg"/>
          </p:nvPr>
        </p:nvSpPr>
        <p:spPr/>
      </p:sp>
      <p:sp>
        <p:nvSpPr>
          <p:cNvPr id="103427" name="Text Placeholder 103426"/>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1858" name="Slide Image Placeholder 121857"/>
          <p:cNvSpPr>
            <a:spLocks noRot="1" noTextEdit="1"/>
          </p:cNvSpPr>
          <p:nvPr>
            <p:ph type="sldImg"/>
          </p:nvPr>
        </p:nvSpPr>
        <p:spPr/>
      </p:sp>
      <p:sp>
        <p:nvSpPr>
          <p:cNvPr id="121859" name="Text Placeholder 121858"/>
          <p:cNvSpPr>
            <a:spLocks noGrp="1"/>
          </p:cNvSpPr>
          <p:nvPr>
            <p:ph type="body" idx="1"/>
          </p:nvPr>
        </p:nvSpPr>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95234" name="Slide Image Placeholder 95233"/>
          <p:cNvSpPr>
            <a:spLocks noRot="1" noTextEdit="1"/>
          </p:cNvSpPr>
          <p:nvPr>
            <p:ph type="sldImg"/>
          </p:nvPr>
        </p:nvSpPr>
        <p:spPr>
          <a:xfrm>
            <a:off x="1150938" y="692150"/>
            <a:ext cx="4556125" cy="3416300"/>
          </a:xfrm>
          <a:ln w="12700">
            <a:solidFill>
              <a:schemeClr val="tx1"/>
            </a:solidFill>
          </a:ln>
        </p:spPr>
      </p:sp>
      <p:sp>
        <p:nvSpPr>
          <p:cNvPr id="95235" name="Text Placeholder 95234"/>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98306" name="Slide Image Placeholder 98305"/>
          <p:cNvSpPr>
            <a:spLocks noRot="1" noTextEdit="1"/>
          </p:cNvSpPr>
          <p:nvPr>
            <p:ph type="sldImg"/>
          </p:nvPr>
        </p:nvSpPr>
        <p:spPr>
          <a:xfrm>
            <a:off x="1150938" y="692150"/>
            <a:ext cx="4556125" cy="3416300"/>
          </a:xfrm>
          <a:ln w="12700">
            <a:solidFill>
              <a:schemeClr val="tx1"/>
            </a:solidFill>
          </a:ln>
        </p:spPr>
      </p:sp>
      <p:sp>
        <p:nvSpPr>
          <p:cNvPr id="98307" name="Text Placeholder 98306"/>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13666" name="Slide Image Placeholder 113665"/>
          <p:cNvSpPr>
            <a:spLocks noRot="1" noTextEdit="1"/>
          </p:cNvSpPr>
          <p:nvPr>
            <p:ph type="sldImg"/>
          </p:nvPr>
        </p:nvSpPr>
        <p:spPr>
          <a:xfrm>
            <a:off x="1150938" y="692150"/>
            <a:ext cx="4556125" cy="3416300"/>
          </a:xfrm>
          <a:ln w="12700">
            <a:solidFill>
              <a:schemeClr val="tx1"/>
            </a:solidFill>
          </a:ln>
        </p:spPr>
      </p:sp>
      <p:sp>
        <p:nvSpPr>
          <p:cNvPr id="113667" name="Text Placeholder 113666"/>
          <p:cNvSpPr>
            <a:spLocks noGrp="1"/>
          </p:cNvSpPr>
          <p:nvPr>
            <p:ph type="body" idx="1"/>
          </p:nvPr>
        </p:nvSpPr>
        <p:spPr>
          <a:xfrm>
            <a:off x="914400" y="4343400"/>
            <a:ext cx="5029200" cy="4114800"/>
          </a:xfrm>
        </p:spPr>
        <p:txBody>
          <a:bodyPr vert="horz" wrap="square" lIns="90488" tIns="44450" rIns="90488" bIns="44450" anchor="t" anchorCtr="0"/>
          <a:p>
            <a:pPr lvl="0"/>
            <a:r>
              <a:t>Will be using Oracle later in the </a:t>
            </a:r>
            <a:r>
              <a:rPr dirty="0"/>
              <a:t>semester.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17762" name="Slide Image Placeholder 117761"/>
          <p:cNvSpPr>
            <a:spLocks noRot="1" noTextEdit="1"/>
          </p:cNvSpPr>
          <p:nvPr>
            <p:ph type="sldImg"/>
          </p:nvPr>
        </p:nvSpPr>
        <p:spPr>
          <a:xfrm>
            <a:off x="1150938" y="692150"/>
            <a:ext cx="4556125" cy="3416300"/>
          </a:xfrm>
          <a:ln w="12700">
            <a:solidFill>
              <a:schemeClr val="tx1"/>
            </a:solidFill>
          </a:ln>
        </p:spPr>
      </p:sp>
      <p:sp>
        <p:nvSpPr>
          <p:cNvPr id="117763" name="Text Placeholder 117762"/>
          <p:cNvSpPr>
            <a:spLocks noGrp="1"/>
          </p:cNvSpPr>
          <p:nvPr>
            <p:ph type="body" idx="1"/>
          </p:nvPr>
        </p:nvSpPr>
        <p:spPr>
          <a:xfrm>
            <a:off x="914400" y="4343400"/>
            <a:ext cx="5029200" cy="4114800"/>
          </a:xfrm>
        </p:spPr>
        <p:txBody>
          <a:bodyPr vert="horz" wrap="square" lIns="90488" tIns="44450" rIns="90488" bIns="44450" anchor="t" anchorCtr="0"/>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BB962C8B-B14F-4D97-AF65-F5344CB8AC3E}" type="datetime1">
              <a:rPr lang="en-US" dirty="0">
                <a:ea typeface="+mn-ea"/>
              </a:rPr>
            </a:fld>
            <a:endParaRPr lang="en-US" dirty="0">
              <a:ea typeface="+mn-ea"/>
            </a:endParaRPr>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dirty="0">
              <a:ea typeface="+mn-ea"/>
            </a:endParaRPr>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en-US" dirty="0">
                <a:ea typeface="+mn-ea"/>
              </a:rPr>
            </a:fld>
            <a:endParaRPr lang="en-US" dirty="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dirty="0">
              <a:ea typeface="+mn-ea"/>
            </a:endParaRPr>
          </a:p>
        </p:txBody>
      </p:sp>
      <p:sp>
        <p:nvSpPr>
          <p:cNvPr id="5" name="Footer Placeholder 4"/>
          <p:cNvSpPr>
            <a:spLocks noGrp="1"/>
          </p:cNvSpPr>
          <p:nvPr>
            <p:ph type="ftr" sz="quarter" idx="11"/>
          </p:nvPr>
        </p:nvSpPr>
        <p:spPr/>
        <p:txBody>
          <a:bodyPr/>
          <a:p>
            <a:pPr lvl="0"/>
            <a:endParaRPr lang="en-US" dirty="0">
              <a:ea typeface="+mn-ea"/>
            </a:endParaRPr>
          </a:p>
        </p:txBody>
      </p:sp>
      <p:sp>
        <p:nvSpPr>
          <p:cNvPr id="6" name="Slide Number Placeholder 5"/>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dirty="0">
              <a:ea typeface="+mn-ea"/>
            </a:endParaRPr>
          </a:p>
        </p:txBody>
      </p:sp>
      <p:sp>
        <p:nvSpPr>
          <p:cNvPr id="5" name="Footer Placeholder 4"/>
          <p:cNvSpPr>
            <a:spLocks noGrp="1"/>
          </p:cNvSpPr>
          <p:nvPr>
            <p:ph type="ftr" sz="quarter" idx="11"/>
          </p:nvPr>
        </p:nvSpPr>
        <p:spPr/>
        <p:txBody>
          <a:bodyPr/>
          <a:p>
            <a:pPr lvl="0"/>
            <a:endParaRPr lang="en-US" dirty="0">
              <a:ea typeface="+mn-ea"/>
            </a:endParaRPr>
          </a:p>
        </p:txBody>
      </p:sp>
      <p:sp>
        <p:nvSpPr>
          <p:cNvPr id="6" name="Slide Number Placeholder 5"/>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dirty="0">
              <a:ea typeface="+mn-ea"/>
            </a:endParaRPr>
          </a:p>
        </p:txBody>
      </p:sp>
      <p:sp>
        <p:nvSpPr>
          <p:cNvPr id="5" name="Footer Placeholder 4"/>
          <p:cNvSpPr>
            <a:spLocks noGrp="1"/>
          </p:cNvSpPr>
          <p:nvPr>
            <p:ph type="ftr" sz="quarter" idx="11"/>
          </p:nvPr>
        </p:nvSpPr>
        <p:spPr/>
        <p:txBody>
          <a:bodyPr/>
          <a:p>
            <a:pPr lvl="0"/>
            <a:endParaRPr lang="en-US" dirty="0">
              <a:ea typeface="+mn-ea"/>
            </a:endParaRPr>
          </a:p>
        </p:txBody>
      </p:sp>
      <p:sp>
        <p:nvSpPr>
          <p:cNvPr id="6" name="Slide Number Placeholder 5"/>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dirty="0">
              <a:ea typeface="+mn-ea"/>
            </a:endParaRPr>
          </a:p>
        </p:txBody>
      </p:sp>
      <p:sp>
        <p:nvSpPr>
          <p:cNvPr id="5" name="Footer Placeholder 4"/>
          <p:cNvSpPr>
            <a:spLocks noGrp="1"/>
          </p:cNvSpPr>
          <p:nvPr>
            <p:ph type="ftr" sz="quarter" idx="11"/>
          </p:nvPr>
        </p:nvSpPr>
        <p:spPr/>
        <p:txBody>
          <a:bodyPr/>
          <a:p>
            <a:pPr lvl="0"/>
            <a:endParaRPr lang="en-US" dirty="0">
              <a:ea typeface="+mn-ea"/>
            </a:endParaRPr>
          </a:p>
        </p:txBody>
      </p:sp>
      <p:sp>
        <p:nvSpPr>
          <p:cNvPr id="6" name="Slide Number Placeholder 5"/>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dirty="0">
              <a:ea typeface="+mn-ea"/>
            </a:endParaRPr>
          </a:p>
        </p:txBody>
      </p:sp>
      <p:sp>
        <p:nvSpPr>
          <p:cNvPr id="6" name="Footer Placeholder 5"/>
          <p:cNvSpPr>
            <a:spLocks noGrp="1"/>
          </p:cNvSpPr>
          <p:nvPr>
            <p:ph type="ftr" sz="quarter" idx="11"/>
          </p:nvPr>
        </p:nvSpPr>
        <p:spPr/>
        <p:txBody>
          <a:bodyPr/>
          <a:p>
            <a:pPr lvl="0"/>
            <a:endParaRPr lang="en-US" dirty="0">
              <a:ea typeface="+mn-ea"/>
            </a:endParaRPr>
          </a:p>
        </p:txBody>
      </p:sp>
      <p:sp>
        <p:nvSpPr>
          <p:cNvPr id="7" name="Slide Number Placeholder 6"/>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dirty="0">
              <a:ea typeface="+mn-ea"/>
            </a:endParaRPr>
          </a:p>
        </p:txBody>
      </p:sp>
      <p:sp>
        <p:nvSpPr>
          <p:cNvPr id="8" name="Footer Placeholder 7"/>
          <p:cNvSpPr>
            <a:spLocks noGrp="1"/>
          </p:cNvSpPr>
          <p:nvPr>
            <p:ph type="ftr" sz="quarter" idx="11"/>
          </p:nvPr>
        </p:nvSpPr>
        <p:spPr/>
        <p:txBody>
          <a:bodyPr/>
          <a:p>
            <a:pPr lvl="0"/>
            <a:endParaRPr lang="en-US" dirty="0">
              <a:ea typeface="+mn-ea"/>
            </a:endParaRPr>
          </a:p>
        </p:txBody>
      </p:sp>
      <p:sp>
        <p:nvSpPr>
          <p:cNvPr id="9" name="Slide Number Placeholder 8"/>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dirty="0">
              <a:ea typeface="+mn-ea"/>
            </a:endParaRPr>
          </a:p>
        </p:txBody>
      </p:sp>
      <p:sp>
        <p:nvSpPr>
          <p:cNvPr id="4" name="Footer Placeholder 3"/>
          <p:cNvSpPr>
            <a:spLocks noGrp="1"/>
          </p:cNvSpPr>
          <p:nvPr>
            <p:ph type="ftr" sz="quarter" idx="11"/>
          </p:nvPr>
        </p:nvSpPr>
        <p:spPr/>
        <p:txBody>
          <a:bodyPr/>
          <a:p>
            <a:pPr lvl="0"/>
            <a:endParaRPr lang="en-US" dirty="0">
              <a:ea typeface="+mn-ea"/>
            </a:endParaRPr>
          </a:p>
        </p:txBody>
      </p:sp>
      <p:sp>
        <p:nvSpPr>
          <p:cNvPr id="5" name="Slide Number Placeholder 4"/>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dirty="0">
              <a:ea typeface="+mn-ea"/>
            </a:endParaRPr>
          </a:p>
        </p:txBody>
      </p:sp>
      <p:sp>
        <p:nvSpPr>
          <p:cNvPr id="3" name="Footer Placeholder 2"/>
          <p:cNvSpPr>
            <a:spLocks noGrp="1"/>
          </p:cNvSpPr>
          <p:nvPr>
            <p:ph type="ftr" sz="quarter" idx="11"/>
          </p:nvPr>
        </p:nvSpPr>
        <p:spPr/>
        <p:txBody>
          <a:bodyPr/>
          <a:p>
            <a:pPr lvl="0"/>
            <a:endParaRPr lang="en-US" dirty="0">
              <a:ea typeface="+mn-ea"/>
            </a:endParaRPr>
          </a:p>
        </p:txBody>
      </p:sp>
      <p:sp>
        <p:nvSpPr>
          <p:cNvPr id="4" name="Slide Number Placeholder 3"/>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dirty="0">
              <a:ea typeface="+mn-ea"/>
            </a:endParaRPr>
          </a:p>
        </p:txBody>
      </p:sp>
      <p:sp>
        <p:nvSpPr>
          <p:cNvPr id="6" name="Footer Placeholder 5"/>
          <p:cNvSpPr>
            <a:spLocks noGrp="1"/>
          </p:cNvSpPr>
          <p:nvPr>
            <p:ph type="ftr" sz="quarter" idx="11"/>
          </p:nvPr>
        </p:nvSpPr>
        <p:spPr/>
        <p:txBody>
          <a:bodyPr/>
          <a:p>
            <a:pPr lvl="0"/>
            <a:endParaRPr lang="en-US" dirty="0">
              <a:ea typeface="+mn-ea"/>
            </a:endParaRPr>
          </a:p>
        </p:txBody>
      </p:sp>
      <p:sp>
        <p:nvSpPr>
          <p:cNvPr id="7" name="Slide Number Placeholder 6"/>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dirty="0">
              <a:ea typeface="+mn-ea"/>
            </a:endParaRPr>
          </a:p>
        </p:txBody>
      </p:sp>
      <p:sp>
        <p:nvSpPr>
          <p:cNvPr id="6" name="Footer Placeholder 5"/>
          <p:cNvSpPr>
            <a:spLocks noGrp="1"/>
          </p:cNvSpPr>
          <p:nvPr>
            <p:ph type="ftr" sz="quarter" idx="11"/>
          </p:nvPr>
        </p:nvSpPr>
        <p:spPr/>
        <p:txBody>
          <a:bodyPr/>
          <a:p>
            <a:pPr lvl="0"/>
            <a:endParaRPr lang="en-US" dirty="0">
              <a:ea typeface="+mn-ea"/>
            </a:endParaRPr>
          </a:p>
        </p:txBody>
      </p:sp>
      <p:sp>
        <p:nvSpPr>
          <p:cNvPr id="7" name="Slide Number Placeholder 6"/>
          <p:cNvSpPr>
            <a:spLocks noGrp="1"/>
          </p:cNvSpPr>
          <p:nvPr>
            <p:ph type="sldNum" sz="quarter" idx="12"/>
          </p:nvPr>
        </p:nvSpPr>
        <p:spPr/>
        <p:txBody>
          <a:bodyPr/>
          <a:p>
            <a:pPr lvl="0"/>
            <a:fld id="{9A0DB2DC-4C9A-4742-B13C-FB6460FD3503}" type="slidenum">
              <a:rPr lang="en-US" dirty="0">
                <a:ea typeface="+mn-ea"/>
              </a:rPr>
            </a:fld>
            <a:endParaRPr lang="en-US" dirty="0">
              <a:ea typeface="+mn-ea"/>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fld id="{BB962C8B-B14F-4D97-AF65-F5344CB8AC3E}" type="datetime1">
              <a:rPr lang="en-US" dirty="0">
                <a:ea typeface="+mn-ea"/>
              </a:rPr>
            </a:fld>
            <a:endParaRPr lang="en-US" dirty="0">
              <a:ea typeface="+mn-ea"/>
            </a:endParaRPr>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dirty="0">
              <a:ea typeface="+mn-ea"/>
            </a:endParaRPr>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en-US" dirty="0">
                <a:ea typeface="+mn-ea"/>
              </a:rPr>
            </a:fld>
            <a:endParaRPr lang="en-US" dirty="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4097"/>
          <p:cNvSpPr>
            <a:spLocks noGrp="1"/>
          </p:cNvSpPr>
          <p:nvPr>
            <p:ph type="ctrTitle"/>
          </p:nvPr>
        </p:nvSpPr>
        <p:spPr>
          <a:xfrm>
            <a:off x="685800" y="2130425"/>
            <a:ext cx="7772400" cy="1470025"/>
          </a:xfrm>
        </p:spPr>
        <p:txBody>
          <a:bodyPr anchor="ctr" anchorCtr="0"/>
          <a:p>
            <a:pPr defTabSz="914400">
              <a:buClrTx/>
              <a:buSzTx/>
              <a:buFontTx/>
              <a:buNone/>
            </a:pPr>
            <a:r>
              <a:rPr sz="4000" kern="1200" baseline="0">
                <a:latin typeface="Arial" panose="020B0604020202020204" pitchFamily="34" charset="0"/>
                <a:ea typeface="Arial" panose="020B0604020202020204" pitchFamily="34" charset="0"/>
              </a:rPr>
              <a:t>Database Management</a:t>
            </a:r>
            <a:br>
              <a:rPr sz="4000" kern="1200" baseline="0">
                <a:latin typeface="Arial" panose="020B0604020202020204" pitchFamily="34" charset="0"/>
                <a:ea typeface="Arial" panose="020B0604020202020204" pitchFamily="34" charset="0"/>
              </a:rPr>
            </a:br>
            <a:r>
              <a:rPr sz="4000" i="1" kern="1200" baseline="0">
                <a:latin typeface="Arial" panose="020B0604020202020204" pitchFamily="34" charset="0"/>
                <a:ea typeface="Arial" panose="020B0604020202020204" pitchFamily="34" charset="0"/>
              </a:rPr>
              <a:t>“JDBC”</a:t>
            </a:r>
            <a:endParaRPr sz="4000" i="1" kern="1200" baseline="0">
              <a:latin typeface="Arial" panose="020B0604020202020204" pitchFamily="34" charset="0"/>
              <a:ea typeface="Arial" panose="020B0604020202020204" pitchFamily="34" charset="0"/>
            </a:endParaRPr>
          </a:p>
        </p:txBody>
      </p:sp>
      <p:sp>
        <p:nvSpPr>
          <p:cNvPr id="4099" name="Subtitle 4098"/>
          <p:cNvSpPr>
            <a:spLocks noGrp="1"/>
          </p:cNvSpPr>
          <p:nvPr>
            <p:ph type="subTitle" idx="1"/>
          </p:nvPr>
        </p:nvSpPr>
        <p:spPr>
          <a:xfrm>
            <a:off x="1371600" y="3886200"/>
            <a:ext cx="6400800" cy="1752600"/>
          </a:xfrm>
        </p:spPr>
        <p:txBody>
          <a:bodyPr/>
          <a:p>
            <a:pPr defTabSz="914400">
              <a:buClrTx/>
              <a:buSzTx/>
              <a:buFontTx/>
            </a:pPr>
            <a:endParaRPr sz="3200" kern="1200" baseline="0" dirty="0">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s 112641"/>
          <p:cNvSpPr/>
          <p:nvPr/>
        </p:nvSpPr>
        <p:spPr>
          <a:xfrm>
            <a:off x="533400" y="304800"/>
            <a:ext cx="7793038" cy="137160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Arial" panose="020B0604020202020204" pitchFamily="34" charset="0"/>
              </a:defRPr>
            </a:lvl1pPr>
          </a:lstStyle>
          <a:p>
            <a:pPr lvl="0"/>
            <a:r>
              <a:rPr lang="en-CA" altLang="x-none" sz="4000"/>
              <a:t>Establishing a Connection (cont.)</a:t>
            </a:r>
            <a:br>
              <a:rPr lang="en-CA" altLang="x-none" sz="4000"/>
            </a:br>
            <a:r>
              <a:rPr lang="en-CA" altLang="x-none" sz="4000" i="1"/>
              <a:t>Oracle Example</a:t>
            </a:r>
            <a:endParaRPr lang="en-CA" altLang="x-none" sz="4000" i="1"/>
          </a:p>
        </p:txBody>
      </p:sp>
      <p:sp>
        <p:nvSpPr>
          <p:cNvPr id="112643" name="Rectangles 112642"/>
          <p:cNvSpPr/>
          <p:nvPr/>
        </p:nvSpPr>
        <p:spPr>
          <a:xfrm>
            <a:off x="685800" y="190500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5pPr>
          </a:lstStyle>
          <a:p>
            <a:pPr lvl="0"/>
            <a:r>
              <a:rPr lang="en-CA" altLang="x-none">
                <a:solidFill>
                  <a:srgbClr val="000000"/>
                </a:solidFill>
                <a:cs typeface="Times New Roman" panose="02020603050405020304" pitchFamily="18" charset="0"/>
              </a:rPr>
              <a:t>Connection con = </a:t>
            </a:r>
            <a:r>
              <a:rPr lang="en-CA" altLang="x-none" err="1">
                <a:solidFill>
                  <a:srgbClr val="000000"/>
                </a:solidFill>
                <a:cs typeface="Times New Roman" panose="02020603050405020304" pitchFamily="18" charset="0"/>
              </a:rPr>
              <a:t>DriverManager.getConnection(</a:t>
            </a:r>
            <a:r>
              <a:rPr lang="en-CA" altLang="x-none" err="1">
                <a:solidFill>
                  <a:schemeClr val="folHlink"/>
                </a:solidFill>
                <a:cs typeface="Times New Roman" panose="02020603050405020304" pitchFamily="18" charset="0"/>
              </a:rPr>
              <a:t>string</a:t>
            </a:r>
            <a:r>
              <a:rPr lang="en-CA" altLang="x-none">
                <a:solidFill>
                  <a:schemeClr val="folHlink"/>
                </a:solidFill>
                <a:cs typeface="Times New Roman" panose="02020603050405020304" pitchFamily="18" charset="0"/>
              </a:rPr>
              <a:t>, “username", “password"</a:t>
            </a:r>
            <a:r>
              <a:rPr lang="en-CA" altLang="x-none">
                <a:cs typeface="Times New Roman" panose="02020603050405020304" pitchFamily="18" charset="0"/>
              </a:rPr>
              <a:t>);</a:t>
            </a:r>
            <a:endParaRPr lang="en-CA" altLang="x-none">
              <a:cs typeface="Times New Roman" panose="02020603050405020304" pitchFamily="18" charset="0"/>
            </a:endParaRPr>
          </a:p>
          <a:p>
            <a:pPr lvl="0"/>
            <a:r>
              <a:rPr lang="en-CA" altLang="x-none">
                <a:solidFill>
                  <a:srgbClr val="000000"/>
                </a:solidFill>
                <a:cs typeface="Times New Roman" panose="02020603050405020304" pitchFamily="18" charset="0"/>
              </a:rPr>
              <a:t>what to supply for string ?</a:t>
            </a:r>
            <a:endParaRPr lang="en-CA" altLang="x-none">
              <a:solidFill>
                <a:srgbClr val="000000"/>
              </a:solidFill>
              <a:cs typeface="Times New Roman" panose="02020603050405020304" pitchFamily="18" charset="0"/>
            </a:endParaRPr>
          </a:p>
          <a:p>
            <a:pPr lvl="0"/>
            <a:r>
              <a:rPr lang="en-CA" altLang="x-none">
                <a:solidFill>
                  <a:srgbClr val="000000"/>
                </a:solidFill>
                <a:cs typeface="Times New Roman" panose="02020603050405020304" pitchFamily="18" charset="0"/>
              </a:rPr>
              <a:t>“</a:t>
            </a:r>
            <a:r>
              <a:rPr lang="en-CA" altLang="x-none" sz="2000"/>
              <a:t>jdbc:oracle:thin:@augur.seas.gwu.edu:1521:orcl10g2</a:t>
            </a:r>
            <a:r>
              <a:rPr lang="en-CA" altLang="x-none"/>
              <a:t>”</a:t>
            </a:r>
            <a:endParaRPr lang="en-CA" altLang="x-none">
              <a:solidFill>
                <a:srgbClr val="000000"/>
              </a:solidFill>
              <a:cs typeface="Times New Roman" panose="02020603050405020304" pitchFamily="18" charset="0"/>
            </a:endParaRPr>
          </a:p>
          <a:p>
            <a:pPr lvl="0"/>
            <a:endParaRPr lang="en-CA" altLang="x-none"/>
          </a:p>
        </p:txBody>
      </p:sp>
      <p:sp>
        <p:nvSpPr>
          <p:cNvPr id="112644" name="Straight Connector 112643"/>
          <p:cNvSpPr/>
          <p:nvPr/>
        </p:nvSpPr>
        <p:spPr>
          <a:xfrm>
            <a:off x="1219200" y="4648200"/>
            <a:ext cx="1219200" cy="0"/>
          </a:xfrm>
          <a:prstGeom prst="line">
            <a:avLst/>
          </a:prstGeom>
          <a:ln w="28575" cap="flat" cmpd="sng">
            <a:solidFill>
              <a:schemeClr val="tx1"/>
            </a:solidFill>
            <a:prstDash val="solid"/>
            <a:headEnd type="none" w="med" len="med"/>
            <a:tailEnd type="none" w="med" len="med"/>
          </a:ln>
        </p:spPr>
      </p:sp>
      <p:sp>
        <p:nvSpPr>
          <p:cNvPr id="112645" name="Straight Connector 112644"/>
          <p:cNvSpPr/>
          <p:nvPr/>
        </p:nvSpPr>
        <p:spPr>
          <a:xfrm>
            <a:off x="3352800" y="4648200"/>
            <a:ext cx="2209800" cy="0"/>
          </a:xfrm>
          <a:prstGeom prst="line">
            <a:avLst/>
          </a:prstGeom>
          <a:ln w="28575" cap="flat" cmpd="sng">
            <a:solidFill>
              <a:schemeClr val="tx1"/>
            </a:solidFill>
            <a:prstDash val="solid"/>
            <a:headEnd type="none" w="med" len="med"/>
            <a:tailEnd type="none" w="med" len="med"/>
          </a:ln>
        </p:spPr>
      </p:sp>
      <p:sp>
        <p:nvSpPr>
          <p:cNvPr id="112646" name="Straight Connector 112645"/>
          <p:cNvSpPr/>
          <p:nvPr/>
        </p:nvSpPr>
        <p:spPr>
          <a:xfrm>
            <a:off x="6324600" y="4648200"/>
            <a:ext cx="914400" cy="0"/>
          </a:xfrm>
          <a:prstGeom prst="line">
            <a:avLst/>
          </a:prstGeom>
          <a:ln w="28575" cap="flat" cmpd="sng">
            <a:solidFill>
              <a:schemeClr val="tx1"/>
            </a:solidFill>
            <a:prstDash val="solid"/>
            <a:headEnd type="none" w="med" len="med"/>
            <a:tailEnd type="none" w="med" len="med"/>
          </a:ln>
        </p:spPr>
      </p:sp>
      <p:sp>
        <p:nvSpPr>
          <p:cNvPr id="112647" name="Straight Connector 112646"/>
          <p:cNvSpPr/>
          <p:nvPr/>
        </p:nvSpPr>
        <p:spPr>
          <a:xfrm>
            <a:off x="5715000" y="4648200"/>
            <a:ext cx="457200" cy="0"/>
          </a:xfrm>
          <a:prstGeom prst="line">
            <a:avLst/>
          </a:prstGeom>
          <a:ln w="28575" cap="flat" cmpd="sng">
            <a:solidFill>
              <a:schemeClr val="tx1"/>
            </a:solidFill>
            <a:prstDash val="solid"/>
            <a:headEnd type="none" w="med" len="med"/>
            <a:tailEnd type="none" w="med" len="med"/>
          </a:ln>
        </p:spPr>
      </p:sp>
      <p:sp>
        <p:nvSpPr>
          <p:cNvPr id="112648" name="Straight Connector 112647"/>
          <p:cNvSpPr/>
          <p:nvPr/>
        </p:nvSpPr>
        <p:spPr>
          <a:xfrm flipV="1">
            <a:off x="1828800" y="4648200"/>
            <a:ext cx="0" cy="304800"/>
          </a:xfrm>
          <a:prstGeom prst="line">
            <a:avLst/>
          </a:prstGeom>
          <a:ln w="9525" cap="flat" cmpd="sng">
            <a:solidFill>
              <a:schemeClr val="tx1"/>
            </a:solidFill>
            <a:prstDash val="solid"/>
            <a:headEnd type="none" w="med" len="med"/>
            <a:tailEnd type="triangle" w="lg" len="lg"/>
          </a:ln>
        </p:spPr>
      </p:sp>
      <p:sp>
        <p:nvSpPr>
          <p:cNvPr id="112649" name="Straight Connector 112648"/>
          <p:cNvSpPr/>
          <p:nvPr/>
        </p:nvSpPr>
        <p:spPr>
          <a:xfrm flipV="1">
            <a:off x="4343400" y="4648200"/>
            <a:ext cx="0" cy="609600"/>
          </a:xfrm>
          <a:prstGeom prst="line">
            <a:avLst/>
          </a:prstGeom>
          <a:ln w="9525" cap="flat" cmpd="sng">
            <a:solidFill>
              <a:schemeClr val="tx1"/>
            </a:solidFill>
            <a:prstDash val="solid"/>
            <a:headEnd type="none" w="med" len="med"/>
            <a:tailEnd type="triangle" w="lg" len="lg"/>
          </a:ln>
        </p:spPr>
      </p:sp>
      <p:sp>
        <p:nvSpPr>
          <p:cNvPr id="112650" name="Straight Connector 112649"/>
          <p:cNvSpPr/>
          <p:nvPr/>
        </p:nvSpPr>
        <p:spPr>
          <a:xfrm flipV="1">
            <a:off x="5943600" y="4648200"/>
            <a:ext cx="0" cy="609600"/>
          </a:xfrm>
          <a:prstGeom prst="line">
            <a:avLst/>
          </a:prstGeom>
          <a:ln w="9525" cap="flat" cmpd="sng">
            <a:solidFill>
              <a:schemeClr val="tx1"/>
            </a:solidFill>
            <a:prstDash val="solid"/>
            <a:headEnd type="none" w="med" len="med"/>
            <a:tailEnd type="triangle" w="lg" len="lg"/>
          </a:ln>
        </p:spPr>
      </p:sp>
      <p:sp>
        <p:nvSpPr>
          <p:cNvPr id="112651" name="Straight Connector 112650"/>
          <p:cNvSpPr/>
          <p:nvPr/>
        </p:nvSpPr>
        <p:spPr>
          <a:xfrm flipV="1">
            <a:off x="6781800" y="4648200"/>
            <a:ext cx="0" cy="609600"/>
          </a:xfrm>
          <a:prstGeom prst="line">
            <a:avLst/>
          </a:prstGeom>
          <a:ln w="9525" cap="flat" cmpd="sng">
            <a:solidFill>
              <a:schemeClr val="tx1"/>
            </a:solidFill>
            <a:prstDash val="solid"/>
            <a:headEnd type="none" w="med" len="med"/>
            <a:tailEnd type="triangle" w="lg" len="lg"/>
          </a:ln>
        </p:spPr>
      </p:sp>
      <p:sp>
        <p:nvSpPr>
          <p:cNvPr id="112652" name="Text Box 112651"/>
          <p:cNvSpPr txBox="1"/>
          <p:nvPr/>
        </p:nvSpPr>
        <p:spPr>
          <a:xfrm>
            <a:off x="1295400" y="5272088"/>
            <a:ext cx="1066800" cy="366712"/>
          </a:xfrm>
          <a:prstGeom prst="rect">
            <a:avLst/>
          </a:prstGeom>
          <a:noFill/>
          <a:ln w="9525">
            <a:noFill/>
          </a:ln>
        </p:spPr>
        <p:txBody>
          <a:bodyPr>
            <a:spAutoFit/>
          </a:bodyPr>
          <a:p>
            <a:pPr algn="ctr">
              <a:spcBef>
                <a:spcPct val="50000"/>
              </a:spcBef>
            </a:pPr>
            <a:r>
              <a:rPr>
                <a:ea typeface="+mn-ea"/>
              </a:rPr>
              <a:t>Driver</a:t>
            </a:r>
            <a:endParaRPr>
              <a:ea typeface="+mn-ea"/>
            </a:endParaRPr>
          </a:p>
        </p:txBody>
      </p:sp>
      <p:sp>
        <p:nvSpPr>
          <p:cNvPr id="112653" name="Text Box 112652"/>
          <p:cNvSpPr txBox="1"/>
          <p:nvPr/>
        </p:nvSpPr>
        <p:spPr>
          <a:xfrm>
            <a:off x="3505200" y="5272088"/>
            <a:ext cx="1752600" cy="366712"/>
          </a:xfrm>
          <a:prstGeom prst="rect">
            <a:avLst/>
          </a:prstGeom>
          <a:noFill/>
          <a:ln w="9525">
            <a:noFill/>
          </a:ln>
        </p:spPr>
        <p:txBody>
          <a:bodyPr>
            <a:spAutoFit/>
          </a:bodyPr>
          <a:p>
            <a:pPr algn="ctr">
              <a:spcBef>
                <a:spcPct val="50000"/>
              </a:spcBef>
            </a:pPr>
            <a:r>
              <a:rPr>
                <a:ea typeface="+mn-ea"/>
              </a:rPr>
              <a:t>Database URL</a:t>
            </a:r>
            <a:endParaRPr>
              <a:ea typeface="+mn-ea"/>
            </a:endParaRPr>
          </a:p>
        </p:txBody>
      </p:sp>
      <p:sp>
        <p:nvSpPr>
          <p:cNvPr id="112654" name="Text Box 112653"/>
          <p:cNvSpPr txBox="1"/>
          <p:nvPr/>
        </p:nvSpPr>
        <p:spPr>
          <a:xfrm>
            <a:off x="5105400" y="5272088"/>
            <a:ext cx="1752600" cy="366712"/>
          </a:xfrm>
          <a:prstGeom prst="rect">
            <a:avLst/>
          </a:prstGeom>
          <a:noFill/>
          <a:ln w="9525">
            <a:noFill/>
          </a:ln>
        </p:spPr>
        <p:txBody>
          <a:bodyPr>
            <a:spAutoFit/>
          </a:bodyPr>
          <a:p>
            <a:pPr algn="ctr">
              <a:spcBef>
                <a:spcPct val="50000"/>
              </a:spcBef>
            </a:pPr>
            <a:r>
              <a:rPr>
                <a:ea typeface="+mn-ea"/>
              </a:rPr>
              <a:t>Port #</a:t>
            </a:r>
            <a:endParaRPr>
              <a:ea typeface="+mn-ea"/>
            </a:endParaRPr>
          </a:p>
        </p:txBody>
      </p:sp>
      <p:sp>
        <p:nvSpPr>
          <p:cNvPr id="112655" name="Text Box 112654"/>
          <p:cNvSpPr txBox="1"/>
          <p:nvPr/>
        </p:nvSpPr>
        <p:spPr>
          <a:xfrm>
            <a:off x="5943600" y="5272088"/>
            <a:ext cx="1752600" cy="366712"/>
          </a:xfrm>
          <a:prstGeom prst="rect">
            <a:avLst/>
          </a:prstGeom>
          <a:noFill/>
          <a:ln w="9525">
            <a:noFill/>
          </a:ln>
        </p:spPr>
        <p:txBody>
          <a:bodyPr>
            <a:spAutoFit/>
          </a:bodyPr>
          <a:p>
            <a:pPr algn="ctr">
              <a:spcBef>
                <a:spcPct val="50000"/>
              </a:spcBef>
            </a:pPr>
            <a:r>
              <a:rPr>
                <a:ea typeface="+mn-ea"/>
              </a:rPr>
              <a:t>SID</a:t>
            </a:r>
            <a:endParaRPr>
              <a:ea typeface="+mn-ea"/>
            </a:endParaRPr>
          </a:p>
        </p:txBody>
      </p:sp>
      <p:sp>
        <p:nvSpPr>
          <p:cNvPr id="112657" name="Straight Connector 112656"/>
          <p:cNvSpPr/>
          <p:nvPr/>
        </p:nvSpPr>
        <p:spPr>
          <a:xfrm>
            <a:off x="2590800" y="4648200"/>
            <a:ext cx="304800" cy="0"/>
          </a:xfrm>
          <a:prstGeom prst="line">
            <a:avLst/>
          </a:prstGeom>
          <a:ln w="28575" cap="flat" cmpd="sng">
            <a:solidFill>
              <a:schemeClr val="tx1"/>
            </a:solidFill>
            <a:prstDash val="solid"/>
            <a:headEnd type="none" w="med" len="med"/>
            <a:tailEnd type="none" w="med" len="med"/>
          </a:ln>
        </p:spPr>
      </p:sp>
      <p:sp>
        <p:nvSpPr>
          <p:cNvPr id="112658" name="Straight Connector 112657"/>
          <p:cNvSpPr/>
          <p:nvPr/>
        </p:nvSpPr>
        <p:spPr>
          <a:xfrm flipV="1">
            <a:off x="2743200" y="4648200"/>
            <a:ext cx="0" cy="304800"/>
          </a:xfrm>
          <a:prstGeom prst="line">
            <a:avLst/>
          </a:prstGeom>
          <a:ln w="9525" cap="flat" cmpd="sng">
            <a:solidFill>
              <a:schemeClr val="tx1"/>
            </a:solidFill>
            <a:prstDash val="solid"/>
            <a:headEnd type="none" w="med" len="med"/>
            <a:tailEnd type="triangle" w="lg" len="lg"/>
          </a:ln>
        </p:spPr>
      </p:sp>
      <p:sp>
        <p:nvSpPr>
          <p:cNvPr id="112659" name="Text Box 112658"/>
          <p:cNvSpPr txBox="1"/>
          <p:nvPr/>
        </p:nvSpPr>
        <p:spPr>
          <a:xfrm>
            <a:off x="2209800" y="5272088"/>
            <a:ext cx="1066800" cy="366712"/>
          </a:xfrm>
          <a:prstGeom prst="rect">
            <a:avLst/>
          </a:prstGeom>
          <a:noFill/>
          <a:ln w="9525">
            <a:noFill/>
          </a:ln>
        </p:spPr>
        <p:txBody>
          <a:bodyPr>
            <a:spAutoFit/>
          </a:bodyPr>
          <a:p>
            <a:pPr algn="ctr">
              <a:spcBef>
                <a:spcPct val="50000"/>
              </a:spcBef>
            </a:pPr>
            <a:r>
              <a:rPr>
                <a:ea typeface="+mn-ea"/>
              </a:rPr>
              <a:t>Type</a:t>
            </a:r>
            <a:endParaRPr>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s 116737"/>
          <p:cNvSpPr/>
          <p:nvPr/>
        </p:nvSpPr>
        <p:spPr>
          <a:xfrm>
            <a:off x="533400" y="304800"/>
            <a:ext cx="7793038" cy="137160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Arial" panose="020B0604020202020204" pitchFamily="34" charset="0"/>
              </a:defRPr>
            </a:lvl1pPr>
          </a:lstStyle>
          <a:p>
            <a:pPr lvl="0"/>
            <a:r>
              <a:rPr lang="en-CA" altLang="x-none" sz="4000"/>
              <a:t>Establishing a Connection (cont.)</a:t>
            </a:r>
            <a:br>
              <a:rPr lang="en-CA" altLang="x-none" sz="4000"/>
            </a:br>
            <a:r>
              <a:rPr lang="en-CA" altLang="x-none" sz="4000" i="1" err="1"/>
              <a:t>MySQL</a:t>
            </a:r>
            <a:r>
              <a:rPr lang="en-CA" altLang="x-none" sz="4000" i="1"/>
              <a:t> Example</a:t>
            </a:r>
            <a:endParaRPr lang="en-CA" altLang="x-none" sz="4000" i="1"/>
          </a:p>
        </p:txBody>
      </p:sp>
      <p:sp>
        <p:nvSpPr>
          <p:cNvPr id="116739" name="Rectangles 116738"/>
          <p:cNvSpPr/>
          <p:nvPr/>
        </p:nvSpPr>
        <p:spPr>
          <a:xfrm>
            <a:off x="685800" y="1905000"/>
            <a:ext cx="8153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5pPr>
          </a:lstStyle>
          <a:p>
            <a:pPr lvl="0"/>
            <a:r>
              <a:rPr lang="en-CA" altLang="x-none">
                <a:solidFill>
                  <a:srgbClr val="000000"/>
                </a:solidFill>
                <a:cs typeface="Times New Roman" panose="02020603050405020304" pitchFamily="18" charset="0"/>
              </a:rPr>
              <a:t>Connection con = </a:t>
            </a:r>
            <a:r>
              <a:rPr lang="en-CA" altLang="x-none" err="1">
                <a:solidFill>
                  <a:srgbClr val="000000"/>
                </a:solidFill>
                <a:cs typeface="Times New Roman" panose="02020603050405020304" pitchFamily="18" charset="0"/>
              </a:rPr>
              <a:t>DriverManager.getConnection(</a:t>
            </a:r>
            <a:r>
              <a:rPr lang="en-CA" altLang="x-none" err="1">
                <a:solidFill>
                  <a:schemeClr val="folHlink"/>
                </a:solidFill>
                <a:cs typeface="Times New Roman" panose="02020603050405020304" pitchFamily="18" charset="0"/>
              </a:rPr>
              <a:t>string</a:t>
            </a:r>
            <a:r>
              <a:rPr lang="en-CA" altLang="x-none">
                <a:cs typeface="Times New Roman" panose="02020603050405020304" pitchFamily="18" charset="0"/>
              </a:rPr>
              <a:t>);</a:t>
            </a:r>
            <a:endParaRPr lang="en-CA" altLang="x-none">
              <a:cs typeface="Times New Roman" panose="02020603050405020304" pitchFamily="18" charset="0"/>
            </a:endParaRPr>
          </a:p>
          <a:p>
            <a:pPr lvl="0"/>
            <a:r>
              <a:rPr lang="en-CA" altLang="x-none">
                <a:solidFill>
                  <a:srgbClr val="000000"/>
                </a:solidFill>
                <a:cs typeface="Times New Roman" panose="02020603050405020304" pitchFamily="18" charset="0"/>
              </a:rPr>
              <a:t>what to supply for string ?</a:t>
            </a:r>
            <a:endParaRPr lang="en-CA" altLang="x-none">
              <a:solidFill>
                <a:srgbClr val="000000"/>
              </a:solidFill>
              <a:cs typeface="Times New Roman" panose="02020603050405020304" pitchFamily="18" charset="0"/>
            </a:endParaRPr>
          </a:p>
          <a:p>
            <a:pPr lvl="0"/>
            <a:r>
              <a:rPr lang="en-CA" altLang="x-none">
                <a:solidFill>
                  <a:srgbClr val="000000"/>
                </a:solidFill>
                <a:cs typeface="Times New Roman" panose="02020603050405020304" pitchFamily="18" charset="0"/>
              </a:rPr>
              <a:t>“</a:t>
            </a:r>
            <a:r>
              <a:rPr sz="2000" err="1"/>
              <a:t>jdbc:mysql</a:t>
            </a:r>
            <a:r>
              <a:rPr sz="2000"/>
              <a:t>://</a:t>
            </a:r>
            <a:r>
              <a:rPr sz="2000">
                <a:solidFill>
                  <a:srgbClr val="FF0000"/>
                </a:solidFill>
              </a:rPr>
              <a:t>&lt;URL&gt;</a:t>
            </a:r>
            <a:r>
              <a:rPr sz="2000"/>
              <a:t>:3306/</a:t>
            </a:r>
            <a:r>
              <a:rPr sz="2000">
                <a:solidFill>
                  <a:srgbClr val="FF0000"/>
                </a:solidFill>
              </a:rPr>
              <a:t>&lt;DB&gt;</a:t>
            </a:r>
            <a:r>
              <a:rPr sz="2000"/>
              <a:t>?user=</a:t>
            </a:r>
            <a:r>
              <a:rPr sz="2000">
                <a:solidFill>
                  <a:srgbClr val="FF0000"/>
                </a:solidFill>
              </a:rPr>
              <a:t>&lt;user&gt;</a:t>
            </a:r>
            <a:r>
              <a:rPr sz="2000"/>
              <a:t>&amp;password=</a:t>
            </a:r>
            <a:r>
              <a:rPr sz="2000">
                <a:solidFill>
                  <a:srgbClr val="FF0000"/>
                </a:solidFill>
              </a:rPr>
              <a:t>&lt;</a:t>
            </a:r>
            <a:r>
              <a:rPr sz="2000" err="1">
                <a:solidFill>
                  <a:srgbClr val="FF0000"/>
                </a:solidFill>
              </a:rPr>
              <a:t>pw</a:t>
            </a:r>
            <a:r>
              <a:rPr sz="2000">
                <a:solidFill>
                  <a:srgbClr val="FF0000"/>
                </a:solidFill>
              </a:rPr>
              <a:t>&gt;</a:t>
            </a:r>
            <a:r>
              <a:rPr lang="en-CA" altLang="x-none"/>
              <a:t>”</a:t>
            </a:r>
            <a:endParaRPr lang="en-CA" altLang="x-none">
              <a:solidFill>
                <a:srgbClr val="000000"/>
              </a:solidFill>
              <a:cs typeface="Times New Roman" panose="02020603050405020304" pitchFamily="18" charset="0"/>
            </a:endParaRPr>
          </a:p>
          <a:p>
            <a:pPr lvl="0"/>
            <a:endParaRPr lang="en-CA" altLang="x-none"/>
          </a:p>
        </p:txBody>
      </p:sp>
      <p:sp>
        <p:nvSpPr>
          <p:cNvPr id="116740" name="Straight Connector 116739"/>
          <p:cNvSpPr/>
          <p:nvPr/>
        </p:nvSpPr>
        <p:spPr>
          <a:xfrm>
            <a:off x="1219200" y="4114800"/>
            <a:ext cx="1219200" cy="0"/>
          </a:xfrm>
          <a:prstGeom prst="line">
            <a:avLst/>
          </a:prstGeom>
          <a:ln w="28575" cap="flat" cmpd="sng">
            <a:solidFill>
              <a:schemeClr val="tx1"/>
            </a:solidFill>
            <a:prstDash val="solid"/>
            <a:headEnd type="none" w="med" len="med"/>
            <a:tailEnd type="none" w="med" len="med"/>
          </a:ln>
        </p:spPr>
      </p:sp>
      <p:sp>
        <p:nvSpPr>
          <p:cNvPr id="116741" name="Straight Connector 116740"/>
          <p:cNvSpPr/>
          <p:nvPr/>
        </p:nvSpPr>
        <p:spPr>
          <a:xfrm>
            <a:off x="3581400" y="4114800"/>
            <a:ext cx="457200" cy="0"/>
          </a:xfrm>
          <a:prstGeom prst="line">
            <a:avLst/>
          </a:prstGeom>
          <a:ln w="28575" cap="flat" cmpd="sng">
            <a:solidFill>
              <a:schemeClr val="tx1"/>
            </a:solidFill>
            <a:prstDash val="solid"/>
            <a:headEnd type="none" w="med" len="med"/>
            <a:tailEnd type="none" w="med" len="med"/>
          </a:ln>
        </p:spPr>
      </p:sp>
      <p:sp>
        <p:nvSpPr>
          <p:cNvPr id="116742" name="Straight Connector 116741"/>
          <p:cNvSpPr/>
          <p:nvPr/>
        </p:nvSpPr>
        <p:spPr>
          <a:xfrm>
            <a:off x="7848600" y="4114800"/>
            <a:ext cx="533400" cy="0"/>
          </a:xfrm>
          <a:prstGeom prst="line">
            <a:avLst/>
          </a:prstGeom>
          <a:ln w="28575" cap="flat" cmpd="sng">
            <a:solidFill>
              <a:schemeClr val="tx1"/>
            </a:solidFill>
            <a:prstDash val="solid"/>
            <a:headEnd type="none" w="med" len="med"/>
            <a:tailEnd type="none" w="med" len="med"/>
          </a:ln>
        </p:spPr>
      </p:sp>
      <p:sp>
        <p:nvSpPr>
          <p:cNvPr id="116743" name="Straight Connector 116742"/>
          <p:cNvSpPr/>
          <p:nvPr/>
        </p:nvSpPr>
        <p:spPr>
          <a:xfrm>
            <a:off x="5638800" y="4114800"/>
            <a:ext cx="685800" cy="0"/>
          </a:xfrm>
          <a:prstGeom prst="line">
            <a:avLst/>
          </a:prstGeom>
          <a:ln w="28575" cap="flat" cmpd="sng">
            <a:solidFill>
              <a:schemeClr val="tx1"/>
            </a:solidFill>
            <a:prstDash val="solid"/>
            <a:headEnd type="none" w="med" len="med"/>
            <a:tailEnd type="none" w="med" len="med"/>
          </a:ln>
        </p:spPr>
      </p:sp>
      <p:sp>
        <p:nvSpPr>
          <p:cNvPr id="116744" name="Straight Connector 116743"/>
          <p:cNvSpPr/>
          <p:nvPr/>
        </p:nvSpPr>
        <p:spPr>
          <a:xfrm flipV="1">
            <a:off x="1828800" y="4114800"/>
            <a:ext cx="0" cy="609600"/>
          </a:xfrm>
          <a:prstGeom prst="line">
            <a:avLst/>
          </a:prstGeom>
          <a:ln w="9525" cap="flat" cmpd="sng">
            <a:solidFill>
              <a:schemeClr val="tx1"/>
            </a:solidFill>
            <a:prstDash val="solid"/>
            <a:headEnd type="none" w="med" len="med"/>
            <a:tailEnd type="triangle" w="lg" len="lg"/>
          </a:ln>
        </p:spPr>
      </p:sp>
      <p:sp>
        <p:nvSpPr>
          <p:cNvPr id="116745" name="Straight Connector 116744"/>
          <p:cNvSpPr/>
          <p:nvPr/>
        </p:nvSpPr>
        <p:spPr>
          <a:xfrm flipV="1">
            <a:off x="4495800" y="4114800"/>
            <a:ext cx="0" cy="609600"/>
          </a:xfrm>
          <a:prstGeom prst="line">
            <a:avLst/>
          </a:prstGeom>
          <a:ln w="9525" cap="flat" cmpd="sng">
            <a:solidFill>
              <a:schemeClr val="tx1"/>
            </a:solidFill>
            <a:prstDash val="solid"/>
            <a:headEnd type="none" w="med" len="med"/>
            <a:tailEnd type="triangle" w="lg" len="lg"/>
          </a:ln>
        </p:spPr>
      </p:sp>
      <p:sp>
        <p:nvSpPr>
          <p:cNvPr id="116746" name="Straight Connector 116745"/>
          <p:cNvSpPr/>
          <p:nvPr/>
        </p:nvSpPr>
        <p:spPr>
          <a:xfrm flipV="1">
            <a:off x="6019800" y="4114800"/>
            <a:ext cx="0" cy="609600"/>
          </a:xfrm>
          <a:prstGeom prst="line">
            <a:avLst/>
          </a:prstGeom>
          <a:ln w="9525" cap="flat" cmpd="sng">
            <a:solidFill>
              <a:schemeClr val="tx1"/>
            </a:solidFill>
            <a:prstDash val="solid"/>
            <a:headEnd type="none" w="med" len="med"/>
            <a:tailEnd type="triangle" w="lg" len="lg"/>
          </a:ln>
        </p:spPr>
      </p:sp>
      <p:sp>
        <p:nvSpPr>
          <p:cNvPr id="116747" name="Straight Connector 116746"/>
          <p:cNvSpPr/>
          <p:nvPr/>
        </p:nvSpPr>
        <p:spPr>
          <a:xfrm flipV="1">
            <a:off x="8108950" y="4114800"/>
            <a:ext cx="0" cy="609600"/>
          </a:xfrm>
          <a:prstGeom prst="line">
            <a:avLst/>
          </a:prstGeom>
          <a:ln w="9525" cap="flat" cmpd="sng">
            <a:solidFill>
              <a:schemeClr val="tx1"/>
            </a:solidFill>
            <a:prstDash val="solid"/>
            <a:headEnd type="none" w="med" len="med"/>
            <a:tailEnd type="triangle" w="lg" len="lg"/>
          </a:ln>
        </p:spPr>
      </p:sp>
      <p:sp>
        <p:nvSpPr>
          <p:cNvPr id="116748" name="Text Box 116747"/>
          <p:cNvSpPr txBox="1"/>
          <p:nvPr/>
        </p:nvSpPr>
        <p:spPr>
          <a:xfrm>
            <a:off x="1295400" y="4738688"/>
            <a:ext cx="1066800" cy="366712"/>
          </a:xfrm>
          <a:prstGeom prst="rect">
            <a:avLst/>
          </a:prstGeom>
          <a:noFill/>
          <a:ln w="9525">
            <a:noFill/>
          </a:ln>
        </p:spPr>
        <p:txBody>
          <a:bodyPr>
            <a:spAutoFit/>
          </a:bodyPr>
          <a:p>
            <a:pPr algn="ctr">
              <a:spcBef>
                <a:spcPct val="50000"/>
              </a:spcBef>
            </a:pPr>
            <a:r>
              <a:rPr>
                <a:ea typeface="+mn-ea"/>
              </a:rPr>
              <a:t>Driver</a:t>
            </a:r>
            <a:endParaRPr>
              <a:ea typeface="+mn-ea"/>
            </a:endParaRPr>
          </a:p>
        </p:txBody>
      </p:sp>
      <p:sp>
        <p:nvSpPr>
          <p:cNvPr id="116749" name="Text Box 116748"/>
          <p:cNvSpPr txBox="1"/>
          <p:nvPr/>
        </p:nvSpPr>
        <p:spPr>
          <a:xfrm>
            <a:off x="3505200" y="4738688"/>
            <a:ext cx="609600" cy="366712"/>
          </a:xfrm>
          <a:prstGeom prst="rect">
            <a:avLst/>
          </a:prstGeom>
          <a:noFill/>
          <a:ln w="9525">
            <a:noFill/>
          </a:ln>
        </p:spPr>
        <p:txBody>
          <a:bodyPr>
            <a:spAutoFit/>
          </a:bodyPr>
          <a:p>
            <a:pPr algn="ctr">
              <a:spcBef>
                <a:spcPct val="50000"/>
              </a:spcBef>
            </a:pPr>
            <a:r>
              <a:rPr>
                <a:ea typeface="+mn-ea"/>
              </a:rPr>
              <a:t>Port </a:t>
            </a:r>
            <a:endParaRPr>
              <a:ea typeface="+mn-ea"/>
            </a:endParaRPr>
          </a:p>
        </p:txBody>
      </p:sp>
      <p:sp>
        <p:nvSpPr>
          <p:cNvPr id="116750" name="Text Box 116749"/>
          <p:cNvSpPr txBox="1"/>
          <p:nvPr/>
        </p:nvSpPr>
        <p:spPr>
          <a:xfrm>
            <a:off x="5105400" y="4738688"/>
            <a:ext cx="1752600" cy="366712"/>
          </a:xfrm>
          <a:prstGeom prst="rect">
            <a:avLst/>
          </a:prstGeom>
          <a:noFill/>
          <a:ln w="9525">
            <a:noFill/>
          </a:ln>
        </p:spPr>
        <p:txBody>
          <a:bodyPr>
            <a:spAutoFit/>
          </a:bodyPr>
          <a:p>
            <a:pPr algn="ctr">
              <a:spcBef>
                <a:spcPct val="50000"/>
              </a:spcBef>
            </a:pPr>
            <a:r>
              <a:rPr>
                <a:ea typeface="+mn-ea"/>
              </a:rPr>
              <a:t>Username</a:t>
            </a:r>
            <a:endParaRPr>
              <a:ea typeface="+mn-ea"/>
            </a:endParaRPr>
          </a:p>
        </p:txBody>
      </p:sp>
      <p:sp>
        <p:nvSpPr>
          <p:cNvPr id="116751" name="Text Box 116750"/>
          <p:cNvSpPr txBox="1"/>
          <p:nvPr/>
        </p:nvSpPr>
        <p:spPr>
          <a:xfrm>
            <a:off x="7239000" y="4738688"/>
            <a:ext cx="1752600" cy="366712"/>
          </a:xfrm>
          <a:prstGeom prst="rect">
            <a:avLst/>
          </a:prstGeom>
          <a:noFill/>
          <a:ln w="9525">
            <a:noFill/>
          </a:ln>
        </p:spPr>
        <p:txBody>
          <a:bodyPr>
            <a:spAutoFit/>
          </a:bodyPr>
          <a:p>
            <a:pPr algn="ctr">
              <a:spcBef>
                <a:spcPct val="50000"/>
              </a:spcBef>
            </a:pPr>
            <a:r>
              <a:rPr>
                <a:ea typeface="+mn-ea"/>
              </a:rPr>
              <a:t>Password</a:t>
            </a:r>
            <a:endParaRPr>
              <a:ea typeface="+mn-ea"/>
            </a:endParaRPr>
          </a:p>
        </p:txBody>
      </p:sp>
      <p:sp>
        <p:nvSpPr>
          <p:cNvPr id="116752" name="Straight Connector 116751"/>
          <p:cNvSpPr/>
          <p:nvPr/>
        </p:nvSpPr>
        <p:spPr>
          <a:xfrm>
            <a:off x="2743200" y="4114800"/>
            <a:ext cx="685800" cy="0"/>
          </a:xfrm>
          <a:prstGeom prst="line">
            <a:avLst/>
          </a:prstGeom>
          <a:ln w="28575" cap="flat" cmpd="sng">
            <a:solidFill>
              <a:schemeClr val="tx1"/>
            </a:solidFill>
            <a:prstDash val="solid"/>
            <a:headEnd type="none" w="med" len="med"/>
            <a:tailEnd type="none" w="med" len="med"/>
          </a:ln>
        </p:spPr>
      </p:sp>
      <p:sp>
        <p:nvSpPr>
          <p:cNvPr id="116753" name="Straight Connector 116752"/>
          <p:cNvSpPr/>
          <p:nvPr/>
        </p:nvSpPr>
        <p:spPr>
          <a:xfrm flipV="1">
            <a:off x="3048000" y="4114800"/>
            <a:ext cx="0" cy="609600"/>
          </a:xfrm>
          <a:prstGeom prst="line">
            <a:avLst/>
          </a:prstGeom>
          <a:ln w="9525" cap="flat" cmpd="sng">
            <a:solidFill>
              <a:schemeClr val="tx1"/>
            </a:solidFill>
            <a:prstDash val="solid"/>
            <a:headEnd type="none" w="med" len="med"/>
            <a:tailEnd type="triangle" w="lg" len="lg"/>
          </a:ln>
        </p:spPr>
      </p:sp>
      <p:sp>
        <p:nvSpPr>
          <p:cNvPr id="116754" name="Text Box 116753"/>
          <p:cNvSpPr txBox="1"/>
          <p:nvPr/>
        </p:nvSpPr>
        <p:spPr>
          <a:xfrm>
            <a:off x="2541588" y="4738688"/>
            <a:ext cx="1066800" cy="366712"/>
          </a:xfrm>
          <a:prstGeom prst="rect">
            <a:avLst/>
          </a:prstGeom>
          <a:noFill/>
          <a:ln w="9525">
            <a:noFill/>
          </a:ln>
        </p:spPr>
        <p:txBody>
          <a:bodyPr>
            <a:spAutoFit/>
          </a:bodyPr>
          <a:p>
            <a:pPr algn="ctr">
              <a:spcBef>
                <a:spcPct val="50000"/>
              </a:spcBef>
            </a:pPr>
            <a:r>
              <a:rPr>
                <a:ea typeface="+mn-ea"/>
              </a:rPr>
              <a:t>URL</a:t>
            </a:r>
            <a:endParaRPr>
              <a:ea typeface="+mn-ea"/>
            </a:endParaRPr>
          </a:p>
        </p:txBody>
      </p:sp>
      <p:sp>
        <p:nvSpPr>
          <p:cNvPr id="116755" name="Straight Connector 116754"/>
          <p:cNvSpPr/>
          <p:nvPr/>
        </p:nvSpPr>
        <p:spPr>
          <a:xfrm>
            <a:off x="4191000" y="4114800"/>
            <a:ext cx="609600" cy="0"/>
          </a:xfrm>
          <a:prstGeom prst="line">
            <a:avLst/>
          </a:prstGeom>
          <a:ln w="28575" cap="flat" cmpd="sng">
            <a:solidFill>
              <a:schemeClr val="tx1"/>
            </a:solidFill>
            <a:prstDash val="solid"/>
            <a:headEnd type="none" w="med" len="med"/>
            <a:tailEnd type="none" w="med" len="med"/>
          </a:ln>
        </p:spPr>
      </p:sp>
      <p:sp>
        <p:nvSpPr>
          <p:cNvPr id="116756" name="Straight Connector 116755"/>
          <p:cNvSpPr/>
          <p:nvPr/>
        </p:nvSpPr>
        <p:spPr>
          <a:xfrm flipV="1">
            <a:off x="3810000" y="4114800"/>
            <a:ext cx="0" cy="609600"/>
          </a:xfrm>
          <a:prstGeom prst="line">
            <a:avLst/>
          </a:prstGeom>
          <a:ln w="9525" cap="flat" cmpd="sng">
            <a:solidFill>
              <a:schemeClr val="tx1"/>
            </a:solidFill>
            <a:prstDash val="solid"/>
            <a:headEnd type="none" w="med" len="med"/>
            <a:tailEnd type="triangle" w="lg" len="lg"/>
          </a:ln>
        </p:spPr>
      </p:sp>
      <p:sp>
        <p:nvSpPr>
          <p:cNvPr id="116757" name="Text Box 116756"/>
          <p:cNvSpPr txBox="1"/>
          <p:nvPr/>
        </p:nvSpPr>
        <p:spPr>
          <a:xfrm>
            <a:off x="4038600" y="4724400"/>
            <a:ext cx="914400" cy="641350"/>
          </a:xfrm>
          <a:prstGeom prst="rect">
            <a:avLst/>
          </a:prstGeom>
          <a:noFill/>
          <a:ln w="9525">
            <a:noFill/>
          </a:ln>
        </p:spPr>
        <p:txBody>
          <a:bodyPr>
            <a:spAutoFit/>
          </a:bodyPr>
          <a:p>
            <a:pPr algn="ctr">
              <a:spcBef>
                <a:spcPct val="50000"/>
              </a:spcBef>
            </a:pPr>
            <a:r>
              <a:rPr>
                <a:ea typeface="+mn-ea"/>
              </a:rPr>
              <a:t>DB Name </a:t>
            </a:r>
            <a:endParaRPr>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0" name="Title 96259"/>
          <p:cNvSpPr>
            <a:spLocks noGrp="1"/>
          </p:cNvSpPr>
          <p:nvPr>
            <p:ph type="title"/>
          </p:nvPr>
        </p:nvSpPr>
        <p:spPr>
          <a:xfrm>
            <a:off x="533400" y="381000"/>
            <a:ext cx="7793038" cy="1143000"/>
          </a:xfrm>
        </p:spPr>
        <p:txBody>
          <a:bodyPr anchor="b" anchorCtr="0"/>
          <a:p>
            <a:r>
              <a:rPr lang="en-CA" altLang="x-none"/>
              <a:t>Executing Statements</a:t>
            </a:r>
            <a:endParaRPr lang="en-CA" altLang="x-none"/>
          </a:p>
        </p:txBody>
      </p:sp>
      <p:sp>
        <p:nvSpPr>
          <p:cNvPr id="96261" name="Text Placeholder 96260"/>
          <p:cNvSpPr>
            <a:spLocks noGrp="1"/>
          </p:cNvSpPr>
          <p:nvPr>
            <p:ph type="body" idx="1"/>
          </p:nvPr>
        </p:nvSpPr>
        <p:spPr>
          <a:xfrm>
            <a:off x="565150" y="1781175"/>
            <a:ext cx="7772400" cy="4114800"/>
          </a:xfrm>
        </p:spPr>
        <p:txBody>
          <a:bodyPr/>
          <a:p>
            <a:r>
              <a:rPr lang="en-CA" altLang="x-none" sz="2800"/>
              <a:t>Obtain a statement object from the connection:</a:t>
            </a:r>
            <a:endParaRPr lang="en-CA" altLang="x-none" sz="2800"/>
          </a:p>
          <a:p>
            <a:pPr lvl="1"/>
            <a:r>
              <a:rPr lang="en-CA" altLang="x-none" sz="2400"/>
              <a:t>Statement stmt = con.</a:t>
            </a:r>
            <a:r>
              <a:rPr lang="en-CA" altLang="x-none" sz="2400" err="1"/>
              <a:t>createStatement </a:t>
            </a:r>
            <a:r>
              <a:rPr lang="en-CA" altLang="x-none" sz="2400"/>
              <a:t>();</a:t>
            </a:r>
            <a:endParaRPr lang="en-CA" altLang="x-none" sz="2400"/>
          </a:p>
          <a:p>
            <a:r>
              <a:rPr lang="en-CA" altLang="x-none" sz="2800"/>
              <a:t>Execute the SQL statements:</a:t>
            </a:r>
            <a:endParaRPr lang="en-CA" altLang="x-none" sz="2800"/>
          </a:p>
          <a:p>
            <a:pPr lvl="1"/>
            <a:r>
              <a:rPr lang="en-CA" altLang="x-none" sz="2400"/>
              <a:t>stmt.</a:t>
            </a:r>
            <a:r>
              <a:rPr lang="en-CA" altLang="x-none" sz="2400" err="1"/>
              <a:t>executeUpdate</a:t>
            </a:r>
            <a:r>
              <a:rPr lang="en-CA" altLang="x-none" sz="2400"/>
              <a:t>(“update table set field=‘value’”);</a:t>
            </a:r>
            <a:endParaRPr lang="en-CA" altLang="x-none" sz="2400"/>
          </a:p>
          <a:p>
            <a:pPr lvl="1"/>
            <a:r>
              <a:rPr lang="en-CA" altLang="x-none" sz="2400"/>
              <a:t>stmt.</a:t>
            </a:r>
            <a:r>
              <a:rPr lang="en-CA" altLang="x-none" sz="2400" err="1"/>
              <a:t>executeUpdate</a:t>
            </a:r>
            <a:r>
              <a:rPr lang="en-CA" altLang="x-none" sz="2400"/>
              <a:t>(“INSERT INTO </a:t>
            </a:r>
            <a:r>
              <a:rPr lang="en-CA" altLang="x-none" sz="2400" err="1"/>
              <a:t>mytable </a:t>
            </a:r>
            <a:r>
              <a:rPr lang="en-CA" altLang="x-none" sz="2400"/>
              <a:t>VALUES (1, ‘name’)”);</a:t>
            </a:r>
            <a:endParaRPr lang="en-CA" altLang="x-none" sz="2400"/>
          </a:p>
          <a:p>
            <a:pPr lvl="1"/>
            <a:r>
              <a:rPr lang="en-CA" altLang="x-none" sz="2400"/>
              <a:t>stmt.</a:t>
            </a:r>
            <a:r>
              <a:rPr lang="en-CA" altLang="x-none" sz="2400" err="1"/>
              <a:t>executeQuery</a:t>
            </a:r>
            <a:r>
              <a:rPr lang="en-CA" altLang="x-none" sz="2400"/>
              <a:t>(“SELECT * FROM </a:t>
            </a:r>
            <a:r>
              <a:rPr lang="en-CA" altLang="x-none" sz="2400" err="1"/>
              <a:t>mytable</a:t>
            </a:r>
            <a:r>
              <a:rPr lang="en-CA" altLang="x-none" sz="2400"/>
              <a:t>”);</a:t>
            </a:r>
            <a:endParaRPr lang="en-CA" altLang="x-none"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00353"/>
          <p:cNvSpPr>
            <a:spLocks noGrp="1"/>
          </p:cNvSpPr>
          <p:nvPr>
            <p:ph type="title"/>
          </p:nvPr>
        </p:nvSpPr>
        <p:spPr/>
        <p:txBody>
          <a:bodyPr anchor="ctr" anchorCtr="0"/>
          <a:p>
            <a:r>
              <a:t>Retrieving Data</a:t>
            </a:r>
          </a:p>
        </p:txBody>
      </p:sp>
      <p:sp>
        <p:nvSpPr>
          <p:cNvPr id="100357" name="Rectangles 100356"/>
          <p:cNvSpPr/>
          <p:nvPr/>
        </p:nvSpPr>
        <p:spPr>
          <a:xfrm>
            <a:off x="533400" y="144780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5pPr>
          </a:lstStyle>
          <a:p>
            <a:pPr lvl="0"/>
            <a:r>
              <a:rPr lang="en-CA" altLang="x-none">
                <a:cs typeface="Times New Roman" panose="02020603050405020304" pitchFamily="18" charset="0"/>
              </a:rPr>
              <a:t>ResultSet rs = </a:t>
            </a:r>
            <a:r>
              <a:rPr lang="en-CA" altLang="x-none" err="1">
                <a:cs typeface="Times New Roman" panose="02020603050405020304" pitchFamily="18" charset="0"/>
              </a:rPr>
              <a:t>stmt.executeQuery(“</a:t>
            </a:r>
            <a:r>
              <a:rPr lang="en-CA" altLang="x-none" sz="2800" err="1">
                <a:solidFill>
                  <a:schemeClr val="folHlink"/>
                </a:solidFill>
                <a:cs typeface="Times New Roman" panose="02020603050405020304" pitchFamily="18" charset="0"/>
              </a:rPr>
              <a:t>SELECT</a:t>
            </a:r>
            <a:r>
              <a:rPr lang="en-CA" altLang="x-none" sz="2800">
                <a:solidFill>
                  <a:schemeClr val="folHlink"/>
                </a:solidFill>
                <a:cs typeface="Times New Roman" panose="02020603050405020304" pitchFamily="18" charset="0"/>
              </a:rPr>
              <a:t> </a:t>
            </a:r>
            <a:r>
              <a:rPr lang="en-CA" altLang="x-none" sz="2800" err="1">
                <a:solidFill>
                  <a:schemeClr val="folHlink"/>
                </a:solidFill>
                <a:cs typeface="Times New Roman" panose="02020603050405020304" pitchFamily="18" charset="0"/>
              </a:rPr>
              <a:t>id,name</a:t>
            </a:r>
            <a:r>
              <a:rPr lang="en-CA" altLang="x-none" sz="2800">
                <a:solidFill>
                  <a:schemeClr val="folHlink"/>
                </a:solidFill>
                <a:cs typeface="Times New Roman" panose="02020603050405020304" pitchFamily="18" charset="0"/>
              </a:rPr>
              <a:t> FROM employees where id = 1000</a:t>
            </a:r>
            <a:r>
              <a:rPr lang="en-CA" altLang="x-none">
                <a:cs typeface="Times New Roman" panose="02020603050405020304" pitchFamily="18" charset="0"/>
              </a:rPr>
              <a:t>”)</a:t>
            </a:r>
            <a:r>
              <a:rPr lang="en-CA" altLang="x-none"/>
              <a:t> </a:t>
            </a:r>
            <a:endParaRPr lang="en-CA" altLang="x-none"/>
          </a:p>
          <a:p>
            <a:pPr lvl="0"/>
            <a:r>
              <a:rPr lang="en-CA" altLang="x-none"/>
              <a:t>Some methods used in </a:t>
            </a:r>
            <a:r>
              <a:rPr lang="en-CA" altLang="x-none" err="1"/>
              <a:t>ResultSet</a:t>
            </a:r>
            <a:r>
              <a:rPr lang="en-CA" altLang="x-none"/>
              <a:t>:</a:t>
            </a:r>
            <a:endParaRPr lang="en-CA" altLang="x-none"/>
          </a:p>
          <a:p>
            <a:pPr lvl="1"/>
            <a:r>
              <a:rPr lang="en-CA" altLang="x-none"/>
              <a:t>next()</a:t>
            </a:r>
            <a:endParaRPr lang="en-CA" altLang="x-none"/>
          </a:p>
          <a:p>
            <a:pPr lvl="1"/>
            <a:r>
              <a:rPr lang="en-CA" altLang="x-none"/>
              <a:t>getString()</a:t>
            </a:r>
            <a:endParaRPr lang="en-CA" altLang="x-none"/>
          </a:p>
          <a:p>
            <a:pPr lvl="1"/>
            <a:r>
              <a:rPr lang="en-CA" altLang="x-none"/>
              <a:t>getInt()</a:t>
            </a:r>
            <a:endParaRPr lang="en-CA" altLang="x-none"/>
          </a:p>
          <a:p>
            <a:pPr lvl="1">
              <a:buNone/>
            </a:pPr>
            <a:endParaRPr lang="en-CA" altLang="x-non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01377"/>
          <p:cNvSpPr>
            <a:spLocks noGrp="1"/>
          </p:cNvSpPr>
          <p:nvPr>
            <p:ph type="title"/>
          </p:nvPr>
        </p:nvSpPr>
        <p:spPr/>
        <p:txBody>
          <a:bodyPr anchor="ctr" anchorCtr="0"/>
          <a:p>
            <a:r>
              <a:t>Using the Results</a:t>
            </a:r>
          </a:p>
        </p:txBody>
      </p:sp>
      <p:sp>
        <p:nvSpPr>
          <p:cNvPr id="101379" name="Text Placeholder 101378"/>
          <p:cNvSpPr>
            <a:spLocks noGrp="1"/>
          </p:cNvSpPr>
          <p:nvPr>
            <p:ph type="body" idx="1"/>
          </p:nvPr>
        </p:nvSpPr>
        <p:spPr/>
        <p:txBody>
          <a:bodyPr/>
          <a:p>
            <a:pPr>
              <a:buNone/>
            </a:pPr>
            <a:r>
              <a:rPr lang="en-CA" altLang="x-none" dirty="0">
                <a:cs typeface="Courier New" panose="02070309020205020404" pitchFamily="49" charset="0"/>
              </a:rPr>
              <a:t>while (</a:t>
            </a:r>
            <a:r>
              <a:rPr lang="en-CA" altLang="x-none" dirty="0" err="1">
                <a:cs typeface="Courier New" panose="02070309020205020404" pitchFamily="49" charset="0"/>
              </a:rPr>
              <a:t>rs</a:t>
            </a:r>
            <a:r>
              <a:rPr lang="en-CA" altLang="x-none" dirty="0">
                <a:cs typeface="Courier New" panose="02070309020205020404" pitchFamily="49" charset="0"/>
              </a:rPr>
              <a:t>.next()) </a:t>
            </a:r>
            <a:endParaRPr lang="en-CA" altLang="x-none" dirty="0">
              <a:cs typeface="Courier New" panose="02070309020205020404" pitchFamily="49" charset="0"/>
            </a:endParaRPr>
          </a:p>
          <a:p>
            <a:pPr>
              <a:buNone/>
            </a:pPr>
            <a:r>
              <a:rPr lang="en-CA" altLang="x-none" dirty="0">
                <a:cs typeface="Courier New" panose="02070309020205020404" pitchFamily="49" charset="0"/>
              </a:rPr>
              <a:t>{    </a:t>
            </a:r>
            <a:endParaRPr lang="en-CA" altLang="x-none" dirty="0">
              <a:cs typeface="Courier New" panose="02070309020205020404" pitchFamily="49" charset="0"/>
            </a:endParaRPr>
          </a:p>
          <a:p>
            <a:pPr lvl="1">
              <a:buNone/>
            </a:pPr>
            <a:r>
              <a:rPr lang="en-CA" altLang="x-none" sz="3200" dirty="0">
                <a:cs typeface="Courier New" panose="02070309020205020404" pitchFamily="49" charset="0"/>
              </a:rPr>
              <a:t>float s = </a:t>
            </a:r>
            <a:r>
              <a:rPr lang="en-CA" altLang="x-none" sz="3200" dirty="0" err="1">
                <a:cs typeface="Courier New" panose="02070309020205020404" pitchFamily="49" charset="0"/>
              </a:rPr>
              <a:t>rs</a:t>
            </a:r>
            <a:r>
              <a:rPr lang="en-CA" altLang="x-none" sz="3200" dirty="0">
                <a:cs typeface="Courier New" panose="02070309020205020404" pitchFamily="49" charset="0"/>
              </a:rPr>
              <a:t>.</a:t>
            </a:r>
            <a:r>
              <a:rPr lang="en-CA" altLang="x-none" sz="3200" dirty="0" err="1">
                <a:cs typeface="Courier New" panose="02070309020205020404" pitchFamily="49" charset="0"/>
              </a:rPr>
              <a:t>getInt</a:t>
            </a:r>
            <a:r>
              <a:rPr lang="en-CA" altLang="x-none" sz="3200" dirty="0">
                <a:cs typeface="Courier New" panose="02070309020205020404" pitchFamily="49" charset="0"/>
              </a:rPr>
              <a:t>("id");</a:t>
            </a:r>
            <a:r>
              <a:rPr lang="en-CA" altLang="x-none" dirty="0">
                <a:cs typeface="Courier New" panose="02070309020205020404" pitchFamily="49" charset="0"/>
              </a:rPr>
              <a:t>    </a:t>
            </a:r>
            <a:endParaRPr lang="en-CA" altLang="x-none" dirty="0">
              <a:cs typeface="Courier New" panose="02070309020205020404" pitchFamily="49" charset="0"/>
            </a:endParaRPr>
          </a:p>
          <a:p>
            <a:pPr lvl="1">
              <a:buNone/>
            </a:pPr>
            <a:r>
              <a:rPr lang="en-CA" altLang="x-none" sz="3200" dirty="0">
                <a:cs typeface="Courier New" panose="02070309020205020404" pitchFamily="49" charset="0"/>
              </a:rPr>
              <a:t>String n = </a:t>
            </a:r>
            <a:r>
              <a:rPr lang="en-CA" altLang="x-none" sz="3200" dirty="0" err="1">
                <a:cs typeface="Courier New" panose="02070309020205020404" pitchFamily="49" charset="0"/>
              </a:rPr>
              <a:t>rs</a:t>
            </a:r>
            <a:r>
              <a:rPr lang="en-CA" altLang="x-none" sz="3200" dirty="0">
                <a:cs typeface="Courier New" panose="02070309020205020404" pitchFamily="49" charset="0"/>
              </a:rPr>
              <a:t>.</a:t>
            </a:r>
            <a:r>
              <a:rPr lang="en-CA" altLang="x-none" sz="3200" dirty="0" err="1">
                <a:cs typeface="Courier New" panose="02070309020205020404" pitchFamily="49" charset="0"/>
              </a:rPr>
              <a:t>getString</a:t>
            </a:r>
            <a:r>
              <a:rPr lang="en-CA" altLang="x-none" sz="3200" dirty="0">
                <a:cs typeface="Courier New" panose="02070309020205020404" pitchFamily="49" charset="0"/>
              </a:rPr>
              <a:t>("name");</a:t>
            </a:r>
            <a:r>
              <a:rPr lang="en-CA" altLang="x-none" dirty="0">
                <a:cs typeface="Courier New" panose="02070309020205020404" pitchFamily="49" charset="0"/>
              </a:rPr>
              <a:t>    </a:t>
            </a:r>
            <a:endParaRPr lang="en-CA" altLang="x-none" dirty="0">
              <a:cs typeface="Courier New" panose="02070309020205020404" pitchFamily="49" charset="0"/>
            </a:endParaRPr>
          </a:p>
          <a:p>
            <a:pPr lvl="1">
              <a:buNone/>
            </a:pPr>
            <a:r>
              <a:rPr lang="en-CA" altLang="x-none" sz="3200" dirty="0">
                <a:cs typeface="Courier New" panose="02070309020205020404" pitchFamily="49" charset="0"/>
              </a:rPr>
              <a:t>System.out.</a:t>
            </a:r>
            <a:r>
              <a:rPr lang="en-CA" altLang="x-none" sz="3200" dirty="0" err="1">
                <a:cs typeface="Courier New" panose="02070309020205020404" pitchFamily="49" charset="0"/>
              </a:rPr>
              <a:t>println</a:t>
            </a:r>
            <a:r>
              <a:rPr lang="en-CA" altLang="x-none" sz="3200" dirty="0">
                <a:cs typeface="Courier New" panose="02070309020205020404" pitchFamily="49" charset="0"/>
              </a:rPr>
              <a:t>(s + "   " + n);</a:t>
            </a:r>
            <a:endParaRPr lang="en-CA" altLang="x-none" sz="3200" dirty="0">
              <a:cs typeface="Courier New" panose="02070309020205020404" pitchFamily="49" charset="0"/>
            </a:endParaRPr>
          </a:p>
          <a:p>
            <a:pPr>
              <a:buNone/>
            </a:pPr>
            <a:r>
              <a:rPr lang="en-CA" altLang="x-none" dirty="0">
                <a:cs typeface="Courier New" panose="02070309020205020404" pitchFamily="49" charset="0"/>
              </a:rPr>
              <a:t>}</a:t>
            </a:r>
            <a:r>
              <a:rPr lang="en-CA" altLang="x-none" dirty="0"/>
              <a:t> </a:t>
            </a:r>
            <a:endParaRPr lang="en-CA" altLang="x-none" dirty="0"/>
          </a:p>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76801"/>
          <p:cNvSpPr>
            <a:spLocks noGrp="1"/>
          </p:cNvSpPr>
          <p:nvPr>
            <p:ph type="title"/>
          </p:nvPr>
        </p:nvSpPr>
        <p:spPr/>
        <p:txBody>
          <a:bodyPr vert="horz" wrap="square" lIns="90488" tIns="44450" rIns="90488" bIns="44450" anchor="ctr" anchorCtr="0"/>
          <a:p>
            <a:r>
              <a:t>Connection Class Interface</a:t>
            </a:r>
          </a:p>
        </p:txBody>
      </p:sp>
      <p:sp>
        <p:nvSpPr>
          <p:cNvPr id="76803" name="Text Placeholder 76802"/>
          <p:cNvSpPr>
            <a:spLocks noGrp="1"/>
          </p:cNvSpPr>
          <p:nvPr>
            <p:ph type="body" idx="1"/>
          </p:nvPr>
        </p:nvSpPr>
        <p:spPr>
          <a:xfrm>
            <a:off x="457200" y="1447800"/>
            <a:ext cx="8382000" cy="4610100"/>
          </a:xfrm>
        </p:spPr>
        <p:txBody>
          <a:bodyPr vert="horz" wrap="square" lIns="90488" tIns="44450" rIns="90488" bIns="44450" anchor="t" anchorCtr="0"/>
          <a:p>
            <a:pPr>
              <a:lnSpc>
                <a:spcPct val="80000"/>
              </a:lnSpc>
            </a:pPr>
            <a:r>
              <a:rPr sz="2800">
                <a:latin typeface="Arial Unicode MS" charset="0"/>
                <a:cs typeface="Arial Unicode MS" charset="0"/>
              </a:rPr>
              <a:t>public </a:t>
            </a:r>
            <a:r>
              <a:rPr sz="2800" dirty="0" err="1">
                <a:latin typeface="Arial Unicode MS" charset="0"/>
                <a:cs typeface="Arial Unicode MS" charset="0"/>
              </a:rPr>
              <a:t>boolean getReadOnly</a:t>
            </a:r>
            <a:r>
              <a:rPr sz="2800">
                <a:latin typeface="Arial Unicode MS" charset="0"/>
                <a:cs typeface="Arial Unicode MS" charset="0"/>
              </a:rPr>
              <a:t>()</a:t>
            </a:r>
            <a:r>
              <a:rPr sz="2800"/>
              <a:t> and</a:t>
            </a:r>
            <a:br>
              <a:rPr sz="2800"/>
            </a:br>
            <a:r>
              <a:rPr sz="2800">
                <a:latin typeface="Arial Unicode MS" charset="0"/>
                <a:cs typeface="Arial Unicode MS" charset="0"/>
              </a:rPr>
              <a:t>void </a:t>
            </a:r>
            <a:r>
              <a:rPr sz="2800" dirty="0" err="1">
                <a:latin typeface="Arial Unicode MS" charset="0"/>
                <a:cs typeface="Arial Unicode MS" charset="0"/>
              </a:rPr>
              <a:t>setReadOnly</a:t>
            </a:r>
            <a:r>
              <a:rPr sz="2800">
                <a:latin typeface="Arial Unicode MS" charset="0"/>
                <a:cs typeface="Arial Unicode MS" charset="0"/>
              </a:rPr>
              <a:t>(</a:t>
            </a:r>
            <a:r>
              <a:rPr sz="2800" dirty="0" err="1">
                <a:latin typeface="Arial Unicode MS" charset="0"/>
                <a:cs typeface="Arial Unicode MS" charset="0"/>
              </a:rPr>
              <a:t>boolean </a:t>
            </a:r>
            <a:r>
              <a:rPr sz="2800">
                <a:latin typeface="Arial Unicode MS" charset="0"/>
                <a:cs typeface="Arial Unicode MS" charset="0"/>
              </a:rPr>
              <a:t>b)</a:t>
            </a:r>
            <a:br>
              <a:rPr sz="2800"/>
            </a:br>
            <a:r>
              <a:rPr sz="2800"/>
              <a:t>Specifies whether transactions in this connection are read-only</a:t>
            </a:r>
            <a:endParaRPr sz="2800"/>
          </a:p>
          <a:p>
            <a:pPr>
              <a:lnSpc>
                <a:spcPct val="80000"/>
              </a:lnSpc>
            </a:pPr>
            <a:r>
              <a:rPr sz="2800">
                <a:latin typeface="Arial Unicode MS" charset="0"/>
                <a:cs typeface="Arial Unicode MS" charset="0"/>
              </a:rPr>
              <a:t>public </a:t>
            </a:r>
            <a:r>
              <a:rPr sz="2800" dirty="0" err="1">
                <a:latin typeface="Arial Unicode MS" charset="0"/>
                <a:cs typeface="Arial Unicode MS" charset="0"/>
              </a:rPr>
              <a:t>boolean isClosed</a:t>
            </a:r>
            <a:r>
              <a:rPr sz="2800">
                <a:latin typeface="Arial Unicode MS" charset="0"/>
                <a:cs typeface="Arial Unicode MS" charset="0"/>
              </a:rPr>
              <a:t>()</a:t>
            </a:r>
            <a:br>
              <a:rPr sz="2800"/>
            </a:br>
            <a:r>
              <a:rPr sz="2800"/>
              <a:t>Checks whether connection is still open.</a:t>
            </a:r>
            <a:endParaRPr sz="2800"/>
          </a:p>
          <a:p>
            <a:pPr>
              <a:lnSpc>
                <a:spcPct val="80000"/>
              </a:lnSpc>
            </a:pPr>
            <a:r>
              <a:rPr sz="2800" i="1">
                <a:solidFill>
                  <a:srgbClr val="FF0000"/>
                </a:solidFill>
                <a:latin typeface="Arial Unicode MS" charset="0"/>
                <a:cs typeface="Arial Unicode MS" charset="0"/>
              </a:rPr>
              <a:t>public </a:t>
            </a:r>
            <a:r>
              <a:rPr sz="2800" i="1" dirty="0" err="1">
                <a:solidFill>
                  <a:srgbClr val="FF0000"/>
                </a:solidFill>
                <a:latin typeface="Arial Unicode MS" charset="0"/>
                <a:cs typeface="Arial Unicode MS" charset="0"/>
              </a:rPr>
              <a:t>boolean getAutoCommit</a:t>
            </a:r>
            <a:r>
              <a:rPr sz="2800" i="1">
                <a:solidFill>
                  <a:srgbClr val="FF0000"/>
                </a:solidFill>
                <a:latin typeface="Arial Unicode MS" charset="0"/>
                <a:cs typeface="Arial Unicode MS" charset="0"/>
              </a:rPr>
              <a:t>() </a:t>
            </a:r>
            <a:r>
              <a:rPr sz="2800" i="1">
                <a:solidFill>
                  <a:srgbClr val="FF0000"/>
                </a:solidFill>
              </a:rPr>
              <a:t>and</a:t>
            </a:r>
            <a:br>
              <a:rPr sz="2800" i="1">
                <a:solidFill>
                  <a:srgbClr val="FF0000"/>
                </a:solidFill>
                <a:latin typeface="Arial Unicode MS" charset="0"/>
                <a:cs typeface="Arial Unicode MS" charset="0"/>
              </a:rPr>
            </a:br>
            <a:r>
              <a:rPr sz="2800" i="1">
                <a:solidFill>
                  <a:srgbClr val="FF0000"/>
                </a:solidFill>
                <a:latin typeface="Arial Unicode MS" charset="0"/>
                <a:cs typeface="Arial Unicode MS" charset="0"/>
              </a:rPr>
              <a:t>void </a:t>
            </a:r>
            <a:r>
              <a:rPr sz="2800" i="1" dirty="0" err="1">
                <a:solidFill>
                  <a:srgbClr val="FF0000"/>
                </a:solidFill>
                <a:latin typeface="Arial Unicode MS" charset="0"/>
                <a:cs typeface="Arial Unicode MS" charset="0"/>
              </a:rPr>
              <a:t>setAutoCommit</a:t>
            </a:r>
            <a:r>
              <a:rPr sz="2800" i="1">
                <a:solidFill>
                  <a:srgbClr val="FF0000"/>
                </a:solidFill>
                <a:latin typeface="Arial Unicode MS" charset="0"/>
                <a:cs typeface="Arial Unicode MS" charset="0"/>
              </a:rPr>
              <a:t>(</a:t>
            </a:r>
            <a:r>
              <a:rPr sz="2800" i="1" dirty="0" err="1">
                <a:solidFill>
                  <a:srgbClr val="FF0000"/>
                </a:solidFill>
                <a:latin typeface="Arial Unicode MS" charset="0"/>
                <a:cs typeface="Arial Unicode MS" charset="0"/>
              </a:rPr>
              <a:t>boolean </a:t>
            </a:r>
            <a:r>
              <a:rPr sz="2800" i="1">
                <a:solidFill>
                  <a:srgbClr val="FF0000"/>
                </a:solidFill>
                <a:latin typeface="Arial Unicode MS" charset="0"/>
                <a:cs typeface="Arial Unicode MS" charset="0"/>
              </a:rPr>
              <a:t>b)</a:t>
            </a:r>
            <a:br>
              <a:rPr sz="2800" i="1">
                <a:solidFill>
                  <a:srgbClr val="FF0000"/>
                </a:solidFill>
                <a:latin typeface="Arial Unicode MS" charset="0"/>
                <a:cs typeface="Arial Unicode MS" charset="0"/>
              </a:rPr>
            </a:br>
            <a:r>
              <a:rPr sz="2800" i="1">
                <a:solidFill>
                  <a:srgbClr val="FF0000"/>
                </a:solidFill>
              </a:rPr>
              <a:t>If </a:t>
            </a:r>
            <a:r>
              <a:rPr sz="2800" i="1" dirty="0" err="1">
                <a:solidFill>
                  <a:srgbClr val="FF0000"/>
                </a:solidFill>
              </a:rPr>
              <a:t>autocommit </a:t>
            </a:r>
            <a:r>
              <a:rPr sz="2800" i="1">
                <a:solidFill>
                  <a:srgbClr val="FF0000"/>
                </a:solidFill>
              </a:rPr>
              <a:t>is set, then each SQL statement is considered its own transaction. Otherwise, a transaction is committed using </a:t>
            </a:r>
            <a:r>
              <a:rPr sz="2800" i="1">
                <a:solidFill>
                  <a:srgbClr val="FF0000"/>
                </a:solidFill>
                <a:latin typeface="Arial Unicode MS" charset="0"/>
                <a:cs typeface="Arial Unicode MS" charset="0"/>
              </a:rPr>
              <a:t>commit()</a:t>
            </a:r>
            <a:r>
              <a:rPr sz="2800" i="1">
                <a:solidFill>
                  <a:srgbClr val="FF0000"/>
                </a:solidFill>
              </a:rPr>
              <a:t>, or aborted using </a:t>
            </a:r>
            <a:r>
              <a:rPr sz="2800" i="1">
                <a:solidFill>
                  <a:srgbClr val="FF0000"/>
                </a:solidFill>
                <a:latin typeface="Arial Unicode MS" charset="0"/>
                <a:cs typeface="Arial Unicode MS" charset="0"/>
              </a:rPr>
              <a:t>rollback()</a:t>
            </a:r>
            <a:r>
              <a:rPr sz="2800" i="1">
                <a:solidFill>
                  <a:srgbClr val="FF0000"/>
                </a:solidFill>
              </a:rPr>
              <a:t>.</a:t>
            </a:r>
            <a:endParaRPr sz="2800" i="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itle 78849"/>
          <p:cNvSpPr>
            <a:spLocks noGrp="1"/>
          </p:cNvSpPr>
          <p:nvPr>
            <p:ph type="title"/>
          </p:nvPr>
        </p:nvSpPr>
        <p:spPr/>
        <p:txBody>
          <a:bodyPr vert="horz" wrap="square" lIns="90488" tIns="44450" rIns="90488" bIns="44450" anchor="ctr" anchorCtr="0"/>
          <a:p>
            <a:r>
              <a:t>Executing SQL Statements</a:t>
            </a:r>
          </a:p>
        </p:txBody>
      </p:sp>
      <p:sp>
        <p:nvSpPr>
          <p:cNvPr id="78851" name="Text Placeholder 78850"/>
          <p:cNvSpPr>
            <a:spLocks noGrp="1"/>
          </p:cNvSpPr>
          <p:nvPr>
            <p:ph type="body" idx="1"/>
          </p:nvPr>
        </p:nvSpPr>
        <p:spPr>
          <a:xfrm>
            <a:off x="838200" y="1600200"/>
            <a:ext cx="7772400" cy="4457700"/>
          </a:xfrm>
        </p:spPr>
        <p:txBody>
          <a:bodyPr vert="horz" wrap="square" lIns="90488" tIns="44450" rIns="90488" bIns="44450" anchor="t" anchorCtr="0"/>
          <a:p>
            <a:pPr>
              <a:lnSpc>
                <a:spcPct val="90000"/>
              </a:lnSpc>
            </a:pPr>
            <a:r>
              <a:t>Three different ways of executing SQL statements:</a:t>
            </a:r>
          </a:p>
          <a:p>
            <a:pPr lvl="1">
              <a:lnSpc>
                <a:spcPct val="90000"/>
              </a:lnSpc>
            </a:pPr>
            <a:r>
              <a:rPr sz="2400">
                <a:latin typeface="Arial Unicode MS" charset="0"/>
                <a:cs typeface="Arial Unicode MS" charset="0"/>
              </a:rPr>
              <a:t>Statement</a:t>
            </a:r>
            <a:r>
              <a:rPr sz="2400"/>
              <a:t> (both static and dynamic SQL statements)</a:t>
            </a:r>
            <a:endParaRPr sz="2400"/>
          </a:p>
          <a:p>
            <a:pPr lvl="1">
              <a:lnSpc>
                <a:spcPct val="90000"/>
              </a:lnSpc>
            </a:pPr>
            <a:r>
              <a:rPr sz="2400" dirty="0" err="1">
                <a:latin typeface="Arial Unicode MS" charset="0"/>
                <a:cs typeface="Arial Unicode MS" charset="0"/>
              </a:rPr>
              <a:t>PreparedStatement</a:t>
            </a:r>
            <a:r>
              <a:rPr sz="2400" dirty="0" err="1"/>
              <a:t> </a:t>
            </a:r>
            <a:r>
              <a:rPr sz="2400"/>
              <a:t>(semi-static SQL statements)</a:t>
            </a:r>
            <a:endParaRPr sz="2400"/>
          </a:p>
          <a:p>
            <a:pPr lvl="1">
              <a:lnSpc>
                <a:spcPct val="90000"/>
              </a:lnSpc>
            </a:pPr>
            <a:r>
              <a:rPr sz="2400" dirty="0" err="1">
                <a:latin typeface="Arial Unicode MS" charset="0"/>
                <a:cs typeface="Arial Unicode MS" charset="0"/>
              </a:rPr>
              <a:t>CallableStatment</a:t>
            </a:r>
            <a:r>
              <a:rPr sz="2400" dirty="0" err="1"/>
              <a:t> </a:t>
            </a:r>
            <a:r>
              <a:rPr sz="2400"/>
              <a:t>(stored procedures)</a:t>
            </a:r>
            <a:endParaRPr sz="2400"/>
          </a:p>
          <a:p>
            <a:pPr>
              <a:lnSpc>
                <a:spcPct val="90000"/>
              </a:lnSpc>
              <a:buNone/>
            </a:pPr>
            <a:r>
              <a:rPr dirty="0" err="1">
                <a:latin typeface="Arial Unicode MS" charset="0"/>
                <a:cs typeface="Arial Unicode MS" charset="0"/>
              </a:rPr>
              <a:t>PreparedStatement</a:t>
            </a:r>
            <a:r>
              <a:rPr dirty="0" err="1"/>
              <a:t> </a:t>
            </a:r>
            <a:r>
              <a:t>class:Precompiled, </a:t>
            </a:r>
            <a:r>
              <a:rPr dirty="0" err="1"/>
              <a:t>parametrized </a:t>
            </a:r>
            <a:r>
              <a:t>SQL statements:</a:t>
            </a:r>
          </a:p>
          <a:p>
            <a:pPr lvl="1">
              <a:lnSpc>
                <a:spcPct val="90000"/>
              </a:lnSpc>
            </a:pPr>
            <a:r>
              <a:rPr sz="2400"/>
              <a:t>Structure is fixed</a:t>
            </a:r>
            <a:endParaRPr sz="2400"/>
          </a:p>
          <a:p>
            <a:pPr lvl="1">
              <a:lnSpc>
                <a:spcPct val="90000"/>
              </a:lnSpc>
            </a:pPr>
            <a:r>
              <a:rPr sz="2400"/>
              <a:t>Values of parameters are determined at run-time</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itle 80897"/>
          <p:cNvSpPr>
            <a:spLocks noGrp="1"/>
          </p:cNvSpPr>
          <p:nvPr>
            <p:ph type="title"/>
          </p:nvPr>
        </p:nvSpPr>
        <p:spPr/>
        <p:txBody>
          <a:bodyPr vert="horz" wrap="square" lIns="90488" tIns="44450" rIns="90488" bIns="44450" anchor="ctr" anchorCtr="0"/>
          <a:p>
            <a:r>
              <a:t>Executing SQL Statements (cont.)</a:t>
            </a:r>
          </a:p>
        </p:txBody>
      </p:sp>
      <p:sp>
        <p:nvSpPr>
          <p:cNvPr id="80899" name="Text Placeholder 80898"/>
          <p:cNvSpPr>
            <a:spLocks noGrp="1"/>
          </p:cNvSpPr>
          <p:nvPr>
            <p:ph type="body" idx="1"/>
          </p:nvPr>
        </p:nvSpPr>
        <p:spPr>
          <a:xfrm>
            <a:off x="838200" y="1524000"/>
            <a:ext cx="7772400" cy="4533900"/>
          </a:xfrm>
        </p:spPr>
        <p:txBody>
          <a:bodyPr vert="horz" wrap="square" lIns="90488" tIns="44450" rIns="90488" bIns="44450" anchor="t" anchorCtr="0"/>
          <a:p>
            <a:pPr>
              <a:lnSpc>
                <a:spcPct val="90000"/>
              </a:lnSpc>
              <a:buNone/>
            </a:pPr>
            <a:r>
              <a:rPr sz="2400">
                <a:latin typeface="Arial Unicode MS" charset="0"/>
                <a:cs typeface="Arial Unicode MS" charset="0"/>
              </a:rPr>
              <a:t>String </a:t>
            </a:r>
            <a:r>
              <a:rPr sz="2400" dirty="0" err="1">
                <a:latin typeface="Arial Unicode MS" charset="0"/>
                <a:cs typeface="Arial Unicode MS" charset="0"/>
              </a:rPr>
              <a:t>sql</a:t>
            </a:r>
            <a:r>
              <a:rPr sz="2400">
                <a:latin typeface="Arial Unicode MS" charset="0"/>
                <a:cs typeface="Arial Unicode MS" charset="0"/>
              </a:rPr>
              <a:t>=“INSERT INTO Sailors VALUES(?,?,?,?)”;</a:t>
            </a:r>
            <a:endParaRPr sz="2400">
              <a:latin typeface="Arial Unicode MS" charset="0"/>
              <a:cs typeface="Arial Unicode MS" charset="0"/>
            </a:endParaRPr>
          </a:p>
          <a:p>
            <a:pPr>
              <a:lnSpc>
                <a:spcPct val="90000"/>
              </a:lnSpc>
              <a:buNone/>
            </a:pPr>
            <a:r>
              <a:rPr sz="2400" dirty="0" err="1">
                <a:latin typeface="Arial Unicode MS" charset="0"/>
                <a:cs typeface="Arial Unicode MS" charset="0"/>
              </a:rPr>
              <a:t>PreparedStatment pstmt</a:t>
            </a:r>
            <a:r>
              <a:rPr sz="2400">
                <a:latin typeface="Arial Unicode MS" charset="0"/>
                <a:cs typeface="Arial Unicode MS" charset="0"/>
              </a:rPr>
              <a:t>=con.</a:t>
            </a:r>
            <a:r>
              <a:rPr sz="2400" dirty="0" err="1">
                <a:latin typeface="Arial Unicode MS" charset="0"/>
                <a:cs typeface="Arial Unicode MS" charset="0"/>
              </a:rPr>
              <a:t>prepareStatement</a:t>
            </a:r>
            <a:r>
              <a:rPr sz="2400">
                <a:latin typeface="Arial Unicode MS" charset="0"/>
                <a:cs typeface="Arial Unicode MS" charset="0"/>
              </a:rPr>
              <a:t>(</a:t>
            </a:r>
            <a:r>
              <a:rPr sz="2400" dirty="0" err="1">
                <a:latin typeface="Arial Unicode MS" charset="0"/>
                <a:cs typeface="Arial Unicode MS" charset="0"/>
              </a:rPr>
              <a:t>sql</a:t>
            </a:r>
            <a:r>
              <a:rPr sz="2400">
                <a:latin typeface="Arial Unicode MS" charset="0"/>
                <a:cs typeface="Arial Unicode MS" charset="0"/>
              </a:rPr>
              <a:t>);</a:t>
            </a:r>
            <a:endParaRPr sz="2400">
              <a:latin typeface="Arial Unicode MS" charset="0"/>
              <a:cs typeface="Arial Unicode MS" charset="0"/>
            </a:endParaRPr>
          </a:p>
          <a:p>
            <a:pPr>
              <a:lnSpc>
                <a:spcPct val="90000"/>
              </a:lnSpc>
              <a:buNone/>
            </a:pPr>
            <a:r>
              <a:rPr sz="2400" dirty="0" err="1">
                <a:latin typeface="Arial Unicode MS" charset="0"/>
                <a:cs typeface="Arial Unicode MS" charset="0"/>
              </a:rPr>
              <a:t>pstmt</a:t>
            </a:r>
            <a:r>
              <a:rPr sz="2400">
                <a:latin typeface="Arial Unicode MS" charset="0"/>
                <a:cs typeface="Arial Unicode MS" charset="0"/>
              </a:rPr>
              <a:t>.</a:t>
            </a:r>
            <a:r>
              <a:rPr sz="2400" dirty="0" err="1">
                <a:latin typeface="Arial Unicode MS" charset="0"/>
                <a:cs typeface="Arial Unicode MS" charset="0"/>
              </a:rPr>
              <a:t>clearParameters</a:t>
            </a:r>
            <a:r>
              <a:rPr sz="2400">
                <a:latin typeface="Arial Unicode MS" charset="0"/>
                <a:cs typeface="Arial Unicode MS" charset="0"/>
              </a:rPr>
              <a:t>();</a:t>
            </a:r>
            <a:endParaRPr sz="2400">
              <a:latin typeface="Arial Unicode MS" charset="0"/>
              <a:cs typeface="Arial Unicode MS" charset="0"/>
            </a:endParaRPr>
          </a:p>
          <a:p>
            <a:pPr>
              <a:lnSpc>
                <a:spcPct val="90000"/>
              </a:lnSpc>
              <a:buNone/>
            </a:pPr>
            <a:r>
              <a:rPr sz="2400">
                <a:latin typeface="Arial Unicode MS" charset="0"/>
                <a:cs typeface="Arial Unicode MS" charset="0"/>
              </a:rPr>
              <a:t>pstmt.setInt(1,sid);</a:t>
            </a:r>
            <a:endParaRPr sz="2400">
              <a:latin typeface="Arial Unicode MS" charset="0"/>
              <a:cs typeface="Arial Unicode MS" charset="0"/>
            </a:endParaRPr>
          </a:p>
          <a:p>
            <a:pPr>
              <a:lnSpc>
                <a:spcPct val="90000"/>
              </a:lnSpc>
              <a:buNone/>
            </a:pPr>
            <a:r>
              <a:rPr sz="2400">
                <a:latin typeface="Arial Unicode MS" charset="0"/>
                <a:cs typeface="Arial Unicode MS" charset="0"/>
              </a:rPr>
              <a:t>pstmt.setString(2,sname);</a:t>
            </a:r>
            <a:endParaRPr sz="2400">
              <a:latin typeface="Arial Unicode MS" charset="0"/>
              <a:cs typeface="Arial Unicode MS" charset="0"/>
            </a:endParaRPr>
          </a:p>
          <a:p>
            <a:pPr>
              <a:lnSpc>
                <a:spcPct val="90000"/>
              </a:lnSpc>
              <a:buNone/>
            </a:pPr>
            <a:r>
              <a:rPr sz="2400">
                <a:latin typeface="Arial Unicode MS" charset="0"/>
                <a:cs typeface="Arial Unicode MS" charset="0"/>
              </a:rPr>
              <a:t>pstmt.setInt(3, rating);</a:t>
            </a:r>
            <a:endParaRPr sz="2400">
              <a:latin typeface="Arial Unicode MS" charset="0"/>
              <a:cs typeface="Arial Unicode MS" charset="0"/>
            </a:endParaRPr>
          </a:p>
          <a:p>
            <a:pPr>
              <a:lnSpc>
                <a:spcPct val="90000"/>
              </a:lnSpc>
              <a:buNone/>
            </a:pPr>
            <a:r>
              <a:rPr sz="2400">
                <a:latin typeface="Arial Unicode MS" charset="0"/>
                <a:cs typeface="Arial Unicode MS" charset="0"/>
              </a:rPr>
              <a:t>pstmt.setFloat(4,age);</a:t>
            </a:r>
            <a:endParaRPr sz="2400">
              <a:latin typeface="Arial Unicode MS" charset="0"/>
              <a:cs typeface="Arial Unicode MS" charset="0"/>
            </a:endParaRPr>
          </a:p>
          <a:p>
            <a:pPr>
              <a:lnSpc>
                <a:spcPct val="90000"/>
              </a:lnSpc>
              <a:buNone/>
            </a:pPr>
            <a:r>
              <a:rPr sz="2400">
                <a:latin typeface="Arial Unicode MS" charset="0"/>
                <a:cs typeface="Arial Unicode MS" charset="0"/>
              </a:rPr>
              <a:t>// we know that no rows are returned, thus we use </a:t>
            </a:r>
            <a:r>
              <a:rPr sz="2400" dirty="0" err="1">
                <a:latin typeface="Arial Unicode MS" charset="0"/>
                <a:cs typeface="Arial Unicode MS" charset="0"/>
              </a:rPr>
              <a:t>executeUpdate</a:t>
            </a:r>
            <a:r>
              <a:rPr sz="2400">
                <a:latin typeface="Arial Unicode MS" charset="0"/>
                <a:cs typeface="Arial Unicode MS" charset="0"/>
              </a:rPr>
              <a:t>()</a:t>
            </a:r>
            <a:endParaRPr sz="2400">
              <a:latin typeface="Arial Unicode MS" charset="0"/>
              <a:cs typeface="Arial Unicode MS" charset="0"/>
            </a:endParaRPr>
          </a:p>
          <a:p>
            <a:pPr>
              <a:lnSpc>
                <a:spcPct val="90000"/>
              </a:lnSpc>
              <a:buNone/>
            </a:pPr>
            <a:r>
              <a:rPr sz="2400" dirty="0" err="1">
                <a:latin typeface="Arial Unicode MS" charset="0"/>
                <a:cs typeface="Arial Unicode MS" charset="0"/>
              </a:rPr>
              <a:t>int numRows </a:t>
            </a:r>
            <a:r>
              <a:rPr sz="2400">
                <a:latin typeface="Arial Unicode MS" charset="0"/>
                <a:cs typeface="Arial Unicode MS" charset="0"/>
              </a:rPr>
              <a:t>= </a:t>
            </a:r>
            <a:r>
              <a:rPr sz="2400" dirty="0" err="1">
                <a:latin typeface="Arial Unicode MS" charset="0"/>
                <a:cs typeface="Arial Unicode MS" charset="0"/>
              </a:rPr>
              <a:t>pstmt</a:t>
            </a:r>
            <a:r>
              <a:rPr sz="2400">
                <a:latin typeface="Arial Unicode MS" charset="0"/>
                <a:cs typeface="Arial Unicode MS" charset="0"/>
              </a:rPr>
              <a:t>.</a:t>
            </a:r>
            <a:r>
              <a:rPr sz="2400" dirty="0" err="1">
                <a:latin typeface="Arial Unicode MS" charset="0"/>
                <a:cs typeface="Arial Unicode MS" charset="0"/>
              </a:rPr>
              <a:t>executeUpdate</a:t>
            </a:r>
            <a:r>
              <a:rPr sz="2400">
                <a:latin typeface="Arial Unicode MS" charset="0"/>
                <a:cs typeface="Arial Unicode MS" charset="0"/>
              </a:rPr>
              <a:t>();</a:t>
            </a:r>
            <a:endParaRPr sz="2400">
              <a:latin typeface="Arial Unicode MS" charset="0"/>
              <a:ea typeface="Arial Unicode M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82945"/>
          <p:cNvSpPr>
            <a:spLocks noGrp="1"/>
          </p:cNvSpPr>
          <p:nvPr>
            <p:ph type="title"/>
          </p:nvPr>
        </p:nvSpPr>
        <p:spPr/>
        <p:txBody>
          <a:bodyPr vert="horz" wrap="square" lIns="90488" tIns="44450" rIns="90488" bIns="44450" anchor="ctr" anchorCtr="0"/>
          <a:p>
            <a:r>
              <a:rPr dirty="0" err="1"/>
              <a:t>ResultSets</a:t>
            </a:r>
            <a:endParaRPr dirty="0" err="1"/>
          </a:p>
        </p:txBody>
      </p:sp>
      <p:sp>
        <p:nvSpPr>
          <p:cNvPr id="82947" name="Text Placeholder 82946"/>
          <p:cNvSpPr>
            <a:spLocks noGrp="1"/>
          </p:cNvSpPr>
          <p:nvPr>
            <p:ph type="body" idx="1"/>
          </p:nvPr>
        </p:nvSpPr>
        <p:spPr/>
        <p:txBody>
          <a:bodyPr vert="horz" wrap="square" lIns="90488" tIns="44450" rIns="90488" bIns="44450" anchor="t" anchorCtr="0"/>
          <a:p>
            <a:pPr>
              <a:lnSpc>
                <a:spcPct val="90000"/>
              </a:lnSpc>
            </a:pPr>
            <a:r>
              <a:rPr sz="2800" dirty="0" err="1">
                <a:latin typeface="Arial Unicode MS" charset="0"/>
                <a:cs typeface="Arial Unicode MS" charset="0"/>
              </a:rPr>
              <a:t>PreparedStatement</a:t>
            </a:r>
            <a:r>
              <a:rPr sz="2800">
                <a:latin typeface="Arial Unicode MS" charset="0"/>
                <a:cs typeface="Arial Unicode MS" charset="0"/>
              </a:rPr>
              <a:t>.</a:t>
            </a:r>
            <a:r>
              <a:rPr sz="2800" dirty="0" err="1">
                <a:latin typeface="Arial Unicode MS" charset="0"/>
                <a:cs typeface="Arial Unicode MS" charset="0"/>
              </a:rPr>
              <a:t>executeUpdate</a:t>
            </a:r>
            <a:r>
              <a:rPr sz="2800" dirty="0" err="1"/>
              <a:t> </a:t>
            </a:r>
            <a:r>
              <a:rPr sz="2800"/>
              <a:t>only returns the number of affected records</a:t>
            </a:r>
            <a:endParaRPr sz="2800"/>
          </a:p>
          <a:p>
            <a:pPr>
              <a:lnSpc>
                <a:spcPct val="90000"/>
              </a:lnSpc>
            </a:pPr>
            <a:r>
              <a:rPr sz="2800" dirty="0" err="1">
                <a:latin typeface="Arial Unicode MS" charset="0"/>
                <a:cs typeface="Arial Unicode MS" charset="0"/>
              </a:rPr>
              <a:t>PreparedStatement</a:t>
            </a:r>
            <a:r>
              <a:rPr sz="2800">
                <a:latin typeface="Arial Unicode MS" charset="0"/>
                <a:cs typeface="Arial Unicode MS" charset="0"/>
              </a:rPr>
              <a:t>.</a:t>
            </a:r>
            <a:r>
              <a:rPr sz="2800" dirty="0" err="1">
                <a:latin typeface="Arial Unicode MS" charset="0"/>
                <a:cs typeface="Arial Unicode MS" charset="0"/>
              </a:rPr>
              <a:t>executeQuery</a:t>
            </a:r>
            <a:r>
              <a:rPr sz="2800" dirty="0" err="1"/>
              <a:t> </a:t>
            </a:r>
            <a:r>
              <a:rPr sz="2800"/>
              <a:t>returns data, encapsulated in a </a:t>
            </a:r>
            <a:r>
              <a:rPr sz="2800" dirty="0" err="1">
                <a:latin typeface="Arial Unicode MS" charset="0"/>
                <a:cs typeface="Arial Unicode MS" charset="0"/>
              </a:rPr>
              <a:t>ResultSet</a:t>
            </a:r>
            <a:r>
              <a:rPr sz="2800" dirty="0" err="1"/>
              <a:t> </a:t>
            </a:r>
            <a:r>
              <a:rPr sz="2800"/>
              <a:t>object (a cursor)</a:t>
            </a:r>
            <a:endParaRPr sz="2800"/>
          </a:p>
          <a:p>
            <a:pPr>
              <a:lnSpc>
                <a:spcPct val="90000"/>
              </a:lnSpc>
              <a:buNone/>
            </a:pPr>
            <a:endParaRPr sz="2800"/>
          </a:p>
          <a:p>
            <a:pPr>
              <a:lnSpc>
                <a:spcPct val="90000"/>
              </a:lnSpc>
              <a:buNone/>
            </a:pPr>
            <a:r>
              <a:rPr sz="2800" dirty="0" err="1">
                <a:latin typeface="Arial Unicode MS" charset="0"/>
                <a:cs typeface="Arial Unicode MS" charset="0"/>
              </a:rPr>
              <a:t>ResultSet rs</a:t>
            </a:r>
            <a:r>
              <a:rPr sz="2800">
                <a:latin typeface="Arial Unicode MS" charset="0"/>
                <a:cs typeface="Arial Unicode MS" charset="0"/>
              </a:rPr>
              <a:t>=</a:t>
            </a:r>
            <a:r>
              <a:rPr sz="2800" dirty="0" err="1">
                <a:latin typeface="Arial Unicode MS" charset="0"/>
                <a:cs typeface="Arial Unicode MS" charset="0"/>
              </a:rPr>
              <a:t>pstmt</a:t>
            </a:r>
            <a:r>
              <a:rPr sz="2800">
                <a:latin typeface="Arial Unicode MS" charset="0"/>
                <a:cs typeface="Arial Unicode MS" charset="0"/>
              </a:rPr>
              <a:t>.</a:t>
            </a:r>
            <a:r>
              <a:rPr sz="2800" dirty="0" err="1">
                <a:latin typeface="Arial Unicode MS" charset="0"/>
                <a:cs typeface="Arial Unicode MS" charset="0"/>
              </a:rPr>
              <a:t>executeQuery</a:t>
            </a:r>
            <a:r>
              <a:rPr sz="2800">
                <a:latin typeface="Arial Unicode MS" charset="0"/>
                <a:cs typeface="Arial Unicode MS" charset="0"/>
              </a:rPr>
              <a:t>(</a:t>
            </a:r>
            <a:r>
              <a:rPr sz="2800" dirty="0" err="1">
                <a:latin typeface="Arial Unicode MS" charset="0"/>
                <a:cs typeface="Arial Unicode MS" charset="0"/>
              </a:rPr>
              <a:t>sql</a:t>
            </a:r>
            <a:r>
              <a:rPr sz="2800">
                <a:latin typeface="Arial Unicode MS" charset="0"/>
                <a:cs typeface="Arial Unicode MS" charset="0"/>
              </a:rPr>
              <a:t>);</a:t>
            </a:r>
            <a:endParaRPr sz="2800">
              <a:latin typeface="Arial Unicode MS" charset="0"/>
              <a:cs typeface="Arial Unicode MS" charset="0"/>
            </a:endParaRPr>
          </a:p>
          <a:p>
            <a:pPr>
              <a:lnSpc>
                <a:spcPct val="90000"/>
              </a:lnSpc>
              <a:buNone/>
            </a:pPr>
            <a:r>
              <a:rPr sz="2800">
                <a:latin typeface="Arial Unicode MS" charset="0"/>
                <a:cs typeface="Arial Unicode MS" charset="0"/>
              </a:rPr>
              <a:t>// </a:t>
            </a:r>
            <a:r>
              <a:rPr sz="2800" dirty="0" err="1">
                <a:latin typeface="Arial Unicode MS" charset="0"/>
                <a:cs typeface="Arial Unicode MS" charset="0"/>
              </a:rPr>
              <a:t>rs </a:t>
            </a:r>
            <a:r>
              <a:rPr sz="2800">
                <a:latin typeface="Arial Unicode MS" charset="0"/>
                <a:cs typeface="Arial Unicode MS" charset="0"/>
              </a:rPr>
              <a:t>is now a cursor</a:t>
            </a:r>
            <a:endParaRPr sz="2800">
              <a:latin typeface="Arial Unicode MS" charset="0"/>
              <a:cs typeface="Arial Unicode MS" charset="0"/>
            </a:endParaRPr>
          </a:p>
          <a:p>
            <a:pPr>
              <a:lnSpc>
                <a:spcPct val="90000"/>
              </a:lnSpc>
              <a:buNone/>
            </a:pPr>
            <a:r>
              <a:rPr sz="2800">
                <a:latin typeface="Arial Unicode MS" charset="0"/>
                <a:cs typeface="Arial Unicode MS" charset="0"/>
              </a:rPr>
              <a:t>While (</a:t>
            </a:r>
            <a:r>
              <a:rPr sz="2800" dirty="0" err="1">
                <a:latin typeface="Arial Unicode MS" charset="0"/>
                <a:cs typeface="Arial Unicode MS" charset="0"/>
              </a:rPr>
              <a:t>rs</a:t>
            </a:r>
            <a:r>
              <a:rPr sz="2800">
                <a:latin typeface="Arial Unicode MS" charset="0"/>
                <a:cs typeface="Arial Unicode MS" charset="0"/>
              </a:rPr>
              <a:t>.next()) {</a:t>
            </a:r>
            <a:endParaRPr sz="2800">
              <a:latin typeface="Arial Unicode MS" charset="0"/>
              <a:cs typeface="Arial Unicode MS" charset="0"/>
            </a:endParaRPr>
          </a:p>
          <a:p>
            <a:pPr>
              <a:lnSpc>
                <a:spcPct val="90000"/>
              </a:lnSpc>
              <a:buNone/>
            </a:pPr>
            <a:r>
              <a:rPr sz="2800">
                <a:latin typeface="Arial Unicode MS" charset="0"/>
                <a:cs typeface="Arial Unicode MS" charset="0"/>
              </a:rPr>
              <a:t>  // process the data</a:t>
            </a:r>
            <a:endParaRPr sz="2800">
              <a:latin typeface="Arial Unicode MS" charset="0"/>
              <a:cs typeface="Arial Unicode MS" charset="0"/>
            </a:endParaRPr>
          </a:p>
          <a:p>
            <a:pPr>
              <a:lnSpc>
                <a:spcPct val="90000"/>
              </a:lnSpc>
              <a:buNone/>
            </a:pPr>
            <a:r>
              <a:rPr sz="2800">
                <a:latin typeface="Arial Unicode MS" charset="0"/>
                <a:cs typeface="Arial Unicode MS" charset="0"/>
              </a:rPr>
              <a:t>}</a:t>
            </a:r>
            <a:endParaRPr sz="2800">
              <a:latin typeface="Arial Unicode MS" charset="0"/>
              <a:ea typeface="Arial Unicode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itle 84993"/>
          <p:cNvSpPr>
            <a:spLocks noGrp="1"/>
          </p:cNvSpPr>
          <p:nvPr>
            <p:ph type="title"/>
          </p:nvPr>
        </p:nvSpPr>
        <p:spPr/>
        <p:txBody>
          <a:bodyPr vert="horz" wrap="square" lIns="90488" tIns="44450" rIns="90488" bIns="44450" anchor="ctr" anchorCtr="0"/>
          <a:p>
            <a:r>
              <a:rPr dirty="0" err="1"/>
              <a:t>ResultSets </a:t>
            </a:r>
            <a:r>
              <a:t>(cont.)</a:t>
            </a:r>
          </a:p>
        </p:txBody>
      </p:sp>
      <p:sp>
        <p:nvSpPr>
          <p:cNvPr id="84995" name="Text Placeholder 84994"/>
          <p:cNvSpPr>
            <a:spLocks noGrp="1"/>
          </p:cNvSpPr>
          <p:nvPr>
            <p:ph type="body" idx="1"/>
          </p:nvPr>
        </p:nvSpPr>
        <p:spPr/>
        <p:txBody>
          <a:bodyPr vert="horz" wrap="square" lIns="90488" tIns="44450" rIns="90488" bIns="44450" anchor="t" anchorCtr="0"/>
          <a:p>
            <a:pPr>
              <a:buNone/>
            </a:pPr>
            <a:r>
              <a:t>A </a:t>
            </a:r>
            <a:r>
              <a:rPr dirty="0" err="1"/>
              <a:t>ResultSet </a:t>
            </a:r>
            <a:r>
              <a:t>is a very powerful cursor:</a:t>
            </a:r>
          </a:p>
          <a:p>
            <a:r>
              <a:rPr>
                <a:latin typeface="Arial Unicode MS" charset="0"/>
                <a:cs typeface="Arial Unicode MS" charset="0"/>
              </a:rPr>
              <a:t>previous()</a:t>
            </a:r>
            <a:r>
              <a:t>: moves one row back</a:t>
            </a:r>
          </a:p>
          <a:p>
            <a:r>
              <a:rPr>
                <a:latin typeface="Arial Unicode MS" charset="0"/>
                <a:cs typeface="Arial Unicode MS" charset="0"/>
              </a:rPr>
              <a:t>absolute(</a:t>
            </a:r>
            <a:r>
              <a:rPr dirty="0" err="1">
                <a:latin typeface="Arial Unicode MS" charset="0"/>
                <a:cs typeface="Arial Unicode MS" charset="0"/>
              </a:rPr>
              <a:t>int </a:t>
            </a:r>
            <a:r>
              <a:rPr>
                <a:latin typeface="Arial Unicode MS" charset="0"/>
                <a:cs typeface="Arial Unicode MS" charset="0"/>
              </a:rPr>
              <a:t>num)</a:t>
            </a:r>
            <a:r>
              <a:t>: moves to the row with the specified number</a:t>
            </a:r>
          </a:p>
          <a:p>
            <a:r>
              <a:rPr>
                <a:latin typeface="Arial Unicode MS" charset="0"/>
                <a:cs typeface="Arial Unicode MS" charset="0"/>
              </a:rPr>
              <a:t>relative (</a:t>
            </a:r>
            <a:r>
              <a:rPr dirty="0" err="1">
                <a:latin typeface="Arial Unicode MS" charset="0"/>
                <a:cs typeface="Arial Unicode MS" charset="0"/>
              </a:rPr>
              <a:t>int </a:t>
            </a:r>
            <a:r>
              <a:rPr>
                <a:latin typeface="Arial Unicode MS" charset="0"/>
                <a:cs typeface="Arial Unicode MS" charset="0"/>
              </a:rPr>
              <a:t>num)</a:t>
            </a:r>
            <a:r>
              <a:t>: moves forward or backward</a:t>
            </a:r>
          </a:p>
          <a:p>
            <a:r>
              <a:rPr>
                <a:latin typeface="Arial Unicode MS" charset="0"/>
                <a:cs typeface="Arial Unicode MS" charset="0"/>
              </a:rPr>
              <a:t>first()</a:t>
            </a:r>
            <a:r>
              <a:t> and </a:t>
            </a:r>
            <a:r>
              <a:rPr>
                <a:latin typeface="Arial Unicode MS" charset="0"/>
                <a:cs typeface="Arial Unicode MS" charset="0"/>
              </a:rPr>
              <a:t>last()</a:t>
            </a:r>
            <a:endParaRPr>
              <a:latin typeface="Arial Unicode MS" charset="0"/>
              <a:ea typeface="Arial Unicode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72705"/>
          <p:cNvSpPr>
            <a:spLocks noGrp="1"/>
          </p:cNvSpPr>
          <p:nvPr>
            <p:ph type="title"/>
          </p:nvPr>
        </p:nvSpPr>
        <p:spPr/>
        <p:txBody>
          <a:bodyPr anchor="ctr" anchorCtr="0"/>
          <a:p>
            <a:r>
              <a:t>What is JDBC ?</a:t>
            </a:r>
          </a:p>
        </p:txBody>
      </p:sp>
      <p:sp>
        <p:nvSpPr>
          <p:cNvPr id="72707" name="Text Placeholder 72706"/>
          <p:cNvSpPr>
            <a:spLocks noGrp="1"/>
          </p:cNvSpPr>
          <p:nvPr>
            <p:ph type="body" idx="1"/>
          </p:nvPr>
        </p:nvSpPr>
        <p:spPr/>
        <p:txBody>
          <a:bodyPr/>
          <a:p>
            <a:r>
              <a:rPr lang="en-CA" altLang="x-none" dirty="0">
                <a:cs typeface="Times New Roman" panose="02020603050405020304" pitchFamily="18" charset="0"/>
              </a:rPr>
              <a:t>JDBC stands for “Java </a:t>
            </a:r>
            <a:r>
              <a:rPr lang="en-CA" altLang="x-none" dirty="0" err="1">
                <a:cs typeface="Times New Roman" panose="02020603050405020304" pitchFamily="18" charset="0"/>
              </a:rPr>
              <a:t>DataBase </a:t>
            </a:r>
            <a:r>
              <a:rPr lang="en-CA" altLang="x-none" dirty="0">
                <a:cs typeface="Times New Roman" panose="02020603050405020304" pitchFamily="18" charset="0"/>
              </a:rPr>
              <a:t>Connectivity”</a:t>
            </a:r>
            <a:r>
              <a:rPr lang="en-CA" altLang="x-none" dirty="0"/>
              <a:t> </a:t>
            </a:r>
            <a:endParaRPr lang="en-CA" altLang="x-none" dirty="0"/>
          </a:p>
          <a:p>
            <a:r>
              <a:rPr lang="en-CA" altLang="x-none" dirty="0">
                <a:cs typeface="Times New Roman" panose="02020603050405020304" pitchFamily="18" charset="0"/>
              </a:rPr>
              <a:t>The standard interface for communication between a Java application and a SQL database</a:t>
            </a:r>
            <a:endParaRPr lang="en-CA" altLang="x-none" dirty="0">
              <a:cs typeface="Times New Roman" panose="02020603050405020304" pitchFamily="18" charset="0"/>
            </a:endParaRPr>
          </a:p>
          <a:p>
            <a:r>
              <a:rPr lang="en-CA" altLang="x-none" dirty="0"/>
              <a:t>Allows a Java program to issue SQL statements and process the results.</a:t>
            </a:r>
            <a:endParaRPr lang="en-CA" altLang="x-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itle 87041"/>
          <p:cNvSpPr>
            <a:spLocks noGrp="1"/>
          </p:cNvSpPr>
          <p:nvPr>
            <p:ph type="title"/>
          </p:nvPr>
        </p:nvSpPr>
        <p:spPr/>
        <p:txBody>
          <a:bodyPr vert="horz" wrap="square" lIns="90488" tIns="44450" rIns="90488" bIns="44450" anchor="ctr" anchorCtr="0"/>
          <a:p>
            <a:r>
              <a:t>Matching Java-SQL Data Types</a:t>
            </a:r>
          </a:p>
        </p:txBody>
      </p:sp>
      <p:grpSp>
        <p:nvGrpSpPr>
          <p:cNvPr id="87043" name="Group 87042"/>
          <p:cNvGrpSpPr/>
          <p:nvPr/>
        </p:nvGrpSpPr>
        <p:grpSpPr>
          <a:xfrm>
            <a:off x="457200" y="1481138"/>
            <a:ext cx="8382000" cy="5011737"/>
            <a:chOff x="288" y="933"/>
            <a:chExt cx="5280" cy="3157"/>
          </a:xfrm>
        </p:grpSpPr>
        <p:sp>
          <p:nvSpPr>
            <p:cNvPr id="87044" name="Rectangles 87043"/>
            <p:cNvSpPr/>
            <p:nvPr/>
          </p:nvSpPr>
          <p:spPr>
            <a:xfrm>
              <a:off x="3504" y="3803"/>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getTimestamp</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45" name="Rectangles 87044"/>
            <p:cNvSpPr/>
            <p:nvPr/>
          </p:nvSpPr>
          <p:spPr>
            <a:xfrm>
              <a:off x="1680" y="3803"/>
              <a:ext cx="182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java.sql.TimeStamp</a:t>
              </a:r>
              <a:endParaRPr sz="2400">
                <a:latin typeface="Book Antiqua" panose="02040602050305030304" pitchFamily="18" charset="0"/>
                <a:ea typeface="+mn-ea"/>
              </a:endParaRPr>
            </a:p>
          </p:txBody>
        </p:sp>
        <p:sp>
          <p:nvSpPr>
            <p:cNvPr id="87046" name="Rectangles 87045"/>
            <p:cNvSpPr/>
            <p:nvPr/>
          </p:nvSpPr>
          <p:spPr>
            <a:xfrm>
              <a:off x="288" y="3803"/>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TIMESTAMP</a:t>
              </a:r>
              <a:endParaRPr sz="2400">
                <a:latin typeface="Book Antiqua" panose="02040602050305030304" pitchFamily="18" charset="0"/>
                <a:ea typeface="+mn-ea"/>
              </a:endParaRPr>
            </a:p>
          </p:txBody>
        </p:sp>
        <p:sp>
          <p:nvSpPr>
            <p:cNvPr id="87047" name="Rectangles 87046"/>
            <p:cNvSpPr/>
            <p:nvPr/>
          </p:nvSpPr>
          <p:spPr>
            <a:xfrm>
              <a:off x="3504" y="3516"/>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getTime</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48" name="Rectangles 87047"/>
            <p:cNvSpPr/>
            <p:nvPr/>
          </p:nvSpPr>
          <p:spPr>
            <a:xfrm>
              <a:off x="1680" y="3516"/>
              <a:ext cx="182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java.sql.Time</a:t>
              </a:r>
              <a:endParaRPr sz="2400">
                <a:latin typeface="Book Antiqua" panose="02040602050305030304" pitchFamily="18" charset="0"/>
                <a:ea typeface="+mn-ea"/>
              </a:endParaRPr>
            </a:p>
          </p:txBody>
        </p:sp>
        <p:sp>
          <p:nvSpPr>
            <p:cNvPr id="87049" name="Rectangles 87048"/>
            <p:cNvSpPr/>
            <p:nvPr/>
          </p:nvSpPr>
          <p:spPr>
            <a:xfrm>
              <a:off x="288" y="3516"/>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TIME</a:t>
              </a:r>
              <a:endParaRPr sz="2400">
                <a:latin typeface="Book Antiqua" panose="02040602050305030304" pitchFamily="18" charset="0"/>
                <a:ea typeface="+mn-ea"/>
              </a:endParaRPr>
            </a:p>
          </p:txBody>
        </p:sp>
        <p:sp>
          <p:nvSpPr>
            <p:cNvPr id="87050" name="Rectangles 87049"/>
            <p:cNvSpPr/>
            <p:nvPr/>
          </p:nvSpPr>
          <p:spPr>
            <a:xfrm>
              <a:off x="3504" y="3229"/>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getDate</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51" name="Rectangles 87050"/>
            <p:cNvSpPr/>
            <p:nvPr/>
          </p:nvSpPr>
          <p:spPr>
            <a:xfrm>
              <a:off x="1680" y="3229"/>
              <a:ext cx="182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java.sql.Date</a:t>
              </a:r>
              <a:endParaRPr sz="2400">
                <a:latin typeface="Book Antiqua" panose="02040602050305030304" pitchFamily="18" charset="0"/>
                <a:ea typeface="+mn-ea"/>
              </a:endParaRPr>
            </a:p>
          </p:txBody>
        </p:sp>
        <p:sp>
          <p:nvSpPr>
            <p:cNvPr id="87052" name="Rectangles 87051"/>
            <p:cNvSpPr/>
            <p:nvPr/>
          </p:nvSpPr>
          <p:spPr>
            <a:xfrm>
              <a:off x="288" y="3229"/>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DATE</a:t>
              </a:r>
              <a:endParaRPr sz="2400">
                <a:latin typeface="Book Antiqua" panose="02040602050305030304" pitchFamily="18" charset="0"/>
                <a:ea typeface="+mn-ea"/>
              </a:endParaRPr>
            </a:p>
          </p:txBody>
        </p:sp>
        <p:sp>
          <p:nvSpPr>
            <p:cNvPr id="87053" name="Rectangles 87052"/>
            <p:cNvSpPr/>
            <p:nvPr/>
          </p:nvSpPr>
          <p:spPr>
            <a:xfrm>
              <a:off x="3504" y="2942"/>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getFloat</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54" name="Rectangles 87053"/>
            <p:cNvSpPr/>
            <p:nvPr/>
          </p:nvSpPr>
          <p:spPr>
            <a:xfrm>
              <a:off x="1680" y="2942"/>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Double</a:t>
              </a:r>
              <a:endParaRPr sz="2400">
                <a:latin typeface="Book Antiqua" panose="02040602050305030304" pitchFamily="18" charset="0"/>
                <a:ea typeface="+mn-ea"/>
              </a:endParaRPr>
            </a:p>
          </p:txBody>
        </p:sp>
        <p:sp>
          <p:nvSpPr>
            <p:cNvPr id="87055" name="Rectangles 87054"/>
            <p:cNvSpPr/>
            <p:nvPr/>
          </p:nvSpPr>
          <p:spPr>
            <a:xfrm>
              <a:off x="288" y="2942"/>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REAL</a:t>
              </a:r>
              <a:endParaRPr sz="2400">
                <a:latin typeface="Book Antiqua" panose="02040602050305030304" pitchFamily="18" charset="0"/>
                <a:ea typeface="+mn-ea"/>
              </a:endParaRPr>
            </a:p>
          </p:txBody>
        </p:sp>
        <p:sp>
          <p:nvSpPr>
            <p:cNvPr id="87056" name="Rectangles 87055"/>
            <p:cNvSpPr/>
            <p:nvPr/>
          </p:nvSpPr>
          <p:spPr>
            <a:xfrm>
              <a:off x="3504" y="2655"/>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getInt</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57" name="Rectangles 87056"/>
            <p:cNvSpPr/>
            <p:nvPr/>
          </p:nvSpPr>
          <p:spPr>
            <a:xfrm>
              <a:off x="1680" y="2655"/>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Integer</a:t>
              </a:r>
              <a:endParaRPr sz="2400">
                <a:latin typeface="Book Antiqua" panose="02040602050305030304" pitchFamily="18" charset="0"/>
                <a:ea typeface="+mn-ea"/>
              </a:endParaRPr>
            </a:p>
          </p:txBody>
        </p:sp>
        <p:sp>
          <p:nvSpPr>
            <p:cNvPr id="87058" name="Rectangles 87057"/>
            <p:cNvSpPr/>
            <p:nvPr/>
          </p:nvSpPr>
          <p:spPr>
            <a:xfrm>
              <a:off x="288" y="2655"/>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INTEGER</a:t>
              </a:r>
              <a:endParaRPr sz="2400">
                <a:latin typeface="Book Antiqua" panose="02040602050305030304" pitchFamily="18" charset="0"/>
                <a:ea typeface="+mn-ea"/>
              </a:endParaRPr>
            </a:p>
          </p:txBody>
        </p:sp>
        <p:sp>
          <p:nvSpPr>
            <p:cNvPr id="87059" name="Rectangles 87058"/>
            <p:cNvSpPr/>
            <p:nvPr/>
          </p:nvSpPr>
          <p:spPr>
            <a:xfrm>
              <a:off x="3504" y="2368"/>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getDouble</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60" name="Rectangles 87059"/>
            <p:cNvSpPr/>
            <p:nvPr/>
          </p:nvSpPr>
          <p:spPr>
            <a:xfrm>
              <a:off x="1680" y="2368"/>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Double</a:t>
              </a:r>
              <a:endParaRPr sz="2400">
                <a:latin typeface="Book Antiqua" panose="02040602050305030304" pitchFamily="18" charset="0"/>
                <a:ea typeface="+mn-ea"/>
              </a:endParaRPr>
            </a:p>
          </p:txBody>
        </p:sp>
        <p:sp>
          <p:nvSpPr>
            <p:cNvPr id="87061" name="Rectangles 87060"/>
            <p:cNvSpPr/>
            <p:nvPr/>
          </p:nvSpPr>
          <p:spPr>
            <a:xfrm>
              <a:off x="288" y="2368"/>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FLOAT</a:t>
              </a:r>
              <a:endParaRPr sz="2400">
                <a:latin typeface="Book Antiqua" panose="02040602050305030304" pitchFamily="18" charset="0"/>
                <a:ea typeface="+mn-ea"/>
              </a:endParaRPr>
            </a:p>
          </p:txBody>
        </p:sp>
        <p:sp>
          <p:nvSpPr>
            <p:cNvPr id="87062" name="Rectangles 87061"/>
            <p:cNvSpPr/>
            <p:nvPr/>
          </p:nvSpPr>
          <p:spPr>
            <a:xfrm>
              <a:off x="3504" y="2081"/>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getDouble</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63" name="Rectangles 87062"/>
            <p:cNvSpPr/>
            <p:nvPr/>
          </p:nvSpPr>
          <p:spPr>
            <a:xfrm>
              <a:off x="1680" y="2081"/>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Double</a:t>
              </a:r>
              <a:endParaRPr sz="2400">
                <a:latin typeface="Book Antiqua" panose="02040602050305030304" pitchFamily="18" charset="0"/>
                <a:ea typeface="+mn-ea"/>
              </a:endParaRPr>
            </a:p>
          </p:txBody>
        </p:sp>
        <p:sp>
          <p:nvSpPr>
            <p:cNvPr id="87064" name="Rectangles 87063"/>
            <p:cNvSpPr/>
            <p:nvPr/>
          </p:nvSpPr>
          <p:spPr>
            <a:xfrm>
              <a:off x="288" y="2081"/>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DOUBLE</a:t>
              </a:r>
              <a:endParaRPr sz="2400">
                <a:latin typeface="Book Antiqua" panose="02040602050305030304" pitchFamily="18" charset="0"/>
                <a:ea typeface="+mn-ea"/>
              </a:endParaRPr>
            </a:p>
          </p:txBody>
        </p:sp>
        <p:sp>
          <p:nvSpPr>
            <p:cNvPr id="87065" name="Rectangles 87064"/>
            <p:cNvSpPr/>
            <p:nvPr/>
          </p:nvSpPr>
          <p:spPr>
            <a:xfrm>
              <a:off x="3504" y="1794"/>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getString</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66" name="Rectangles 87065"/>
            <p:cNvSpPr/>
            <p:nvPr/>
          </p:nvSpPr>
          <p:spPr>
            <a:xfrm>
              <a:off x="1680" y="1794"/>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String</a:t>
              </a:r>
              <a:endParaRPr sz="2400">
                <a:latin typeface="Book Antiqua" panose="02040602050305030304" pitchFamily="18" charset="0"/>
                <a:ea typeface="+mn-ea"/>
              </a:endParaRPr>
            </a:p>
          </p:txBody>
        </p:sp>
        <p:sp>
          <p:nvSpPr>
            <p:cNvPr id="87067" name="Rectangles 87066"/>
            <p:cNvSpPr/>
            <p:nvPr/>
          </p:nvSpPr>
          <p:spPr>
            <a:xfrm>
              <a:off x="288" y="1794"/>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VARCHAR</a:t>
              </a:r>
              <a:endParaRPr sz="2400">
                <a:latin typeface="Book Antiqua" panose="02040602050305030304" pitchFamily="18" charset="0"/>
                <a:ea typeface="+mn-ea"/>
              </a:endParaRPr>
            </a:p>
          </p:txBody>
        </p:sp>
        <p:sp>
          <p:nvSpPr>
            <p:cNvPr id="87068" name="Rectangles 87067"/>
            <p:cNvSpPr/>
            <p:nvPr/>
          </p:nvSpPr>
          <p:spPr>
            <a:xfrm>
              <a:off x="3504" y="1507"/>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getString</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69" name="Rectangles 87068"/>
            <p:cNvSpPr/>
            <p:nvPr/>
          </p:nvSpPr>
          <p:spPr>
            <a:xfrm>
              <a:off x="1680" y="1507"/>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String</a:t>
              </a:r>
              <a:endParaRPr sz="2400">
                <a:latin typeface="Book Antiqua" panose="02040602050305030304" pitchFamily="18" charset="0"/>
                <a:ea typeface="+mn-ea"/>
              </a:endParaRPr>
            </a:p>
          </p:txBody>
        </p:sp>
        <p:sp>
          <p:nvSpPr>
            <p:cNvPr id="87070" name="Rectangles 87069"/>
            <p:cNvSpPr/>
            <p:nvPr/>
          </p:nvSpPr>
          <p:spPr>
            <a:xfrm>
              <a:off x="288" y="1507"/>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CHAR</a:t>
              </a:r>
              <a:endParaRPr sz="2400">
                <a:latin typeface="Book Antiqua" panose="02040602050305030304" pitchFamily="18" charset="0"/>
                <a:ea typeface="+mn-ea"/>
              </a:endParaRPr>
            </a:p>
          </p:txBody>
        </p:sp>
        <p:sp>
          <p:nvSpPr>
            <p:cNvPr id="87071" name="Rectangles 87070"/>
            <p:cNvSpPr/>
            <p:nvPr/>
          </p:nvSpPr>
          <p:spPr>
            <a:xfrm>
              <a:off x="3504" y="1220"/>
              <a:ext cx="2064" cy="287"/>
            </a:xfrm>
            <a:prstGeom prst="rect">
              <a:avLst/>
            </a:prstGeom>
            <a:noFill/>
            <a:ln w="9525">
              <a:noFill/>
            </a:ln>
          </p:spPr>
          <p:txBody>
            <a:bodyPr lIns="92075" tIns="46038" rIns="92075" bIns="46038"/>
            <a:p>
              <a:pPr eaLnBrk="0" hangingPunct="0">
                <a:spcBef>
                  <a:spcPct val="20000"/>
                </a:spcBef>
              </a:pPr>
              <a:r>
                <a:rPr sz="2400" err="1">
                  <a:latin typeface="Book Antiqua" panose="02040602050305030304" pitchFamily="18" charset="0"/>
                  <a:ea typeface="+mn-ea"/>
                </a:rPr>
                <a:t>getBoolean</a:t>
              </a:r>
              <a:r>
                <a:rPr sz="2400">
                  <a:latin typeface="Book Antiqua" panose="02040602050305030304" pitchFamily="18" charset="0"/>
                  <a:ea typeface="+mn-ea"/>
                </a:rPr>
                <a:t>()</a:t>
              </a:r>
              <a:endParaRPr sz="2400">
                <a:latin typeface="Book Antiqua" panose="02040602050305030304" pitchFamily="18" charset="0"/>
                <a:ea typeface="+mn-ea"/>
              </a:endParaRPr>
            </a:p>
          </p:txBody>
        </p:sp>
        <p:sp>
          <p:nvSpPr>
            <p:cNvPr id="87072" name="Rectangles 87071"/>
            <p:cNvSpPr/>
            <p:nvPr/>
          </p:nvSpPr>
          <p:spPr>
            <a:xfrm>
              <a:off x="1680" y="1220"/>
              <a:ext cx="1824"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Boolean</a:t>
              </a:r>
              <a:endParaRPr sz="2400">
                <a:latin typeface="Book Antiqua" panose="02040602050305030304" pitchFamily="18" charset="0"/>
                <a:ea typeface="+mn-ea"/>
              </a:endParaRPr>
            </a:p>
          </p:txBody>
        </p:sp>
        <p:sp>
          <p:nvSpPr>
            <p:cNvPr id="87073" name="Rectangles 87072"/>
            <p:cNvSpPr/>
            <p:nvPr/>
          </p:nvSpPr>
          <p:spPr>
            <a:xfrm>
              <a:off x="288" y="1220"/>
              <a:ext cx="1392" cy="287"/>
            </a:xfrm>
            <a:prstGeom prst="rect">
              <a:avLst/>
            </a:prstGeom>
            <a:noFill/>
            <a:ln w="9525">
              <a:noFill/>
            </a:ln>
          </p:spPr>
          <p:txBody>
            <a:bodyPr lIns="92075" tIns="46038" rIns="92075" bIns="46038"/>
            <a:p>
              <a:pPr eaLnBrk="0" hangingPunct="0">
                <a:spcBef>
                  <a:spcPct val="20000"/>
                </a:spcBef>
              </a:pPr>
              <a:r>
                <a:rPr sz="2400">
                  <a:latin typeface="Book Antiqua" panose="02040602050305030304" pitchFamily="18" charset="0"/>
                  <a:ea typeface="+mn-ea"/>
                </a:rPr>
                <a:t>BIT</a:t>
              </a:r>
              <a:endParaRPr sz="2400">
                <a:latin typeface="Book Antiqua" panose="02040602050305030304" pitchFamily="18" charset="0"/>
                <a:ea typeface="+mn-ea"/>
              </a:endParaRPr>
            </a:p>
          </p:txBody>
        </p:sp>
        <p:sp>
          <p:nvSpPr>
            <p:cNvPr id="87074" name="Rectangles 87073"/>
            <p:cNvSpPr/>
            <p:nvPr/>
          </p:nvSpPr>
          <p:spPr>
            <a:xfrm>
              <a:off x="3504" y="933"/>
              <a:ext cx="2064" cy="287"/>
            </a:xfrm>
            <a:prstGeom prst="rect">
              <a:avLst/>
            </a:prstGeom>
            <a:noFill/>
            <a:ln w="9525">
              <a:noFill/>
            </a:ln>
          </p:spPr>
          <p:txBody>
            <a:bodyPr lIns="92075" tIns="46038" rIns="92075" bIns="46038"/>
            <a:p>
              <a:pPr eaLnBrk="0" hangingPunct="0">
                <a:spcBef>
                  <a:spcPct val="20000"/>
                </a:spcBef>
              </a:pPr>
              <a:r>
                <a:rPr sz="2400" i="1" u="sng" err="1">
                  <a:latin typeface="Book Antiqua" panose="02040602050305030304" pitchFamily="18" charset="0"/>
                  <a:ea typeface="+mn-ea"/>
                </a:rPr>
                <a:t>ResultSet</a:t>
              </a:r>
              <a:r>
                <a:rPr sz="2400" i="1" u="sng">
                  <a:latin typeface="Book Antiqua" panose="02040602050305030304" pitchFamily="18" charset="0"/>
                  <a:ea typeface="+mn-ea"/>
                </a:rPr>
                <a:t> get method</a:t>
              </a:r>
              <a:endParaRPr sz="2400" i="1" u="sng">
                <a:latin typeface="Book Antiqua" panose="02040602050305030304" pitchFamily="18" charset="0"/>
                <a:ea typeface="+mn-ea"/>
              </a:endParaRPr>
            </a:p>
          </p:txBody>
        </p:sp>
        <p:sp>
          <p:nvSpPr>
            <p:cNvPr id="87075" name="Rectangles 87074"/>
            <p:cNvSpPr/>
            <p:nvPr/>
          </p:nvSpPr>
          <p:spPr>
            <a:xfrm>
              <a:off x="1680" y="933"/>
              <a:ext cx="1824" cy="287"/>
            </a:xfrm>
            <a:prstGeom prst="rect">
              <a:avLst/>
            </a:prstGeom>
            <a:noFill/>
            <a:ln w="9525">
              <a:noFill/>
            </a:ln>
          </p:spPr>
          <p:txBody>
            <a:bodyPr lIns="92075" tIns="46038" rIns="92075" bIns="46038"/>
            <a:p>
              <a:pPr eaLnBrk="0" hangingPunct="0">
                <a:spcBef>
                  <a:spcPct val="20000"/>
                </a:spcBef>
              </a:pPr>
              <a:r>
                <a:rPr sz="2400" i="1" u="sng">
                  <a:latin typeface="Book Antiqua" panose="02040602050305030304" pitchFamily="18" charset="0"/>
                  <a:ea typeface="+mn-ea"/>
                </a:rPr>
                <a:t>Java class</a:t>
              </a:r>
              <a:endParaRPr sz="2400" i="1" u="sng">
                <a:latin typeface="Book Antiqua" panose="02040602050305030304" pitchFamily="18" charset="0"/>
                <a:ea typeface="+mn-ea"/>
              </a:endParaRPr>
            </a:p>
          </p:txBody>
        </p:sp>
        <p:sp>
          <p:nvSpPr>
            <p:cNvPr id="87076" name="Rectangles 87075"/>
            <p:cNvSpPr/>
            <p:nvPr/>
          </p:nvSpPr>
          <p:spPr>
            <a:xfrm>
              <a:off x="288" y="933"/>
              <a:ext cx="1392" cy="287"/>
            </a:xfrm>
            <a:prstGeom prst="rect">
              <a:avLst/>
            </a:prstGeom>
            <a:noFill/>
            <a:ln w="9525">
              <a:noFill/>
            </a:ln>
          </p:spPr>
          <p:txBody>
            <a:bodyPr lIns="92075" tIns="46038" rIns="92075" bIns="46038"/>
            <a:p>
              <a:pPr eaLnBrk="0" hangingPunct="0">
                <a:spcBef>
                  <a:spcPct val="20000"/>
                </a:spcBef>
              </a:pPr>
              <a:r>
                <a:rPr sz="2400" i="1" u="sng">
                  <a:latin typeface="Book Antiqua" panose="02040602050305030304" pitchFamily="18" charset="0"/>
                  <a:ea typeface="+mn-ea"/>
                </a:rPr>
                <a:t>SQL Type</a:t>
              </a:r>
              <a:endParaRPr sz="2400" i="1" u="sng">
                <a:latin typeface="Book Antiqua" panose="02040602050305030304" pitchFamily="18" charset="0"/>
                <a:ea typeface="+mn-ea"/>
              </a:endParaRPr>
            </a:p>
          </p:txBody>
        </p:sp>
        <p:sp>
          <p:nvSpPr>
            <p:cNvPr id="87077" name="Straight Connector 87076"/>
            <p:cNvSpPr/>
            <p:nvPr/>
          </p:nvSpPr>
          <p:spPr>
            <a:xfrm>
              <a:off x="288" y="933"/>
              <a:ext cx="5280" cy="0"/>
            </a:xfrm>
            <a:prstGeom prst="line">
              <a:avLst/>
            </a:prstGeom>
            <a:ln w="25400" cap="flat" cmpd="sng">
              <a:solidFill>
                <a:schemeClr val="tx1"/>
              </a:solidFill>
              <a:prstDash val="solid"/>
              <a:headEnd type="none" w="sm" len="sm"/>
              <a:tailEnd type="none" w="sm" len="sm"/>
            </a:ln>
          </p:spPr>
        </p:sp>
        <p:sp>
          <p:nvSpPr>
            <p:cNvPr id="87078" name="Straight Connector 87077"/>
            <p:cNvSpPr/>
            <p:nvPr/>
          </p:nvSpPr>
          <p:spPr>
            <a:xfrm>
              <a:off x="288" y="1220"/>
              <a:ext cx="5280" cy="0"/>
            </a:xfrm>
            <a:prstGeom prst="line">
              <a:avLst/>
            </a:prstGeom>
            <a:ln w="12700" cap="flat" cmpd="sng">
              <a:solidFill>
                <a:schemeClr val="tx1"/>
              </a:solidFill>
              <a:prstDash val="solid"/>
              <a:headEnd type="none" w="sm" len="sm"/>
              <a:tailEnd type="none" w="sm" len="sm"/>
            </a:ln>
          </p:spPr>
        </p:sp>
        <p:sp>
          <p:nvSpPr>
            <p:cNvPr id="87079" name="Straight Connector 87078"/>
            <p:cNvSpPr/>
            <p:nvPr/>
          </p:nvSpPr>
          <p:spPr>
            <a:xfrm>
              <a:off x="288" y="1507"/>
              <a:ext cx="5280" cy="0"/>
            </a:xfrm>
            <a:prstGeom prst="line">
              <a:avLst/>
            </a:prstGeom>
            <a:ln w="12700" cap="flat" cmpd="sng">
              <a:solidFill>
                <a:schemeClr val="tx1"/>
              </a:solidFill>
              <a:prstDash val="solid"/>
              <a:headEnd type="none" w="sm" len="sm"/>
              <a:tailEnd type="none" w="sm" len="sm"/>
            </a:ln>
          </p:spPr>
        </p:sp>
        <p:sp>
          <p:nvSpPr>
            <p:cNvPr id="87080" name="Straight Connector 87079"/>
            <p:cNvSpPr/>
            <p:nvPr/>
          </p:nvSpPr>
          <p:spPr>
            <a:xfrm>
              <a:off x="288" y="1794"/>
              <a:ext cx="5280" cy="0"/>
            </a:xfrm>
            <a:prstGeom prst="line">
              <a:avLst/>
            </a:prstGeom>
            <a:ln w="12700" cap="flat" cmpd="sng">
              <a:solidFill>
                <a:schemeClr val="tx1"/>
              </a:solidFill>
              <a:prstDash val="solid"/>
              <a:headEnd type="none" w="sm" len="sm"/>
              <a:tailEnd type="none" w="sm" len="sm"/>
            </a:ln>
          </p:spPr>
        </p:sp>
        <p:sp>
          <p:nvSpPr>
            <p:cNvPr id="87081" name="Straight Connector 87080"/>
            <p:cNvSpPr/>
            <p:nvPr/>
          </p:nvSpPr>
          <p:spPr>
            <a:xfrm>
              <a:off x="288" y="2081"/>
              <a:ext cx="5280" cy="0"/>
            </a:xfrm>
            <a:prstGeom prst="line">
              <a:avLst/>
            </a:prstGeom>
            <a:ln w="12700" cap="flat" cmpd="sng">
              <a:solidFill>
                <a:schemeClr val="tx1"/>
              </a:solidFill>
              <a:prstDash val="solid"/>
              <a:headEnd type="none" w="sm" len="sm"/>
              <a:tailEnd type="none" w="sm" len="sm"/>
            </a:ln>
          </p:spPr>
        </p:sp>
        <p:sp>
          <p:nvSpPr>
            <p:cNvPr id="87082" name="Straight Connector 87081"/>
            <p:cNvSpPr/>
            <p:nvPr/>
          </p:nvSpPr>
          <p:spPr>
            <a:xfrm>
              <a:off x="288" y="2368"/>
              <a:ext cx="5280" cy="0"/>
            </a:xfrm>
            <a:prstGeom prst="line">
              <a:avLst/>
            </a:prstGeom>
            <a:ln w="12700" cap="flat" cmpd="sng">
              <a:solidFill>
                <a:schemeClr val="tx1"/>
              </a:solidFill>
              <a:prstDash val="solid"/>
              <a:headEnd type="none" w="sm" len="sm"/>
              <a:tailEnd type="none" w="sm" len="sm"/>
            </a:ln>
          </p:spPr>
        </p:sp>
        <p:sp>
          <p:nvSpPr>
            <p:cNvPr id="87083" name="Straight Connector 87082"/>
            <p:cNvSpPr/>
            <p:nvPr/>
          </p:nvSpPr>
          <p:spPr>
            <a:xfrm>
              <a:off x="288" y="2655"/>
              <a:ext cx="5280" cy="0"/>
            </a:xfrm>
            <a:prstGeom prst="line">
              <a:avLst/>
            </a:prstGeom>
            <a:ln w="12700" cap="flat" cmpd="sng">
              <a:solidFill>
                <a:schemeClr val="tx1"/>
              </a:solidFill>
              <a:prstDash val="solid"/>
              <a:headEnd type="none" w="sm" len="sm"/>
              <a:tailEnd type="none" w="sm" len="sm"/>
            </a:ln>
          </p:spPr>
        </p:sp>
        <p:sp>
          <p:nvSpPr>
            <p:cNvPr id="87084" name="Straight Connector 87083"/>
            <p:cNvSpPr/>
            <p:nvPr/>
          </p:nvSpPr>
          <p:spPr>
            <a:xfrm>
              <a:off x="288" y="2942"/>
              <a:ext cx="5280" cy="0"/>
            </a:xfrm>
            <a:prstGeom prst="line">
              <a:avLst/>
            </a:prstGeom>
            <a:ln w="12700" cap="flat" cmpd="sng">
              <a:solidFill>
                <a:schemeClr val="tx1"/>
              </a:solidFill>
              <a:prstDash val="solid"/>
              <a:headEnd type="none" w="sm" len="sm"/>
              <a:tailEnd type="none" w="sm" len="sm"/>
            </a:ln>
          </p:spPr>
        </p:sp>
        <p:sp>
          <p:nvSpPr>
            <p:cNvPr id="87085" name="Straight Connector 87084"/>
            <p:cNvSpPr/>
            <p:nvPr/>
          </p:nvSpPr>
          <p:spPr>
            <a:xfrm>
              <a:off x="288" y="3229"/>
              <a:ext cx="5280" cy="0"/>
            </a:xfrm>
            <a:prstGeom prst="line">
              <a:avLst/>
            </a:prstGeom>
            <a:ln w="12700" cap="flat" cmpd="sng">
              <a:solidFill>
                <a:schemeClr val="tx1"/>
              </a:solidFill>
              <a:prstDash val="solid"/>
              <a:headEnd type="none" w="sm" len="sm"/>
              <a:tailEnd type="none" w="sm" len="sm"/>
            </a:ln>
          </p:spPr>
        </p:sp>
        <p:sp>
          <p:nvSpPr>
            <p:cNvPr id="87086" name="Straight Connector 87085"/>
            <p:cNvSpPr/>
            <p:nvPr/>
          </p:nvSpPr>
          <p:spPr>
            <a:xfrm>
              <a:off x="288" y="3516"/>
              <a:ext cx="5280" cy="0"/>
            </a:xfrm>
            <a:prstGeom prst="line">
              <a:avLst/>
            </a:prstGeom>
            <a:ln w="12700" cap="flat" cmpd="sng">
              <a:solidFill>
                <a:schemeClr val="tx1"/>
              </a:solidFill>
              <a:prstDash val="solid"/>
              <a:headEnd type="none" w="sm" len="sm"/>
              <a:tailEnd type="none" w="sm" len="sm"/>
            </a:ln>
          </p:spPr>
        </p:sp>
        <p:sp>
          <p:nvSpPr>
            <p:cNvPr id="87087" name="Straight Connector 87086"/>
            <p:cNvSpPr/>
            <p:nvPr/>
          </p:nvSpPr>
          <p:spPr>
            <a:xfrm>
              <a:off x="288" y="3803"/>
              <a:ext cx="5280" cy="0"/>
            </a:xfrm>
            <a:prstGeom prst="line">
              <a:avLst/>
            </a:prstGeom>
            <a:ln w="12700" cap="flat" cmpd="sng">
              <a:solidFill>
                <a:schemeClr val="tx1"/>
              </a:solidFill>
              <a:prstDash val="solid"/>
              <a:headEnd type="none" w="sm" len="sm"/>
              <a:tailEnd type="none" w="sm" len="sm"/>
            </a:ln>
          </p:spPr>
        </p:sp>
        <p:sp>
          <p:nvSpPr>
            <p:cNvPr id="87088" name="Straight Connector 87087"/>
            <p:cNvSpPr/>
            <p:nvPr/>
          </p:nvSpPr>
          <p:spPr>
            <a:xfrm>
              <a:off x="288" y="4090"/>
              <a:ext cx="5280" cy="0"/>
            </a:xfrm>
            <a:prstGeom prst="line">
              <a:avLst/>
            </a:prstGeom>
            <a:ln w="25400" cap="flat" cmpd="sng">
              <a:solidFill>
                <a:schemeClr val="tx1"/>
              </a:solidFill>
              <a:prstDash val="solid"/>
              <a:headEnd type="none" w="sm" len="sm"/>
              <a:tailEnd type="none" w="sm" len="sm"/>
            </a:ln>
          </p:spPr>
        </p:sp>
        <p:sp>
          <p:nvSpPr>
            <p:cNvPr id="87089" name="Straight Connector 87088"/>
            <p:cNvSpPr/>
            <p:nvPr/>
          </p:nvSpPr>
          <p:spPr>
            <a:xfrm>
              <a:off x="288" y="933"/>
              <a:ext cx="0" cy="3157"/>
            </a:xfrm>
            <a:prstGeom prst="line">
              <a:avLst/>
            </a:prstGeom>
            <a:ln w="25400" cap="flat" cmpd="sng">
              <a:solidFill>
                <a:schemeClr val="tx1"/>
              </a:solidFill>
              <a:prstDash val="solid"/>
              <a:headEnd type="none" w="sm" len="sm"/>
              <a:tailEnd type="none" w="sm" len="sm"/>
            </a:ln>
          </p:spPr>
        </p:sp>
        <p:sp>
          <p:nvSpPr>
            <p:cNvPr id="87090" name="Straight Connector 87089"/>
            <p:cNvSpPr/>
            <p:nvPr/>
          </p:nvSpPr>
          <p:spPr>
            <a:xfrm>
              <a:off x="1680" y="933"/>
              <a:ext cx="0" cy="3157"/>
            </a:xfrm>
            <a:prstGeom prst="line">
              <a:avLst/>
            </a:prstGeom>
            <a:ln w="12700" cap="flat" cmpd="sng">
              <a:solidFill>
                <a:schemeClr val="tx1"/>
              </a:solidFill>
              <a:prstDash val="solid"/>
              <a:headEnd type="none" w="sm" len="sm"/>
              <a:tailEnd type="none" w="sm" len="sm"/>
            </a:ln>
          </p:spPr>
        </p:sp>
        <p:sp>
          <p:nvSpPr>
            <p:cNvPr id="87091" name="Straight Connector 87090"/>
            <p:cNvSpPr/>
            <p:nvPr/>
          </p:nvSpPr>
          <p:spPr>
            <a:xfrm>
              <a:off x="3504" y="933"/>
              <a:ext cx="0" cy="3157"/>
            </a:xfrm>
            <a:prstGeom prst="line">
              <a:avLst/>
            </a:prstGeom>
            <a:ln w="12700" cap="flat" cmpd="sng">
              <a:solidFill>
                <a:schemeClr val="tx1"/>
              </a:solidFill>
              <a:prstDash val="solid"/>
              <a:headEnd type="none" w="sm" len="sm"/>
              <a:tailEnd type="none" w="sm" len="sm"/>
            </a:ln>
          </p:spPr>
        </p:sp>
        <p:sp>
          <p:nvSpPr>
            <p:cNvPr id="87092" name="Straight Connector 87091"/>
            <p:cNvSpPr/>
            <p:nvPr/>
          </p:nvSpPr>
          <p:spPr>
            <a:xfrm>
              <a:off x="5568" y="933"/>
              <a:ext cx="0" cy="3157"/>
            </a:xfrm>
            <a:prstGeom prst="line">
              <a:avLst/>
            </a:prstGeom>
            <a:ln w="25400" cap="flat" cmpd="sng">
              <a:solidFill>
                <a:schemeClr val="tx1"/>
              </a:solidFill>
              <a:prstDash val="solid"/>
              <a:headEnd type="none" w="sm" len="sm"/>
              <a:tailEnd type="none" w="sm" len="sm"/>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89089"/>
          <p:cNvSpPr>
            <a:spLocks noGrp="1"/>
          </p:cNvSpPr>
          <p:nvPr>
            <p:ph type="title"/>
          </p:nvPr>
        </p:nvSpPr>
        <p:spPr/>
        <p:txBody>
          <a:bodyPr vert="horz" wrap="square" lIns="90488" tIns="44450" rIns="90488" bIns="44450" anchor="ctr" anchorCtr="0"/>
          <a:p>
            <a:r>
              <a:t>JDBC: Exceptions and Warnings</a:t>
            </a:r>
          </a:p>
        </p:txBody>
      </p:sp>
      <p:sp>
        <p:nvSpPr>
          <p:cNvPr id="89091" name="Text Placeholder 89090"/>
          <p:cNvSpPr>
            <a:spLocks noGrp="1"/>
          </p:cNvSpPr>
          <p:nvPr>
            <p:ph type="body" idx="1"/>
          </p:nvPr>
        </p:nvSpPr>
        <p:spPr/>
        <p:txBody>
          <a:bodyPr vert="horz" wrap="square" lIns="90488" tIns="44450" rIns="90488" bIns="44450" anchor="t" anchorCtr="0"/>
          <a:p>
            <a:r>
              <a:t>Most of java.</a:t>
            </a:r>
            <a:r>
              <a:rPr dirty="0" err="1"/>
              <a:t>sql </a:t>
            </a:r>
            <a:r>
              <a:t>can throw and </a:t>
            </a:r>
            <a:r>
              <a:rPr dirty="0" err="1"/>
              <a:t>SQLException </a:t>
            </a:r>
            <a:r>
              <a:t>if an error occurs (use try/catch blocks to find connection problems)</a:t>
            </a:r>
          </a:p>
          <a:p>
            <a:r>
              <a:rPr dirty="0" err="1"/>
              <a:t>SQLWarning </a:t>
            </a:r>
            <a:r>
              <a:t>is a subclass of </a:t>
            </a:r>
            <a:r>
              <a:rPr dirty="0" err="1"/>
              <a:t>EQLException</a:t>
            </a:r>
            <a:r>
              <a:t>; not as severe (they are not thrown and their existence has to be explicitly tested)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ADVANCED JDBC</a:t>
            </a:r>
            <a:endParaRPr lang="en-IN" altLang="en-US"/>
          </a:p>
        </p:txBody>
      </p:sp>
      <p:sp>
        <p:nvSpPr>
          <p:cNvPr id="3" name="Content Placeholder 2"/>
          <p:cNvSpPr>
            <a:spLocks noGrp="1"/>
          </p:cNvSpPr>
          <p:nvPr>
            <p:ph idx="1"/>
          </p:nvPr>
        </p:nvSpPr>
        <p:spPr/>
        <p:txBody>
          <a:bodyPr/>
          <a:p>
            <a:r>
              <a:rPr lang="en-US" altLang="en-US"/>
              <a:t>A PreparedStatement is an interface in Java used to execute precompiled SQL queries, providing a more efficient and secure way of interacting with a database compared to regular Statement. It is particularly useful when executing similar queries repeatedly, as the query structure is compiled once, and can be executed multiple times with different parameters.</a:t>
            </a:r>
            <a:endParaRPr lang="en-US" altLang="en-US"/>
          </a:p>
          <a:p>
            <a:endParaRPr lang="en-US" altLang="en-US"/>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PREPARED STMT - </a:t>
            </a:r>
            <a:r>
              <a:rPr lang="en-US" altLang="en-US">
                <a:sym typeface="+mn-ea"/>
              </a:rPr>
              <a:t>Key Points</a:t>
            </a:r>
            <a:endParaRPr lang="en-IN" altLang="en-US"/>
          </a:p>
        </p:txBody>
      </p:sp>
      <p:sp>
        <p:nvSpPr>
          <p:cNvPr id="3" name="Content Placeholder 2"/>
          <p:cNvSpPr>
            <a:spLocks noGrp="1"/>
          </p:cNvSpPr>
          <p:nvPr>
            <p:ph idx="1"/>
          </p:nvPr>
        </p:nvSpPr>
        <p:spPr/>
        <p:txBody>
          <a:bodyPr/>
          <a:p>
            <a:r>
              <a:rPr lang="en-US" altLang="en-US" sz="2400"/>
              <a:t>Parameterized Queries: The ? placeholders are used to represent parameters in the SQL query. The actual values are bound at runtime using methods like setString(), setInt(), etc.</a:t>
            </a:r>
            <a:endParaRPr lang="en-US" altLang="en-US" sz="2400"/>
          </a:p>
          <a:p>
            <a:r>
              <a:rPr lang="en-US" altLang="en-US" sz="2400"/>
              <a:t>Efficiency: The query is parsed and compiled once, and can be reused with different parameters.</a:t>
            </a:r>
            <a:endParaRPr lang="en-US" altLang="en-US" sz="2400"/>
          </a:p>
          <a:p>
            <a:r>
              <a:rPr lang="en-US" altLang="en-US" sz="2400"/>
              <a:t>Security: Using PreparedStatement automatically handles parameterization, reducing the risk of SQL injection.</a:t>
            </a:r>
            <a:endParaRPr lang="en-US" altLang="en-US" sz="2400"/>
          </a:p>
          <a:p>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Handling Database Metadata</a:t>
            </a:r>
            <a:endParaRPr lang="en-US" altLang="en-US"/>
          </a:p>
        </p:txBody>
      </p:sp>
      <p:sp>
        <p:nvSpPr>
          <p:cNvPr id="3" name="Content Placeholder 2"/>
          <p:cNvSpPr>
            <a:spLocks noGrp="1"/>
          </p:cNvSpPr>
          <p:nvPr>
            <p:ph idx="1"/>
          </p:nvPr>
        </p:nvSpPr>
        <p:spPr/>
        <p:txBody>
          <a:bodyPr/>
          <a:p>
            <a:r>
              <a:rPr lang="en-US" altLang="en-US" sz="2400"/>
              <a:t>What is Database Metadata?</a:t>
            </a:r>
            <a:endParaRPr lang="en-US" altLang="en-US" sz="2400"/>
          </a:p>
          <a:p>
            <a:pPr lvl="1"/>
            <a:r>
              <a:rPr lang="en-US" altLang="en-US" sz="2100"/>
              <a:t>Metadata refers to information about the database structure, such as tables, columns, data types, and constraints.</a:t>
            </a:r>
            <a:endParaRPr lang="en-US" altLang="en-US" sz="2100"/>
          </a:p>
          <a:p>
            <a:pPr lvl="1"/>
            <a:r>
              <a:rPr lang="en-US" altLang="en-US" sz="2100"/>
              <a:t>It helps developers understand the structure of the database for operations like schema exploration, validation, and dynamic querying.</a:t>
            </a:r>
            <a:endParaRPr lang="en-US" altLang="en-US" sz="2100"/>
          </a:p>
          <a:p>
            <a:r>
              <a:rPr lang="en-US" altLang="en-US" sz="2400"/>
              <a:t>Accessing Metadata:</a:t>
            </a:r>
            <a:endParaRPr lang="en-US" altLang="en-US" sz="2400"/>
          </a:p>
          <a:p>
            <a:pPr lvl="1"/>
            <a:r>
              <a:rPr lang="en-US" altLang="en-US" sz="2100"/>
              <a:t>DatabaseMetaData: Interface that provides information about the database, such as its capabilities, supported features, and structure.</a:t>
            </a:r>
            <a:endParaRPr lang="en-US" altLang="en-US" sz="2100"/>
          </a:p>
          <a:p>
            <a:pPr lvl="1"/>
            <a:r>
              <a:rPr lang="en-US" altLang="en-US" sz="2100"/>
              <a:t>ResultSetMetaData: Interface used to get metadata about the result set (e.g., number of columns, column names, types).</a:t>
            </a:r>
            <a:endParaRPr lang="en-US" altLang="en-US" sz="2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2400"/>
              <a:t>Common Methods:</a:t>
            </a:r>
            <a:endParaRPr lang="en-US" altLang="en-US" sz="2400"/>
          </a:p>
          <a:p>
            <a:pPr lvl="1"/>
            <a:r>
              <a:rPr lang="en-US" altLang="en-US" sz="2100"/>
              <a:t>Connection.getMetaData(): Returns DatabaseMetaData object.</a:t>
            </a:r>
            <a:endParaRPr lang="en-US" altLang="en-US" sz="2100"/>
          </a:p>
          <a:p>
            <a:pPr lvl="2"/>
            <a:r>
              <a:rPr lang="en-US" altLang="en-US" sz="1800"/>
              <a:t>DatabaseMetaData metaData = connection.getMetaData();</a:t>
            </a:r>
            <a:endParaRPr lang="en-US" altLang="en-US" sz="1800"/>
          </a:p>
          <a:p>
            <a:r>
              <a:rPr lang="en-US" altLang="en-US" sz="2400"/>
              <a:t>DatabaseMetaData Methods:</a:t>
            </a:r>
            <a:endParaRPr lang="en-US" altLang="en-US" sz="2400"/>
          </a:p>
          <a:p>
            <a:pPr lvl="1"/>
            <a:r>
              <a:rPr lang="en-US" altLang="en-US" sz="2100"/>
              <a:t>getTables(): Returns a list of tables in the database.</a:t>
            </a:r>
            <a:endParaRPr lang="en-US" altLang="en-US" sz="2100"/>
          </a:p>
          <a:p>
            <a:pPr lvl="1"/>
            <a:r>
              <a:rPr lang="en-US" altLang="en-US" sz="2100"/>
              <a:t>getColumns(): Provides column details of a specific table.</a:t>
            </a:r>
            <a:endParaRPr lang="en-US" altLang="en-US" sz="2100"/>
          </a:p>
          <a:p>
            <a:pPr lvl="1"/>
            <a:r>
              <a:rPr lang="en-US" altLang="en-US" sz="2100"/>
              <a:t>getPrimaryKeys(): Gets primary key details.</a:t>
            </a:r>
            <a:endParaRPr lang="en-US" altLang="en-US" sz="2100"/>
          </a:p>
          <a:p>
            <a:pPr lvl="1"/>
            <a:r>
              <a:rPr lang="en-US" altLang="en-US" sz="2100"/>
              <a:t>getIndexInfo(): Provides index information.</a:t>
            </a:r>
            <a:endParaRPr lang="en-US" altLang="en-US" sz="2100"/>
          </a:p>
          <a:p>
            <a:pPr lvl="1"/>
            <a:r>
              <a:rPr lang="en-US" altLang="en-US" sz="2100"/>
              <a:t>supportsTransactions(): Checks if transactions are supported.</a:t>
            </a:r>
            <a:endParaRPr lang="en-US" altLang="en-US" sz="2100"/>
          </a:p>
          <a:p>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ResultSetMetaData Methods:</a:t>
            </a:r>
            <a:endParaRPr lang="en-US" altLang="en-US"/>
          </a:p>
          <a:p>
            <a:r>
              <a:rPr lang="en-US" altLang="en-US"/>
              <a:t>getColumnCount(): Returns the number of columns.</a:t>
            </a:r>
            <a:endParaRPr lang="en-US" altLang="en-US"/>
          </a:p>
          <a:p>
            <a:r>
              <a:rPr lang="en-US" altLang="en-US"/>
              <a:t>getColumnName(int column): Gets the column name.</a:t>
            </a:r>
            <a:endParaRPr lang="en-US" altLang="en-US"/>
          </a:p>
          <a:p>
            <a:r>
              <a:rPr lang="en-US" altLang="en-US"/>
              <a:t>getColumnType(int column): Retrieves the SQL type of a column.</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Executing Stored Procedures with CallableStatement </a:t>
            </a:r>
            <a:endParaRPr lang="en-US" altLang="en-US"/>
          </a:p>
        </p:txBody>
      </p:sp>
      <p:sp>
        <p:nvSpPr>
          <p:cNvPr id="3" name="Content Placeholder 2"/>
          <p:cNvSpPr>
            <a:spLocks noGrp="1"/>
          </p:cNvSpPr>
          <p:nvPr>
            <p:ph idx="1"/>
          </p:nvPr>
        </p:nvSpPr>
        <p:spPr/>
        <p:txBody>
          <a:bodyPr/>
          <a:p>
            <a:r>
              <a:rPr lang="en-US" altLang="en-US" sz="2400"/>
              <a:t>CallableStatement is an interface used in JDBC to execute SQL stored procedures. Stored procedures are precompiled SQL queries stored in the database and can include logic such as control flow, variables, and more. The CallableStatement allows us to invoke these stored procedures from Java code.</a:t>
            </a:r>
            <a:endParaRPr lang="en-US" altLang="en-US" sz="2400"/>
          </a:p>
          <a:p>
            <a:r>
              <a:rPr lang="en-US" altLang="en-US" sz="2400"/>
              <a:t>Key Concepts:</a:t>
            </a:r>
            <a:endParaRPr lang="en-US" altLang="en-US" sz="2400"/>
          </a:p>
          <a:p>
            <a:pPr lvl="1"/>
            <a:r>
              <a:rPr lang="en-US" altLang="en-US" sz="2100"/>
              <a:t>Stored Procedure:</a:t>
            </a:r>
            <a:endParaRPr lang="en-US" altLang="en-US" sz="2100"/>
          </a:p>
          <a:p>
            <a:pPr lvl="2"/>
            <a:r>
              <a:rPr lang="en-US" altLang="en-US" sz="1800"/>
              <a:t>A stored procedure is a set of SQL statements that can be executed on the database server. It is often used to perform operations like inserting data, updating records, or complex calculations.</a:t>
            </a:r>
            <a:endParaRPr lang="en-US" altLang="en-US" sz="1800"/>
          </a:p>
          <a:p>
            <a:pPr lvl="2"/>
            <a:r>
              <a:rPr lang="en-US" altLang="en-US" sz="1800"/>
              <a:t>It is created and stored in the database and can be called by applications multiple times.</a:t>
            </a: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2400"/>
              <a:t>CallableStatement:</a:t>
            </a:r>
            <a:endParaRPr lang="en-US" altLang="en-US" sz="2400"/>
          </a:p>
          <a:p>
            <a:pPr lvl="1"/>
            <a:r>
              <a:rPr lang="en-US" altLang="en-US" sz="2100"/>
              <a:t>It is an extension of PreparedStatement, designed to handle calls to database stored procedures.</a:t>
            </a:r>
            <a:endParaRPr lang="en-US" altLang="en-US" sz="2100"/>
          </a:p>
          <a:p>
            <a:pPr lvl="1"/>
            <a:r>
              <a:rPr lang="en-US" altLang="en-US" sz="2100"/>
              <a:t>Used to call stored procedures that may or may not have input/output parameters.</a:t>
            </a:r>
            <a:endParaRPr lang="en-US" altLang="en-US" sz="2100"/>
          </a:p>
          <a:p>
            <a:r>
              <a:rPr lang="en-US" altLang="en-US" sz="2400"/>
              <a:t>Syntax to Call Stored Procedure:</a:t>
            </a:r>
            <a:endParaRPr lang="en-US" altLang="en-US" sz="2400"/>
          </a:p>
          <a:p>
            <a:pPr lvl="1"/>
            <a:r>
              <a:rPr lang="en-US" altLang="en-US" sz="2100"/>
              <a:t>For no parameters:</a:t>
            </a:r>
            <a:endParaRPr lang="en-US" altLang="en-US" sz="2100"/>
          </a:p>
          <a:p>
            <a:pPr lvl="2"/>
            <a:r>
              <a:rPr lang="en-US" altLang="en-US" sz="1800"/>
              <a:t>String query = "{CALL procedure_name()}";</a:t>
            </a:r>
            <a:endParaRPr lang="en-US" altLang="en-US" sz="1800"/>
          </a:p>
          <a:p>
            <a:pPr lvl="1"/>
            <a:r>
              <a:rPr lang="en-US" altLang="en-US" sz="2100"/>
              <a:t>For parameters (both IN and OUT parameters):</a:t>
            </a:r>
            <a:endParaRPr lang="en-US" altLang="en-US" sz="2100"/>
          </a:p>
          <a:p>
            <a:pPr lvl="2"/>
            <a:r>
              <a:rPr lang="en-US" altLang="en-US" sz="1800"/>
              <a:t>String query = "{CALL procedure_name(?, ?, ?)}"; // IN, OUT parameters</a:t>
            </a:r>
            <a:endParaRPr lang="en-US" altLang="en-US" sz="1800"/>
          </a:p>
          <a:p>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Steps to Execute Stored Procedures:</a:t>
            </a:r>
            <a:endParaRPr lang="en-US" altLang="en-US"/>
          </a:p>
          <a:p>
            <a:pPr lvl="1"/>
            <a:r>
              <a:rPr lang="en-US" altLang="en-US"/>
              <a:t>Establish a Database Connection.</a:t>
            </a:r>
            <a:endParaRPr lang="en-US" altLang="en-US"/>
          </a:p>
          <a:p>
            <a:pPr lvl="1"/>
            <a:r>
              <a:rPr lang="en-US" altLang="en-US"/>
              <a:t>Prepare a CallableStatement object with the stored procedure query.</a:t>
            </a:r>
            <a:endParaRPr lang="en-US" altLang="en-US"/>
          </a:p>
          <a:p>
            <a:pPr lvl="1"/>
            <a:r>
              <a:rPr lang="en-US" altLang="en-US"/>
              <a:t>Set Input Parameters (if any).</a:t>
            </a:r>
            <a:endParaRPr lang="en-US" altLang="en-US"/>
          </a:p>
          <a:p>
            <a:pPr lvl="1"/>
            <a:r>
              <a:rPr lang="en-US" altLang="en-US"/>
              <a:t>Execute the Stored Procedure.</a:t>
            </a:r>
            <a:endParaRPr lang="en-US" altLang="en-US"/>
          </a:p>
          <a:p>
            <a:pPr lvl="1"/>
            <a:r>
              <a:rPr lang="en-US" altLang="en-US"/>
              <a:t>Retrieve Output Parameters (if any).</a:t>
            </a:r>
            <a:endParaRPr lang="en-US" altLang="en-US"/>
          </a:p>
          <a:p>
            <a:pPr lvl="1"/>
            <a:r>
              <a:rPr lang="en-US" altLang="en-US"/>
              <a:t>Close the Statement and Connection.</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ltLang="en-US"/>
            </a:fld>
            <a:endParaRPr lang="en-US" altLang="en-US"/>
          </a:p>
        </p:txBody>
      </p:sp>
      <p:sp>
        <p:nvSpPr>
          <p:cNvPr id="45058" name="Title 45057"/>
          <p:cNvSpPr>
            <a:spLocks noGrp="1"/>
          </p:cNvSpPr>
          <p:nvPr>
            <p:ph type="title"/>
          </p:nvPr>
        </p:nvSpPr>
        <p:spPr>
          <a:xfrm>
            <a:off x="533400" y="-76200"/>
            <a:ext cx="7543800" cy="1295400"/>
          </a:xfrm>
        </p:spPr>
        <p:txBody>
          <a:bodyPr anchor="b" anchorCtr="0"/>
          <a:p>
            <a:r>
              <a:t>General Architecture</a:t>
            </a:r>
          </a:p>
        </p:txBody>
      </p:sp>
      <p:sp>
        <p:nvSpPr>
          <p:cNvPr id="45059" name="Text Placeholder 45058"/>
          <p:cNvSpPr>
            <a:spLocks noGrp="1"/>
          </p:cNvSpPr>
          <p:nvPr>
            <p:ph type="body" idx="1"/>
          </p:nvPr>
        </p:nvSpPr>
        <p:spPr>
          <a:xfrm>
            <a:off x="4495800" y="1676400"/>
            <a:ext cx="4191000" cy="4454525"/>
          </a:xfrm>
        </p:spPr>
        <p:txBody>
          <a:bodyPr/>
          <a:p>
            <a:r>
              <a:rPr sz="2400"/>
              <a:t>What design pattern is implied in this architecture?</a:t>
            </a:r>
            <a:endParaRPr sz="2400"/>
          </a:p>
          <a:p>
            <a:r>
              <a:rPr sz="2400"/>
              <a:t>What does it buy for us?</a:t>
            </a:r>
            <a:endParaRPr sz="2400"/>
          </a:p>
          <a:p>
            <a:r>
              <a:rPr sz="2400"/>
              <a:t>Why is this architecture also multi-tiered?</a:t>
            </a:r>
            <a:endParaRPr sz="2400"/>
          </a:p>
        </p:txBody>
      </p:sp>
      <p:pic>
        <p:nvPicPr>
          <p:cNvPr id="45060" name="Picture 45059"/>
          <p:cNvPicPr>
            <a:picLocks noChangeAspect="1"/>
          </p:cNvPicPr>
          <p:nvPr/>
        </p:nvPicPr>
        <p:blipFill>
          <a:blip r:embed="rId1"/>
          <a:stretch>
            <a:fillRect/>
          </a:stretch>
        </p:blipFill>
        <p:spPr>
          <a:xfrm>
            <a:off x="685800" y="1295400"/>
            <a:ext cx="3384550" cy="5195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000000"/>
                                          </p:val>
                                        </p:tav>
                                        <p:tav tm="100000">
                                          <p:val>
                                            <p:strVal val="#ppt_w"/>
                                          </p:val>
                                        </p:tav>
                                      </p:tavLst>
                                    </p:anim>
                                    <p:anim calcmode="lin" valueType="num">
                                      <p:cBhvr>
                                        <p:cTn id="8" dur="500" fill="hold"/>
                                        <p:tgtEl>
                                          <p:spTgt spid="45058"/>
                                        </p:tgtEl>
                                        <p:attrNameLst>
                                          <p:attrName>ppt_h</p:attrName>
                                        </p:attrNameLst>
                                      </p:cBhvr>
                                      <p:tavLst>
                                        <p:tav tm="0">
                                          <p:val>
                                            <p:fltVal val="0.000000"/>
                                          </p:val>
                                        </p:tav>
                                        <p:tav tm="100000">
                                          <p:val>
                                            <p:strVal val="#ppt_h"/>
                                          </p:val>
                                        </p:tav>
                                      </p:tavLst>
                                    </p:anim>
                                    <p:animEffect transition="in" filter="fade">
                                      <p:cBhvr>
                                        <p:cTn id="9" dur="500"/>
                                        <p:tgtEl>
                                          <p:spTgt spid="450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wipe(up)">
                                      <p:cBhvr>
                                        <p:cTn id="13" dur="2000"/>
                                        <p:tgtEl>
                                          <p:spTgt spid="45060"/>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5059">
                                            <p:txEl>
                                              <p:charRg st="0" end="53"/>
                                            </p:txEl>
                                          </p:spTgt>
                                        </p:tgtEl>
                                        <p:attrNameLst>
                                          <p:attrName>style.visibility</p:attrName>
                                        </p:attrNameLst>
                                      </p:cBhvr>
                                      <p:to>
                                        <p:strVal val="visible"/>
                                      </p:to>
                                    </p:set>
                                    <p:animEffect transition="in" filter="fade">
                                      <p:cBhvr>
                                        <p:cTn id="17" dur="1000">
                                          <p:stCondLst>
                                            <p:cond delay="0"/>
                                          </p:stCondLst>
                                        </p:cTn>
                                        <p:tgtEl>
                                          <p:spTgt spid="45059">
                                            <p:txEl>
                                              <p:charRg st="0"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charRg st="53" end="78"/>
                                            </p:txEl>
                                          </p:spTgt>
                                        </p:tgtEl>
                                        <p:attrNameLst>
                                          <p:attrName>style.visibility</p:attrName>
                                        </p:attrNameLst>
                                      </p:cBhvr>
                                      <p:to>
                                        <p:strVal val="visible"/>
                                      </p:to>
                                    </p:set>
                                    <p:animEffect transition="in" filter="fade">
                                      <p:cBhvr>
                                        <p:cTn id="22" dur="1000">
                                          <p:stCondLst>
                                            <p:cond delay="0"/>
                                          </p:stCondLst>
                                        </p:cTn>
                                        <p:tgtEl>
                                          <p:spTgt spid="45059">
                                            <p:txEl>
                                              <p:charRg st="53"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charRg st="78" end="122"/>
                                            </p:txEl>
                                          </p:spTgt>
                                        </p:tgtEl>
                                        <p:attrNameLst>
                                          <p:attrName>style.visibility</p:attrName>
                                        </p:attrNameLst>
                                      </p:cBhvr>
                                      <p:to>
                                        <p:strVal val="visible"/>
                                      </p:to>
                                    </p:set>
                                    <p:animEffect transition="in" filter="fade">
                                      <p:cBhvr>
                                        <p:cTn id="27" dur="1000">
                                          <p:stCondLst>
                                            <p:cond delay="0"/>
                                          </p:stCondLst>
                                        </p:cTn>
                                        <p:tgtEl>
                                          <p:spTgt spid="45059">
                                            <p:txEl>
                                              <p:charRg st="78"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Transaction Management </a:t>
            </a:r>
            <a:endParaRPr lang="en-US"/>
          </a:p>
        </p:txBody>
      </p:sp>
      <p:sp>
        <p:nvSpPr>
          <p:cNvPr id="3" name="Content Placeholder 2"/>
          <p:cNvSpPr>
            <a:spLocks noGrp="1"/>
          </p:cNvSpPr>
          <p:nvPr>
            <p:ph idx="1"/>
          </p:nvPr>
        </p:nvSpPr>
        <p:spPr/>
        <p:txBody>
          <a:bodyPr/>
          <a:p>
            <a:r>
              <a:rPr lang="en-US" altLang="en-US"/>
              <a:t>Transaction management ensures that a series of database operations are executed as a single unit. It allows for consistency, reliability, and rollback of operations if an error occurs.</a:t>
            </a:r>
            <a:endParaRPr lang="en-US" altLang="en-US"/>
          </a:p>
          <a:p>
            <a:r>
              <a:rPr lang="en-US" altLang="en-US"/>
              <a:t>1. What is a Transaction?</a:t>
            </a:r>
            <a:endParaRPr lang="en-US" altLang="en-US"/>
          </a:p>
          <a:p>
            <a:pPr lvl="1"/>
            <a:r>
              <a:rPr lang="en-US" altLang="en-US"/>
              <a:t>A transaction is a sequence of one or more SQL operations that are executed together.</a:t>
            </a:r>
            <a:endParaRPr lang="en-US" altLang="en-US"/>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sym typeface="+mn-ea"/>
              </a:rPr>
              <a:t>It ensures ACID properties:</a:t>
            </a:r>
            <a:endParaRPr lang="en-US" altLang="en-US"/>
          </a:p>
          <a:p>
            <a:pPr lvl="1"/>
            <a:r>
              <a:rPr lang="en-US" altLang="en-US">
                <a:sym typeface="+mn-ea"/>
              </a:rPr>
              <a:t>Atomicity: All operations in the transaction succeed or fail together.</a:t>
            </a:r>
            <a:endParaRPr lang="en-US" altLang="en-US"/>
          </a:p>
          <a:p>
            <a:pPr lvl="1"/>
            <a:r>
              <a:rPr lang="en-US" altLang="en-US">
                <a:sym typeface="+mn-ea"/>
              </a:rPr>
              <a:t>Consistency: The database transitions from one valid state to another.</a:t>
            </a:r>
            <a:endParaRPr lang="en-US" altLang="en-US"/>
          </a:p>
          <a:p>
            <a:pPr lvl="1"/>
            <a:r>
              <a:rPr lang="en-US" altLang="en-US">
                <a:sym typeface="+mn-ea"/>
              </a:rPr>
              <a:t>Isolation: Transactions do not interfere with each other.</a:t>
            </a:r>
            <a:endParaRPr lang="en-US" altLang="en-US"/>
          </a:p>
          <a:p>
            <a:pPr lvl="1"/>
            <a:r>
              <a:rPr lang="en-US" altLang="en-US">
                <a:sym typeface="+mn-ea"/>
              </a:rPr>
              <a:t>Durability: Once a transaction is committed, changes are permanent.</a:t>
            </a:r>
            <a:endParaRPr lang="en-US" altLang="en-US"/>
          </a:p>
          <a:p>
            <a:endParaRPr lang="en-US" alt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Key Points:</a:t>
            </a:r>
            <a:endParaRPr lang="en-US"/>
          </a:p>
        </p:txBody>
      </p:sp>
      <p:sp>
        <p:nvSpPr>
          <p:cNvPr id="3" name="Content Placeholder 2"/>
          <p:cNvSpPr>
            <a:spLocks noGrp="1"/>
          </p:cNvSpPr>
          <p:nvPr>
            <p:ph idx="1"/>
          </p:nvPr>
        </p:nvSpPr>
        <p:spPr/>
        <p:txBody>
          <a:bodyPr/>
          <a:p>
            <a:pPr lvl="1"/>
            <a:r>
              <a:rPr lang="en-US" altLang="en-US"/>
              <a:t>Auto-commit is disabled to manage transactions manually.</a:t>
            </a:r>
            <a:endParaRPr lang="en-US" altLang="en-US"/>
          </a:p>
          <a:p>
            <a:pPr lvl="1"/>
            <a:r>
              <a:rPr lang="en-US" altLang="en-US"/>
              <a:t>Commit confirms all changes, making them permanent.</a:t>
            </a:r>
            <a:endParaRPr lang="en-US" altLang="en-US"/>
          </a:p>
          <a:p>
            <a:pPr lvl="1"/>
            <a:r>
              <a:rPr lang="en-US" altLang="en-US"/>
              <a:t>Rollback undoes all changes if an error occurs, maintaining database consistency.</a:t>
            </a:r>
            <a:endParaRPr lang="en-US" altLang="en-US"/>
          </a:p>
          <a:p>
            <a:pPr lvl="1"/>
            <a:r>
              <a:rPr lang="en-US" altLang="en-US"/>
              <a:t>Transaction management is crucial for scenarios like bank transfers, where operations on multiple records must succeed or fail together.</a:t>
            </a:r>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15364" name="Text Placeholder 15363" descr="arch"/>
          <p:cNvPicPr>
            <a:picLocks noChangeAspect="1"/>
          </p:cNvPicPr>
          <p:nvPr>
            <p:ph idx="1"/>
          </p:nvPr>
        </p:nvPicPr>
        <p:blipFill>
          <a:blip r:embed="rId1"/>
          <a:stretch>
            <a:fillRect/>
          </a:stretch>
        </p:blipFill>
        <p:spPr>
          <a:xfrm>
            <a:off x="3133090" y="1679575"/>
            <a:ext cx="2876550" cy="430276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2" name="Rectangles 73731"/>
          <p:cNvSpPr/>
          <p:nvPr/>
        </p:nvSpPr>
        <p:spPr>
          <a:xfrm>
            <a:off x="609600" y="427038"/>
            <a:ext cx="8229600" cy="1143000"/>
          </a:xfrm>
          <a:prstGeom prst="rect">
            <a:avLst/>
          </a:prstGeom>
          <a:noFill/>
          <a:ln w="9525">
            <a:noFill/>
          </a:ln>
        </p:spPr>
        <p:txBody>
          <a:bodyPr lIns="90488" tIns="44450" rIns="90488" bIns="44450" anchor="ctr"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Arial" panose="020B0604020202020204" pitchFamily="34" charset="0"/>
              </a:defRPr>
            </a:lvl1pPr>
          </a:lstStyle>
          <a:p>
            <a:pPr lvl="0"/>
            <a:r>
              <a:t>JDBC Classes and Interfaces</a:t>
            </a:r>
          </a:p>
        </p:txBody>
      </p:sp>
      <p:sp>
        <p:nvSpPr>
          <p:cNvPr id="73733" name="Rectangles 73732"/>
          <p:cNvSpPr/>
          <p:nvPr/>
        </p:nvSpPr>
        <p:spPr>
          <a:xfrm>
            <a:off x="609600" y="1752600"/>
            <a:ext cx="8229600" cy="4525963"/>
          </a:xfrm>
          <a:prstGeom prst="rect">
            <a:avLst/>
          </a:prstGeom>
          <a:noFill/>
          <a:ln w="9525">
            <a:noFill/>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5pPr>
          </a:lstStyle>
          <a:p>
            <a:pPr marL="533400" lvl="0" indent="-533400">
              <a:buNone/>
            </a:pPr>
            <a:r>
              <a:t>Steps to using a database query:</a:t>
            </a:r>
          </a:p>
          <a:p>
            <a:pPr marL="533400" lvl="0" indent="-533400"/>
            <a:r>
              <a:t>Load a JDBC “driver”</a:t>
            </a:r>
          </a:p>
          <a:p>
            <a:pPr marL="533400" lvl="0" indent="-533400"/>
            <a:r>
              <a:t>Connect to the data source</a:t>
            </a:r>
          </a:p>
          <a:p>
            <a:pPr marL="533400" lvl="0" indent="-533400"/>
            <a:r>
              <a:t>Send/execute SQL statements</a:t>
            </a:r>
          </a:p>
          <a:p>
            <a:pPr marL="533400" lvl="0" indent="-533400"/>
            <a:r>
              <a:t>Process the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itle 93185"/>
          <p:cNvSpPr>
            <a:spLocks noGrp="1"/>
          </p:cNvSpPr>
          <p:nvPr>
            <p:ph type="title"/>
          </p:nvPr>
        </p:nvSpPr>
        <p:spPr/>
        <p:txBody>
          <a:bodyPr anchor="ctr" anchorCtr="0"/>
          <a:p>
            <a:r>
              <a:t>JDBC Driver</a:t>
            </a:r>
          </a:p>
        </p:txBody>
      </p:sp>
      <p:sp>
        <p:nvSpPr>
          <p:cNvPr id="93187" name="Text Placeholder 93186"/>
          <p:cNvSpPr>
            <a:spLocks noGrp="1"/>
          </p:cNvSpPr>
          <p:nvPr>
            <p:ph type="body" idx="1"/>
          </p:nvPr>
        </p:nvSpPr>
        <p:spPr/>
        <p:txBody>
          <a:bodyPr/>
          <a:p>
            <a:r>
              <a:t>Acts as the gateway to a database</a:t>
            </a:r>
          </a:p>
          <a:p>
            <a:r>
              <a:t>Not actually a “driver”, just a .jar file</a:t>
            </a:r>
          </a:p>
        </p:txBody>
      </p:sp>
      <p:pic>
        <p:nvPicPr>
          <p:cNvPr id="93188" name="Picture 93187" descr="MMj02544460000[1]"/>
          <p:cNvPicPr>
            <a:picLocks noChangeAspect="1"/>
          </p:cNvPicPr>
          <p:nvPr/>
        </p:nvPicPr>
        <p:blipFill>
          <a:blip r:embed="rId1"/>
          <a:stretch>
            <a:fillRect/>
          </a:stretch>
        </p:blipFill>
        <p:spPr>
          <a:xfrm>
            <a:off x="914400" y="3581400"/>
            <a:ext cx="2133600" cy="1792288"/>
          </a:xfrm>
          <a:prstGeom prst="rect">
            <a:avLst/>
          </a:prstGeom>
          <a:noFill/>
          <a:ln w="9525">
            <a:noFill/>
          </a:ln>
        </p:spPr>
      </p:pic>
      <p:sp>
        <p:nvSpPr>
          <p:cNvPr id="93189" name="Text Box 93188"/>
          <p:cNvSpPr txBox="1"/>
          <p:nvPr/>
        </p:nvSpPr>
        <p:spPr>
          <a:xfrm>
            <a:off x="914400" y="3124200"/>
            <a:ext cx="1822450" cy="366713"/>
          </a:xfrm>
          <a:prstGeom prst="rect">
            <a:avLst/>
          </a:prstGeom>
          <a:noFill/>
          <a:ln w="9525">
            <a:noFill/>
          </a:ln>
        </p:spPr>
        <p:txBody>
          <a:bodyPr wrap="none" anchor="t" anchorCtr="0">
            <a:spAutoFit/>
          </a:bodyPr>
          <a:p>
            <a:r>
              <a:rPr>
                <a:ea typeface="+mn-ea"/>
              </a:rPr>
              <a:t>Java application</a:t>
            </a:r>
            <a:endParaRPr>
              <a:ea typeface="+mn-ea"/>
            </a:endParaRPr>
          </a:p>
        </p:txBody>
      </p:sp>
      <p:pic>
        <p:nvPicPr>
          <p:cNvPr id="93191" name="Picture 93190" descr="MPj03999810000[1]"/>
          <p:cNvPicPr>
            <a:picLocks noChangeAspect="1"/>
          </p:cNvPicPr>
          <p:nvPr/>
        </p:nvPicPr>
        <p:blipFill>
          <a:blip r:embed="rId2"/>
          <a:stretch>
            <a:fillRect/>
          </a:stretch>
        </p:blipFill>
        <p:spPr>
          <a:xfrm>
            <a:off x="6096000" y="3657600"/>
            <a:ext cx="1866900" cy="1581150"/>
          </a:xfrm>
          <a:prstGeom prst="rect">
            <a:avLst/>
          </a:prstGeom>
          <a:noFill/>
          <a:ln w="9525">
            <a:noFill/>
          </a:ln>
        </p:spPr>
      </p:pic>
      <p:sp>
        <p:nvSpPr>
          <p:cNvPr id="93192" name="Text Box 93191"/>
          <p:cNvSpPr txBox="1"/>
          <p:nvPr/>
        </p:nvSpPr>
        <p:spPr>
          <a:xfrm>
            <a:off x="6019800" y="3124200"/>
            <a:ext cx="1898650" cy="366713"/>
          </a:xfrm>
          <a:prstGeom prst="rect">
            <a:avLst/>
          </a:prstGeom>
          <a:noFill/>
          <a:ln w="9525">
            <a:noFill/>
          </a:ln>
        </p:spPr>
        <p:txBody>
          <a:bodyPr wrap="none" anchor="t" anchorCtr="0">
            <a:spAutoFit/>
          </a:bodyPr>
          <a:p>
            <a:r>
              <a:rPr>
                <a:ea typeface="+mn-ea"/>
              </a:rPr>
              <a:t>Database Server</a:t>
            </a:r>
            <a:endParaRPr>
              <a:ea typeface="+mn-ea"/>
            </a:endParaRPr>
          </a:p>
        </p:txBody>
      </p:sp>
      <p:sp>
        <p:nvSpPr>
          <p:cNvPr id="93193" name="Straight Connector 93192"/>
          <p:cNvSpPr/>
          <p:nvPr/>
        </p:nvSpPr>
        <p:spPr>
          <a:xfrm>
            <a:off x="3124200" y="4572000"/>
            <a:ext cx="3124200" cy="0"/>
          </a:xfrm>
          <a:prstGeom prst="line">
            <a:avLst/>
          </a:prstGeom>
          <a:ln w="9525" cap="flat" cmpd="sng">
            <a:solidFill>
              <a:schemeClr val="tx1"/>
            </a:solidFill>
            <a:prstDash val="solid"/>
            <a:headEnd type="none" w="med" len="med"/>
            <a:tailEnd type="triangle" w="med" len="med"/>
          </a:ln>
        </p:spPr>
      </p:sp>
      <p:sp>
        <p:nvSpPr>
          <p:cNvPr id="93194" name="Text Box 93193"/>
          <p:cNvSpPr txBox="1"/>
          <p:nvPr/>
        </p:nvSpPr>
        <p:spPr>
          <a:xfrm>
            <a:off x="4419600" y="3733800"/>
            <a:ext cx="184150" cy="366713"/>
          </a:xfrm>
          <a:prstGeom prst="rect">
            <a:avLst/>
          </a:prstGeom>
          <a:noFill/>
          <a:ln w="9525">
            <a:noFill/>
          </a:ln>
        </p:spPr>
        <p:txBody>
          <a:bodyPr wrap="none" anchor="t" anchorCtr="0">
            <a:spAutoFit/>
          </a:bodyPr>
          <a:p>
            <a:endParaRPr>
              <a:ea typeface="+mn-ea"/>
            </a:endParaRPr>
          </a:p>
        </p:txBody>
      </p:sp>
      <p:sp>
        <p:nvSpPr>
          <p:cNvPr id="93195" name="Text Box 93194"/>
          <p:cNvSpPr txBox="1"/>
          <p:nvPr/>
        </p:nvSpPr>
        <p:spPr>
          <a:xfrm>
            <a:off x="4038600" y="3810000"/>
            <a:ext cx="1454150" cy="366713"/>
          </a:xfrm>
          <a:prstGeom prst="rect">
            <a:avLst/>
          </a:prstGeom>
          <a:noFill/>
          <a:ln w="9525">
            <a:noFill/>
          </a:ln>
        </p:spPr>
        <p:txBody>
          <a:bodyPr wrap="none" anchor="t" anchorCtr="0">
            <a:spAutoFit/>
          </a:bodyPr>
          <a:p>
            <a:r>
              <a:rPr>
                <a:ea typeface="+mn-ea"/>
              </a:rPr>
              <a:t>JDBC Driver</a:t>
            </a:r>
            <a:endParaRPr>
              <a:ea typeface="+mn-ea"/>
            </a:endParaRPr>
          </a:p>
        </p:txBody>
      </p:sp>
      <p:sp>
        <p:nvSpPr>
          <p:cNvPr id="93196" name="Straight Connector 93195"/>
          <p:cNvSpPr/>
          <p:nvPr/>
        </p:nvSpPr>
        <p:spPr>
          <a:xfrm>
            <a:off x="4800600" y="4114800"/>
            <a:ext cx="0" cy="4572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itle 120833"/>
          <p:cNvSpPr>
            <a:spLocks noGrp="1"/>
          </p:cNvSpPr>
          <p:nvPr>
            <p:ph type="title"/>
          </p:nvPr>
        </p:nvSpPr>
        <p:spPr/>
        <p:txBody>
          <a:bodyPr anchor="ctr" anchorCtr="0"/>
          <a:p>
            <a:r>
              <a:t>JDBC Driver Installation</a:t>
            </a:r>
          </a:p>
        </p:txBody>
      </p:sp>
      <p:sp>
        <p:nvSpPr>
          <p:cNvPr id="120835" name="Text Placeholder 120834"/>
          <p:cNvSpPr>
            <a:spLocks noGrp="1"/>
          </p:cNvSpPr>
          <p:nvPr>
            <p:ph type="body" idx="1"/>
          </p:nvPr>
        </p:nvSpPr>
        <p:spPr/>
        <p:txBody>
          <a:bodyPr/>
          <a:p>
            <a:r>
              <a:t>Must download the driver, copy it to cobweb then add the .jar file to your $CLASSPATH</a:t>
            </a:r>
          </a:p>
          <a:p>
            <a:r>
              <a:t>To set up your </a:t>
            </a:r>
            <a:r>
              <a:rPr dirty="0" err="1"/>
              <a:t>classpath</a:t>
            </a:r>
            <a:r>
              <a:t>, </a:t>
            </a:r>
            <a:r>
              <a:rPr dirty="0" err="1"/>
              <a:t>ssh</a:t>
            </a:r>
            <a:r>
              <a:t> into cobweb and execute the following command:</a:t>
            </a:r>
          </a:p>
          <a:p>
            <a:pPr lvl="1"/>
            <a:r>
              <a:t>export CLASSPATH=$CLASSPATH:&lt;path to .jar file&gt;:.</a:t>
            </a:r>
          </a:p>
        </p:txBody>
      </p:sp>
      <p:sp>
        <p:nvSpPr>
          <p:cNvPr id="120841" name="Text Box 120840"/>
          <p:cNvSpPr txBox="1"/>
          <p:nvPr/>
        </p:nvSpPr>
        <p:spPr>
          <a:xfrm>
            <a:off x="4419600" y="3733800"/>
            <a:ext cx="184150" cy="366713"/>
          </a:xfrm>
          <a:prstGeom prst="rect">
            <a:avLst/>
          </a:prstGeom>
          <a:noFill/>
          <a:ln w="9525">
            <a:noFill/>
          </a:ln>
        </p:spPr>
        <p:txBody>
          <a:bodyPr wrap="none" anchor="t" anchorCtr="0">
            <a:spAutoFit/>
          </a:bodyPr>
          <a:p>
            <a:endParaRPr dirty="0">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itle 94209"/>
          <p:cNvSpPr>
            <a:spLocks noGrp="1"/>
          </p:cNvSpPr>
          <p:nvPr>
            <p:ph type="title"/>
          </p:nvPr>
        </p:nvSpPr>
        <p:spPr/>
        <p:txBody>
          <a:bodyPr vert="horz" wrap="square" lIns="90488" tIns="44450" rIns="90488" bIns="44450" anchor="ctr" anchorCtr="0"/>
          <a:p>
            <a:r>
              <a:t>JDBC Driver Management</a:t>
            </a:r>
          </a:p>
        </p:txBody>
      </p:sp>
      <p:sp>
        <p:nvSpPr>
          <p:cNvPr id="94211" name="Text Placeholder 94210"/>
          <p:cNvSpPr>
            <a:spLocks noGrp="1"/>
          </p:cNvSpPr>
          <p:nvPr>
            <p:ph type="body" idx="1"/>
          </p:nvPr>
        </p:nvSpPr>
        <p:spPr/>
        <p:txBody>
          <a:bodyPr vert="horz" wrap="square" lIns="90488" tIns="44450" rIns="90488" bIns="44450" anchor="t" anchorCtr="0"/>
          <a:p>
            <a:r>
              <a:rPr sz="2800"/>
              <a:t>All drivers are managed by the </a:t>
            </a:r>
            <a:r>
              <a:rPr sz="2800" err="1"/>
              <a:t>DriverManager </a:t>
            </a:r>
            <a:r>
              <a:rPr sz="2800"/>
              <a:t>class</a:t>
            </a:r>
            <a:endParaRPr sz="2800"/>
          </a:p>
          <a:p>
            <a:r>
              <a:rPr sz="2800"/>
              <a:t>Example - loading an Oracle JDBC driver:</a:t>
            </a:r>
            <a:endParaRPr sz="2800"/>
          </a:p>
          <a:p>
            <a:pPr lvl="1"/>
            <a:r>
              <a:rPr sz="2400"/>
              <a:t>In the Java code:</a:t>
            </a:r>
            <a:br>
              <a:rPr sz="2400"/>
            </a:br>
            <a:r>
              <a:rPr sz="2400">
                <a:cs typeface="Arial Unicode MS" charset="0"/>
              </a:rPr>
              <a:t>Class.</a:t>
            </a:r>
            <a:r>
              <a:rPr sz="2400" err="1">
                <a:cs typeface="Arial Unicode MS" charset="0"/>
              </a:rPr>
              <a:t>forName</a:t>
            </a:r>
            <a:r>
              <a:rPr sz="2400">
                <a:cs typeface="Arial Unicode MS" charset="0"/>
              </a:rPr>
              <a:t>(“</a:t>
            </a:r>
            <a:r>
              <a:rPr lang="en-CA" altLang="x-none" sz="2400">
                <a:solidFill>
                  <a:schemeClr val="folHlink"/>
                </a:solidFill>
                <a:cs typeface="Times New Roman" panose="02020603050405020304" pitchFamily="18" charset="0"/>
              </a:rPr>
              <a:t>oracle.</a:t>
            </a:r>
            <a:r>
              <a:rPr lang="en-CA" altLang="x-none" sz="2400" err="1">
                <a:solidFill>
                  <a:schemeClr val="folHlink"/>
                </a:solidFill>
                <a:cs typeface="Times New Roman" panose="02020603050405020304" pitchFamily="18" charset="0"/>
              </a:rPr>
              <a:t>jdbc</a:t>
            </a:r>
            <a:r>
              <a:rPr lang="en-CA" altLang="x-none" sz="2400">
                <a:solidFill>
                  <a:schemeClr val="folHlink"/>
                </a:solidFill>
                <a:cs typeface="Times New Roman" panose="02020603050405020304" pitchFamily="18" charset="0"/>
              </a:rPr>
              <a:t>.driver.</a:t>
            </a:r>
            <a:r>
              <a:rPr lang="en-CA" altLang="x-none" sz="2400" err="1">
                <a:solidFill>
                  <a:schemeClr val="folHlink"/>
                </a:solidFill>
                <a:cs typeface="Times New Roman" panose="02020603050405020304" pitchFamily="18" charset="0"/>
              </a:rPr>
              <a:t>OracleDriver</a:t>
            </a:r>
            <a:r>
              <a:rPr sz="2400">
                <a:cs typeface="Arial Unicode MS" charset="0"/>
              </a:rPr>
              <a:t>”)</a:t>
            </a:r>
            <a:endParaRPr sz="2400">
              <a:cs typeface="Arial Unicode MS" charset="0"/>
            </a:endParaRPr>
          </a:p>
          <a:p>
            <a:r>
              <a:rPr lang="en-CA" altLang="x-none" sz="2800">
                <a:cs typeface="Times New Roman" panose="02020603050405020304" pitchFamily="18" charset="0"/>
              </a:rPr>
              <a:t>Driver class names:</a:t>
            </a:r>
            <a:r>
              <a:rPr lang="en-CA" altLang="x-none" sz="2400">
                <a:cs typeface="Times New Roman" panose="02020603050405020304" pitchFamily="18" charset="0"/>
              </a:rPr>
              <a:t> </a:t>
            </a:r>
            <a:endParaRPr lang="en-CA" altLang="x-none" sz="2400">
              <a:cs typeface="Times New Roman" panose="02020603050405020304" pitchFamily="18" charset="0"/>
            </a:endParaRPr>
          </a:p>
          <a:p>
            <a:pPr lvl="1">
              <a:buNone/>
            </a:pPr>
            <a:r>
              <a:rPr lang="en-CA" altLang="x-none" sz="2400">
                <a:solidFill>
                  <a:srgbClr val="000000"/>
                </a:solidFill>
                <a:cs typeface="Times New Roman" panose="02020603050405020304" pitchFamily="18" charset="0"/>
              </a:rPr>
              <a:t>Oracle: 	</a:t>
            </a:r>
            <a:r>
              <a:rPr lang="en-CA" altLang="x-none" sz="2400">
                <a:solidFill>
                  <a:schemeClr val="folHlink"/>
                </a:solidFill>
                <a:cs typeface="Times New Roman" panose="02020603050405020304" pitchFamily="18" charset="0"/>
              </a:rPr>
              <a:t>oracle.</a:t>
            </a:r>
            <a:r>
              <a:rPr lang="en-CA" altLang="x-none" sz="2400" err="1">
                <a:solidFill>
                  <a:schemeClr val="folHlink"/>
                </a:solidFill>
                <a:cs typeface="Times New Roman" panose="02020603050405020304" pitchFamily="18" charset="0"/>
              </a:rPr>
              <a:t>jdbc</a:t>
            </a:r>
            <a:r>
              <a:rPr lang="en-CA" altLang="x-none" sz="2400">
                <a:solidFill>
                  <a:schemeClr val="folHlink"/>
                </a:solidFill>
                <a:cs typeface="Times New Roman" panose="02020603050405020304" pitchFamily="18" charset="0"/>
              </a:rPr>
              <a:t>.driver.</a:t>
            </a:r>
            <a:r>
              <a:rPr lang="en-CA" altLang="x-none" sz="2400" err="1">
                <a:solidFill>
                  <a:schemeClr val="folHlink"/>
                </a:solidFill>
                <a:cs typeface="Times New Roman" panose="02020603050405020304" pitchFamily="18" charset="0"/>
              </a:rPr>
              <a:t>OracleDriver</a:t>
            </a:r>
            <a:endParaRPr lang="en-CA" altLang="x-none" sz="2400" err="1">
              <a:solidFill>
                <a:srgbClr val="000000"/>
              </a:solidFill>
              <a:cs typeface="Times New Roman" panose="02020603050405020304" pitchFamily="18" charset="0"/>
            </a:endParaRPr>
          </a:p>
          <a:p>
            <a:pPr lvl="1">
              <a:buNone/>
            </a:pPr>
            <a:r>
              <a:rPr lang="en-CA" altLang="x-none" sz="2400" err="1">
                <a:cs typeface="Times New Roman" panose="02020603050405020304" pitchFamily="18" charset="0"/>
              </a:rPr>
              <a:t>MySQL</a:t>
            </a:r>
            <a:r>
              <a:rPr lang="en-CA" altLang="x-none" sz="2400">
                <a:cs typeface="Times New Roman" panose="02020603050405020304" pitchFamily="18" charset="0"/>
              </a:rPr>
              <a:t>:	</a:t>
            </a:r>
            <a:r>
              <a:rPr lang="en-CA" altLang="x-none" sz="2400">
                <a:solidFill>
                  <a:schemeClr val="folHlink"/>
                </a:solidFill>
                <a:cs typeface="Times New Roman" panose="02020603050405020304" pitchFamily="18" charset="0"/>
              </a:rPr>
              <a:t>com.</a:t>
            </a:r>
            <a:r>
              <a:rPr lang="en-CA" altLang="x-none" sz="2400" err="1">
                <a:solidFill>
                  <a:schemeClr val="folHlink"/>
                </a:solidFill>
                <a:cs typeface="Times New Roman" panose="02020603050405020304" pitchFamily="18" charset="0"/>
              </a:rPr>
              <a:t>mysql</a:t>
            </a:r>
            <a:r>
              <a:rPr lang="en-CA" altLang="x-none" sz="2400">
                <a:solidFill>
                  <a:schemeClr val="folHlink"/>
                </a:solidFill>
                <a:cs typeface="Times New Roman" panose="02020603050405020304" pitchFamily="18" charset="0"/>
              </a:rPr>
              <a:t>.</a:t>
            </a:r>
            <a:r>
              <a:rPr lang="en-CA" altLang="x-none" sz="2400" err="1">
                <a:solidFill>
                  <a:schemeClr val="folHlink"/>
                </a:solidFill>
                <a:cs typeface="Times New Roman" panose="02020603050405020304" pitchFamily="18" charset="0"/>
              </a:rPr>
              <a:t>jdbc</a:t>
            </a:r>
            <a:r>
              <a:rPr lang="en-CA" altLang="x-none" sz="2400">
                <a:solidFill>
                  <a:schemeClr val="folHlink"/>
                </a:solidFill>
                <a:cs typeface="Times New Roman" panose="02020603050405020304" pitchFamily="18" charset="0"/>
              </a:rPr>
              <a:t>.Driver</a:t>
            </a:r>
            <a:endParaRPr lang="en-CA" altLang="x-none" sz="2400">
              <a:cs typeface="Times New Roman" panose="02020603050405020304" pitchFamily="18" charset="0"/>
            </a:endParaRPr>
          </a:p>
          <a:p>
            <a:pPr lvl="1">
              <a:buNone/>
            </a:pPr>
            <a:r>
              <a:rPr lang="en-CA" altLang="x-none" sz="2400">
                <a:solidFill>
                  <a:srgbClr val="000000"/>
                </a:solidFill>
                <a:cs typeface="Times New Roman" panose="02020603050405020304" pitchFamily="18" charset="0"/>
              </a:rPr>
              <a:t>MS SQL Server: </a:t>
            </a:r>
            <a:endParaRPr lang="en-CA" altLang="x-none" sz="2400">
              <a:solidFill>
                <a:srgbClr val="000000"/>
              </a:solidFill>
              <a:cs typeface="Times New Roman" panose="02020603050405020304" pitchFamily="18" charset="0"/>
            </a:endParaRPr>
          </a:p>
          <a:p>
            <a:pPr lvl="1">
              <a:buNone/>
            </a:pPr>
            <a:r>
              <a:rPr lang="en-CA" altLang="x-none" sz="2400">
                <a:solidFill>
                  <a:schemeClr val="folHlink"/>
                </a:solidFill>
                <a:cs typeface="Times New Roman" panose="02020603050405020304" pitchFamily="18" charset="0"/>
              </a:rPr>
              <a:t>com.</a:t>
            </a:r>
            <a:r>
              <a:rPr lang="en-CA" altLang="x-none" sz="2400" err="1">
                <a:solidFill>
                  <a:schemeClr val="folHlink"/>
                </a:solidFill>
                <a:cs typeface="Times New Roman" panose="02020603050405020304" pitchFamily="18" charset="0"/>
              </a:rPr>
              <a:t>microsoft</a:t>
            </a:r>
            <a:r>
              <a:rPr lang="en-CA" altLang="x-none" sz="2400">
                <a:solidFill>
                  <a:schemeClr val="folHlink"/>
                </a:solidFill>
                <a:cs typeface="Times New Roman" panose="02020603050405020304" pitchFamily="18" charset="0"/>
              </a:rPr>
              <a:t>.</a:t>
            </a:r>
            <a:r>
              <a:rPr lang="en-CA" altLang="x-none" sz="2400" err="1">
                <a:solidFill>
                  <a:schemeClr val="folHlink"/>
                </a:solidFill>
                <a:cs typeface="Times New Roman" panose="02020603050405020304" pitchFamily="18" charset="0"/>
              </a:rPr>
              <a:t>jdbc</a:t>
            </a:r>
            <a:r>
              <a:rPr lang="en-CA" altLang="x-none" sz="2400">
                <a:solidFill>
                  <a:schemeClr val="folHlink"/>
                </a:solidFill>
                <a:cs typeface="Times New Roman" panose="02020603050405020304" pitchFamily="18" charset="0"/>
              </a:rPr>
              <a:t>.</a:t>
            </a:r>
            <a:r>
              <a:rPr lang="en-CA" altLang="x-none" sz="2400" err="1">
                <a:solidFill>
                  <a:schemeClr val="folHlink"/>
                </a:solidFill>
                <a:cs typeface="Times New Roman" panose="02020603050405020304" pitchFamily="18" charset="0"/>
              </a:rPr>
              <a:t>sqlserver</a:t>
            </a:r>
            <a:r>
              <a:rPr lang="en-CA" altLang="x-none" sz="2400">
                <a:solidFill>
                  <a:schemeClr val="folHlink"/>
                </a:solidFill>
                <a:cs typeface="Times New Roman" panose="02020603050405020304" pitchFamily="18" charset="0"/>
              </a:rPr>
              <a:t>.</a:t>
            </a:r>
            <a:r>
              <a:rPr lang="en-CA" altLang="x-none" sz="2400" err="1">
                <a:solidFill>
                  <a:schemeClr val="folHlink"/>
                </a:solidFill>
                <a:cs typeface="Times New Roman" panose="02020603050405020304" pitchFamily="18" charset="0"/>
              </a:rPr>
              <a:t>SQLServerDriver</a:t>
            </a:r>
            <a:endParaRPr lang="en-CA" altLang="x-none" sz="2400" err="1">
              <a:solidFill>
                <a:schemeClr val="folHlink"/>
              </a:solidFill>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s 97281"/>
          <p:cNvSpPr/>
          <p:nvPr/>
        </p:nvSpPr>
        <p:spPr>
          <a:xfrm>
            <a:off x="533400" y="304800"/>
            <a:ext cx="7793038" cy="1143000"/>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Arial" panose="020B0604020202020204" pitchFamily="34" charset="0"/>
              </a:defRPr>
            </a:lvl1pPr>
          </a:lstStyle>
          <a:p>
            <a:pPr lvl="0"/>
            <a:r>
              <a:rPr lang="en-CA" altLang="x-none"/>
              <a:t>Establishing a Connection</a:t>
            </a:r>
            <a:endParaRPr lang="en-CA" altLang="x-none"/>
          </a:p>
        </p:txBody>
      </p:sp>
      <p:sp>
        <p:nvSpPr>
          <p:cNvPr id="97283" name="Rectangles 97282"/>
          <p:cNvSpPr/>
          <p:nvPr/>
        </p:nvSpPr>
        <p:spPr>
          <a:xfrm>
            <a:off x="685800" y="190500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Arial" panose="020B0604020202020204" pitchFamily="34" charset="0"/>
              </a:defRPr>
            </a:lvl5pPr>
          </a:lstStyle>
          <a:p>
            <a:pPr lvl="0"/>
            <a:r>
              <a:rPr lang="en-CA" altLang="x-none" sz="2800">
                <a:solidFill>
                  <a:srgbClr val="000000"/>
                </a:solidFill>
                <a:cs typeface="Times New Roman" panose="02020603050405020304" pitchFamily="18" charset="0"/>
              </a:rPr>
              <a:t>Create a Connection object</a:t>
            </a:r>
            <a:endParaRPr lang="en-CA" altLang="x-none" sz="2800">
              <a:solidFill>
                <a:srgbClr val="000000"/>
              </a:solidFill>
              <a:cs typeface="Times New Roman" panose="02020603050405020304" pitchFamily="18" charset="0"/>
            </a:endParaRPr>
          </a:p>
          <a:p>
            <a:pPr lvl="0"/>
            <a:r>
              <a:rPr lang="en-CA" altLang="x-none" sz="2800">
                <a:solidFill>
                  <a:srgbClr val="000000"/>
                </a:solidFill>
                <a:cs typeface="Times New Roman" panose="02020603050405020304" pitchFamily="18" charset="0"/>
              </a:rPr>
              <a:t>Use the </a:t>
            </a:r>
            <a:r>
              <a:rPr lang="en-CA" altLang="x-none" sz="2800" err="1">
                <a:solidFill>
                  <a:srgbClr val="000000"/>
                </a:solidFill>
                <a:cs typeface="Times New Roman" panose="02020603050405020304" pitchFamily="18" charset="0"/>
              </a:rPr>
              <a:t>DriverManager</a:t>
            </a:r>
            <a:r>
              <a:rPr lang="en-CA" altLang="x-none" sz="2800">
                <a:solidFill>
                  <a:srgbClr val="000000"/>
                </a:solidFill>
                <a:cs typeface="Times New Roman" panose="02020603050405020304" pitchFamily="18" charset="0"/>
              </a:rPr>
              <a:t> to grab a connection with the </a:t>
            </a:r>
            <a:r>
              <a:rPr lang="en-CA" altLang="x-none" sz="2800" err="1">
                <a:solidFill>
                  <a:srgbClr val="000000"/>
                </a:solidFill>
                <a:cs typeface="Times New Roman" panose="02020603050405020304" pitchFamily="18" charset="0"/>
              </a:rPr>
              <a:t>getConnection</a:t>
            </a:r>
            <a:r>
              <a:rPr lang="en-CA" altLang="x-none" sz="2800">
                <a:solidFill>
                  <a:srgbClr val="000000"/>
                </a:solidFill>
                <a:cs typeface="Times New Roman" panose="02020603050405020304" pitchFamily="18" charset="0"/>
              </a:rPr>
              <a:t> method</a:t>
            </a:r>
            <a:endParaRPr lang="en-CA" altLang="x-none" sz="2800">
              <a:solidFill>
                <a:srgbClr val="000000"/>
              </a:solidFill>
              <a:cs typeface="Times New Roman" panose="02020603050405020304" pitchFamily="18" charset="0"/>
            </a:endParaRPr>
          </a:p>
          <a:p>
            <a:pPr lvl="0"/>
            <a:r>
              <a:rPr lang="en-CA" altLang="x-none" sz="2800">
                <a:solidFill>
                  <a:srgbClr val="000000"/>
                </a:solidFill>
                <a:cs typeface="Times New Roman" panose="02020603050405020304" pitchFamily="18" charset="0"/>
              </a:rPr>
              <a:t>Necessary to follow exact connection syntax</a:t>
            </a:r>
            <a:endParaRPr lang="en-CA" altLang="x-none" sz="2800">
              <a:solidFill>
                <a:srgbClr val="000000"/>
              </a:solidFill>
              <a:cs typeface="Times New Roman" panose="02020603050405020304" pitchFamily="18" charset="0"/>
            </a:endParaRPr>
          </a:p>
          <a:p>
            <a:pPr lvl="0"/>
            <a:r>
              <a:rPr lang="en-CA" altLang="x-none" sz="2800">
                <a:solidFill>
                  <a:srgbClr val="000000"/>
                </a:solidFill>
                <a:cs typeface="Times New Roman" panose="02020603050405020304" pitchFamily="18" charset="0"/>
              </a:rPr>
              <a:t>Problem 1: the parameter syntax for </a:t>
            </a:r>
            <a:r>
              <a:rPr lang="en-CA" altLang="x-none" sz="2800" err="1">
                <a:solidFill>
                  <a:srgbClr val="000000"/>
                </a:solidFill>
                <a:cs typeface="Times New Roman" panose="02020603050405020304" pitchFamily="18" charset="0"/>
              </a:rPr>
              <a:t>getConnection</a:t>
            </a:r>
            <a:r>
              <a:rPr lang="en-CA" altLang="x-none" sz="2800">
                <a:solidFill>
                  <a:srgbClr val="000000"/>
                </a:solidFill>
                <a:cs typeface="Times New Roman" panose="02020603050405020304" pitchFamily="18" charset="0"/>
              </a:rPr>
              <a:t> varies between JDBC drivers</a:t>
            </a:r>
            <a:endParaRPr lang="en-CA" altLang="x-none" sz="2800">
              <a:solidFill>
                <a:srgbClr val="000000"/>
              </a:solidFill>
              <a:cs typeface="Times New Roman" panose="02020603050405020304" pitchFamily="18" charset="0"/>
            </a:endParaRPr>
          </a:p>
          <a:p>
            <a:pPr lvl="0"/>
            <a:r>
              <a:rPr lang="en-CA" altLang="x-none" sz="2800"/>
              <a:t>Problem 2: one driver can have several different legal syntaxes</a:t>
            </a:r>
            <a:endParaRPr lang="en-CA" altLang="x-none" sz="28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8967</Words>
  <Application>WPS Presentation</Application>
  <PresentationFormat>On-screen Show</PresentationFormat>
  <Paragraphs>332</Paragraphs>
  <Slides>32</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Times New Roman</vt:lpstr>
      <vt:lpstr>Arial Unicode MS</vt:lpstr>
      <vt:lpstr>Microsoft YaHei</vt:lpstr>
      <vt:lpstr>Courier New</vt:lpstr>
      <vt:lpstr>Book Antiqua</vt:lpstr>
      <vt:lpstr>Business Cooperate</vt:lpstr>
      <vt:lpstr>Database Management “JDBC”</vt:lpstr>
      <vt:lpstr>What is JDBC ?</vt:lpstr>
      <vt:lpstr>General Architecture</vt:lpstr>
      <vt:lpstr>PowerPoint 演示文稿</vt:lpstr>
      <vt:lpstr>PowerPoint 演示文稿</vt:lpstr>
      <vt:lpstr>JDBC Driver</vt:lpstr>
      <vt:lpstr>JDBC Driver Installation</vt:lpstr>
      <vt:lpstr>JDBC Driver Management</vt:lpstr>
      <vt:lpstr>PowerPoint 演示文稿</vt:lpstr>
      <vt:lpstr>PowerPoint 演示文稿</vt:lpstr>
      <vt:lpstr>PowerPoint 演示文稿</vt:lpstr>
      <vt:lpstr>Executing Statements</vt:lpstr>
      <vt:lpstr>Retrieving Data</vt:lpstr>
      <vt:lpstr>Using the Results</vt:lpstr>
      <vt:lpstr>Connection Class Interface</vt:lpstr>
      <vt:lpstr>Executing SQL Statements</vt:lpstr>
      <vt:lpstr>Executing SQL Statements (cont.)</vt:lpstr>
      <vt:lpstr>ResultSets</vt:lpstr>
      <vt:lpstr>ResultSets (cont.)</vt:lpstr>
      <vt:lpstr>Matching Java-SQL Data Types</vt:lpstr>
      <vt:lpstr>JDBC: Exceptions and Warnings</vt:lpstr>
      <vt:lpstr>ADVANCED JDBC</vt:lpstr>
      <vt:lpstr>PREPARED STMT - Key Points</vt:lpstr>
      <vt:lpstr>Handling Database Metadata</vt:lpstr>
      <vt:lpstr>PowerPoint 演示文稿</vt:lpstr>
      <vt:lpstr>PowerPoint 演示文稿</vt:lpstr>
      <vt:lpstr>Executing Stored Procedures with CallableStatement </vt:lpstr>
      <vt:lpstr>PowerPoint 演示文稿</vt:lpstr>
      <vt:lpstr>PowerPoint 演示文稿</vt:lpstr>
      <vt:lpstr>Transaction Management </vt:lpstr>
      <vt:lpstr>PowerPoint 演示文稿</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Saratha Poovalingam</cp:lastModifiedBy>
  <cp:revision>91</cp:revision>
  <cp:lastPrinted>2009-04-22T19:24:00Z</cp:lastPrinted>
  <dcterms:created xsi:type="dcterms:W3CDTF">2009-04-22T19:24:00Z</dcterms:created>
  <dcterms:modified xsi:type="dcterms:W3CDTF">2024-12-19T07:52:44Z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F67A1645AD2740A3A9C80351DBB01EFE_13</vt:lpwstr>
  </property>
  <property fmtid="{D5CDD505-2E9C-101B-9397-08002B2CF9AE}" pid="4" name="KSOProductBuildVer">
    <vt:lpwstr>1033-12.2.0.19307</vt:lpwstr>
  </property>
</Properties>
</file>