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72" r:id="rId7"/>
    <p:sldId id="267" r:id="rId8"/>
    <p:sldId id="268" r:id="rId9"/>
    <p:sldId id="273" r:id="rId11"/>
    <p:sldId id="260" r:id="rId12"/>
    <p:sldId id="269" r:id="rId13"/>
    <p:sldId id="264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29" charset="-128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29" charset="-128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29" charset="-128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29" charset="-128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29" charset="-128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29" charset="-128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29" charset="-128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29" charset="-128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2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-6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29" charset="-128"/>
                <a:cs typeface="MS PGothic" panose="020B0600070205080204" pitchFamily="29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29" charset="-128"/>
              <a:cs typeface="MS PGothic" panose="020B0600070205080204" pitchFamily="29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 algn="r" fontAlgn="base"/>
            <a:fld id="{BB962C8B-B14F-4D97-AF65-F5344CB8AC3E}" type="datetime1">
              <a:rPr lang="en-US" sz="1200" strike="noStrike" noProof="1" dirty="0">
                <a:latin typeface="Arial" panose="020B0604020202020204" pitchFamily="34" charset="0"/>
                <a:ea typeface="MS PGothic" panose="020B0600070205080204" pitchFamily="29" charset="-128"/>
                <a:cs typeface="+mn-cs"/>
              </a:rPr>
            </a:fld>
            <a:endParaRPr lang="en-US" sz="1200" strike="noStrike" noProof="1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29" charset="-128"/>
              <a:cs typeface="MS PGothic" panose="020B0600070205080204" pitchFamily="29" charset="-128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29" charset="-128"/>
                <a:cs typeface="MS PGothic" panose="020B0600070205080204" pitchFamily="29" charset="-128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29" charset="-128"/>
              <a:cs typeface="MS PGothic" panose="020B0600070205080204" pitchFamily="29" charset="-128"/>
            </a:endParaRP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29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29" charset="-128"/>
              <a:cs typeface="+mn-cs"/>
            </a:endParaRP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29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29" charset="-128"/>
              <a:cs typeface="+mn-cs"/>
            </a:endParaRP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29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29" charset="-128"/>
              <a:cs typeface="+mn-cs"/>
            </a:endParaRP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29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29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29" charset="-128"/>
                <a:cs typeface="MS PGothic" panose="020B0600070205080204" pitchFamily="29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29" charset="-128"/>
              <a:cs typeface="MS PGothic" panose="020B0600070205080204" pitchFamily="29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fontAlgn="base"/>
            <a:fld id="{9A0DB2DC-4C9A-4742-B13C-FB6460FD3503}" type="slidenum">
              <a:rPr lang="en-US" sz="1200" strike="noStrike" noProof="1" dirty="0">
                <a:latin typeface="Arial" panose="020B0604020202020204" pitchFamily="34" charset="0"/>
                <a:ea typeface="MS PGothic" panose="020B0600070205080204" pitchFamily="29" charset="-128"/>
                <a:cs typeface="+mn-cs"/>
              </a:rPr>
            </a:fld>
            <a:endParaRPr 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29" charset="-128"/>
        <a:cs typeface="MS PGothic" panose="020B0600070205080204" pitchFamily="2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2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2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2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2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Slide Image Placeholder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242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en-US" dirty="0"/>
              <a:t>Nov 17, 2009 – got here Tues</a:t>
            </a:r>
            <a:endParaRPr lang="en-US" dirty="0"/>
          </a:p>
        </p:txBody>
      </p:sp>
      <p:sp>
        <p:nvSpPr>
          <p:cNvPr id="1024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29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en-US" dirty="0"/>
              <a:t>See javacode/JUnitExample2</a:t>
            </a:r>
            <a:endParaRPr lang="en-US" dirty="0"/>
          </a:p>
        </p:txBody>
      </p:sp>
      <p:sp>
        <p:nvSpPr>
          <p:cNvPr id="1229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 algn="r">
              <a:defRPr sz="5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505200"/>
            <a:ext cx="4419600" cy="2286000"/>
          </a:xfrm>
        </p:spPr>
        <p:txBody>
          <a:bodyPr/>
          <a:lstStyle>
            <a:lvl1pPr marL="0" indent="0" algn="r">
              <a:buFont typeface="Monotype Sorts" pitchFamily="29" charset="2"/>
              <a:buNone/>
              <a:defRPr sz="2800"/>
            </a:lvl1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strike="noStrike" noProof="1" dirty="0">
                <a:latin typeface="Century Gothic" panose="020B0502020202020204" pitchFamily="29" charset="0"/>
                <a:ea typeface="Osaka" pitchFamily="29" charset="-128"/>
                <a:cs typeface="+mn-cs"/>
              </a:rPr>
            </a:fld>
            <a:endParaRPr lang="en-US" strike="noStrike" noProof="1" dirty="0">
              <a:latin typeface="Century Gothic" panose="020B0502020202020204" pitchFamily="29" charset="0"/>
              <a:ea typeface="Osaka" pitchFamily="29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Century Gothic" panose="020B0502020202020204" pitchFamily="29" charset="0"/>
                <a:ea typeface="Osaka" pitchFamily="29" charset="-128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Century Gothic" panose="020B0502020202020204" pitchFamily="29" charset="0"/>
                <a:ea typeface="Osaka" pitchFamily="29" charset="-128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Century Gothic" panose="020B0502020202020204" pitchFamily="29" charset="0"/>
                <a:ea typeface="Osaka" pitchFamily="29" charset="-128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Century Gothic" panose="020B0502020202020204" pitchFamily="29" charset="0"/>
                <a:ea typeface="Osaka" pitchFamily="29" charset="-128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276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981200"/>
            <a:ext cx="3276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Century Gothic" panose="020B0502020202020204" pitchFamily="29" charset="0"/>
                <a:ea typeface="Osaka" pitchFamily="29" charset="-128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Century Gothic" panose="020B0502020202020204" pitchFamily="29" charset="0"/>
                <a:ea typeface="Osaka" pitchFamily="29" charset="-128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Century Gothic" panose="020B0502020202020204" pitchFamily="29" charset="0"/>
                <a:ea typeface="Osaka" pitchFamily="29" charset="-128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Century Gothic" panose="020B0502020202020204" pitchFamily="29" charset="0"/>
                <a:ea typeface="Osaka" pitchFamily="29" charset="-128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Century Gothic" panose="020B0502020202020204" pitchFamily="29" charset="0"/>
                <a:ea typeface="Osaka" pitchFamily="29" charset="-128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9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Century Gothic" panose="020B0502020202020204" pitchFamily="29" charset="0"/>
                <a:ea typeface="Osaka" pitchFamily="29" charset="-128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67056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Century Gothic" panose="020B0502020202020204" pitchFamily="29" charset="0"/>
                <a:ea typeface="Osaka" pitchFamily="29" charset="-128"/>
                <a:cs typeface="Osaka" pitchFamily="29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Century Gothic" panose="020B0502020202020204" pitchFamily="29" charset="0"/>
                <a:ea typeface="Osaka" pitchFamily="29" charset="-128"/>
                <a:cs typeface="Osaka" pitchFamily="29" charset="-128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29" charset="0"/>
              <a:ea typeface="Osaka" pitchFamily="29" charset="-128"/>
              <a:cs typeface="Osaka" pitchFamily="29" charset="-128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Century Gothic" panose="020B0502020202020204" pitchFamily="29" charset="0"/>
                <a:ea typeface="Osaka" pitchFamily="29" charset="-128"/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 dirty="0">
                <a:latin typeface="Century Gothic" panose="020B0502020202020204" pitchFamily="29" charset="0"/>
                <a:ea typeface="Osaka" pitchFamily="29" charset="-128"/>
                <a:cs typeface="+mn-cs"/>
              </a:rPr>
            </a:fld>
            <a:endParaRPr 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anose="020B0502020202020204" pitchFamily="29" charset="0"/>
          <a:ea typeface="Osaka" pitchFamily="29" charset="-128"/>
          <a:cs typeface="Osaka" pitchFamily="2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anose="020B0502020202020204" pitchFamily="29" charset="0"/>
          <a:ea typeface="Osaka" pitchFamily="29" charset="-128"/>
          <a:cs typeface="Osaka" pitchFamily="2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anose="020B0502020202020204" pitchFamily="29" charset="0"/>
          <a:ea typeface="Osaka" pitchFamily="29" charset="-128"/>
          <a:cs typeface="Osaka" pitchFamily="2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anose="020B0502020202020204" pitchFamily="29" charset="0"/>
          <a:ea typeface="Osaka" pitchFamily="29" charset="-128"/>
          <a:cs typeface="Osaka" pitchFamily="2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anose="020B0502020202020204" pitchFamily="29" charset="0"/>
          <a:ea typeface="Osaka" pitchFamily="29" charset="-128"/>
          <a:cs typeface="Osaka" pitchFamily="2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anose="020B0502020202020204" pitchFamily="29" charset="0"/>
          <a:ea typeface="Osaka" pitchFamily="29" charset="-128"/>
          <a:cs typeface="Osaka" pitchFamily="2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anose="020B0502020202020204" pitchFamily="29" charset="0"/>
          <a:ea typeface="Osaka" pitchFamily="29" charset="-128"/>
          <a:cs typeface="Osaka" pitchFamily="2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anose="020B0502020202020204" pitchFamily="29" charset="0"/>
          <a:ea typeface="Osaka" pitchFamily="29" charset="-128"/>
          <a:cs typeface="Osaka" pitchFamily="29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9" charset="2"/>
        <a:buChar char="Z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18F3"/>
        </a:buClr>
        <a:buFont typeface="Monotype Sorts" pitchFamily="29" charset="2"/>
        <a:buChar char="Z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0CD02"/>
        </a:buClr>
        <a:buFont typeface="Monotype Sorts" pitchFamily="29" charset="2"/>
        <a:buChar char="Z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AEF06"/>
        </a:buClr>
        <a:buFont typeface="Monotype Sorts" pitchFamily="29" charset="2"/>
        <a:buChar char="Z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8000"/>
        </a:buClr>
        <a:buFont typeface="Monotype Sorts" pitchFamily="29" charset="2"/>
        <a:buChar char="Z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8000"/>
        </a:buClr>
        <a:buFont typeface="Monotype Sorts" pitchFamily="29" charset="2"/>
        <a:buChar char="Z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8000"/>
        </a:buClr>
        <a:buFont typeface="Monotype Sorts" pitchFamily="29" charset="2"/>
        <a:buChar char="Z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8000"/>
        </a:buClr>
        <a:buFont typeface="Monotype Sorts" pitchFamily="29" charset="2"/>
        <a:buChar char="Z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8000"/>
        </a:buClr>
        <a:buFont typeface="Monotype Sorts" pitchFamily="29" charset="2"/>
        <a:buChar char="Z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junit.sourceforge.net/doc/testinfected/testing.htm" TargetMode="External"/><Relationship Id="rId1" Type="http://schemas.openxmlformats.org/officeDocument/2006/relationships/hyperlink" Target="http://code.google.com/p/t2framework/wiki/JUnitQuickTutoria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junit.sourceforge.net/javadoc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dirty="0">
                <a:latin typeface="+mj-lt"/>
                <a:ea typeface="+mj-ea"/>
                <a:cs typeface="+mj-cs"/>
              </a:rPr>
              <a:t>Unit Testing with JUnit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fontAlgn="base" hangingPunct="1">
              <a:buClr>
                <a:srgbClr val="FF0000"/>
              </a:buClr>
              <a:buSzTx/>
            </a:pPr>
            <a:endParaRPr strike="noStrike" noProof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dirty="0"/>
              <a:t>Junit Documentation/Tutorials</a:t>
            </a:r>
            <a:endParaRPr lang="en-US" dirty="0"/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620000" cy="4114800"/>
          </a:xfrm>
          <a:ln/>
        </p:spPr>
        <p:txBody>
          <a:bodyPr vert="horz" wrap="square" lIns="91440" tIns="45720" rIns="91440" bIns="45720" anchor="t" anchorCtr="0"/>
          <a:p>
            <a:r>
              <a:rPr lang="en-US" sz="2400" dirty="0">
                <a:hlinkClick r:id="rId1"/>
              </a:rPr>
              <a:t>http://junit.sourceforge.net/</a:t>
            </a:r>
            <a:br>
              <a:rPr lang="en-US" sz="2400" dirty="0">
                <a:hlinkClick r:id="rId1"/>
              </a:rPr>
            </a:br>
            <a:endParaRPr lang="en-US" sz="2400" dirty="0">
              <a:hlinkClick r:id="rId1"/>
            </a:endParaRPr>
          </a:p>
          <a:p>
            <a:r>
              <a:rPr lang="en-US" sz="2400" dirty="0">
                <a:hlinkClick r:id="rId1"/>
              </a:rPr>
              <a:t>http://code.google.com/p/t2framework/wiki/JUnitQuickTutorial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http://junit.sourceforge.net/doc/testinfected/testing.htm</a:t>
            </a:r>
            <a:r>
              <a:rPr lang="en-US" sz="2400" dirty="0"/>
              <a:t> (older)</a:t>
            </a:r>
            <a:endParaRPr lang="en-US" sz="24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dirty="0"/>
              <a:t>Summary</a:t>
            </a:r>
            <a:endParaRPr lang="en-US" dirty="0"/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dirty="0"/>
              <a:t>Unit tests can help test the details of your program </a:t>
            </a:r>
            <a:endParaRPr lang="en-US" dirty="0"/>
          </a:p>
          <a:p>
            <a:pPr eaLnBrk="1" hangingPunct="1"/>
            <a:r>
              <a:rPr lang="en-US" dirty="0"/>
              <a:t>Automated unit tests provide constant visibility and easy retesting</a:t>
            </a:r>
            <a:endParaRPr lang="en-US" dirty="0"/>
          </a:p>
          <a:p>
            <a:pPr eaLnBrk="1" hangingPunct="1"/>
            <a:r>
              <a:rPr lang="en-US" dirty="0"/>
              <a:t>Test coverage supplies valuable information when running both unit tests and system tests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dirty="0"/>
              <a:t>What is Unit Testing?</a:t>
            </a:r>
            <a:endParaRPr lang="en-US" dirty="0"/>
          </a:p>
        </p:txBody>
      </p:sp>
      <p:sp>
        <p:nvSpPr>
          <p:cNvPr id="512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dirty="0"/>
              <a:t>A procedure to validate individual units of Source Code</a:t>
            </a:r>
            <a:endParaRPr lang="en-US" dirty="0"/>
          </a:p>
          <a:p>
            <a:pPr eaLnBrk="1" hangingPunct="1"/>
            <a:r>
              <a:rPr lang="en-US" dirty="0"/>
              <a:t>Example: A procedure, method or class </a:t>
            </a:r>
            <a:endParaRPr lang="en-US" dirty="0"/>
          </a:p>
          <a:p>
            <a:pPr eaLnBrk="1" hangingPunct="1"/>
            <a:r>
              <a:rPr lang="en-US" dirty="0"/>
              <a:t>Validating each individual piece reduces errors when integrating the pieces together later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dirty="0"/>
              <a:t>Automated Unit Tests with JUnit</a:t>
            </a:r>
            <a:endParaRPr lang="en-US" dirty="0"/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dirty="0"/>
              <a:t>Junit is a unit testing framework for Java </a:t>
            </a:r>
            <a:endParaRPr lang="en-US" dirty="0"/>
          </a:p>
          <a:p>
            <a:pPr eaLnBrk="1" hangingPunct="1"/>
            <a:r>
              <a:rPr lang="en-US" dirty="0"/>
              <a:t>Allows you to write unit tests in Java using a simple interface</a:t>
            </a:r>
            <a:endParaRPr lang="en-US" dirty="0"/>
          </a:p>
          <a:p>
            <a:pPr eaLnBrk="1" hangingPunct="1"/>
            <a:r>
              <a:rPr lang="en-US" dirty="0"/>
              <a:t>Automated testing enables running and rerunning tests very easily and quickly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dirty="0"/>
              <a:t>An example unit test</a:t>
            </a:r>
            <a:endParaRPr lang="en-US" dirty="0"/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sz="2400" dirty="0">
                <a:latin typeface="Monaco" pitchFamily="29" charset="0"/>
              </a:rPr>
              <a:t>@Test</a:t>
            </a:r>
            <a:endParaRPr lang="en-US" sz="2400" dirty="0">
              <a:latin typeface="Monaco" pitchFamily="29" charset="0"/>
            </a:endParaRPr>
          </a:p>
          <a:p>
            <a:pPr eaLnBrk="1" hangingPunct="1">
              <a:buNone/>
            </a:pPr>
            <a:r>
              <a:rPr lang="en-US" sz="2400" dirty="0">
                <a:latin typeface="Monaco" pitchFamily="29" charset="0"/>
              </a:rPr>
              <a:t>public void testCellChangePropagates() {        	Spreadsheet sheet = </a:t>
            </a:r>
            <a:endParaRPr lang="en-US" sz="2400" dirty="0">
              <a:latin typeface="Monaco" pitchFamily="29" charset="0"/>
            </a:endParaRPr>
          </a:p>
          <a:p>
            <a:pPr eaLnBrk="1" hangingPunct="1">
              <a:buNone/>
            </a:pPr>
            <a:r>
              <a:rPr lang="en-US" sz="2400" dirty="0">
                <a:latin typeface="Monaco" pitchFamily="29" charset="0"/>
              </a:rPr>
              <a:t>				new Spreadsheet();</a:t>
            </a:r>
            <a:endParaRPr lang="en-US" sz="2400" dirty="0">
              <a:latin typeface="Monaco" pitchFamily="29" charset="0"/>
            </a:endParaRPr>
          </a:p>
          <a:p>
            <a:pPr eaLnBrk="1" hangingPunct="1">
              <a:buNone/>
            </a:pPr>
            <a:r>
              <a:rPr lang="en-US" sz="2400" dirty="0">
                <a:latin typeface="Monaco" pitchFamily="29" charset="0"/>
              </a:rPr>
              <a:t>  	sheet.put("A1", "5");        	</a:t>
            </a:r>
            <a:endParaRPr lang="en-US" sz="2400" dirty="0">
              <a:latin typeface="Monaco" pitchFamily="29" charset="0"/>
            </a:endParaRPr>
          </a:p>
          <a:p>
            <a:pPr eaLnBrk="1" hangingPunct="1">
              <a:buNone/>
            </a:pPr>
            <a:r>
              <a:rPr lang="en-US" sz="2400" dirty="0">
                <a:latin typeface="Monaco" pitchFamily="29" charset="0"/>
              </a:rPr>
              <a:t>		sheet.put("A2", "=A1");        </a:t>
            </a:r>
            <a:endParaRPr lang="en-US" sz="2400" dirty="0">
              <a:latin typeface="Monaco" pitchFamily="29" charset="0"/>
            </a:endParaRPr>
          </a:p>
          <a:p>
            <a:pPr eaLnBrk="1" hangingPunct="1">
              <a:buNone/>
            </a:pPr>
            <a:r>
              <a:rPr lang="en-US" sz="2400" dirty="0">
                <a:latin typeface="Monaco" pitchFamily="29" charset="0"/>
              </a:rPr>
              <a:t>		sheet.put("A1", "10");        </a:t>
            </a:r>
            <a:endParaRPr lang="en-US" sz="2400" dirty="0">
              <a:latin typeface="Monaco" pitchFamily="29" charset="0"/>
            </a:endParaRPr>
          </a:p>
          <a:p>
            <a:pPr eaLnBrk="1" hangingPunct="1">
              <a:buNone/>
            </a:pPr>
            <a:r>
              <a:rPr lang="en-US" sz="2400" dirty="0">
                <a:latin typeface="Monaco" pitchFamily="29" charset="0"/>
              </a:rPr>
              <a:t>	 	assertEquals("10",sheet.get("A2"));    </a:t>
            </a:r>
            <a:endParaRPr lang="en-US" sz="2400" dirty="0">
              <a:latin typeface="Monaco" pitchFamily="29" charset="0"/>
            </a:endParaRPr>
          </a:p>
          <a:p>
            <a:pPr eaLnBrk="1" hangingPunct="1">
              <a:buNone/>
            </a:pPr>
            <a:r>
              <a:rPr lang="en-US" sz="2400" dirty="0">
                <a:latin typeface="Monaco" pitchFamily="29" charset="0"/>
              </a:rPr>
              <a:t>}</a:t>
            </a:r>
            <a:endParaRPr lang="en-US" sz="2400" dirty="0">
              <a:latin typeface="Monaco" pitchFamily="2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Testing strategy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 - Assign / Arrange</a:t>
            </a:r>
            <a:endParaRPr lang="en-IN" altLang="en-US"/>
          </a:p>
          <a:p>
            <a:r>
              <a:rPr lang="en-IN" altLang="en-US"/>
              <a:t>A - Action - perform Action</a:t>
            </a:r>
            <a:endParaRPr lang="en-IN" altLang="en-US"/>
          </a:p>
          <a:p>
            <a:r>
              <a:rPr lang="en-IN" altLang="en-US"/>
              <a:t>A - Assert - check for assertions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  <a:ln/>
        </p:spPr>
        <p:txBody>
          <a:bodyPr vert="horz" wrap="square" lIns="91440" tIns="45720" rIns="91440" bIns="45720" anchor="ctr" anchorCtr="0"/>
          <a:p>
            <a:r>
              <a:rPr lang="en-US" dirty="0"/>
              <a:t>Junit Assert</a:t>
            </a:r>
            <a:endParaRPr lang="en-US" dirty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458200" cy="6096000"/>
          </a:xfrm>
          <a:ln/>
        </p:spPr>
        <p:txBody>
          <a:bodyPr vert="horz" wrap="square" lIns="91440" tIns="45720" rIns="91440" bIns="45720" anchor="t" anchorCtr="0"/>
          <a:p>
            <a:r>
              <a:rPr lang="en-US" sz="2000" dirty="0"/>
              <a:t>During a test use Asserts to specify if the test passed or failed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org.junit.Assert – allows you to test if certain ideas hold by asserting results: </a:t>
            </a:r>
            <a:br>
              <a:rPr lang="en-US" sz="2000" dirty="0"/>
            </a:br>
            <a:r>
              <a:rPr lang="en-US" sz="2000" dirty="0">
                <a:hlinkClick r:id="rId1"/>
              </a:rPr>
              <a:t>http://junit.sourceforge.net/javadoc/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GB" altLang="zh-CN" sz="2000" dirty="0">
                <a:ea typeface="SimSun" panose="02010600030101010101" pitchFamily="2" charset="-122"/>
              </a:rPr>
              <a:t>assertEquals(expected, actual) </a:t>
            </a:r>
            <a:endParaRPr lang="en-GB" altLang="zh-CN" sz="2000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000" dirty="0">
                <a:ea typeface="SimSun" panose="02010600030101010101" pitchFamily="2" charset="-122"/>
              </a:rPr>
              <a:t>assertEquals(message, expected, actual) </a:t>
            </a:r>
            <a:endParaRPr lang="en-GB" altLang="zh-CN" sz="2000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000" dirty="0">
                <a:ea typeface="SimSun" panose="02010600030101010101" pitchFamily="2" charset="-122"/>
              </a:rPr>
              <a:t>assertEquals(expected, actual, delta)</a:t>
            </a:r>
            <a:endParaRPr lang="en-GB" altLang="zh-CN" sz="2000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000" dirty="0">
                <a:ea typeface="SimSun" panose="02010600030101010101" pitchFamily="2" charset="-122"/>
              </a:rPr>
              <a:t>assertEquals(message, expected, actual, delta)  </a:t>
            </a:r>
            <a:endParaRPr lang="en-GB" altLang="zh-CN" sz="2000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000" dirty="0">
                <a:ea typeface="SimSun" panose="02010600030101010101" pitchFamily="2" charset="-122"/>
              </a:rPr>
              <a:t>assertFalse(condition) </a:t>
            </a:r>
            <a:endParaRPr lang="en-GB" altLang="zh-CN" sz="2000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000" dirty="0">
                <a:ea typeface="SimSun" panose="02010600030101010101" pitchFamily="2" charset="-122"/>
              </a:rPr>
              <a:t>assertFalse(message, condition) </a:t>
            </a:r>
            <a:endParaRPr lang="en-GB" altLang="zh-CN" sz="2000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000" dirty="0">
                <a:ea typeface="SimSun" panose="02010600030101010101" pitchFamily="2" charset="-122"/>
              </a:rPr>
              <a:t>Assert(Not)Null(object) </a:t>
            </a:r>
            <a:endParaRPr lang="en-GB" altLang="zh-CN" sz="2000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000" dirty="0">
                <a:ea typeface="SimSun" panose="02010600030101010101" pitchFamily="2" charset="-122"/>
              </a:rPr>
              <a:t>Assert(Not)Null(message, object) </a:t>
            </a:r>
            <a:endParaRPr lang="en-GB" altLang="zh-CN" sz="2000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000" dirty="0">
                <a:ea typeface="SimSun" panose="02010600030101010101" pitchFamily="2" charset="-122"/>
              </a:rPr>
              <a:t>Assert(Not)Same(expected, actual) </a:t>
            </a:r>
            <a:endParaRPr lang="en-GB" altLang="zh-CN" sz="2000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000" dirty="0">
                <a:ea typeface="SimSun" panose="02010600030101010101" pitchFamily="2" charset="-122"/>
              </a:rPr>
              <a:t>Assert(Not)Same(message, expected, actual) </a:t>
            </a:r>
            <a:endParaRPr lang="en-GB" altLang="zh-CN" sz="2000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000" dirty="0">
                <a:ea typeface="SimSun" panose="02010600030101010101" pitchFamily="2" charset="-122"/>
              </a:rPr>
              <a:t>assertTrue(condition) </a:t>
            </a:r>
            <a:endParaRPr lang="en-GB" altLang="zh-CN" sz="2000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000" dirty="0">
                <a:ea typeface="SimSun" panose="02010600030101010101" pitchFamily="2" charset="-122"/>
              </a:rPr>
              <a:t>assertTrue(message, condition) 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sz="3600" dirty="0"/>
              <a:t>Junit Methods – Java annotations</a:t>
            </a:r>
            <a:endParaRPr lang="en-US" sz="3600" dirty="0"/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458200" cy="5943600"/>
          </a:xfrm>
          <a:ln/>
        </p:spPr>
        <p:txBody>
          <a:bodyPr vert="horz" wrap="square" lIns="91440" tIns="45720" rIns="91440" bIns="45720" anchor="t" anchorCtr="0"/>
          <a:p>
            <a:r>
              <a:rPr lang="en-US" sz="2000" dirty="0"/>
              <a:t>@BeforeClass     // Run before all tests in class</a:t>
            </a:r>
            <a:endParaRPr lang="en-US" sz="2000" dirty="0"/>
          </a:p>
          <a:p>
            <a:r>
              <a:rPr lang="en-US" sz="2000" dirty="0"/>
              <a:t> public static void setUpClass() throws Exception {}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@AfterClass     // Run after all tests in class</a:t>
            </a:r>
            <a:endParaRPr lang="en-US" sz="2000" dirty="0"/>
          </a:p>
          <a:p>
            <a:r>
              <a:rPr lang="en-US" sz="2000" dirty="0"/>
              <a:t>public static void tearDownClass() throws Exception {}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@Before  // Run before each test in class</a:t>
            </a:r>
            <a:endParaRPr lang="en-US" sz="2000" dirty="0"/>
          </a:p>
          <a:p>
            <a:r>
              <a:rPr lang="en-US" sz="2000" dirty="0"/>
              <a:t>public void setUp() {}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@After   // Run after each test in class</a:t>
            </a:r>
            <a:endParaRPr lang="en-US" sz="2000" dirty="0"/>
          </a:p>
          <a:p>
            <a:r>
              <a:rPr lang="en-US" sz="2000" dirty="0"/>
              <a:t>public void tearDown() {}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@Test</a:t>
            </a:r>
            <a:endParaRPr lang="en-US" sz="2000" dirty="0"/>
          </a:p>
          <a:p>
            <a:r>
              <a:rPr lang="en-US" sz="2000" dirty="0"/>
              <a:t>public void testMain() {</a:t>
            </a:r>
            <a:endParaRPr lang="en-US" sz="2000" dirty="0"/>
          </a:p>
          <a:p>
            <a:r>
              <a:rPr lang="en-US" sz="2000" dirty="0"/>
              <a:t>http://www.cavdar.net/2008/07/21/junit-4-in-60-seconds/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Annotations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@Test</a:t>
            </a:r>
            <a:endParaRPr lang="en-IN" altLang="en-US"/>
          </a:p>
          <a:p>
            <a:r>
              <a:rPr lang="en-IN" altLang="en-US"/>
              <a:t>@BeforeEach</a:t>
            </a:r>
            <a:endParaRPr lang="en-IN" altLang="en-US"/>
          </a:p>
          <a:p>
            <a:r>
              <a:rPr lang="en-IN" altLang="en-US"/>
              <a:t>@AfterEach</a:t>
            </a:r>
            <a:endParaRPr lang="en-IN" altLang="en-US"/>
          </a:p>
          <a:p>
            <a:r>
              <a:rPr lang="en-IN" altLang="en-US"/>
              <a:t>@BeforeClass</a:t>
            </a:r>
            <a:endParaRPr lang="en-IN" altLang="en-US"/>
          </a:p>
          <a:p>
            <a:r>
              <a:rPr lang="en-IN" altLang="en-US"/>
              <a:t>@AfterClass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dirty="0"/>
              <a:t>Junit with Netbeans</a:t>
            </a:r>
            <a:endParaRPr lang="en-US" dirty="0"/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Font typeface="Arial" panose="020B0604020202020204" pitchFamily="34" charset="0"/>
              <a:buAutoNum type="arabicPeriod"/>
            </a:pPr>
            <a:r>
              <a:rPr lang="en-US" dirty="0"/>
              <a:t>New File</a:t>
            </a:r>
            <a:endParaRPr lang="en-US" dirty="0"/>
          </a:p>
          <a:p>
            <a:pPr marL="609600" indent="-609600" eaLnBrk="1" hangingPunct="1">
              <a:buFont typeface="Arial" panose="020B0604020202020204" pitchFamily="34" charset="0"/>
              <a:buAutoNum type="arabicPeriod"/>
            </a:pPr>
            <a:r>
              <a:rPr lang="en-US" dirty="0"/>
              <a:t>Choose file type: Junit</a:t>
            </a:r>
            <a:endParaRPr lang="en-US" dirty="0"/>
          </a:p>
          <a:p>
            <a:pPr marL="609600" indent="-609600" eaLnBrk="1" hangingPunct="1">
              <a:buFont typeface="Arial" panose="020B0604020202020204" pitchFamily="34" charset="0"/>
              <a:buAutoNum type="arabicPeriod"/>
            </a:pPr>
            <a:r>
              <a:rPr lang="en-US" dirty="0"/>
              <a:t>Choose Test for Existing Class</a:t>
            </a:r>
            <a:endParaRPr lang="en-US" dirty="0"/>
          </a:p>
          <a:p>
            <a:pPr marL="609600" indent="-609600" eaLnBrk="1" hangingPunct="1">
              <a:buFont typeface="Arial" panose="020B0604020202020204" pitchFamily="34" charset="0"/>
              <a:buAutoNum type="arabicPeriod"/>
            </a:pPr>
            <a:r>
              <a:rPr lang="en-US" dirty="0"/>
              <a:t>Junit test with all stubs created for that class</a:t>
            </a:r>
            <a:endParaRPr lang="en-US" dirty="0"/>
          </a:p>
          <a:p>
            <a:pPr marL="609600" indent="-609600" eaLnBrk="1" hangingPunct="1">
              <a:buFont typeface="Arial" panose="020B0604020202020204" pitchFamily="34" charset="0"/>
              <a:buAutoNum type="arabicPeriod"/>
            </a:pPr>
            <a:r>
              <a:rPr lang="en-US" dirty="0"/>
              <a:t>Fill in the individual tests</a:t>
            </a:r>
            <a:endParaRPr lang="en-US" dirty="0"/>
          </a:p>
          <a:p>
            <a:pPr marL="609600" indent="-609600" eaLnBrk="1" hangingPunct="1">
              <a:buFont typeface="Arial" panose="020B0604020202020204" pitchFamily="34" charset="0"/>
              <a:buAutoNum type="arabicPeriod"/>
            </a:pPr>
            <a:r>
              <a:rPr lang="en-US" dirty="0"/>
              <a:t>Run Tests (Netbeans options)</a:t>
            </a:r>
            <a:endParaRPr lang="en-US" dirty="0"/>
          </a:p>
        </p:txBody>
      </p:sp>
      <p:sp>
        <p:nvSpPr>
          <p:cNvPr id="11267" name="Rounded Rectangular Callout 3"/>
          <p:cNvSpPr/>
          <p:nvPr/>
        </p:nvSpPr>
        <p:spPr>
          <a:xfrm>
            <a:off x="4191000" y="1371600"/>
            <a:ext cx="4953000" cy="1066800"/>
          </a:xfrm>
          <a:prstGeom prst="wedgeRoundRectCallout">
            <a:avLst>
              <a:gd name="adj1" fmla="val -40745"/>
              <a:gd name="adj2" fmla="val 76431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r>
              <a:rPr lang="en-US" sz="2000" dirty="0">
                <a:latin typeface="Arial" panose="020B0604020202020204" pitchFamily="34" charset="0"/>
              </a:rPr>
              <a:t>Note: If this option doesn’t exist use New File-&gt;Other-&gt;Junit-&gt;Test for existing class</a:t>
            </a:r>
            <a:endParaRPr 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">
  <a:themeElements>
    <a:clrScheme name="Beach 1">
      <a:dk1>
        <a:srgbClr val="000000"/>
      </a:dk1>
      <a:lt1>
        <a:srgbClr val="EADEA6"/>
      </a:lt1>
      <a:dk2>
        <a:srgbClr val="000000"/>
      </a:dk2>
      <a:lt2>
        <a:srgbClr val="808080"/>
      </a:lt2>
      <a:accent1>
        <a:srgbClr val="20CD02"/>
      </a:accent1>
      <a:accent2>
        <a:srgbClr val="EBEF13"/>
      </a:accent2>
      <a:accent3>
        <a:srgbClr val="F3ECD0"/>
      </a:accent3>
      <a:accent4>
        <a:srgbClr val="000000"/>
      </a:accent4>
      <a:accent5>
        <a:srgbClr val="ABE3AA"/>
      </a:accent5>
      <a:accent6>
        <a:srgbClr val="D5D910"/>
      </a:accent6>
      <a:hlink>
        <a:srgbClr val="FF0000"/>
      </a:hlink>
      <a:folHlink>
        <a:srgbClr val="0E18F3"/>
      </a:folHlink>
    </a:clrScheme>
    <a:fontScheme name="Beach">
      <a:majorFont>
        <a:latin typeface="Century Gothic"/>
        <a:ea typeface="Osaka"/>
        <a:cs typeface="Osaka"/>
      </a:majorFont>
      <a:minorFont>
        <a:latin typeface="Century Gothic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29" charset="-128"/>
            <a:cs typeface="MS PGothic" panose="020B0600070205080204" pitchFamily="2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29" charset="-128"/>
            <a:cs typeface="MS PGothic" panose="020B0600070205080204" pitchFamily="29" charset="-128"/>
          </a:defRPr>
        </a:defPPr>
      </a:lstStyle>
    </a:lnDef>
  </a:objectDefaults>
  <a:extraClrSchemeLst>
    <a:extraClrScheme>
      <a:clrScheme name="Beach 1">
        <a:dk1>
          <a:srgbClr val="000000"/>
        </a:dk1>
        <a:lt1>
          <a:srgbClr val="EADEA6"/>
        </a:lt1>
        <a:dk2>
          <a:srgbClr val="000000"/>
        </a:dk2>
        <a:lt2>
          <a:srgbClr val="808080"/>
        </a:lt2>
        <a:accent1>
          <a:srgbClr val="20CD02"/>
        </a:accent1>
        <a:accent2>
          <a:srgbClr val="EBEF13"/>
        </a:accent2>
        <a:accent3>
          <a:srgbClr val="F3ECD0"/>
        </a:accent3>
        <a:accent4>
          <a:srgbClr val="000000"/>
        </a:accent4>
        <a:accent5>
          <a:srgbClr val="ABE3AA"/>
        </a:accent5>
        <a:accent6>
          <a:srgbClr val="D5D910"/>
        </a:accent6>
        <a:hlink>
          <a:srgbClr val="FF0000"/>
        </a:hlink>
        <a:folHlink>
          <a:srgbClr val="0E18F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2004:Templates:Presentations:Designs:Beach</Template>
  <TotalTime>0</TotalTime>
  <Words>2567</Words>
  <Application>WPS Presentation</Application>
  <PresentationFormat/>
  <Paragraphs>101</Paragraphs>
  <Slides>11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MS PGothic</vt:lpstr>
      <vt:lpstr>Century Gothic</vt:lpstr>
      <vt:lpstr>Osaka</vt:lpstr>
      <vt:lpstr>Yu Gothic</vt:lpstr>
      <vt:lpstr>Monotype Sorts</vt:lpstr>
      <vt:lpstr>Wingdings</vt:lpstr>
      <vt:lpstr>Calibri</vt:lpstr>
      <vt:lpstr>Monaco</vt:lpstr>
      <vt:lpstr>Segoe Print</vt:lpstr>
      <vt:lpstr>Microsoft YaHei</vt:lpstr>
      <vt:lpstr>Arial Unicode MS</vt:lpstr>
      <vt:lpstr>Beach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JUnit</dc:title>
  <dc:creator>Dan Fleck</dc:creator>
  <cp:lastModifiedBy>Saratha Poovalingam</cp:lastModifiedBy>
  <cp:revision>26</cp:revision>
  <dcterms:created xsi:type="dcterms:W3CDTF">2010-04-21T12:19:59Z</dcterms:created>
  <dcterms:modified xsi:type="dcterms:W3CDTF">2024-12-19T11:43:23Z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F68D987AF1FA4209ADB59E6ACE494566_13</vt:lpwstr>
  </property>
  <property fmtid="{D5CDD505-2E9C-101B-9397-08002B2CF9AE}" pid="3" name="KSOProductBuildVer">
    <vt:lpwstr>1033-12.2.0.19307</vt:lpwstr>
  </property>
</Properties>
</file>