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20796-50E1-44A2-85E0-DB98D53ADCE7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974FF8D-0F1A-4A4B-B91C-E917A5ACCBF9}">
      <dgm:prSet/>
      <dgm:spPr/>
      <dgm:t>
        <a:bodyPr/>
        <a:lstStyle/>
        <a:p>
          <a:r>
            <a:rPr lang="en-US" dirty="0"/>
            <a:t>Register/Login functionality – Passed</a:t>
          </a:r>
        </a:p>
      </dgm:t>
    </dgm:pt>
    <dgm:pt modelId="{62CD2B48-F13C-4A3B-84EF-A2019AD66BC0}" type="parTrans" cxnId="{188C4C3A-FF72-4D90-9D0E-2103C4FBCB20}">
      <dgm:prSet/>
      <dgm:spPr/>
      <dgm:t>
        <a:bodyPr/>
        <a:lstStyle/>
        <a:p>
          <a:endParaRPr lang="en-US"/>
        </a:p>
      </dgm:t>
    </dgm:pt>
    <dgm:pt modelId="{5B7E8AC9-32E1-43E9-9DF9-AC4402CDBA8C}" type="sibTrans" cxnId="{188C4C3A-FF72-4D90-9D0E-2103C4FBCB20}">
      <dgm:prSet/>
      <dgm:spPr/>
      <dgm:t>
        <a:bodyPr/>
        <a:lstStyle/>
        <a:p>
          <a:endParaRPr lang="en-US"/>
        </a:p>
      </dgm:t>
    </dgm:pt>
    <dgm:pt modelId="{BFEAA8F4-1AF9-47E3-AAA8-629F0250439A}">
      <dgm:prSet/>
      <dgm:spPr/>
      <dgm:t>
        <a:bodyPr/>
        <a:lstStyle/>
        <a:p>
          <a:r>
            <a:rPr lang="en-US" dirty="0"/>
            <a:t>Appointment booking – Passed</a:t>
          </a:r>
        </a:p>
      </dgm:t>
    </dgm:pt>
    <dgm:pt modelId="{FB359F25-BF68-4570-B0ED-1C64ECF36374}" type="parTrans" cxnId="{D60E2F32-2AA6-47B8-8E6D-BBB164EB7D02}">
      <dgm:prSet/>
      <dgm:spPr/>
      <dgm:t>
        <a:bodyPr/>
        <a:lstStyle/>
        <a:p>
          <a:endParaRPr lang="en-US"/>
        </a:p>
      </dgm:t>
    </dgm:pt>
    <dgm:pt modelId="{F538BC77-860B-4FFD-8623-77E4BCAC06B1}" type="sibTrans" cxnId="{D60E2F32-2AA6-47B8-8E6D-BBB164EB7D02}">
      <dgm:prSet/>
      <dgm:spPr/>
      <dgm:t>
        <a:bodyPr/>
        <a:lstStyle/>
        <a:p>
          <a:endParaRPr lang="en-US"/>
        </a:p>
      </dgm:t>
    </dgm:pt>
    <dgm:pt modelId="{30202A39-C10F-497E-A289-61660139E62E}">
      <dgm:prSet/>
      <dgm:spPr/>
      <dgm:t>
        <a:bodyPr/>
        <a:lstStyle/>
        <a:p>
          <a:r>
            <a:rPr lang="en-US" dirty="0"/>
            <a:t>Admin slot creation – Passed</a:t>
          </a:r>
        </a:p>
      </dgm:t>
    </dgm:pt>
    <dgm:pt modelId="{61D23B34-E7C9-4468-BC1C-5353E8683993}" type="parTrans" cxnId="{F566F9C1-ADC5-4331-B7CC-F98802F8A482}">
      <dgm:prSet/>
      <dgm:spPr/>
      <dgm:t>
        <a:bodyPr/>
        <a:lstStyle/>
        <a:p>
          <a:endParaRPr lang="en-US"/>
        </a:p>
      </dgm:t>
    </dgm:pt>
    <dgm:pt modelId="{4CAAEEF1-2D8E-404F-9E66-50C26729CBFF}" type="sibTrans" cxnId="{F566F9C1-ADC5-4331-B7CC-F98802F8A482}">
      <dgm:prSet/>
      <dgm:spPr/>
      <dgm:t>
        <a:bodyPr/>
        <a:lstStyle/>
        <a:p>
          <a:endParaRPr lang="en-US"/>
        </a:p>
      </dgm:t>
    </dgm:pt>
    <dgm:pt modelId="{77987B28-6821-4570-AE1B-A1A066F5BDB6}">
      <dgm:prSet/>
      <dgm:spPr/>
      <dgm:t>
        <a:bodyPr/>
        <a:lstStyle/>
        <a:p>
          <a:r>
            <a:rPr lang="en-US" dirty="0"/>
            <a:t>View appointments – Passed</a:t>
          </a:r>
        </a:p>
      </dgm:t>
    </dgm:pt>
    <dgm:pt modelId="{9352CD48-550A-4E09-A3EF-307264F8AD2B}" type="parTrans" cxnId="{996BF373-F4DE-4C5E-95E2-A249EA3AB71E}">
      <dgm:prSet/>
      <dgm:spPr/>
      <dgm:t>
        <a:bodyPr/>
        <a:lstStyle/>
        <a:p>
          <a:endParaRPr lang="en-US"/>
        </a:p>
      </dgm:t>
    </dgm:pt>
    <dgm:pt modelId="{99559487-49AE-48DA-902B-DA59E8AF6D52}" type="sibTrans" cxnId="{996BF373-F4DE-4C5E-95E2-A249EA3AB71E}">
      <dgm:prSet/>
      <dgm:spPr/>
      <dgm:t>
        <a:bodyPr/>
        <a:lstStyle/>
        <a:p>
          <a:endParaRPr lang="en-US"/>
        </a:p>
      </dgm:t>
    </dgm:pt>
    <dgm:pt modelId="{6E017C99-4404-485A-B4F1-CE24F232DE4C}" type="pres">
      <dgm:prSet presAssocID="{9F720796-50E1-44A2-85E0-DB98D53ADCE7}" presName="linear" presStyleCnt="0">
        <dgm:presLayoutVars>
          <dgm:dir/>
          <dgm:animLvl val="lvl"/>
          <dgm:resizeHandles val="exact"/>
        </dgm:presLayoutVars>
      </dgm:prSet>
      <dgm:spPr/>
    </dgm:pt>
    <dgm:pt modelId="{5F6F7310-B481-41FC-AE2C-B30BD9047CF4}" type="pres">
      <dgm:prSet presAssocID="{6974FF8D-0F1A-4A4B-B91C-E917A5ACCBF9}" presName="parentLin" presStyleCnt="0"/>
      <dgm:spPr/>
    </dgm:pt>
    <dgm:pt modelId="{E94E3D1C-CFD3-48AD-91A5-8D3DDEC42836}" type="pres">
      <dgm:prSet presAssocID="{6974FF8D-0F1A-4A4B-B91C-E917A5ACCBF9}" presName="parentLeftMargin" presStyleLbl="node1" presStyleIdx="0" presStyleCnt="4"/>
      <dgm:spPr/>
    </dgm:pt>
    <dgm:pt modelId="{A448018F-AC4A-42B9-BBF1-795E100A02CB}" type="pres">
      <dgm:prSet presAssocID="{6974FF8D-0F1A-4A4B-B91C-E917A5ACCBF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C11C01D-A263-44C3-AAD0-CD4148820932}" type="pres">
      <dgm:prSet presAssocID="{6974FF8D-0F1A-4A4B-B91C-E917A5ACCBF9}" presName="negativeSpace" presStyleCnt="0"/>
      <dgm:spPr/>
    </dgm:pt>
    <dgm:pt modelId="{97BAF94D-332E-4237-A58C-EBC80DC27845}" type="pres">
      <dgm:prSet presAssocID="{6974FF8D-0F1A-4A4B-B91C-E917A5ACCBF9}" presName="childText" presStyleLbl="conFgAcc1" presStyleIdx="0" presStyleCnt="4">
        <dgm:presLayoutVars>
          <dgm:bulletEnabled val="1"/>
        </dgm:presLayoutVars>
      </dgm:prSet>
      <dgm:spPr/>
    </dgm:pt>
    <dgm:pt modelId="{A41A27F0-CB26-4136-B340-EAFFC9F7640B}" type="pres">
      <dgm:prSet presAssocID="{5B7E8AC9-32E1-43E9-9DF9-AC4402CDBA8C}" presName="spaceBetweenRectangles" presStyleCnt="0"/>
      <dgm:spPr/>
    </dgm:pt>
    <dgm:pt modelId="{747BBBBE-2019-49D8-80E7-C6463E619B26}" type="pres">
      <dgm:prSet presAssocID="{BFEAA8F4-1AF9-47E3-AAA8-629F0250439A}" presName="parentLin" presStyleCnt="0"/>
      <dgm:spPr/>
    </dgm:pt>
    <dgm:pt modelId="{9E7B2A8D-BB94-49C3-9BEC-9930B80E14DD}" type="pres">
      <dgm:prSet presAssocID="{BFEAA8F4-1AF9-47E3-AAA8-629F0250439A}" presName="parentLeftMargin" presStyleLbl="node1" presStyleIdx="0" presStyleCnt="4"/>
      <dgm:spPr/>
    </dgm:pt>
    <dgm:pt modelId="{9CD97985-74AD-4C69-B974-0EB37896EAFE}" type="pres">
      <dgm:prSet presAssocID="{BFEAA8F4-1AF9-47E3-AAA8-629F0250439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848ABD7-4953-4927-9CC0-2076F868EE83}" type="pres">
      <dgm:prSet presAssocID="{BFEAA8F4-1AF9-47E3-AAA8-629F0250439A}" presName="negativeSpace" presStyleCnt="0"/>
      <dgm:spPr/>
    </dgm:pt>
    <dgm:pt modelId="{FEBD62FC-B310-4A8C-8AF3-0897AF2EABD1}" type="pres">
      <dgm:prSet presAssocID="{BFEAA8F4-1AF9-47E3-AAA8-629F0250439A}" presName="childText" presStyleLbl="conFgAcc1" presStyleIdx="1" presStyleCnt="4">
        <dgm:presLayoutVars>
          <dgm:bulletEnabled val="1"/>
        </dgm:presLayoutVars>
      </dgm:prSet>
      <dgm:spPr/>
    </dgm:pt>
    <dgm:pt modelId="{2B8CA673-25BC-443B-8027-6BB53B6EA488}" type="pres">
      <dgm:prSet presAssocID="{F538BC77-860B-4FFD-8623-77E4BCAC06B1}" presName="spaceBetweenRectangles" presStyleCnt="0"/>
      <dgm:spPr/>
    </dgm:pt>
    <dgm:pt modelId="{E32216AD-3CA8-4C70-8175-567BF7F06EA8}" type="pres">
      <dgm:prSet presAssocID="{30202A39-C10F-497E-A289-61660139E62E}" presName="parentLin" presStyleCnt="0"/>
      <dgm:spPr/>
    </dgm:pt>
    <dgm:pt modelId="{5AC8B832-F206-426F-9A67-5C66AA77D59B}" type="pres">
      <dgm:prSet presAssocID="{30202A39-C10F-497E-A289-61660139E62E}" presName="parentLeftMargin" presStyleLbl="node1" presStyleIdx="1" presStyleCnt="4"/>
      <dgm:spPr/>
    </dgm:pt>
    <dgm:pt modelId="{209F7589-1F97-4499-9C41-53130E7B5D68}" type="pres">
      <dgm:prSet presAssocID="{30202A39-C10F-497E-A289-61660139E62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2830314-E396-4C03-B098-BB1E1E014717}" type="pres">
      <dgm:prSet presAssocID="{30202A39-C10F-497E-A289-61660139E62E}" presName="negativeSpace" presStyleCnt="0"/>
      <dgm:spPr/>
    </dgm:pt>
    <dgm:pt modelId="{059BAC60-B094-4102-9554-60E2D51139BE}" type="pres">
      <dgm:prSet presAssocID="{30202A39-C10F-497E-A289-61660139E62E}" presName="childText" presStyleLbl="conFgAcc1" presStyleIdx="2" presStyleCnt="4">
        <dgm:presLayoutVars>
          <dgm:bulletEnabled val="1"/>
        </dgm:presLayoutVars>
      </dgm:prSet>
      <dgm:spPr/>
    </dgm:pt>
    <dgm:pt modelId="{BA32A475-8DDB-48FB-8771-CCCBB220BD48}" type="pres">
      <dgm:prSet presAssocID="{4CAAEEF1-2D8E-404F-9E66-50C26729CBFF}" presName="spaceBetweenRectangles" presStyleCnt="0"/>
      <dgm:spPr/>
    </dgm:pt>
    <dgm:pt modelId="{E8A9EB28-BA4E-45F4-874A-A96574362A02}" type="pres">
      <dgm:prSet presAssocID="{77987B28-6821-4570-AE1B-A1A066F5BDB6}" presName="parentLin" presStyleCnt="0"/>
      <dgm:spPr/>
    </dgm:pt>
    <dgm:pt modelId="{07FE659C-6CB7-475B-8780-81FDCA26B736}" type="pres">
      <dgm:prSet presAssocID="{77987B28-6821-4570-AE1B-A1A066F5BDB6}" presName="parentLeftMargin" presStyleLbl="node1" presStyleIdx="2" presStyleCnt="4"/>
      <dgm:spPr/>
    </dgm:pt>
    <dgm:pt modelId="{1F4DEB2B-D9E6-4722-A1A4-A1F6A5A95C41}" type="pres">
      <dgm:prSet presAssocID="{77987B28-6821-4570-AE1B-A1A066F5BDB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66A8E6B-B286-4AE1-A9DE-1CAED1F46FEF}" type="pres">
      <dgm:prSet presAssocID="{77987B28-6821-4570-AE1B-A1A066F5BDB6}" presName="negativeSpace" presStyleCnt="0"/>
      <dgm:spPr/>
    </dgm:pt>
    <dgm:pt modelId="{0A9C1362-229F-4F72-A27A-5BE276E58385}" type="pres">
      <dgm:prSet presAssocID="{77987B28-6821-4570-AE1B-A1A066F5BDB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12CE524-9E40-483D-8461-AA212F135A31}" type="presOf" srcId="{77987B28-6821-4570-AE1B-A1A066F5BDB6}" destId="{07FE659C-6CB7-475B-8780-81FDCA26B736}" srcOrd="0" destOrd="0" presId="urn:microsoft.com/office/officeart/2005/8/layout/list1"/>
    <dgm:cxn modelId="{D60E2F32-2AA6-47B8-8E6D-BBB164EB7D02}" srcId="{9F720796-50E1-44A2-85E0-DB98D53ADCE7}" destId="{BFEAA8F4-1AF9-47E3-AAA8-629F0250439A}" srcOrd="1" destOrd="0" parTransId="{FB359F25-BF68-4570-B0ED-1C64ECF36374}" sibTransId="{F538BC77-860B-4FFD-8623-77E4BCAC06B1}"/>
    <dgm:cxn modelId="{2CA03635-ACEC-469D-8817-0820193B540B}" type="presOf" srcId="{BFEAA8F4-1AF9-47E3-AAA8-629F0250439A}" destId="{9E7B2A8D-BB94-49C3-9BEC-9930B80E14DD}" srcOrd="0" destOrd="0" presId="urn:microsoft.com/office/officeart/2005/8/layout/list1"/>
    <dgm:cxn modelId="{188C4C3A-FF72-4D90-9D0E-2103C4FBCB20}" srcId="{9F720796-50E1-44A2-85E0-DB98D53ADCE7}" destId="{6974FF8D-0F1A-4A4B-B91C-E917A5ACCBF9}" srcOrd="0" destOrd="0" parTransId="{62CD2B48-F13C-4A3B-84EF-A2019AD66BC0}" sibTransId="{5B7E8AC9-32E1-43E9-9DF9-AC4402CDBA8C}"/>
    <dgm:cxn modelId="{A8311849-9238-4A08-885F-734FE26A91C3}" type="presOf" srcId="{6974FF8D-0F1A-4A4B-B91C-E917A5ACCBF9}" destId="{E94E3D1C-CFD3-48AD-91A5-8D3DDEC42836}" srcOrd="0" destOrd="0" presId="urn:microsoft.com/office/officeart/2005/8/layout/list1"/>
    <dgm:cxn modelId="{C0DCD84A-3C81-44A3-ABE1-36920F8DE69F}" type="presOf" srcId="{6974FF8D-0F1A-4A4B-B91C-E917A5ACCBF9}" destId="{A448018F-AC4A-42B9-BBF1-795E100A02CB}" srcOrd="1" destOrd="0" presId="urn:microsoft.com/office/officeart/2005/8/layout/list1"/>
    <dgm:cxn modelId="{5B50F172-D4D9-4FF9-8564-39C43DA45B4E}" type="presOf" srcId="{BFEAA8F4-1AF9-47E3-AAA8-629F0250439A}" destId="{9CD97985-74AD-4C69-B974-0EB37896EAFE}" srcOrd="1" destOrd="0" presId="urn:microsoft.com/office/officeart/2005/8/layout/list1"/>
    <dgm:cxn modelId="{996BF373-F4DE-4C5E-95E2-A249EA3AB71E}" srcId="{9F720796-50E1-44A2-85E0-DB98D53ADCE7}" destId="{77987B28-6821-4570-AE1B-A1A066F5BDB6}" srcOrd="3" destOrd="0" parTransId="{9352CD48-550A-4E09-A3EF-307264F8AD2B}" sibTransId="{99559487-49AE-48DA-902B-DA59E8AF6D52}"/>
    <dgm:cxn modelId="{2C4E1FBD-7FB5-4E3A-9D01-6B12210CFB44}" type="presOf" srcId="{9F720796-50E1-44A2-85E0-DB98D53ADCE7}" destId="{6E017C99-4404-485A-B4F1-CE24F232DE4C}" srcOrd="0" destOrd="0" presId="urn:microsoft.com/office/officeart/2005/8/layout/list1"/>
    <dgm:cxn modelId="{F566F9C1-ADC5-4331-B7CC-F98802F8A482}" srcId="{9F720796-50E1-44A2-85E0-DB98D53ADCE7}" destId="{30202A39-C10F-497E-A289-61660139E62E}" srcOrd="2" destOrd="0" parTransId="{61D23B34-E7C9-4468-BC1C-5353E8683993}" sibTransId="{4CAAEEF1-2D8E-404F-9E66-50C26729CBFF}"/>
    <dgm:cxn modelId="{80387BD8-80AB-448D-ADBB-2ABEAD5C9AA9}" type="presOf" srcId="{77987B28-6821-4570-AE1B-A1A066F5BDB6}" destId="{1F4DEB2B-D9E6-4722-A1A4-A1F6A5A95C41}" srcOrd="1" destOrd="0" presId="urn:microsoft.com/office/officeart/2005/8/layout/list1"/>
    <dgm:cxn modelId="{349277F5-F93F-486B-960D-CBC0E9014C74}" type="presOf" srcId="{30202A39-C10F-497E-A289-61660139E62E}" destId="{209F7589-1F97-4499-9C41-53130E7B5D68}" srcOrd="1" destOrd="0" presId="urn:microsoft.com/office/officeart/2005/8/layout/list1"/>
    <dgm:cxn modelId="{EB0577FF-CB82-4CB4-8498-84F450CC7B29}" type="presOf" srcId="{30202A39-C10F-497E-A289-61660139E62E}" destId="{5AC8B832-F206-426F-9A67-5C66AA77D59B}" srcOrd="0" destOrd="0" presId="urn:microsoft.com/office/officeart/2005/8/layout/list1"/>
    <dgm:cxn modelId="{F588DA0D-A0FD-4957-A638-F669478E47C1}" type="presParOf" srcId="{6E017C99-4404-485A-B4F1-CE24F232DE4C}" destId="{5F6F7310-B481-41FC-AE2C-B30BD9047CF4}" srcOrd="0" destOrd="0" presId="urn:microsoft.com/office/officeart/2005/8/layout/list1"/>
    <dgm:cxn modelId="{3A7A0D6D-3926-46DA-A1BB-710FF2C9A5CD}" type="presParOf" srcId="{5F6F7310-B481-41FC-AE2C-B30BD9047CF4}" destId="{E94E3D1C-CFD3-48AD-91A5-8D3DDEC42836}" srcOrd="0" destOrd="0" presId="urn:microsoft.com/office/officeart/2005/8/layout/list1"/>
    <dgm:cxn modelId="{895FB879-B725-4823-BF18-AA8ECB4BECF8}" type="presParOf" srcId="{5F6F7310-B481-41FC-AE2C-B30BD9047CF4}" destId="{A448018F-AC4A-42B9-BBF1-795E100A02CB}" srcOrd="1" destOrd="0" presId="urn:microsoft.com/office/officeart/2005/8/layout/list1"/>
    <dgm:cxn modelId="{EE1DDFB2-4FA2-45C8-A7D7-AD0009D789F1}" type="presParOf" srcId="{6E017C99-4404-485A-B4F1-CE24F232DE4C}" destId="{CC11C01D-A263-44C3-AAD0-CD4148820932}" srcOrd="1" destOrd="0" presId="urn:microsoft.com/office/officeart/2005/8/layout/list1"/>
    <dgm:cxn modelId="{1119A328-69D0-4A25-8008-6CC1E5D4E9BD}" type="presParOf" srcId="{6E017C99-4404-485A-B4F1-CE24F232DE4C}" destId="{97BAF94D-332E-4237-A58C-EBC80DC27845}" srcOrd="2" destOrd="0" presId="urn:microsoft.com/office/officeart/2005/8/layout/list1"/>
    <dgm:cxn modelId="{EF33D392-BB5E-4A13-855E-6C78A6177345}" type="presParOf" srcId="{6E017C99-4404-485A-B4F1-CE24F232DE4C}" destId="{A41A27F0-CB26-4136-B340-EAFFC9F7640B}" srcOrd="3" destOrd="0" presId="urn:microsoft.com/office/officeart/2005/8/layout/list1"/>
    <dgm:cxn modelId="{2ADB8C23-FF88-4228-A9C9-4E0BDDB7BC06}" type="presParOf" srcId="{6E017C99-4404-485A-B4F1-CE24F232DE4C}" destId="{747BBBBE-2019-49D8-80E7-C6463E619B26}" srcOrd="4" destOrd="0" presId="urn:microsoft.com/office/officeart/2005/8/layout/list1"/>
    <dgm:cxn modelId="{5DDA9C1B-BE01-4F33-87DB-FAF83FACEEF8}" type="presParOf" srcId="{747BBBBE-2019-49D8-80E7-C6463E619B26}" destId="{9E7B2A8D-BB94-49C3-9BEC-9930B80E14DD}" srcOrd="0" destOrd="0" presId="urn:microsoft.com/office/officeart/2005/8/layout/list1"/>
    <dgm:cxn modelId="{692E06CD-2697-4ACF-B791-44C479365314}" type="presParOf" srcId="{747BBBBE-2019-49D8-80E7-C6463E619B26}" destId="{9CD97985-74AD-4C69-B974-0EB37896EAFE}" srcOrd="1" destOrd="0" presId="urn:microsoft.com/office/officeart/2005/8/layout/list1"/>
    <dgm:cxn modelId="{8FC1E584-A3A3-45FC-B154-295A1D996F9B}" type="presParOf" srcId="{6E017C99-4404-485A-B4F1-CE24F232DE4C}" destId="{5848ABD7-4953-4927-9CC0-2076F868EE83}" srcOrd="5" destOrd="0" presId="urn:microsoft.com/office/officeart/2005/8/layout/list1"/>
    <dgm:cxn modelId="{B3559848-0542-4F6D-80F4-971940979D5E}" type="presParOf" srcId="{6E017C99-4404-485A-B4F1-CE24F232DE4C}" destId="{FEBD62FC-B310-4A8C-8AF3-0897AF2EABD1}" srcOrd="6" destOrd="0" presId="urn:microsoft.com/office/officeart/2005/8/layout/list1"/>
    <dgm:cxn modelId="{F6317C1E-A840-4556-8DC4-A6FEC4314406}" type="presParOf" srcId="{6E017C99-4404-485A-B4F1-CE24F232DE4C}" destId="{2B8CA673-25BC-443B-8027-6BB53B6EA488}" srcOrd="7" destOrd="0" presId="urn:microsoft.com/office/officeart/2005/8/layout/list1"/>
    <dgm:cxn modelId="{A68939A7-E095-484C-B6F6-04AC26C8FBC5}" type="presParOf" srcId="{6E017C99-4404-485A-B4F1-CE24F232DE4C}" destId="{E32216AD-3CA8-4C70-8175-567BF7F06EA8}" srcOrd="8" destOrd="0" presId="urn:microsoft.com/office/officeart/2005/8/layout/list1"/>
    <dgm:cxn modelId="{CE06F1FB-14F8-4546-AF0A-1AEB4F6BB972}" type="presParOf" srcId="{E32216AD-3CA8-4C70-8175-567BF7F06EA8}" destId="{5AC8B832-F206-426F-9A67-5C66AA77D59B}" srcOrd="0" destOrd="0" presId="urn:microsoft.com/office/officeart/2005/8/layout/list1"/>
    <dgm:cxn modelId="{3166D2C2-B22C-4DFE-8F9F-81CB4C612641}" type="presParOf" srcId="{E32216AD-3CA8-4C70-8175-567BF7F06EA8}" destId="{209F7589-1F97-4499-9C41-53130E7B5D68}" srcOrd="1" destOrd="0" presId="urn:microsoft.com/office/officeart/2005/8/layout/list1"/>
    <dgm:cxn modelId="{E55ABAA1-78C1-4580-8CF8-97FC4423B83D}" type="presParOf" srcId="{6E017C99-4404-485A-B4F1-CE24F232DE4C}" destId="{A2830314-E396-4C03-B098-BB1E1E014717}" srcOrd="9" destOrd="0" presId="urn:microsoft.com/office/officeart/2005/8/layout/list1"/>
    <dgm:cxn modelId="{1B795B37-63CF-48FD-978D-A047F6FD593F}" type="presParOf" srcId="{6E017C99-4404-485A-B4F1-CE24F232DE4C}" destId="{059BAC60-B094-4102-9554-60E2D51139BE}" srcOrd="10" destOrd="0" presId="urn:microsoft.com/office/officeart/2005/8/layout/list1"/>
    <dgm:cxn modelId="{B2CDFEB3-0A00-4D5B-AF5B-14BB17FBD7BA}" type="presParOf" srcId="{6E017C99-4404-485A-B4F1-CE24F232DE4C}" destId="{BA32A475-8DDB-48FB-8771-CCCBB220BD48}" srcOrd="11" destOrd="0" presId="urn:microsoft.com/office/officeart/2005/8/layout/list1"/>
    <dgm:cxn modelId="{A0166FDC-EB17-455D-91CC-434896EA7ECD}" type="presParOf" srcId="{6E017C99-4404-485A-B4F1-CE24F232DE4C}" destId="{E8A9EB28-BA4E-45F4-874A-A96574362A02}" srcOrd="12" destOrd="0" presId="urn:microsoft.com/office/officeart/2005/8/layout/list1"/>
    <dgm:cxn modelId="{FA612F76-1561-48EF-8041-0A81EAD11C6B}" type="presParOf" srcId="{E8A9EB28-BA4E-45F4-874A-A96574362A02}" destId="{07FE659C-6CB7-475B-8780-81FDCA26B736}" srcOrd="0" destOrd="0" presId="urn:microsoft.com/office/officeart/2005/8/layout/list1"/>
    <dgm:cxn modelId="{DF87136B-8ACD-4D34-95AF-06D2C60D7065}" type="presParOf" srcId="{E8A9EB28-BA4E-45F4-874A-A96574362A02}" destId="{1F4DEB2B-D9E6-4722-A1A4-A1F6A5A95C41}" srcOrd="1" destOrd="0" presId="urn:microsoft.com/office/officeart/2005/8/layout/list1"/>
    <dgm:cxn modelId="{2AD1176C-BEE0-4AA9-8BC3-9D0E900C6B07}" type="presParOf" srcId="{6E017C99-4404-485A-B4F1-CE24F232DE4C}" destId="{666A8E6B-B286-4AE1-A9DE-1CAED1F46FEF}" srcOrd="13" destOrd="0" presId="urn:microsoft.com/office/officeart/2005/8/layout/list1"/>
    <dgm:cxn modelId="{E255AE75-214B-4DF1-A6C8-3B144A69D76C}" type="presParOf" srcId="{6E017C99-4404-485A-B4F1-CE24F232DE4C}" destId="{0A9C1362-229F-4F72-A27A-5BE276E5838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E347D5-D270-4A70-9936-1FA37DFA022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4CD1013-B6AF-4D04-96F3-1696AE9924AD}">
      <dgm:prSet custT="1"/>
      <dgm:spPr/>
      <dgm:t>
        <a:bodyPr/>
        <a:lstStyle/>
        <a:p>
          <a:r>
            <a:rPr lang="en-US" sz="2800" dirty="0"/>
            <a:t>Showcased Features:</a:t>
          </a:r>
        </a:p>
      </dgm:t>
    </dgm:pt>
    <dgm:pt modelId="{984DD716-4D9A-4766-BB0F-1A6C9FF8E9A7}" type="parTrans" cxnId="{3178F91C-A565-4B73-813F-4F8459534A06}">
      <dgm:prSet/>
      <dgm:spPr/>
      <dgm:t>
        <a:bodyPr/>
        <a:lstStyle/>
        <a:p>
          <a:endParaRPr lang="en-US"/>
        </a:p>
      </dgm:t>
    </dgm:pt>
    <dgm:pt modelId="{6BCD8AA5-9B33-43E1-8982-C739A3BCFEF9}" type="sibTrans" cxnId="{3178F91C-A565-4B73-813F-4F8459534A06}">
      <dgm:prSet/>
      <dgm:spPr/>
      <dgm:t>
        <a:bodyPr/>
        <a:lstStyle/>
        <a:p>
          <a:endParaRPr lang="en-US"/>
        </a:p>
      </dgm:t>
    </dgm:pt>
    <dgm:pt modelId="{4B176E87-E5A7-45C3-A8EC-3B2BAFF38FB3}">
      <dgm:prSet custT="1"/>
      <dgm:spPr/>
      <dgm:t>
        <a:bodyPr/>
        <a:lstStyle/>
        <a:p>
          <a:r>
            <a:rPr lang="en-US" sz="2400" dirty="0"/>
            <a:t> Register/Login</a:t>
          </a:r>
        </a:p>
      </dgm:t>
    </dgm:pt>
    <dgm:pt modelId="{BCDF26F4-C5F1-411A-BA23-F8EBED04E8C9}" type="parTrans" cxnId="{BF1BE252-4410-4A96-BA50-0E2DDAC465D1}">
      <dgm:prSet/>
      <dgm:spPr/>
      <dgm:t>
        <a:bodyPr/>
        <a:lstStyle/>
        <a:p>
          <a:endParaRPr lang="en-US"/>
        </a:p>
      </dgm:t>
    </dgm:pt>
    <dgm:pt modelId="{E908F43B-7C57-4162-9AEB-2DAD5B605558}" type="sibTrans" cxnId="{BF1BE252-4410-4A96-BA50-0E2DDAC465D1}">
      <dgm:prSet/>
      <dgm:spPr/>
      <dgm:t>
        <a:bodyPr/>
        <a:lstStyle/>
        <a:p>
          <a:endParaRPr lang="en-US"/>
        </a:p>
      </dgm:t>
    </dgm:pt>
    <dgm:pt modelId="{F31004C8-8384-4867-9B7B-A7126FB1EF67}">
      <dgm:prSet custT="1"/>
      <dgm:spPr/>
      <dgm:t>
        <a:bodyPr/>
        <a:lstStyle/>
        <a:p>
          <a:r>
            <a:rPr lang="en-US" sz="2400" dirty="0"/>
            <a:t> Book appointment</a:t>
          </a:r>
        </a:p>
      </dgm:t>
    </dgm:pt>
    <dgm:pt modelId="{85D1F1F2-4F99-43E9-A547-A4813F0F27DE}" type="parTrans" cxnId="{E4DA7208-F3DB-4C71-88DE-53E0378E6C3C}">
      <dgm:prSet/>
      <dgm:spPr/>
      <dgm:t>
        <a:bodyPr/>
        <a:lstStyle/>
        <a:p>
          <a:endParaRPr lang="en-US"/>
        </a:p>
      </dgm:t>
    </dgm:pt>
    <dgm:pt modelId="{B1CC48FF-0A79-448C-8A62-BD5EBB802A37}" type="sibTrans" cxnId="{E4DA7208-F3DB-4C71-88DE-53E0378E6C3C}">
      <dgm:prSet/>
      <dgm:spPr/>
      <dgm:t>
        <a:bodyPr/>
        <a:lstStyle/>
        <a:p>
          <a:endParaRPr lang="en-US"/>
        </a:p>
      </dgm:t>
    </dgm:pt>
    <dgm:pt modelId="{91885DAB-DE81-4807-89CE-A0037F385F2A}">
      <dgm:prSet custT="1"/>
      <dgm:spPr/>
      <dgm:t>
        <a:bodyPr/>
        <a:lstStyle/>
        <a:p>
          <a:r>
            <a:rPr lang="en-US" sz="2400" dirty="0"/>
            <a:t> Admin slot management</a:t>
          </a:r>
        </a:p>
      </dgm:t>
    </dgm:pt>
    <dgm:pt modelId="{CBE321BB-2685-41E8-B517-CCFDD1351CAB}" type="parTrans" cxnId="{07415BE2-A651-45FC-B58E-7F4B1610625F}">
      <dgm:prSet/>
      <dgm:spPr/>
      <dgm:t>
        <a:bodyPr/>
        <a:lstStyle/>
        <a:p>
          <a:endParaRPr lang="en-US"/>
        </a:p>
      </dgm:t>
    </dgm:pt>
    <dgm:pt modelId="{712FCAA6-0F7B-4618-990E-239B5F74423B}" type="sibTrans" cxnId="{07415BE2-A651-45FC-B58E-7F4B1610625F}">
      <dgm:prSet/>
      <dgm:spPr/>
      <dgm:t>
        <a:bodyPr/>
        <a:lstStyle/>
        <a:p>
          <a:endParaRPr lang="en-US"/>
        </a:p>
      </dgm:t>
    </dgm:pt>
    <dgm:pt modelId="{7FA899E2-7B07-469C-92FB-1C8D6852352F}">
      <dgm:prSet custT="1"/>
      <dgm:spPr/>
      <dgm:t>
        <a:bodyPr/>
        <a:lstStyle/>
        <a:p>
          <a:r>
            <a:rPr lang="en-US" sz="2400" dirty="0"/>
            <a:t> View booked appointments</a:t>
          </a:r>
        </a:p>
      </dgm:t>
    </dgm:pt>
    <dgm:pt modelId="{1C50E72C-3F05-486C-A8A6-9A74F054F191}" type="parTrans" cxnId="{9F135E86-53B1-4AD4-ACCC-EE47319C92C9}">
      <dgm:prSet/>
      <dgm:spPr/>
      <dgm:t>
        <a:bodyPr/>
        <a:lstStyle/>
        <a:p>
          <a:endParaRPr lang="en-US"/>
        </a:p>
      </dgm:t>
    </dgm:pt>
    <dgm:pt modelId="{D2739BA6-5567-4DE9-A599-0737676D0A93}" type="sibTrans" cxnId="{9F135E86-53B1-4AD4-ACCC-EE47319C92C9}">
      <dgm:prSet/>
      <dgm:spPr/>
      <dgm:t>
        <a:bodyPr/>
        <a:lstStyle/>
        <a:p>
          <a:endParaRPr lang="en-US"/>
        </a:p>
      </dgm:t>
    </dgm:pt>
    <dgm:pt modelId="{8CD3E093-9D5E-46F4-ACAA-88DC5EE8636A}" type="pres">
      <dgm:prSet presAssocID="{43E347D5-D270-4A70-9936-1FA37DFA0220}" presName="linear" presStyleCnt="0">
        <dgm:presLayoutVars>
          <dgm:animLvl val="lvl"/>
          <dgm:resizeHandles val="exact"/>
        </dgm:presLayoutVars>
      </dgm:prSet>
      <dgm:spPr/>
    </dgm:pt>
    <dgm:pt modelId="{7195D3F7-9530-4788-8F5A-884D4CEC3E22}" type="pres">
      <dgm:prSet presAssocID="{44CD1013-B6AF-4D04-96F3-1696AE9924A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31D6E21-324D-44DE-8FBE-A05EA78C5588}" type="pres">
      <dgm:prSet presAssocID="{44CD1013-B6AF-4D04-96F3-1696AE9924A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4DA7208-F3DB-4C71-88DE-53E0378E6C3C}" srcId="{44CD1013-B6AF-4D04-96F3-1696AE9924AD}" destId="{F31004C8-8384-4867-9B7B-A7126FB1EF67}" srcOrd="1" destOrd="0" parTransId="{85D1F1F2-4F99-43E9-A547-A4813F0F27DE}" sibTransId="{B1CC48FF-0A79-448C-8A62-BD5EBB802A37}"/>
    <dgm:cxn modelId="{F3D4210E-A85E-4738-8786-6C090F01DE56}" type="presOf" srcId="{F31004C8-8384-4867-9B7B-A7126FB1EF67}" destId="{F31D6E21-324D-44DE-8FBE-A05EA78C5588}" srcOrd="0" destOrd="1" presId="urn:microsoft.com/office/officeart/2005/8/layout/vList2"/>
    <dgm:cxn modelId="{3178F91C-A565-4B73-813F-4F8459534A06}" srcId="{43E347D5-D270-4A70-9936-1FA37DFA0220}" destId="{44CD1013-B6AF-4D04-96F3-1696AE9924AD}" srcOrd="0" destOrd="0" parTransId="{984DD716-4D9A-4766-BB0F-1A6C9FF8E9A7}" sibTransId="{6BCD8AA5-9B33-43E1-8982-C739A3BCFEF9}"/>
    <dgm:cxn modelId="{280F003D-8331-4597-A965-706C5F602B61}" type="presOf" srcId="{7FA899E2-7B07-469C-92FB-1C8D6852352F}" destId="{F31D6E21-324D-44DE-8FBE-A05EA78C5588}" srcOrd="0" destOrd="3" presId="urn:microsoft.com/office/officeart/2005/8/layout/vList2"/>
    <dgm:cxn modelId="{BF1BE252-4410-4A96-BA50-0E2DDAC465D1}" srcId="{44CD1013-B6AF-4D04-96F3-1696AE9924AD}" destId="{4B176E87-E5A7-45C3-A8EC-3B2BAFF38FB3}" srcOrd="0" destOrd="0" parTransId="{BCDF26F4-C5F1-411A-BA23-F8EBED04E8C9}" sibTransId="{E908F43B-7C57-4162-9AEB-2DAD5B605558}"/>
    <dgm:cxn modelId="{0696A57F-8A52-454A-BE50-734EB68283B9}" type="presOf" srcId="{4B176E87-E5A7-45C3-A8EC-3B2BAFF38FB3}" destId="{F31D6E21-324D-44DE-8FBE-A05EA78C5588}" srcOrd="0" destOrd="0" presId="urn:microsoft.com/office/officeart/2005/8/layout/vList2"/>
    <dgm:cxn modelId="{9F135E86-53B1-4AD4-ACCC-EE47319C92C9}" srcId="{44CD1013-B6AF-4D04-96F3-1696AE9924AD}" destId="{7FA899E2-7B07-469C-92FB-1C8D6852352F}" srcOrd="3" destOrd="0" parTransId="{1C50E72C-3F05-486C-A8A6-9A74F054F191}" sibTransId="{D2739BA6-5567-4DE9-A599-0737676D0A93}"/>
    <dgm:cxn modelId="{AF6A37B5-7F45-4DCD-AD8E-C2EEC1A763EB}" type="presOf" srcId="{44CD1013-B6AF-4D04-96F3-1696AE9924AD}" destId="{7195D3F7-9530-4788-8F5A-884D4CEC3E22}" srcOrd="0" destOrd="0" presId="urn:microsoft.com/office/officeart/2005/8/layout/vList2"/>
    <dgm:cxn modelId="{773DE0D3-51CE-4ECB-882B-E484B1821C48}" type="presOf" srcId="{43E347D5-D270-4A70-9936-1FA37DFA0220}" destId="{8CD3E093-9D5E-46F4-ACAA-88DC5EE8636A}" srcOrd="0" destOrd="0" presId="urn:microsoft.com/office/officeart/2005/8/layout/vList2"/>
    <dgm:cxn modelId="{07415BE2-A651-45FC-B58E-7F4B1610625F}" srcId="{44CD1013-B6AF-4D04-96F3-1696AE9924AD}" destId="{91885DAB-DE81-4807-89CE-A0037F385F2A}" srcOrd="2" destOrd="0" parTransId="{CBE321BB-2685-41E8-B517-CCFDD1351CAB}" sibTransId="{712FCAA6-0F7B-4618-990E-239B5F74423B}"/>
    <dgm:cxn modelId="{53CDA9E2-7EB6-4F3F-A348-DB6A69368EAF}" type="presOf" srcId="{91885DAB-DE81-4807-89CE-A0037F385F2A}" destId="{F31D6E21-324D-44DE-8FBE-A05EA78C5588}" srcOrd="0" destOrd="2" presId="urn:microsoft.com/office/officeart/2005/8/layout/vList2"/>
    <dgm:cxn modelId="{8B8B268C-6270-4E60-8FC1-2FA31679BFCD}" type="presParOf" srcId="{8CD3E093-9D5E-46F4-ACAA-88DC5EE8636A}" destId="{7195D3F7-9530-4788-8F5A-884D4CEC3E22}" srcOrd="0" destOrd="0" presId="urn:microsoft.com/office/officeart/2005/8/layout/vList2"/>
    <dgm:cxn modelId="{87D03428-FFD4-414E-8190-57245812B121}" type="presParOf" srcId="{8CD3E093-9D5E-46F4-ACAA-88DC5EE8636A}" destId="{F31D6E21-324D-44DE-8FBE-A05EA78C558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AF94D-332E-4237-A58C-EBC80DC27845}">
      <dsp:nvSpPr>
        <dsp:cNvPr id="0" name=""/>
        <dsp:cNvSpPr/>
      </dsp:nvSpPr>
      <dsp:spPr>
        <a:xfrm>
          <a:off x="0" y="1554800"/>
          <a:ext cx="500012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8018F-AC4A-42B9-BBF1-795E100A02CB}">
      <dsp:nvSpPr>
        <dsp:cNvPr id="0" name=""/>
        <dsp:cNvSpPr/>
      </dsp:nvSpPr>
      <dsp:spPr>
        <a:xfrm>
          <a:off x="250006" y="1318640"/>
          <a:ext cx="3500086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Register/Login functionality – Passed</a:t>
          </a:r>
        </a:p>
      </dsp:txBody>
      <dsp:txXfrm>
        <a:off x="273063" y="1341697"/>
        <a:ext cx="3453972" cy="426206"/>
      </dsp:txXfrm>
    </dsp:sp>
    <dsp:sp modelId="{FEBD62FC-B310-4A8C-8AF3-0897AF2EABD1}">
      <dsp:nvSpPr>
        <dsp:cNvPr id="0" name=""/>
        <dsp:cNvSpPr/>
      </dsp:nvSpPr>
      <dsp:spPr>
        <a:xfrm>
          <a:off x="0" y="2280560"/>
          <a:ext cx="500012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97985-74AD-4C69-B974-0EB37896EAFE}">
      <dsp:nvSpPr>
        <dsp:cNvPr id="0" name=""/>
        <dsp:cNvSpPr/>
      </dsp:nvSpPr>
      <dsp:spPr>
        <a:xfrm>
          <a:off x="250006" y="2044400"/>
          <a:ext cx="3500086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Appointment booking – Passed</a:t>
          </a:r>
        </a:p>
      </dsp:txBody>
      <dsp:txXfrm>
        <a:off x="273063" y="2067457"/>
        <a:ext cx="3453972" cy="426206"/>
      </dsp:txXfrm>
    </dsp:sp>
    <dsp:sp modelId="{059BAC60-B094-4102-9554-60E2D51139BE}">
      <dsp:nvSpPr>
        <dsp:cNvPr id="0" name=""/>
        <dsp:cNvSpPr/>
      </dsp:nvSpPr>
      <dsp:spPr>
        <a:xfrm>
          <a:off x="0" y="3006320"/>
          <a:ext cx="500012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F7589-1F97-4499-9C41-53130E7B5D68}">
      <dsp:nvSpPr>
        <dsp:cNvPr id="0" name=""/>
        <dsp:cNvSpPr/>
      </dsp:nvSpPr>
      <dsp:spPr>
        <a:xfrm>
          <a:off x="250006" y="2770160"/>
          <a:ext cx="3500086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Admin slot creation – Passed</a:t>
          </a:r>
        </a:p>
      </dsp:txBody>
      <dsp:txXfrm>
        <a:off x="273063" y="2793217"/>
        <a:ext cx="3453972" cy="426206"/>
      </dsp:txXfrm>
    </dsp:sp>
    <dsp:sp modelId="{0A9C1362-229F-4F72-A27A-5BE276E58385}">
      <dsp:nvSpPr>
        <dsp:cNvPr id="0" name=""/>
        <dsp:cNvSpPr/>
      </dsp:nvSpPr>
      <dsp:spPr>
        <a:xfrm>
          <a:off x="0" y="3732080"/>
          <a:ext cx="500012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DEB2B-D9E6-4722-A1A4-A1F6A5A95C41}">
      <dsp:nvSpPr>
        <dsp:cNvPr id="0" name=""/>
        <dsp:cNvSpPr/>
      </dsp:nvSpPr>
      <dsp:spPr>
        <a:xfrm>
          <a:off x="250006" y="3495920"/>
          <a:ext cx="3500086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View appointments – Passed</a:t>
          </a:r>
        </a:p>
      </dsp:txBody>
      <dsp:txXfrm>
        <a:off x="273063" y="3518977"/>
        <a:ext cx="3453972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5D3F7-9530-4788-8F5A-884D4CEC3E22}">
      <dsp:nvSpPr>
        <dsp:cNvPr id="0" name=""/>
        <dsp:cNvSpPr/>
      </dsp:nvSpPr>
      <dsp:spPr>
        <a:xfrm>
          <a:off x="0" y="1294441"/>
          <a:ext cx="5000124" cy="1216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Showcased Features:</a:t>
          </a:r>
        </a:p>
      </dsp:txBody>
      <dsp:txXfrm>
        <a:off x="59399" y="1353840"/>
        <a:ext cx="4881326" cy="1098002"/>
      </dsp:txXfrm>
    </dsp:sp>
    <dsp:sp modelId="{F31D6E21-324D-44DE-8FBE-A05EA78C5588}">
      <dsp:nvSpPr>
        <dsp:cNvPr id="0" name=""/>
        <dsp:cNvSpPr/>
      </dsp:nvSpPr>
      <dsp:spPr>
        <a:xfrm>
          <a:off x="0" y="2511241"/>
          <a:ext cx="5000124" cy="1648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 Register/Login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 Book appointment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 Admin slot management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 View booked appointments</a:t>
          </a:r>
        </a:p>
      </dsp:txBody>
      <dsp:txXfrm>
        <a:off x="0" y="2511241"/>
        <a:ext cx="5000124" cy="1648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76E96-A6A1-4D19-86F8-E94303D499D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235BA-603E-42CF-9A6A-36DED4AEC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2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235BA-603E-42CF-9A6A-36DED4AEC1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1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github.com/SarathaSampath/DIP392-Saratha_Hasaru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tucloud1-my.sharepoint.com/:v:/g/personal/saratha_widhana_edu_rtu_lv/EUWn8Ckt1UBIhIb6SDQE1d8BxlFhl__7nxKstUD3ItICQQ?nav=eyJyZWZlcnJhbEluZm8iOnsicmVmZXJyYWxBcHAiOiJPbmVEcml2ZUZvckJ1c2luZXNzIiwicmVmZXJyYWxBcHBQbGF0Zm9ybSI6IldlYiIsInJlZmVycmFsTW9kZSI6InZpZXciLCJyZWZlcnJhbFZpZXciOiJNeUZpbGVzTGlua0NvcHkifX0&amp;e=KE1dj4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40000"/>
                <a:satMod val="350000"/>
              </a:schemeClr>
            </a:gs>
            <a:gs pos="40000">
              <a:schemeClr val="bg2">
                <a:tint val="45000"/>
                <a:shade val="99000"/>
                <a:satMod val="350000"/>
              </a:schemeClr>
            </a:gs>
            <a:gs pos="100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dirty="0"/>
              <a:t>Eazy Barber – Online Appointment Booking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6760"/>
            <a:ext cx="6400800" cy="17526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r"/>
            <a:r>
              <a:rPr lang="en-US" dirty="0" err="1"/>
              <a:t>Hasaru.Nauttuduwa</a:t>
            </a:r>
            <a:endParaRPr lang="en-US" dirty="0">
              <a:ea typeface="Calibri"/>
              <a:cs typeface="Calibri"/>
            </a:endParaRPr>
          </a:p>
          <a:p>
            <a:pPr algn="r"/>
            <a:r>
              <a:rPr lang="en-US" dirty="0" err="1"/>
              <a:t>Saratha.Widhana</a:t>
            </a:r>
            <a:endParaRPr lang="en-US" dirty="0"/>
          </a:p>
          <a:p>
            <a:pPr algn="r"/>
            <a:br>
              <a:rPr lang="en-US" sz="1300" dirty="0">
                <a:solidFill>
                  <a:srgbClr val="000000"/>
                </a:solidFill>
              </a:rPr>
            </a:br>
            <a:r>
              <a:rPr lang="en-US" sz="13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https://github.com/SarathaSampath/DIP392-Saratha_Hasaru</a:t>
            </a:r>
            <a:br>
              <a:rPr lang="en-US" sz="13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br>
              <a:rPr lang="en-US" sz="1300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sz="1300" dirty="0">
              <a:solidFill>
                <a:srgbClr val="FFFF00"/>
              </a:solidFill>
              <a:ea typeface="Calibri"/>
              <a:cs typeface="Calibri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AutoShape 1" descr="View full">
            <a:extLst>
              <a:ext uri="{FF2B5EF4-FFF2-40B4-BE49-F238E27FC236}">
                <a16:creationId xmlns:a16="http://schemas.microsoft.com/office/drawing/2014/main" id="{12580249-2CB8-591D-44FA-1717794309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3649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43FCC8-8411-8ADD-B58F-D78C9F73C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49663"/>
            <a:ext cx="14287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6E3B997-E18E-A756-3BB6-A90A54235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87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hlinkClick r:id="rId5"/>
            <a:extLst>
              <a:ext uri="{FF2B5EF4-FFF2-40B4-BE49-F238E27FC236}">
                <a16:creationId xmlns:a16="http://schemas.microsoft.com/office/drawing/2014/main" id="{E339D10C-C697-8629-41F4-EC75DAB4FD60}"/>
              </a:ext>
            </a:extLst>
          </p:cNvPr>
          <p:cNvSpPr txBox="1"/>
          <p:nvPr/>
        </p:nvSpPr>
        <p:spPr>
          <a:xfrm>
            <a:off x="4011562" y="4751127"/>
            <a:ext cx="392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Please Click For Video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Process Challenges and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700" b="1" dirty="0"/>
              <a:t>Challenges: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Handling slot conflicts to prevent double bookings.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Implementing thorough form validation to ensure data accuracy.</a:t>
            </a:r>
          </a:p>
          <a:p>
            <a:pPr>
              <a:buNone/>
            </a:pPr>
            <a:r>
              <a:rPr lang="en-US" sz="1700" b="1" dirty="0"/>
              <a:t>Lessons Learned: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The importance of early and continuous testing to catch issues sooner.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Having a clear SDLC plan helps keep the project organized and on track.</a:t>
            </a:r>
          </a:p>
          <a:p>
            <a:pPr marL="0" indent="0"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Demo Overview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9801DA6-0890-5F29-7F2D-27A4BAA4B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69833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>
                <a:solidFill>
                  <a:srgbClr val="FFFFFF"/>
                </a:solidFill>
              </a:rP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700" b="1" dirty="0"/>
              <a:t>Conclusion:</a:t>
            </a:r>
            <a:br>
              <a:rPr lang="en-US" sz="1700" dirty="0"/>
            </a:br>
            <a:r>
              <a:rPr lang="en-US" sz="1700" dirty="0"/>
              <a:t>The working appointment booking system has been successfully completed, providing a convenient way for customers to book barber services and for admins to manage appointments.</a:t>
            </a:r>
          </a:p>
          <a:p>
            <a:pPr>
              <a:buNone/>
            </a:pPr>
            <a:r>
              <a:rPr lang="en-US" sz="1700" b="1" dirty="0"/>
              <a:t>Future Work: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Implement </a:t>
            </a:r>
            <a:r>
              <a:rPr lang="en-US" sz="1700"/>
              <a:t>notifications</a:t>
            </a:r>
            <a:r>
              <a:rPr lang="en-US" sz="1700" dirty="0"/>
              <a:t> (email/SMS) for appointment reminders.</a:t>
            </a:r>
            <a:endParaRPr lang="en-US" sz="170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Develop a </a:t>
            </a:r>
            <a:r>
              <a:rPr lang="en-US" sz="1700"/>
              <a:t>mobile app version</a:t>
            </a:r>
            <a:r>
              <a:rPr lang="en-US" sz="1700" dirty="0"/>
              <a:t> for easier access on smartphones.</a:t>
            </a:r>
            <a:endParaRPr lang="en-US" sz="1700">
              <a:ea typeface="Calibri"/>
              <a:cs typeface="Calibri"/>
            </a:endParaRPr>
          </a:p>
          <a:p>
            <a:pPr marL="0" indent="0">
              <a:buNone/>
            </a:pPr>
            <a:endParaRPr lang="en-US" sz="1700">
              <a:ea typeface="Calibri"/>
              <a:cs typeface="Calibri"/>
            </a:endParaRPr>
          </a:p>
          <a:p>
            <a:endParaRPr lang="en-US" sz="17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365DF-C98A-BB91-2920-007B2C7F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Q &amp; A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A24-E9FD-2A29-EFD4-C5E0AF3D4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1700" b="1" dirty="0"/>
              <a:t>       </a:t>
            </a:r>
            <a:r>
              <a:rPr lang="en-US" sz="1700" b="1"/>
              <a:t>1)How</a:t>
            </a:r>
            <a:r>
              <a:rPr lang="en-US" sz="1700" b="1" dirty="0"/>
              <a:t> easy is it for customers to book an appointment?</a:t>
            </a:r>
            <a:br>
              <a:rPr lang="en-US" sz="1700" dirty="0"/>
            </a:br>
            <a:r>
              <a:rPr lang="en-US" sz="1700" dirty="0"/>
              <a:t>The booking process is simple and user-friendly. Customers can register, view available time slots, and book their appointments in just a few clicks.</a:t>
            </a:r>
          </a:p>
          <a:p>
            <a:pPr>
              <a:lnSpc>
                <a:spcPct val="90000"/>
              </a:lnSpc>
              <a:buNone/>
            </a:pPr>
            <a:br>
              <a:rPr lang="en-US" sz="1700" dirty="0"/>
            </a:br>
            <a:r>
              <a:rPr lang="en-US" sz="1700" b="1"/>
              <a:t>2)Is</a:t>
            </a:r>
            <a:r>
              <a:rPr lang="en-US" sz="1700" b="1" dirty="0"/>
              <a:t> the system secure?</a:t>
            </a:r>
            <a:br>
              <a:rPr lang="en-US" sz="1700" dirty="0"/>
            </a:br>
            <a:r>
              <a:rPr lang="en-US" sz="1700" dirty="0"/>
              <a:t>User data is protected with encrypted passwords and secure login methods. We also implement validation to prevent unauthorized access.</a:t>
            </a:r>
            <a:endParaRPr lang="en-US" sz="1700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br>
              <a:rPr lang="en-US" sz="1700" dirty="0"/>
            </a:br>
            <a:r>
              <a:rPr lang="en-US" sz="1700" b="1" dirty="0"/>
              <a:t>Client Feedback</a:t>
            </a:r>
            <a:endParaRPr lang="en-US" sz="1700" b="1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The system has significantly reduced waiting times and improved booking convenience.</a:t>
            </a:r>
            <a:endParaRPr lang="en-US" sz="170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The interface is clear and easy to navigate for both customers and admins.</a:t>
            </a:r>
            <a:endParaRPr lang="en-US" sz="170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Request to add notifications for appointment reminders.</a:t>
            </a:r>
            <a:endParaRPr lang="en-US" sz="170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Suggestion to develop a mobile app for better accessibility.</a:t>
            </a:r>
            <a:endParaRPr lang="en-US" sz="170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Appreciated the responsiveness and quick booking confirmation.</a:t>
            </a:r>
            <a:endParaRPr lang="en-US" sz="170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2324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60253-893A-5300-3F15-D90A049F6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 algn="ctr">
              <a:buClr>
                <a:srgbClr val="90C226"/>
              </a:buClr>
              <a:buSzPct val="80000"/>
              <a:buNone/>
            </a:pPr>
            <a:r>
              <a:rPr lang="en-US" sz="5400"/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Project Overview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b="1"/>
              <a:t>Purpose:</a:t>
            </a:r>
            <a:br>
              <a:rPr lang="en-US" sz="1400"/>
            </a:br>
            <a:r>
              <a:rPr lang="en-US" sz="1400"/>
              <a:t>The purpose of the Eazy Barber</a:t>
            </a:r>
            <a:r>
              <a:rPr lang="en-US" sz="1400" i="1"/>
              <a:t> </a:t>
            </a:r>
            <a:r>
              <a:rPr lang="en-US" sz="1400"/>
              <a:t>project is to develop an online barber appointment booking system that enables customers to easily schedule haircut and grooming services through a user-friendly web interface. The platform also provides barbershop administrators with tools to manage appointments, staff availability, and service offerings efficiently.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1"/>
              <a:t>Motivation:</a:t>
            </a:r>
            <a:br>
              <a:rPr lang="en-US" sz="1400"/>
            </a:br>
            <a:r>
              <a:rPr lang="en-US" sz="1400"/>
              <a:t>Traditional walk-in systems often lead to long wait times, uncertainty about barber availability, and poor time management for both customers and barbers. Our motivation is to modernize the appointment process by introducing a digital solution that:</a:t>
            </a:r>
            <a:endParaRPr lang="en-US" sz="140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Reduces waiting times for customers.</a:t>
            </a:r>
            <a:endParaRPr lang="en-US" sz="140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Enhances service planning and organization for barbers.</a:t>
            </a:r>
            <a:endParaRPr lang="en-US" sz="140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Improves overall customer satisfaction by providing real-time slot availability and instant booking confirmation.</a:t>
            </a:r>
            <a:endParaRPr lang="en-US" sz="1400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1"/>
              <a:t>Target Users:</a:t>
            </a:r>
            <a:endParaRPr lang="en-US" sz="1400" b="1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Customers (with a focus on international students in Riga) looking for quick and convenient hair salon services.</a:t>
            </a:r>
            <a:endParaRPr lang="en-US" sz="140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Barbershop Admin who manage bookings, staff schedules, and service listings.</a:t>
            </a:r>
            <a:endParaRPr lang="en-US" sz="140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000">
                <a:solidFill>
                  <a:srgbClr val="FFFFFF"/>
                </a:solidFill>
              </a:rPr>
              <a:t>Chosen SDLC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b="1"/>
              <a:t>Model:</a:t>
            </a:r>
            <a:br>
              <a:rPr lang="en-US" sz="1400"/>
            </a:br>
            <a:r>
              <a:rPr lang="en-US" sz="1400"/>
              <a:t>Waterfall Model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1"/>
              <a:t>Why Waterfall?</a:t>
            </a:r>
            <a:br>
              <a:rPr lang="en-US" sz="1400"/>
            </a:br>
            <a:r>
              <a:rPr lang="en-US" sz="1400"/>
              <a:t>We have chosen the Waterfall Software Development Life Cycle (SDLC) model for the Eazy Barber </a:t>
            </a:r>
            <a:r>
              <a:rPr lang="en-US" sz="1400" i="1"/>
              <a:t> </a:t>
            </a:r>
            <a:r>
              <a:rPr lang="en-US" sz="1400"/>
              <a:t>project because it provides a structured and sequential approach to software development. This model is well-suited for projects with clearly defined requirements and where changes are minimal during development.</a:t>
            </a:r>
            <a:br>
              <a:rPr lang="en-US" sz="1400"/>
            </a:br>
            <a:endParaRPr lang="en-US" sz="1400"/>
          </a:p>
          <a:p>
            <a:pPr>
              <a:lnSpc>
                <a:spcPct val="90000"/>
              </a:lnSpc>
              <a:buNone/>
            </a:pPr>
            <a:r>
              <a:rPr lang="en-US" sz="1400" b="1"/>
              <a:t>Key Reasons for Choosing Waterfall: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Clear Phase Separation: Each stage (Requirements → Design → Implementation → Testing → Deployment → Maintenance) is completed before moving to the next, making it easier to manage.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Easy Progress Tracking: Progress can be tracked through documentation and milestone completion.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Simplicity and Discipline: Especially beneficial for academic and controlled environments where the scope is well-understood.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Predictable Timelines and Budget: With clearly defined requirements and deliverables, time and resource estimation becomes more reliable.</a:t>
            </a:r>
          </a:p>
          <a:p>
            <a:pPr>
              <a:lnSpc>
                <a:spcPct val="90000"/>
              </a:lnSpc>
            </a:pPr>
            <a:r>
              <a:rPr lang="en-US" sz="1400"/>
              <a:t>This model ensures a systematic progression and helps the team stay on track throughout the development lifecycle.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000">
                <a:solidFill>
                  <a:srgbClr val="FFFFFF"/>
                </a:solidFill>
              </a:rPr>
              <a:t>Requirements Gathering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b="1"/>
              <a:t>Techniques Used:</a:t>
            </a:r>
          </a:p>
          <a:p>
            <a:pPr>
              <a:lnSpc>
                <a:spcPct val="90000"/>
              </a:lnSpc>
              <a:buNone/>
            </a:pPr>
            <a:r>
              <a:rPr lang="en-US" sz="1400"/>
              <a:t>To ensure the Eazy barber system meets user expectations and business needs, we employed the following techniques for gathering and analyzing requirements:</a:t>
            </a:r>
            <a:endParaRPr lang="en-US" sz="140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Interviews: Conducted informal discussions with international students and local barbers to understand their pain points and expectations.</a:t>
            </a:r>
            <a:endParaRPr lang="en-US" sz="140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Brainstorming Sessions: Held collaborative team meetings to explore potential features, user roles, and technical constraints.</a:t>
            </a:r>
            <a:endParaRPr lang="en-US" sz="140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Competitor Analysis: Reviewed existing barber booking platforms to identify common features, usability standards, and potential gaps to address.</a:t>
            </a:r>
            <a:endParaRPr lang="en-US" sz="1400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1"/>
              <a:t>Key Stakeholders:</a:t>
            </a:r>
            <a:endParaRPr lang="en-US" sz="1400" b="1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Customers: Individuals seeking barber services, primarily international students in Riga who prefer the convenience of online booking.</a:t>
            </a:r>
            <a:endParaRPr lang="en-US" sz="140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Barbershop Owners/Admins: Responsible for managing appointments, service availability, barbers, and overall shop operations.</a:t>
            </a:r>
            <a:endParaRPr lang="en-US" sz="140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b="1"/>
              <a:t>	Outcome:</a:t>
            </a:r>
            <a:br>
              <a:rPr lang="en-US" sz="1400"/>
            </a:br>
            <a:r>
              <a:rPr lang="en-US" sz="1400"/>
              <a:t>The insights from these activities helped us clearly define both functional and non-functional requirements for the platform, ensuring it aligns with user expectations and industry standards.</a:t>
            </a:r>
            <a:endParaRPr lang="en-US" sz="14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Software Requirements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200" b="1" dirty="0"/>
              <a:t>Functional Requirements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User Registration &amp; Login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Users can create accounts and securely log in to access booking features.</a:t>
            </a:r>
            <a:endParaRPr lang="en-US" sz="12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Appointment Booking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Customers can view available time slots and book appointments with their preferred barber.</a:t>
            </a:r>
            <a:endParaRPr lang="en-US" sz="12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Admin Slot Management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Barbershop admins can create, update, or remove available time slots based on staff schedules.</a:t>
            </a:r>
            <a:endParaRPr lang="en-US" sz="12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2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br>
              <a:rPr lang="en-US" sz="1200" dirty="0"/>
            </a:br>
            <a:endParaRPr lang="en-US" sz="12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1200" b="1" dirty="0"/>
              <a:t>Non-Functional Requirements</a:t>
            </a:r>
            <a:endParaRPr lang="en-US" sz="1200" b="1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Responsive Design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The system should work on desktops, tablets, and mobile devices.</a:t>
            </a:r>
            <a:endParaRPr lang="en-US" sz="12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Data Validation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All input fields (e.g., registration, login, booking) should be validated to ensure accuracy.</a:t>
            </a:r>
            <a:endParaRPr lang="en-US" sz="12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Fast Response Times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The system should respond within 2 seconds under normal usage.</a:t>
            </a:r>
            <a:endParaRPr lang="en-US" sz="12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Security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User data should be securely stored with proper authentication and encryption.</a:t>
            </a:r>
            <a:endParaRPr lang="en-US" sz="12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Availability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The system should maintain 99% uptime during operating hours.</a:t>
            </a:r>
            <a:endParaRPr lang="en-US" sz="1200" dirty="0">
              <a:ea typeface="Calibri"/>
              <a:cs typeface="Calibri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Scalability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/>
              <a:t>The system should support future expansion to multiple barbershops.</a:t>
            </a:r>
            <a:endParaRPr lang="en-US" sz="12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6000">
              <a:schemeClr val="bg2">
                <a:tint val="40000"/>
                <a:satMod val="350000"/>
              </a:schemeClr>
            </a:gs>
            <a:gs pos="43000">
              <a:schemeClr val="bg2">
                <a:tint val="45000"/>
                <a:shade val="99000"/>
                <a:satMod val="350000"/>
              </a:schemeClr>
            </a:gs>
            <a:gs pos="73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System and 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 fontScale="85000" lnSpcReduction="20000"/>
          </a:bodyPr>
          <a:lstStyle/>
          <a:p>
            <a:pPr>
              <a:buNone/>
            </a:pPr>
            <a:r>
              <a:rPr lang="en-US" sz="1400" b="1" dirty="0"/>
              <a:t>Architecture: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system uses</a:t>
            </a:r>
            <a:r>
              <a:rPr lang="en-US" sz="1400"/>
              <a:t> a Client-Server model.</a:t>
            </a:r>
            <a:endParaRPr lang="en-US" sz="140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client (user’s browser) communicates with the server to send and receive data.</a:t>
            </a:r>
            <a:endParaRPr lang="en-US" sz="1400">
              <a:ea typeface="Calibri"/>
              <a:cs typeface="Calibri"/>
            </a:endParaRPr>
          </a:p>
          <a:p>
            <a:pPr>
              <a:buNone/>
            </a:pPr>
            <a:r>
              <a:rPr lang="en-US" sz="1400" b="1" dirty="0"/>
              <a:t>Technology Used: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Frontend:</a:t>
            </a:r>
            <a:r>
              <a:rPr lang="en-US" sz="1400" dirty="0"/>
              <a:t> HTML, CSS, and PHP</a:t>
            </a:r>
            <a:endParaRPr lang="en-US" sz="140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Backend:</a:t>
            </a:r>
            <a:r>
              <a:rPr lang="en-US" sz="1400" dirty="0"/>
              <a:t> PHP (with API endpoints)</a:t>
            </a:r>
            <a:endParaRPr lang="en-US" sz="140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Database:</a:t>
            </a:r>
            <a:r>
              <a:rPr lang="en-US" sz="1400" dirty="0"/>
              <a:t> MySQL</a:t>
            </a:r>
            <a:endParaRPr lang="en-US" sz="1400">
              <a:ea typeface="Calibri"/>
              <a:cs typeface="Calibri"/>
            </a:endParaRPr>
          </a:p>
          <a:p>
            <a:pPr marL="0" indent="0">
              <a:buNone/>
            </a:pPr>
            <a:endParaRPr lang="en-US" sz="1400" dirty="0"/>
          </a:p>
          <a:p>
            <a:pPr>
              <a:buNone/>
            </a:pPr>
            <a:r>
              <a:rPr lang="en-US" sz="1400" b="1" dirty="0"/>
              <a:t>Frontend (User Interface):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Built using </a:t>
            </a:r>
            <a:r>
              <a:rPr lang="en-US" sz="1400"/>
              <a:t>HTML</a:t>
            </a:r>
            <a:r>
              <a:rPr lang="en-US" sz="1400" dirty="0"/>
              <a:t> and </a:t>
            </a:r>
            <a:r>
              <a:rPr lang="en-US" sz="1400"/>
              <a:t>CSS</a:t>
            </a:r>
            <a:r>
              <a:rPr lang="en-US" sz="1400" dirty="0"/>
              <a:t> for layout and styling.</a:t>
            </a:r>
            <a:endParaRPr lang="en-US" sz="140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PHP</a:t>
            </a:r>
            <a:r>
              <a:rPr lang="en-US" sz="1400" dirty="0"/>
              <a:t> is used to create dynamic pages like login, booking, etc.</a:t>
            </a:r>
            <a:endParaRPr lang="en-US" sz="140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Works on desktop and mobile devices (responsive design).</a:t>
            </a:r>
            <a:endParaRPr lang="en-US" sz="1400">
              <a:ea typeface="Calibri"/>
              <a:cs typeface="Calibri"/>
            </a:endParaRPr>
          </a:p>
          <a:p>
            <a:pPr marL="0" indent="0">
              <a:buNone/>
            </a:pPr>
            <a:endParaRPr lang="en-US" sz="1400">
              <a:ea typeface="Calibri"/>
              <a:cs typeface="Calibri"/>
            </a:endParaRPr>
          </a:p>
          <a:p>
            <a:pPr>
              <a:buNone/>
            </a:pPr>
            <a:r>
              <a:rPr lang="en-US" sz="1400" b="1" dirty="0"/>
              <a:t>Database (MySQL):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Stores all important data.</a:t>
            </a:r>
            <a:endParaRPr lang="en-US" sz="140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Main tables:</a:t>
            </a:r>
            <a:endParaRPr lang="en-US" sz="140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Users Table:</a:t>
            </a:r>
            <a:r>
              <a:rPr lang="en-US" sz="1400" dirty="0"/>
              <a:t> Stores user info (ID, name, email, password, role)</a:t>
            </a:r>
            <a:endParaRPr lang="en-US" sz="140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Appointments Table:</a:t>
            </a:r>
            <a:r>
              <a:rPr lang="en-US" sz="1400" dirty="0"/>
              <a:t> Stores bookings (appointment ID, user ID, slot ID, service, status, time)</a:t>
            </a:r>
            <a:endParaRPr lang="en-US" sz="140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Slots Table:</a:t>
            </a:r>
            <a:r>
              <a:rPr lang="en-US" sz="1400" dirty="0"/>
              <a:t> Stores available times (slot ID, date, time, availability, barber)</a:t>
            </a:r>
            <a:endParaRPr lang="en-US" sz="1400">
              <a:ea typeface="Calibri"/>
              <a:cs typeface="Calibri"/>
            </a:endParaRPr>
          </a:p>
          <a:p>
            <a:pPr marL="0" indent="0">
              <a:buNone/>
            </a:pPr>
            <a:endParaRPr lang="en-US" sz="1400" dirty="0"/>
          </a:p>
          <a:p>
            <a:pPr>
              <a:buNone/>
            </a:pPr>
            <a:r>
              <a:rPr lang="en-US" sz="1400" b="1" dirty="0"/>
              <a:t>Backend (Server Logic):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Developed using </a:t>
            </a:r>
            <a:r>
              <a:rPr lang="en-US" sz="1400"/>
              <a:t>PHP scripts</a:t>
            </a:r>
            <a:r>
              <a:rPr lang="en-US" sz="1400" dirty="0"/>
              <a:t>.</a:t>
            </a:r>
            <a:endParaRPr lang="en-US" sz="140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Handles tasks like:</a:t>
            </a:r>
            <a:endParaRPr lang="en-US" sz="140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User login and registration</a:t>
            </a:r>
            <a:endParaRPr lang="en-US" sz="140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Booking and canceling appointments</a:t>
            </a:r>
            <a:endParaRPr lang="en-US" sz="140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Managing available time slots for admins</a:t>
            </a:r>
            <a:endParaRPr lang="en-US" sz="1400">
              <a:ea typeface="Calibri"/>
              <a:cs typeface="Calibri"/>
            </a:endParaRP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500">
                <a:solidFill>
                  <a:srgbClr val="FFFFFF"/>
                </a:solidFill>
              </a:rPr>
              <a:t>Implementation Phase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06EB25-7D20-C93D-E6B2-932FF6E91A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07694" y="649480"/>
            <a:ext cx="4916510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Technologies Used:</a:t>
            </a:r>
            <a:br>
              <a:rPr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PHP, MySQL, HTML, CSS</a:t>
            </a:r>
            <a:br>
              <a:rPr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Frontend Pages: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sz="1700" b="0" i="0" u="none" strike="noStrike" cap="none" normalizeH="0" baseline="0" err="1">
                <a:ln>
                  <a:noFill/>
                </a:ln>
                <a:effectLst/>
                <a:latin typeface="Calibri"/>
                <a:ea typeface="Calibri"/>
                <a:cs typeface="Calibri"/>
              </a:rPr>
              <a:t>login.php</a:t>
            </a:r>
            <a:r>
              <a:rPr lang="en-US" altLang="en-US" sz="1700"/>
              <a:t> 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— User login </a:t>
            </a:r>
            <a:r>
              <a:rPr lang="en-US" altLang="en-US" sz="1700" err="1"/>
              <a:t>page</a:t>
            </a:r>
            <a:r>
              <a:rPr lang="en-US" sz="1700" err="1">
                <a:ea typeface="+mn-lt"/>
                <a:cs typeface="+mn-lt"/>
              </a:rPr>
              <a:t>login.php</a:t>
            </a:r>
            <a:endParaRPr lang="en-US" altLang="en-US" sz="1700" b="0" i="0" u="none" strike="noStrike" cap="none" normalizeH="0" baseline="0" err="1">
              <a:ln>
                <a:noFill/>
              </a:ln>
              <a:effectLst/>
              <a:latin typeface="Arial"/>
              <a:ea typeface="+mn-lt"/>
              <a:cs typeface="Arial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sz="1700" b="0" i="0" u="none" strike="noStrike" cap="none" normalizeH="0" baseline="0" err="1">
                <a:ln>
                  <a:noFill/>
                </a:ln>
                <a:effectLst/>
                <a:latin typeface="Calibri"/>
                <a:ea typeface="Calibri"/>
                <a:cs typeface="Calibri"/>
              </a:rPr>
              <a:t>book.php</a:t>
            </a:r>
            <a:r>
              <a:rPr kumimoji="0" lang="en-US" sz="1700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lang="en-US" altLang="en-US" sz="1700"/>
              <a:t> 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— Appointment booking </a:t>
            </a:r>
            <a:r>
              <a:rPr lang="en-US" altLang="en-US" sz="1700"/>
              <a:t>page</a:t>
            </a:r>
            <a:endParaRPr lang="en-US" sz="1700" b="0" i="0" u="none" strike="noStrike" cap="none" normalizeH="0" baseline="0">
              <a:ln>
                <a:noFill/>
              </a:ln>
              <a:effectLst/>
              <a:latin typeface="Calibri"/>
              <a:ea typeface="Calibri"/>
              <a:cs typeface="Calibri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sz="1700" b="0" i="0" u="none" strike="noStrike" cap="none" normalizeH="0" baseline="0" err="1">
                <a:ln>
                  <a:noFill/>
                </a:ln>
                <a:effectLst/>
                <a:latin typeface="Calibri"/>
                <a:ea typeface="Calibri"/>
                <a:cs typeface="Calibri"/>
              </a:rPr>
              <a:t>admin_panel.</a:t>
            </a:r>
            <a:r>
              <a:rPr lang="en-US" sz="1700" err="1">
                <a:latin typeface="Calibri"/>
                <a:ea typeface="Calibri"/>
                <a:cs typeface="Calibri"/>
              </a:rPr>
              <a:t>php</a:t>
            </a:r>
            <a:r>
              <a:rPr lang="en-US" altLang="en-US" sz="1700"/>
              <a:t> 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— Admin dashboard for managing </a:t>
            </a:r>
            <a:endParaRPr lang="en-US" altLang="en-US" sz="1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700"/>
              <a:t>                                      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slots and appointments</a:t>
            </a:r>
            <a:br>
              <a:rPr lang="en-US" altLang="en-US" sz="1700" b="0" i="0" u="none" strike="noStrike" cap="none" normalizeH="0" baseline="0">
                <a:ln>
                  <a:noFill/>
                </a:ln>
                <a:effectLst/>
              </a:rPr>
            </a:br>
            <a:endParaRPr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Backend Scripts: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book_appointment.php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 — Handles booking requests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get_slots.php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 — Retrieves available time slots for booking</a:t>
            </a:r>
            <a:br>
              <a:rPr lang="en-US" altLang="en-US" sz="1700" b="0" i="0" u="none" strike="noStrike" cap="none" normalizeH="0" baseline="0">
                <a:ln>
                  <a:noFill/>
                </a:ln>
                <a:effectLst/>
              </a:rPr>
            </a:b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Database: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File name: </a:t>
            </a:r>
            <a:r>
              <a:rPr kumimoji="0" lang="en-US" altLang="en-US" sz="1700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eazy_baber.sql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 — Contains all database </a:t>
            </a:r>
            <a:endParaRPr lang="en-US" altLang="en-US" sz="1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700"/>
              <a:t>                                                   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tables and initial data</a:t>
            </a:r>
            <a:endParaRPr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Approach:</a:t>
            </a:r>
            <a:br>
              <a:rPr lang="en-US" sz="1700" dirty="0"/>
            </a:br>
            <a:r>
              <a:rPr lang="en-US" sz="1700" dirty="0"/>
              <a:t>Black-box testing (testing the system without looking at the internal code).</a:t>
            </a:r>
          </a:p>
          <a:p>
            <a:pPr marL="0" indent="0">
              <a:buNone/>
            </a:pP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Tested Features:</a:t>
            </a: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User registration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Appointment booking 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User 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Handling of slot conflicts (double bookings)</a:t>
            </a:r>
          </a:p>
          <a:p>
            <a:pPr marL="457200" lvl="1" indent="0">
              <a:buNone/>
            </a:pP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Browsers Tested On:</a:t>
            </a:r>
            <a:endParaRPr lang="en-US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Google Chrome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Mozilla Firefox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Microsoft Edge</a:t>
            </a:r>
          </a:p>
          <a:p>
            <a:pPr marL="0" indent="0"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>
                <a:solidFill>
                  <a:srgbClr val="FFFFFF"/>
                </a:solidFill>
              </a:rPr>
              <a:t>Test Results and Validation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B69F17-003C-9656-AC69-6AD0D6322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504232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fc891f7-5ae8-4a91-b415-241327a6501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23FAF44B98054988EF3905A5FF0CBF" ma:contentTypeVersion="11" ma:contentTypeDescription="Create a new document." ma:contentTypeScope="" ma:versionID="086b510494173b04d6b1e5da16128f9f">
  <xsd:schema xmlns:xsd="http://www.w3.org/2001/XMLSchema" xmlns:xs="http://www.w3.org/2001/XMLSchema" xmlns:p="http://schemas.microsoft.com/office/2006/metadata/properties" xmlns:ns3="dfc891f7-5ae8-4a91-b415-241327a65019" targetNamespace="http://schemas.microsoft.com/office/2006/metadata/properties" ma:root="true" ma:fieldsID="31d095eb580872e9ac21cf743148b91c" ns3:_="">
    <xsd:import namespace="dfc891f7-5ae8-4a91-b415-241327a65019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891f7-5ae8-4a91-b415-241327a65019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80D7D-9D5B-4026-B114-D43806A8A80A}">
  <ds:schemaRefs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dfc891f7-5ae8-4a91-b415-241327a65019"/>
  </ds:schemaRefs>
</ds:datastoreItem>
</file>

<file path=customXml/itemProps2.xml><?xml version="1.0" encoding="utf-8"?>
<ds:datastoreItem xmlns:ds="http://schemas.openxmlformats.org/officeDocument/2006/customXml" ds:itemID="{89533605-E684-4430-A974-090785D229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42181F-BFD3-46A6-A873-14CAD7DE89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c891f7-5ae8-4a91-b415-241327a650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208</TotalTime>
  <Words>1314</Words>
  <Application>Microsoft Office PowerPoint</Application>
  <PresentationFormat>On-screen Show (4:3)</PresentationFormat>
  <Paragraphs>134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Arial Unicode MS</vt:lpstr>
      <vt:lpstr>Calibri</vt:lpstr>
      <vt:lpstr>Office Theme</vt:lpstr>
      <vt:lpstr>Eazy Barber – Online Appointment Booking System</vt:lpstr>
      <vt:lpstr>Project Overview and Motivation</vt:lpstr>
      <vt:lpstr>Chosen SDLC Methodology</vt:lpstr>
      <vt:lpstr>Requirements Gathering &amp; Analysis</vt:lpstr>
      <vt:lpstr>Software Requirements Specification</vt:lpstr>
      <vt:lpstr>System and Software Design</vt:lpstr>
      <vt:lpstr>Implementation Phase</vt:lpstr>
      <vt:lpstr>Testing Strategy</vt:lpstr>
      <vt:lpstr>Test Results and Validation</vt:lpstr>
      <vt:lpstr>Process Challenges and Lessons Learned</vt:lpstr>
      <vt:lpstr>Demo Overview</vt:lpstr>
      <vt:lpstr>Conclusion and Future Work</vt:lpstr>
      <vt:lpstr>Q &amp; A Feedback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Saratha</dc:creator>
  <cp:keywords/>
  <dc:description>generated using python-pptx</dc:description>
  <cp:lastModifiedBy>Saratha Sampath Dhananjaya Widhana Panividakarayalage</cp:lastModifiedBy>
  <cp:revision>6</cp:revision>
  <dcterms:created xsi:type="dcterms:W3CDTF">2013-01-27T09:14:16Z</dcterms:created>
  <dcterms:modified xsi:type="dcterms:W3CDTF">2025-05-25T18:50:36Z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0x0101005E23FAF44B98054988EF3905A5FF0CBF</vt:lpwstr>
  </property>
</Properties>
</file>