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1" r:id="rId9"/>
    <p:sldId id="2146847058" r:id="rId10"/>
    <p:sldId id="265" r:id="rId11"/>
    <p:sldId id="266" r:id="rId12"/>
    <p:sldId id="267" r:id="rId13"/>
    <p:sldId id="2146847056" r:id="rId14"/>
    <p:sldId id="2146847057" r:id="rId15"/>
    <p:sldId id="268" r:id="rId16"/>
    <p:sldId id="2146847055" r:id="rId17"/>
    <p:sldId id="269" r:id="rId18"/>
    <p:sldId id="2146847059" r:id="rId19"/>
    <p:sldId id="214684706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56795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69501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68327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opscience.iop.org/article/10.1088/1757-899X/226/1/012091/pdf" TargetMode="External"/><Relationship Id="rId2" Type="http://schemas.openxmlformats.org/officeDocument/2006/relationships/hyperlink" Target="https://onlinelibrary.wiley.com/doi/epdf/10.1155/2022/1862888" TargetMode="External"/><Relationship Id="rId1" Type="http://schemas.openxmlformats.org/officeDocument/2006/relationships/slideLayout" Target="../slideLayouts/slideLayout2.xml"/><Relationship Id="rId5" Type="http://schemas.openxmlformats.org/officeDocument/2006/relationships/hyperlink" Target="https://ijirem.org/DOC/103-an-evaluation-on-the-efficiency-of-%20e-mail-spam-detection-using-naive-bayes-classifier.pdf" TargetMode="External"/><Relationship Id="rId4" Type="http://schemas.openxmlformats.org/officeDocument/2006/relationships/hyperlink" Target="https://www.researchgate.net/publication/345127329_Email_Spam_Detection_using_Naive_Bayes_and_Particle_Swarm_Optimizatio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681" y="161909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Email spam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432875" y="4435537"/>
            <a:ext cx="948336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1.Sarath Chandra Edubelli- Amrita Vishwa Vidyapeetham- CSE-Cybersecurity</a:t>
            </a:r>
          </a:p>
        </p:txBody>
      </p:sp>
      <p:sp>
        <p:nvSpPr>
          <p:cNvPr id="5" name="Title 1">
            <a:extLst>
              <a:ext uri="{FF2B5EF4-FFF2-40B4-BE49-F238E27FC236}">
                <a16:creationId xmlns:a16="http://schemas.microsoft.com/office/drawing/2014/main" id="{43AE846F-3AEC-2C44-5A78-3BEA2E0FCC11}"/>
              </a:ext>
            </a:extLst>
          </p:cNvPr>
          <p:cNvSpPr txBox="1">
            <a:spLocks/>
          </p:cNvSpPr>
          <p:nvPr/>
        </p:nvSpPr>
        <p:spPr>
          <a:xfrm>
            <a:off x="5407844" y="2418974"/>
            <a:ext cx="3431356" cy="584775"/>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accent1"/>
                </a:solidFill>
                <a:latin typeface="Arial" panose="020B0604020202020204" pitchFamily="34" charset="0"/>
                <a:cs typeface="Arial" panose="020B0604020202020204" pitchFamily="34" charset="0"/>
              </a:rPr>
              <a:t>-Using Naive bayes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9BFC6BD1-D58B-6358-B402-E99034B56187}"/>
              </a:ext>
            </a:extLst>
          </p:cNvPr>
          <p:cNvPicPr>
            <a:picLocks noGrp="1" noChangeAspect="1"/>
          </p:cNvPicPr>
          <p:nvPr>
            <p:ph idx="1"/>
          </p:nvPr>
        </p:nvPicPr>
        <p:blipFill rotWithShape="1">
          <a:blip r:embed="rId2"/>
          <a:srcRect t="5475" b="5823"/>
          <a:stretch/>
        </p:blipFill>
        <p:spPr>
          <a:xfrm>
            <a:off x="1457541" y="1329179"/>
            <a:ext cx="9276917" cy="4628701"/>
          </a:xfrm>
        </p:spPr>
      </p:pic>
    </p:spTree>
    <p:extLst>
      <p:ext uri="{BB962C8B-B14F-4D97-AF65-F5344CB8AC3E}">
        <p14:creationId xmlns:p14="http://schemas.microsoft.com/office/powerpoint/2010/main" val="428016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20B0BF61-CAF3-8893-A05F-8614CE388BB2}"/>
              </a:ext>
            </a:extLst>
          </p:cNvPr>
          <p:cNvPicPr>
            <a:picLocks noGrp="1" noChangeAspect="1"/>
          </p:cNvPicPr>
          <p:nvPr>
            <p:ph idx="1"/>
          </p:nvPr>
        </p:nvPicPr>
        <p:blipFill rotWithShape="1">
          <a:blip r:embed="rId2"/>
          <a:srcRect t="4419" b="5218"/>
          <a:stretch/>
        </p:blipFill>
        <p:spPr>
          <a:xfrm>
            <a:off x="1460921" y="1349779"/>
            <a:ext cx="9455317" cy="4806065"/>
          </a:xfrm>
        </p:spPr>
      </p:pic>
    </p:spTree>
    <p:extLst>
      <p:ext uri="{BB962C8B-B14F-4D97-AF65-F5344CB8AC3E}">
        <p14:creationId xmlns:p14="http://schemas.microsoft.com/office/powerpoint/2010/main" val="131940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230566"/>
            <a:ext cx="11155179" cy="2396868"/>
          </a:xfrm>
        </p:spPr>
        <p:txBody>
          <a:bodyPr>
            <a:normAutofit/>
          </a:bodyPr>
          <a:lstStyle/>
          <a:p>
            <a:pPr marL="305435" indent="-305435"/>
            <a:r>
              <a:rPr lang="en-US" sz="2000" dirty="0"/>
              <a:t>The project successfully developed a spam detection system with high accuracy and precision. The use of Bernoulli Naive Bayes, combined with effective data preprocessing and feature extraction techniques, resulted in a robust spam classification model that minimizes false positives and false negatives.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99989"/>
            <a:ext cx="11419129" cy="4401190"/>
          </a:xfrm>
        </p:spPr>
        <p:txBody>
          <a:bodyPr/>
          <a:lstStyle/>
          <a:p>
            <a:r>
              <a:rPr lang="en-US" sz="1500" b="1" dirty="0"/>
              <a:t>Real-time Deployment:</a:t>
            </a:r>
          </a:p>
          <a:p>
            <a:pPr lvl="1"/>
            <a:r>
              <a:rPr lang="en-US" dirty="0"/>
              <a:t>Deploy the spam classifier application on a web platform using </a:t>
            </a:r>
            <a:r>
              <a:rPr lang="en-US" dirty="0" err="1"/>
              <a:t>Streamlit</a:t>
            </a:r>
            <a:r>
              <a:rPr lang="en-US" dirty="0"/>
              <a:t> sharing or other hosting services like Heroku or AWS. This allows users to access the spam detection service online, providing real-time feedback on whether a message is spam or not.</a:t>
            </a:r>
            <a:endParaRPr lang="en-US" b="1" dirty="0"/>
          </a:p>
          <a:p>
            <a:r>
              <a:rPr lang="en-US" sz="1500" b="1" dirty="0"/>
              <a:t>Expanded Dataset:</a:t>
            </a:r>
          </a:p>
          <a:p>
            <a:pPr lvl="1"/>
            <a:r>
              <a:rPr lang="en-US" dirty="0"/>
              <a:t>Enhance the model's robustness by incorporating a more extensive and diverse dataset. Consider balancing the dataset to have an equal number of spam and non-spam messages (50% each) to avoid class imbalance issues and improve generalization.</a:t>
            </a:r>
          </a:p>
          <a:p>
            <a:r>
              <a:rPr lang="en-US" sz="1500" b="1" dirty="0"/>
              <a:t>Advanced NLP Techniques:</a:t>
            </a:r>
          </a:p>
          <a:p>
            <a:pPr lvl="1"/>
            <a:r>
              <a:rPr lang="en-US" dirty="0"/>
              <a:t>Implement advanced NLP techniques such as word embeddings (e.g., Word2Vec, </a:t>
            </a:r>
            <a:r>
              <a:rPr lang="en-US" dirty="0" err="1"/>
              <a:t>GloVe</a:t>
            </a:r>
            <a:r>
              <a:rPr lang="en-US" dirty="0"/>
              <a:t>) or transformer models (e.g., BERT, GPT) for feature extraction. These techniques can capture deeper semantic meanings and context from text, potentially enhancing the model's accuracy and performance.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a:hlinkClick r:id="rId2"/>
              </a:rPr>
              <a:t>https://onlinelibrary.wiley.com/doi/epdf/10.1155/2022/1862888</a:t>
            </a:r>
            <a:endParaRPr lang="en-IN" sz="2400" dirty="0"/>
          </a:p>
          <a:p>
            <a:pPr marL="0" indent="0">
              <a:buNone/>
            </a:pPr>
            <a:r>
              <a:rPr lang="en-IN" sz="2400" dirty="0">
                <a:hlinkClick r:id="rId3"/>
              </a:rPr>
              <a:t>https://iopscience.iop.org/article/10.1088/1757-899X/226/1/012091/pdf</a:t>
            </a:r>
            <a:endParaRPr lang="en-IN" sz="2400" dirty="0"/>
          </a:p>
          <a:p>
            <a:pPr marL="0" indent="0">
              <a:buNone/>
            </a:pPr>
            <a:r>
              <a:rPr lang="en-IN" sz="2400" dirty="0">
                <a:hlinkClick r:id="rId4"/>
              </a:rPr>
              <a:t>https://www.researchgate.net/publication/345127329_Email_Spam_Detection_using_Naive_Bayes_and_Particle_Swarm_Optimization</a:t>
            </a:r>
            <a:endParaRPr lang="en-IN" sz="2400" dirty="0"/>
          </a:p>
          <a:p>
            <a:pPr marL="0" indent="0">
              <a:buNone/>
            </a:pPr>
            <a:r>
              <a:rPr lang="en-IN" sz="2400" dirty="0">
                <a:hlinkClick r:id="rId5"/>
              </a:rPr>
              <a:t>https://ijirem.org/DOC/103-an-evaluation-on-the-efficiency-of-%20e-mail-spam-detection-using-naive-bayes-classifier.pdf</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EE0E-C810-CBA3-2DBD-7ABD558175A4}"/>
              </a:ext>
            </a:extLst>
          </p:cNvPr>
          <p:cNvSpPr>
            <a:spLocks noGrp="1"/>
          </p:cNvSpPr>
          <p:nvPr>
            <p:ph type="title"/>
          </p:nvPr>
        </p:nvSpPr>
        <p:spPr/>
        <p:txBody>
          <a:bodyPr/>
          <a:lstStyle/>
          <a:p>
            <a:r>
              <a:rPr lang="en-IN" sz="2800" b="1" dirty="0">
                <a:solidFill>
                  <a:srgbClr val="00B0F0"/>
                </a:solidFill>
                <a:latin typeface="Arial" pitchFamily="34" charset="0"/>
                <a:cs typeface="Arial" pitchFamily="34" charset="0"/>
              </a:rPr>
              <a:t>course certificate 1 </a:t>
            </a:r>
            <a:endParaRPr lang="en-IN" dirty="0"/>
          </a:p>
        </p:txBody>
      </p:sp>
      <p:pic>
        <p:nvPicPr>
          <p:cNvPr id="5" name="Content Placeholder 4">
            <a:extLst>
              <a:ext uri="{FF2B5EF4-FFF2-40B4-BE49-F238E27FC236}">
                <a16:creationId xmlns:a16="http://schemas.microsoft.com/office/drawing/2014/main" id="{4B0426C4-AEDA-9C3E-C5FA-073E1A733269}"/>
              </a:ext>
            </a:extLst>
          </p:cNvPr>
          <p:cNvPicPr>
            <a:picLocks noGrp="1" noChangeAspect="1"/>
          </p:cNvPicPr>
          <p:nvPr>
            <p:ph idx="1"/>
          </p:nvPr>
        </p:nvPicPr>
        <p:blipFill rotWithShape="1">
          <a:blip r:embed="rId2"/>
          <a:srcRect l="1398" t="1797" r="355" b="780"/>
          <a:stretch/>
        </p:blipFill>
        <p:spPr>
          <a:xfrm>
            <a:off x="3167405" y="1385740"/>
            <a:ext cx="6240546" cy="4799656"/>
          </a:xfrm>
        </p:spPr>
      </p:pic>
    </p:spTree>
    <p:extLst>
      <p:ext uri="{BB962C8B-B14F-4D97-AF65-F5344CB8AC3E}">
        <p14:creationId xmlns:p14="http://schemas.microsoft.com/office/powerpoint/2010/main" val="83510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AB65-B6E4-C155-FB06-674E3C4EFCAC}"/>
              </a:ext>
            </a:extLst>
          </p:cNvPr>
          <p:cNvSpPr>
            <a:spLocks noGrp="1"/>
          </p:cNvSpPr>
          <p:nvPr>
            <p:ph type="title"/>
          </p:nvPr>
        </p:nvSpPr>
        <p:spPr/>
        <p:txBody>
          <a:bodyPr/>
          <a:lstStyle/>
          <a:p>
            <a:r>
              <a:rPr lang="en-IN" sz="2800" b="1" dirty="0">
                <a:solidFill>
                  <a:srgbClr val="00B0F0"/>
                </a:solidFill>
                <a:latin typeface="Arial" pitchFamily="34" charset="0"/>
                <a:cs typeface="Arial" pitchFamily="34" charset="0"/>
              </a:rPr>
              <a:t>course certificate 2</a:t>
            </a:r>
            <a:endParaRPr lang="en-IN" dirty="0"/>
          </a:p>
        </p:txBody>
      </p:sp>
      <p:pic>
        <p:nvPicPr>
          <p:cNvPr id="5" name="Content Placeholder 4">
            <a:extLst>
              <a:ext uri="{FF2B5EF4-FFF2-40B4-BE49-F238E27FC236}">
                <a16:creationId xmlns:a16="http://schemas.microsoft.com/office/drawing/2014/main" id="{EFFB5825-BBE2-A894-7762-5C28BFC70D77}"/>
              </a:ext>
            </a:extLst>
          </p:cNvPr>
          <p:cNvPicPr>
            <a:picLocks noGrp="1" noChangeAspect="1"/>
          </p:cNvPicPr>
          <p:nvPr>
            <p:ph idx="1"/>
          </p:nvPr>
        </p:nvPicPr>
        <p:blipFill rotWithShape="1">
          <a:blip r:embed="rId2"/>
          <a:srcRect l="1363" t="1596" r="1413" b="1384"/>
          <a:stretch/>
        </p:blipFill>
        <p:spPr>
          <a:xfrm>
            <a:off x="3157979" y="1376312"/>
            <a:ext cx="6372520" cy="4920035"/>
          </a:xfrm>
        </p:spPr>
      </p:pic>
    </p:spTree>
    <p:extLst>
      <p:ext uri="{BB962C8B-B14F-4D97-AF65-F5344CB8AC3E}">
        <p14:creationId xmlns:p14="http://schemas.microsoft.com/office/powerpoint/2010/main" val="412970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48963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The goal is to develop a machine learning model capable of identifying and classifying spam messages from non-spam (ham) messages. This is crucial for improving the efficiency of email and messaging systems by filtering out unwanted spam content. A key challenge in this task is minimizing both false positives (ham messages incorrectly classified as spam) and false negatives (spam messages incorrectly classified as ham) to ensure high accuracy and user satisfaction.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3509"/>
            <a:ext cx="11568077" cy="4986780"/>
          </a:xfrm>
        </p:spPr>
        <p:txBody>
          <a:bodyPr vert="horz" lIns="91440" tIns="45720" rIns="91440" bIns="45720" rtlCol="0" anchor="ctr">
            <a:noAutofit/>
          </a:bodyPr>
          <a:lstStyle/>
          <a:p>
            <a:r>
              <a:rPr lang="en-US" sz="1600" b="1" dirty="0">
                <a:latin typeface="Calibri"/>
                <a:ea typeface="+mn-lt"/>
                <a:cs typeface="+mn-lt"/>
              </a:rPr>
              <a:t>This solution involves building an email spam detection system using the Naive Bayes classifier.</a:t>
            </a:r>
            <a:r>
              <a:rPr lang="en-IN" sz="1600" b="1" dirty="0">
                <a:latin typeface="Calibri"/>
                <a:ea typeface="+mn-lt"/>
                <a:cs typeface="+mn-lt"/>
              </a:rPr>
              <a:t> </a:t>
            </a:r>
            <a:r>
              <a:rPr lang="en-US" sz="1600" b="1" dirty="0">
                <a:latin typeface="Calibri"/>
                <a:ea typeface="+mn-lt"/>
                <a:cs typeface="+mn-lt"/>
              </a:rPr>
              <a:t>The primary objective is to classify emails as either "spam" or "ham" (not spam) with high accuracy and minimal false positives and false negatives.</a:t>
            </a:r>
            <a:r>
              <a:rPr lang="en-IN" sz="1600" b="1" dirty="0">
                <a:latin typeface="Calibri"/>
                <a:ea typeface="+mn-lt"/>
                <a:cs typeface="+mn-lt"/>
              </a:rPr>
              <a:t> The solution will consist of the following components:</a:t>
            </a:r>
            <a:endParaRPr lang="en-IN" sz="1600" b="1" dirty="0">
              <a:latin typeface="Calibri"/>
              <a:cs typeface="Calibri"/>
            </a:endParaRPr>
          </a:p>
          <a:p>
            <a:pPr marL="305435" indent="-305435"/>
            <a:r>
              <a:rPr lang="en-IN" sz="1600" b="1" dirty="0">
                <a:latin typeface="Calibri"/>
                <a:ea typeface="+mn-lt"/>
                <a:cs typeface="+mn-lt"/>
              </a:rPr>
              <a:t>Data Collection:</a:t>
            </a:r>
            <a:endParaRPr lang="en-IN" sz="1600" b="1" dirty="0">
              <a:latin typeface="Calibri"/>
              <a:cs typeface="Calibri"/>
            </a:endParaRPr>
          </a:p>
          <a:p>
            <a:pPr marL="629920" lvl="1" indent="-305435"/>
            <a:r>
              <a:rPr lang="en-US" dirty="0">
                <a:latin typeface="Calibri"/>
                <a:ea typeface="+mn-lt"/>
                <a:cs typeface="+mn-lt"/>
              </a:rPr>
              <a:t>Load the dataset containing email messages and their corresponding labels. Drop duplicate entries to ensure data integrity.</a:t>
            </a:r>
          </a:p>
          <a:p>
            <a:pPr marL="629920" lvl="1" indent="-305435"/>
            <a:r>
              <a:rPr lang="en-US" dirty="0">
                <a:latin typeface="Calibri"/>
                <a:cs typeface="Calibri"/>
              </a:rPr>
              <a:t>Analyze the distribution of spam and ham messages using a pie chart. Do the Exploratory Data Analysis (EDA).</a:t>
            </a:r>
            <a:endParaRPr lang="en-IN" dirty="0">
              <a:latin typeface="Calibri"/>
              <a:cs typeface="Calibri"/>
            </a:endParaRPr>
          </a:p>
          <a:p>
            <a:pPr marL="305435" indent="-305435"/>
            <a:r>
              <a:rPr lang="en-IN" sz="1600" b="1" dirty="0">
                <a:latin typeface="Calibri"/>
                <a:ea typeface="+mn-lt"/>
                <a:cs typeface="+mn-lt"/>
              </a:rPr>
              <a:t>Data Preprocessing:</a:t>
            </a:r>
            <a:endParaRPr lang="en-IN" sz="1600" b="1" dirty="0">
              <a:latin typeface="Calibri"/>
              <a:cs typeface="Calibri"/>
            </a:endParaRPr>
          </a:p>
          <a:p>
            <a:pPr marL="629920" lvl="1" indent="-305435"/>
            <a:r>
              <a:rPr lang="en-US" dirty="0">
                <a:latin typeface="Calibri"/>
                <a:ea typeface="+mn-lt"/>
                <a:cs typeface="+mn-lt"/>
              </a:rPr>
              <a:t>Text data is cleaned by removing punctuation, special characters, </a:t>
            </a:r>
            <a:r>
              <a:rPr lang="en-US" dirty="0" err="1">
                <a:latin typeface="Calibri"/>
                <a:ea typeface="+mn-lt"/>
                <a:cs typeface="+mn-lt"/>
              </a:rPr>
              <a:t>stopwords</a:t>
            </a:r>
            <a:r>
              <a:rPr lang="en-US" dirty="0">
                <a:latin typeface="Calibri"/>
                <a:ea typeface="+mn-lt"/>
                <a:cs typeface="+mn-lt"/>
              </a:rPr>
              <a:t>, and by applying lemmatization to normalize the words.</a:t>
            </a:r>
          </a:p>
          <a:p>
            <a:pPr marL="629920" lvl="1" indent="-305435"/>
            <a:r>
              <a:rPr lang="en-US" dirty="0">
                <a:latin typeface="Calibri"/>
                <a:cs typeface="Calibri"/>
              </a:rPr>
              <a:t>The target variable is then converted into binary format using label encoding.</a:t>
            </a:r>
            <a:endParaRPr lang="en-IN" dirty="0">
              <a:latin typeface="Calibri"/>
              <a:cs typeface="Calibri"/>
            </a:endParaRPr>
          </a:p>
          <a:p>
            <a:pPr marL="305435" indent="-305435"/>
            <a:r>
              <a:rPr lang="en-IN" sz="1600" b="1" dirty="0">
                <a:latin typeface="Calibri"/>
                <a:cs typeface="Calibri"/>
              </a:rPr>
              <a:t> Feature Extraction:</a:t>
            </a:r>
          </a:p>
          <a:p>
            <a:pPr marL="629920" lvl="1" indent="-305435"/>
            <a:r>
              <a:rPr lang="en-US" dirty="0">
                <a:latin typeface="Calibri"/>
                <a:ea typeface="+mn-lt"/>
                <a:cs typeface="+mn-lt"/>
              </a:rPr>
              <a:t>Use TF-IDF (Term Frequency-Inverse Document Frequency) vectorizer to transform the text data into numerical feature vectors, capturing the importance of each word in the context of the dataset</a:t>
            </a:r>
            <a:r>
              <a:rPr lang="en-IN" dirty="0">
                <a:latin typeface="Calibri"/>
                <a:ea typeface="+mn-lt"/>
                <a:cs typeface="+mn-lt"/>
              </a:rPr>
              <a:t>.</a:t>
            </a:r>
            <a:endParaRPr lang="en-IN" dirty="0">
              <a:latin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3509"/>
            <a:ext cx="11436102" cy="4751110"/>
          </a:xfrm>
        </p:spPr>
        <p:txBody>
          <a:bodyPr vert="horz" lIns="91440" tIns="45720" rIns="91440" bIns="45720" rtlCol="0" anchor="ctr">
            <a:noAutofit/>
          </a:bodyPr>
          <a:lstStyle/>
          <a:p>
            <a:pPr marL="305435" indent="-305435"/>
            <a:r>
              <a:rPr lang="en-IN" sz="1600" b="1" dirty="0">
                <a:latin typeface="Calibri"/>
                <a:ea typeface="+mn-lt"/>
                <a:cs typeface="+mn-lt"/>
              </a:rPr>
              <a:t>Model Building and Evaluation:</a:t>
            </a:r>
            <a:endParaRPr lang="en-IN" sz="1600" b="1" dirty="0">
              <a:latin typeface="Calibri"/>
              <a:cs typeface="Calibri"/>
            </a:endParaRPr>
          </a:p>
          <a:p>
            <a:pPr marL="629920" lvl="1" indent="-305435"/>
            <a:r>
              <a:rPr lang="en-US" dirty="0">
                <a:latin typeface="Calibri"/>
                <a:ea typeface="+mn-lt"/>
                <a:cs typeface="+mn-lt"/>
              </a:rPr>
              <a:t>Split the dataset into training and testing sets to evaluate the model's performance on unseen data.</a:t>
            </a:r>
          </a:p>
          <a:p>
            <a:pPr marL="629920" lvl="1" indent="-305435"/>
            <a:r>
              <a:rPr lang="en-US" dirty="0">
                <a:latin typeface="Calibri"/>
                <a:cs typeface="Calibri"/>
              </a:rPr>
              <a:t>Create and train a Naive Bayes classifier (</a:t>
            </a:r>
            <a:r>
              <a:rPr lang="en-US" dirty="0" err="1">
                <a:latin typeface="Calibri"/>
                <a:cs typeface="Calibri"/>
              </a:rPr>
              <a:t>BernoulliNB</a:t>
            </a:r>
            <a:r>
              <a:rPr lang="en-US" dirty="0">
                <a:latin typeface="Calibri"/>
                <a:cs typeface="Calibri"/>
              </a:rPr>
              <a:t>) on the training data, then make predictions on the test data and evaluate the model using accuracy, precision, recall, and F1 score.</a:t>
            </a:r>
          </a:p>
          <a:p>
            <a:pPr marL="629920" lvl="1" indent="-305435"/>
            <a:r>
              <a:rPr lang="en-US" dirty="0">
                <a:latin typeface="Calibri"/>
                <a:cs typeface="Calibri"/>
              </a:rPr>
              <a:t> Plot the confusion matrix to visualize the true positives, true negatives, false positives, and false negatives.</a:t>
            </a:r>
            <a:endParaRPr lang="en-IN" dirty="0">
              <a:latin typeface="Calibri"/>
              <a:cs typeface="Calibri"/>
            </a:endParaRPr>
          </a:p>
          <a:p>
            <a:pPr marL="305435" indent="-305435"/>
            <a:r>
              <a:rPr lang="en-IN" sz="1600" b="1" dirty="0">
                <a:latin typeface="Calibri"/>
                <a:ea typeface="+mn-lt"/>
                <a:cs typeface="+mn-lt"/>
              </a:rPr>
              <a:t>Model Saving:</a:t>
            </a:r>
            <a:endParaRPr lang="en-IN" sz="1600" b="1" dirty="0">
              <a:latin typeface="Calibri"/>
              <a:cs typeface="Calibri"/>
            </a:endParaRPr>
          </a:p>
          <a:p>
            <a:pPr marL="629920" lvl="1" indent="-305435"/>
            <a:r>
              <a:rPr lang="en-US" dirty="0">
                <a:latin typeface="Calibri"/>
                <a:ea typeface="+mn-lt"/>
                <a:cs typeface="+mn-lt"/>
              </a:rPr>
              <a:t>Save the trained model and the TF-IDF vectorizer using pickle for future use, enabling the deployment of the spam detection system.</a:t>
            </a:r>
          </a:p>
          <a:p>
            <a:pPr marL="629920" lvl="1" indent="-305435"/>
            <a:r>
              <a:rPr lang="en-US" dirty="0">
                <a:latin typeface="Calibri"/>
                <a:ea typeface="+mn-lt"/>
                <a:cs typeface="+mn-lt"/>
              </a:rPr>
              <a:t>We can use these model files in another python file to deploy the model in website.</a:t>
            </a:r>
            <a:endParaRPr lang="en-IN" dirty="0">
              <a:latin typeface="Calibri"/>
            </a:endParaRPr>
          </a:p>
        </p:txBody>
      </p:sp>
    </p:spTree>
    <p:extLst>
      <p:ext uri="{BB962C8B-B14F-4D97-AF65-F5344CB8AC3E}">
        <p14:creationId xmlns:p14="http://schemas.microsoft.com/office/powerpoint/2010/main" val="196273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pic>
        <p:nvPicPr>
          <p:cNvPr id="7" name="Content Placeholder 6">
            <a:extLst>
              <a:ext uri="{FF2B5EF4-FFF2-40B4-BE49-F238E27FC236}">
                <a16:creationId xmlns:a16="http://schemas.microsoft.com/office/drawing/2014/main" id="{AF553D88-1FB8-F1C9-810B-A66189CFFF9E}"/>
              </a:ext>
            </a:extLst>
          </p:cNvPr>
          <p:cNvPicPr>
            <a:picLocks noGrp="1" noChangeAspect="1"/>
          </p:cNvPicPr>
          <p:nvPr>
            <p:ph idx="1"/>
          </p:nvPr>
        </p:nvPicPr>
        <p:blipFill rotWithShape="1">
          <a:blip r:embed="rId3"/>
          <a:srcRect l="5676" t="29431" r="64144" b="19337"/>
          <a:stretch/>
        </p:blipFill>
        <p:spPr>
          <a:xfrm>
            <a:off x="3157979" y="1329179"/>
            <a:ext cx="5590095" cy="5337912"/>
          </a:xfrm>
        </p:spPr>
      </p:pic>
    </p:spTree>
    <p:extLst>
      <p:ext uri="{BB962C8B-B14F-4D97-AF65-F5344CB8AC3E}">
        <p14:creationId xmlns:p14="http://schemas.microsoft.com/office/powerpoint/2010/main" val="193644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183460" cy="4815970"/>
          </a:xfrm>
        </p:spPr>
        <p:txBody>
          <a:bodyPr>
            <a:normAutofit fontScale="85000" lnSpcReduction="20000"/>
          </a:bodyPr>
          <a:lstStyle/>
          <a:p>
            <a:pPr marL="305435" indent="-305435"/>
            <a:r>
              <a:rPr lang="en-IN" sz="1800" b="1" dirty="0">
                <a:solidFill>
                  <a:srgbClr val="0F0F0F"/>
                </a:solidFill>
              </a:rPr>
              <a:t>System requirements:</a:t>
            </a:r>
          </a:p>
          <a:p>
            <a:pPr marL="629435" lvl="1" indent="-305435"/>
            <a:r>
              <a:rPr lang="en-US" sz="1500" b="1" dirty="0">
                <a:solidFill>
                  <a:srgbClr val="0F0F0F"/>
                </a:solidFill>
              </a:rPr>
              <a:t>Windows 10/11, macOS, or Linux</a:t>
            </a:r>
          </a:p>
          <a:p>
            <a:pPr marL="629435" lvl="1" indent="-305435"/>
            <a:r>
              <a:rPr lang="en-IN" sz="1600" b="1" dirty="0">
                <a:solidFill>
                  <a:srgbClr val="0F0F0F"/>
                </a:solidFill>
              </a:rPr>
              <a:t>8GB RAM, I3 Processor</a:t>
            </a:r>
          </a:p>
          <a:p>
            <a:pPr marL="629435" lvl="1" indent="-305435"/>
            <a:r>
              <a:rPr lang="en-IN" sz="1600" b="1" dirty="0">
                <a:solidFill>
                  <a:srgbClr val="0F0F0F"/>
                </a:solidFill>
              </a:rPr>
              <a:t>Browser</a:t>
            </a:r>
            <a:endParaRPr lang="en-US" sz="1500" b="1" dirty="0">
              <a:solidFill>
                <a:srgbClr val="0F0F0F"/>
              </a:solidFill>
            </a:endParaRPr>
          </a:p>
          <a:p>
            <a:pPr marL="629435" lvl="1" indent="-305435"/>
            <a:r>
              <a:rPr lang="en-IN" sz="1500" b="1" dirty="0">
                <a:solidFill>
                  <a:srgbClr val="0F0F0F"/>
                </a:solidFill>
              </a:rPr>
              <a:t>Python 3.6 or above</a:t>
            </a:r>
          </a:p>
          <a:p>
            <a:pPr marL="629435" lvl="1" indent="-305435"/>
            <a:r>
              <a:rPr lang="en-IN" sz="1500" b="1" dirty="0">
                <a:solidFill>
                  <a:srgbClr val="0F0F0F"/>
                </a:solidFill>
              </a:rPr>
              <a:t>pip or </a:t>
            </a:r>
            <a:r>
              <a:rPr lang="en-IN" sz="1500" b="1" dirty="0" err="1">
                <a:solidFill>
                  <a:srgbClr val="0F0F0F"/>
                </a:solidFill>
              </a:rPr>
              <a:t>conda</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a:solidFill>
                  <a:srgbClr val="0F0F0F"/>
                </a:solidFill>
              </a:rPr>
              <a:t>pandas: </a:t>
            </a:r>
            <a:r>
              <a:rPr lang="en-IN" sz="1500" dirty="0">
                <a:solidFill>
                  <a:srgbClr val="0F0F0F"/>
                </a:solidFill>
              </a:rPr>
              <a:t>For data manipulation and analysis.</a:t>
            </a:r>
          </a:p>
          <a:p>
            <a:pPr marL="629435" lvl="1" indent="-305435"/>
            <a:r>
              <a:rPr lang="en-IN" sz="1500" b="1" dirty="0" err="1">
                <a:solidFill>
                  <a:srgbClr val="0F0F0F"/>
                </a:solidFill>
              </a:rPr>
              <a:t>numpy</a:t>
            </a:r>
            <a:r>
              <a:rPr lang="en-IN" sz="1500" b="1" dirty="0">
                <a:solidFill>
                  <a:srgbClr val="0F0F0F"/>
                </a:solidFill>
              </a:rPr>
              <a:t>: </a:t>
            </a:r>
            <a:r>
              <a:rPr lang="en-IN" sz="1500" dirty="0">
                <a:solidFill>
                  <a:srgbClr val="0F0F0F"/>
                </a:solidFill>
              </a:rPr>
              <a:t>For numerical operations.</a:t>
            </a:r>
          </a:p>
          <a:p>
            <a:pPr marL="629435" lvl="1" indent="-305435"/>
            <a:r>
              <a:rPr lang="en-IN" sz="1500" b="1" dirty="0">
                <a:solidFill>
                  <a:srgbClr val="0F0F0F"/>
                </a:solidFill>
              </a:rPr>
              <a:t>re: </a:t>
            </a:r>
            <a:r>
              <a:rPr lang="en-IN" sz="1500" dirty="0">
                <a:solidFill>
                  <a:srgbClr val="0F0F0F"/>
                </a:solidFill>
              </a:rPr>
              <a:t>For regular expression operations.</a:t>
            </a:r>
          </a:p>
          <a:p>
            <a:pPr marL="629435" lvl="1" indent="-305435"/>
            <a:r>
              <a:rPr lang="en-IN" sz="1500" b="1" dirty="0">
                <a:solidFill>
                  <a:srgbClr val="0F0F0F"/>
                </a:solidFill>
              </a:rPr>
              <a:t>string: </a:t>
            </a:r>
            <a:r>
              <a:rPr lang="en-IN" sz="1500" dirty="0">
                <a:solidFill>
                  <a:srgbClr val="0F0F0F"/>
                </a:solidFill>
              </a:rPr>
              <a:t>For string operations.</a:t>
            </a:r>
          </a:p>
          <a:p>
            <a:pPr marL="629435" lvl="1" indent="-305435"/>
            <a:r>
              <a:rPr lang="en-IN" sz="1500" b="1" dirty="0">
                <a:solidFill>
                  <a:srgbClr val="0F0F0F"/>
                </a:solidFill>
              </a:rPr>
              <a:t>seaborn: </a:t>
            </a:r>
            <a:r>
              <a:rPr lang="en-IN" sz="1500" dirty="0">
                <a:solidFill>
                  <a:srgbClr val="0F0F0F"/>
                </a:solidFill>
              </a:rPr>
              <a:t>For data visualization.</a:t>
            </a:r>
          </a:p>
          <a:p>
            <a:pPr marL="629435" lvl="1" indent="-305435"/>
            <a:r>
              <a:rPr lang="en-IN" sz="1500" b="1" dirty="0">
                <a:solidFill>
                  <a:srgbClr val="0F0F0F"/>
                </a:solidFill>
              </a:rPr>
              <a:t>matplotlib: </a:t>
            </a:r>
            <a:r>
              <a:rPr lang="en-IN" sz="1500" dirty="0">
                <a:solidFill>
                  <a:srgbClr val="0F0F0F"/>
                </a:solidFill>
              </a:rPr>
              <a:t>For plotting graphs.</a:t>
            </a:r>
          </a:p>
          <a:p>
            <a:pPr marL="629435" lvl="1" indent="-305435"/>
            <a:r>
              <a:rPr lang="en-IN" sz="1500" b="1" dirty="0" err="1">
                <a:solidFill>
                  <a:srgbClr val="0F0F0F"/>
                </a:solidFill>
              </a:rPr>
              <a:t>nltk</a:t>
            </a:r>
            <a:r>
              <a:rPr lang="en-IN" sz="1500" b="1" dirty="0">
                <a:solidFill>
                  <a:srgbClr val="0F0F0F"/>
                </a:solidFill>
              </a:rPr>
              <a:t>: </a:t>
            </a:r>
            <a:r>
              <a:rPr lang="en-IN" sz="1500" dirty="0">
                <a:solidFill>
                  <a:srgbClr val="0F0F0F"/>
                </a:solidFill>
              </a:rPr>
              <a:t>For natural language processing tasks.</a:t>
            </a:r>
          </a:p>
          <a:p>
            <a:pPr marL="629435" lvl="1" indent="-305435"/>
            <a:r>
              <a:rPr lang="en-IN" sz="1500" b="1" dirty="0" err="1">
                <a:solidFill>
                  <a:srgbClr val="0F0F0F"/>
                </a:solidFill>
              </a:rPr>
              <a:t>wordcloud</a:t>
            </a:r>
            <a:r>
              <a:rPr lang="en-IN" sz="1500" b="1" dirty="0">
                <a:solidFill>
                  <a:srgbClr val="0F0F0F"/>
                </a:solidFill>
              </a:rPr>
              <a:t>: </a:t>
            </a:r>
            <a:r>
              <a:rPr lang="en-IN" sz="1500" dirty="0">
                <a:solidFill>
                  <a:srgbClr val="0F0F0F"/>
                </a:solidFill>
              </a:rPr>
              <a:t>For generating word clouds.</a:t>
            </a:r>
          </a:p>
          <a:p>
            <a:pPr marL="629435" lvl="1" indent="-305435"/>
            <a:r>
              <a:rPr lang="en-IN" sz="1500" b="1" dirty="0">
                <a:solidFill>
                  <a:srgbClr val="0F0F0F"/>
                </a:solidFill>
              </a:rPr>
              <a:t>scikit-learn: </a:t>
            </a:r>
            <a:r>
              <a:rPr lang="en-IN" sz="1500" dirty="0">
                <a:solidFill>
                  <a:srgbClr val="0F0F0F"/>
                </a:solidFill>
              </a:rPr>
              <a:t>For machine learning algorithms and tools.</a:t>
            </a:r>
          </a:p>
          <a:p>
            <a:pPr marL="629435" lvl="1" indent="-305435"/>
            <a:r>
              <a:rPr lang="en-IN" sz="1500" b="1" dirty="0">
                <a:solidFill>
                  <a:srgbClr val="0F0F0F"/>
                </a:solidFill>
              </a:rPr>
              <a:t>pickle: </a:t>
            </a:r>
            <a:r>
              <a:rPr lang="en-IN" sz="1500" dirty="0">
                <a:solidFill>
                  <a:srgbClr val="0F0F0F"/>
                </a:solidFill>
              </a:rPr>
              <a:t>For saving the model and vectorizer. </a:t>
            </a:r>
          </a:p>
        </p:txBody>
      </p:sp>
      <p:sp>
        <p:nvSpPr>
          <p:cNvPr id="7" name="Rectangle 4">
            <a:extLst>
              <a:ext uri="{FF2B5EF4-FFF2-40B4-BE49-F238E27FC236}">
                <a16:creationId xmlns:a16="http://schemas.microsoft.com/office/drawing/2014/main" id="{847D8AA3-F47D-9744-6106-3562C0E0CE05}"/>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136326" cy="4853818"/>
          </a:xfrm>
        </p:spPr>
        <p:txBody>
          <a:bodyPr>
            <a:normAutofit fontScale="92500" lnSpcReduction="2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Naive Bayes is a probabilistic machine learning algorithm that is well-suited for classification tasks, especially text classification like spam detection. It assumes that features are conditionally independent given the class, which simplifies the learning process and makes it computationally efficient. </a:t>
            </a:r>
            <a:endParaRPr lang="en-IN" dirty="0"/>
          </a:p>
          <a:p>
            <a:pPr marL="305435" indent="-305435"/>
            <a:r>
              <a:rPr lang="en-IN" sz="1400" b="1" dirty="0">
                <a:ea typeface="+mn-lt"/>
                <a:cs typeface="+mn-lt"/>
              </a:rPr>
              <a:t>Data Input:</a:t>
            </a:r>
            <a:endParaRPr lang="en-IN" sz="1400" dirty="0"/>
          </a:p>
          <a:p>
            <a:pPr marL="629920" lvl="1" indent="-305435"/>
            <a:r>
              <a:rPr lang="en-US" b="1" dirty="0"/>
              <a:t>TF-IDF Vectorization:</a:t>
            </a:r>
            <a:r>
              <a:rPr lang="en-US" dirty="0"/>
              <a:t> Transforms text data into numerical vectors using the TF-IDF (Term Frequency-Inverse Document Frequency) method. It converts each message into a vector representation where each feature corresponds to a word, weighted by its importance in the document relative to the entire dataset.</a:t>
            </a:r>
            <a:endParaRPr lang="en-IN" dirty="0"/>
          </a:p>
          <a:p>
            <a:pPr marL="305435" indent="-305435"/>
            <a:r>
              <a:rPr lang="en-IN" sz="1400" b="1" dirty="0">
                <a:ea typeface="+mn-lt"/>
                <a:cs typeface="+mn-lt"/>
              </a:rPr>
              <a:t>Training Process:</a:t>
            </a:r>
            <a:endParaRPr lang="en-IN" sz="1400" dirty="0"/>
          </a:p>
          <a:p>
            <a:pPr marL="629920" lvl="1" indent="-305435"/>
            <a:r>
              <a:rPr lang="en-IN" b="1" dirty="0"/>
              <a:t>Data Cleaning and Preprocessing:</a:t>
            </a:r>
            <a:r>
              <a:rPr lang="en-IN" dirty="0"/>
              <a:t> </a:t>
            </a:r>
            <a:r>
              <a:rPr lang="en-US" dirty="0"/>
              <a:t>Removed punctuation, special characters, and </a:t>
            </a:r>
            <a:r>
              <a:rPr lang="en-US" dirty="0" err="1"/>
              <a:t>stopwords</a:t>
            </a:r>
            <a:r>
              <a:rPr lang="en-US" dirty="0"/>
              <a:t>. Applied lemmatization to reduce words to their base forms.</a:t>
            </a:r>
          </a:p>
          <a:p>
            <a:pPr marL="629920" lvl="1" indent="-305435"/>
            <a:r>
              <a:rPr lang="en-IN" b="1" dirty="0"/>
              <a:t>Feature Extraction:</a:t>
            </a:r>
            <a:r>
              <a:rPr lang="en-IN" dirty="0"/>
              <a:t> </a:t>
            </a:r>
            <a:r>
              <a:rPr lang="en-US" dirty="0"/>
              <a:t>Converted preprocessed text messages into TF-IDF vectors using </a:t>
            </a:r>
            <a:r>
              <a:rPr lang="en-US" b="1" dirty="0"/>
              <a:t>`</a:t>
            </a:r>
            <a:r>
              <a:rPr lang="en-US" b="1" dirty="0" err="1"/>
              <a:t>TfidfVectorizer</a:t>
            </a:r>
            <a:r>
              <a:rPr lang="en-US" b="1" dirty="0"/>
              <a:t>`.</a:t>
            </a:r>
            <a:endParaRPr lang="en-US" dirty="0"/>
          </a:p>
          <a:p>
            <a:pPr marL="629920" lvl="1" indent="-305435"/>
            <a:r>
              <a:rPr lang="en-IN" b="1" dirty="0"/>
              <a:t>Model Selection and Training:  </a:t>
            </a:r>
            <a:r>
              <a:rPr lang="en-IN" dirty="0"/>
              <a:t>Chose the Bernoulli Naive Bayes classifier `</a:t>
            </a:r>
            <a:r>
              <a:rPr lang="en-IN" b="1" dirty="0" err="1"/>
              <a:t>BernoulliNB</a:t>
            </a:r>
            <a:r>
              <a:rPr lang="en-IN" dirty="0"/>
              <a:t>` suitable for binary features.</a:t>
            </a:r>
          </a:p>
          <a:p>
            <a:pPr marL="899920" lvl="2" indent="-305435"/>
            <a:r>
              <a:rPr lang="en-US" dirty="0"/>
              <a:t>Split the data into training and testing sets (80% training, 20% testing)..</a:t>
            </a:r>
            <a:endParaRPr lang="en-IN" b="1"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Used the trained model to predict the labels (spam or ham) for the test set (</a:t>
            </a:r>
            <a:r>
              <a:rPr lang="en-US" dirty="0" err="1">
                <a:ea typeface="+mn-lt"/>
                <a:cs typeface="+mn-lt"/>
              </a:rPr>
              <a:t>X_test</a:t>
            </a:r>
            <a:r>
              <a:rPr lang="en-US" dirty="0">
                <a:ea typeface="+mn-lt"/>
                <a:cs typeface="+mn-lt"/>
              </a:rPr>
              <a:t>).Evaluated model performance using metrics like accuracy, precision, and confusion matrix.</a:t>
            </a:r>
          </a:p>
          <a:p>
            <a:pPr marL="629920" lvl="1" indent="-305435"/>
            <a:r>
              <a:rPr lang="en-US" dirty="0"/>
              <a:t>For real-time predictions, new messages would undergo the same preprocessing steps (cleaning, vectorization) before being fed into the trained model </a:t>
            </a:r>
            <a:r>
              <a:rPr lang="en-US" b="1" dirty="0"/>
              <a:t>`</a:t>
            </a:r>
            <a:r>
              <a:rPr lang="en-IN" b="1" dirty="0" err="1"/>
              <a:t>clf.predict</a:t>
            </a:r>
            <a:r>
              <a:rPr lang="en-IN" b="1" dirty="0"/>
              <a:t>(</a:t>
            </a:r>
            <a:r>
              <a:rPr lang="en-IN" b="1" dirty="0" err="1"/>
              <a:t>new_data</a:t>
            </a:r>
            <a:r>
              <a:rPr lang="en-IN" b="1" dirty="0"/>
              <a:t>)</a:t>
            </a:r>
            <a:r>
              <a:rPr lang="en-US" b="1" dirty="0"/>
              <a:t>`</a:t>
            </a:r>
          </a:p>
          <a:p>
            <a:pPr marL="629920" lvl="1" indent="-305435"/>
            <a:r>
              <a:rPr lang="en-US" dirty="0"/>
              <a:t>Model runs on stream lit live server after running the </a:t>
            </a:r>
            <a:r>
              <a:rPr lang="en-US" b="1" dirty="0"/>
              <a:t>`spam_detector.py` </a:t>
            </a:r>
            <a:r>
              <a:rPr lang="en-US" dirty="0"/>
              <a:t>and we can get output as spam or </a:t>
            </a:r>
            <a:r>
              <a:rPr lang="en-US" dirty="0" err="1"/>
              <a:t>not_spam</a:t>
            </a:r>
            <a:r>
              <a:rPr lang="en-US" dirty="0"/>
              <a: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2487549"/>
          </a:xfrm>
        </p:spPr>
        <p:txBody>
          <a:bodyPr>
            <a:normAutofit/>
          </a:bodyPr>
          <a:lstStyle/>
          <a:p>
            <a:pPr marL="0" indent="0">
              <a:buNone/>
            </a:pPr>
            <a:r>
              <a:rPr lang="en-US" sz="2400" dirty="0"/>
              <a:t>The final model achieved an accuracy score of 99% and a precision score of 97.5% on the test set. The confusion matrix and classification report indicate that the model performs exceptionally well in distinguishing between spam and ham messages, with minimal false positives and false negatives.</a:t>
            </a:r>
            <a:endParaRPr lang="en-IN" sz="2400" dirty="0"/>
          </a:p>
        </p:txBody>
      </p:sp>
      <p:pic>
        <p:nvPicPr>
          <p:cNvPr id="7" name="Picture 6">
            <a:extLst>
              <a:ext uri="{FF2B5EF4-FFF2-40B4-BE49-F238E27FC236}">
                <a16:creationId xmlns:a16="http://schemas.microsoft.com/office/drawing/2014/main" id="{F4E951E0-5072-0D95-2509-327169B9432F}"/>
              </a:ext>
            </a:extLst>
          </p:cNvPr>
          <p:cNvPicPr>
            <a:picLocks noChangeAspect="1"/>
          </p:cNvPicPr>
          <p:nvPr/>
        </p:nvPicPr>
        <p:blipFill rotWithShape="1">
          <a:blip r:embed="rId2"/>
          <a:srcRect l="2187" t="1" r="19127" b="78723"/>
          <a:stretch/>
        </p:blipFill>
        <p:spPr>
          <a:xfrm>
            <a:off x="826416" y="3704418"/>
            <a:ext cx="5269583" cy="812766"/>
          </a:xfrm>
          <a:prstGeom prst="rect">
            <a:avLst/>
          </a:prstGeom>
        </p:spPr>
      </p:pic>
      <p:pic>
        <p:nvPicPr>
          <p:cNvPr id="8" name="Picture 7">
            <a:extLst>
              <a:ext uri="{FF2B5EF4-FFF2-40B4-BE49-F238E27FC236}">
                <a16:creationId xmlns:a16="http://schemas.microsoft.com/office/drawing/2014/main" id="{4574B33F-D904-49BB-DA1A-32A4AA61EEDE}"/>
              </a:ext>
            </a:extLst>
          </p:cNvPr>
          <p:cNvPicPr>
            <a:picLocks noChangeAspect="1"/>
          </p:cNvPicPr>
          <p:nvPr/>
        </p:nvPicPr>
        <p:blipFill rotWithShape="1">
          <a:blip r:embed="rId2"/>
          <a:srcRect l="2187" t="41661" r="19127" b="3953"/>
          <a:stretch/>
        </p:blipFill>
        <p:spPr>
          <a:xfrm>
            <a:off x="826416" y="4517184"/>
            <a:ext cx="5269583" cy="207757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1143</Words>
  <Application>Microsoft Office PowerPoint</Application>
  <PresentationFormat>Widescreen</PresentationFormat>
  <Paragraphs>92</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Email spam Detection</vt:lpstr>
      <vt:lpstr>OUTLINE</vt:lpstr>
      <vt:lpstr>Problem Statement</vt:lpstr>
      <vt:lpstr>Proposed Solution</vt:lpstr>
      <vt:lpstr>Proposed Solution</vt:lpstr>
      <vt:lpstr>Proposed Solution</vt:lpstr>
      <vt:lpstr>System  Approach</vt:lpstr>
      <vt:lpstr>Algorithm &amp; Deployment</vt:lpstr>
      <vt:lpstr>Result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EDUBELLI SARATH CHANDRA - [CH.EN.U4CYS21017]</cp:lastModifiedBy>
  <cp:revision>38</cp:revision>
  <dcterms:created xsi:type="dcterms:W3CDTF">2021-05-26T16:50:10Z</dcterms:created>
  <dcterms:modified xsi:type="dcterms:W3CDTF">2024-06-27T17:02:05Z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