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5DA5-36BE-4448-9266-980E75C28C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EDC5-9E32-4998-995B-DED68D5C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DAAB"/>
            </a:gs>
            <a:gs pos="0">
              <a:srgbClr val="529B52"/>
            </a:gs>
            <a:gs pos="7000">
              <a:srgbClr val="42DAAB"/>
            </a:gs>
            <a:gs pos="0">
              <a:srgbClr val="42DAAB"/>
            </a:gs>
            <a:gs pos="0">
              <a:srgbClr val="42DAAB"/>
            </a:gs>
            <a:gs pos="62385">
              <a:srgbClr val="42DAAB"/>
            </a:gs>
            <a:gs pos="100000">
              <a:schemeClr val="bg2">
                <a:lumMod val="1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B2BFF-1588-98FB-A3D6-6B816E53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5" y="989093"/>
            <a:ext cx="6411135" cy="45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7049C-5290-4BF6-FA9B-0FE2A782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51" y="0"/>
            <a:ext cx="2668249" cy="77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EC2C4-FE1F-21AF-99F8-C11B6F29B2FD}"/>
              </a:ext>
            </a:extLst>
          </p:cNvPr>
          <p:cNvSpPr txBox="1"/>
          <p:nvPr/>
        </p:nvSpPr>
        <p:spPr>
          <a:xfrm>
            <a:off x="224852" y="2474892"/>
            <a:ext cx="5556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Solution For Recipe Management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3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EC191-AE48-37E5-72BA-8DAE88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E87E5-474D-830D-56CB-3F68E741F66B}"/>
              </a:ext>
            </a:extLst>
          </p:cNvPr>
          <p:cNvSpPr txBox="1"/>
          <p:nvPr/>
        </p:nvSpPr>
        <p:spPr>
          <a:xfrm>
            <a:off x="3562027" y="3105834"/>
            <a:ext cx="50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908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4F9EEB-65BD-B72A-DF62-00CDC4AB46D1}"/>
              </a:ext>
            </a:extLst>
          </p:cNvPr>
          <p:cNvSpPr txBox="1"/>
          <p:nvPr/>
        </p:nvSpPr>
        <p:spPr>
          <a:xfrm>
            <a:off x="884421" y="1888761"/>
            <a:ext cx="11111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 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</a:rPr>
              <a:t>Need a robust cloud infrastructure for storing, consolidating, and distributing automation recipes.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 recipe is a set of instructions that a robotic arm follows to complete tasks. These instructions can cover a variety of actions, from recognizing screws to unscrewing them, and picking up various components of a battery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B7011-3B9B-F36C-C5D8-C86FF41EBF92}"/>
              </a:ext>
            </a:extLst>
          </p:cNvPr>
          <p:cNvSpPr txBox="1"/>
          <p:nvPr/>
        </p:nvSpPr>
        <p:spPr>
          <a:xfrm>
            <a:off x="884421" y="3901107"/>
            <a:ext cx="1111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9AC6AB-6C62-799D-4008-3DF66638A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069"/>
            <a:ext cx="1013278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A5EF8-D030-CB60-D45F-C24C7616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76CB7-5AB3-282D-340A-107851000DAC}"/>
              </a:ext>
            </a:extLst>
          </p:cNvPr>
          <p:cNvSpPr txBox="1"/>
          <p:nvPr/>
        </p:nvSpPr>
        <p:spPr>
          <a:xfrm>
            <a:off x="114077" y="22637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Design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697A5-3B57-1B5A-3C17-929ECC096C35}"/>
              </a:ext>
            </a:extLst>
          </p:cNvPr>
          <p:cNvSpPr txBox="1"/>
          <p:nvPr/>
        </p:nvSpPr>
        <p:spPr>
          <a:xfrm>
            <a:off x="393492" y="1104807"/>
            <a:ext cx="9904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Design a cloud solution to handle large and small recipe files efficiently, ensuring secure storage, easy distribution, and access control.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Storage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Efficient handling of large binary files (1+ GB) and small configuration files.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Version control to track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Consolidation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Zip files for easy distribution and secure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Ensure global delivery with secure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Encrypt data during storage and transmission.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VPN for secure on-premises and cloud communication.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234B8-144B-B8D0-23C8-F12FF43E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2F2340-AAAE-CDFE-76FF-237B1661588C}"/>
              </a:ext>
            </a:extLst>
          </p:cNvPr>
          <p:cNvSpPr txBox="1"/>
          <p:nvPr/>
        </p:nvSpPr>
        <p:spPr>
          <a:xfrm>
            <a:off x="318541" y="4099531"/>
            <a:ext cx="118734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2400" b="1" i="0" u="sng" dirty="0">
                <a:effectLst/>
                <a:latin typeface="Calibri" panose="020F0502020204030204" pitchFamily="34" charset="0"/>
              </a:rPr>
              <a:t>Hub-and-Spoke Network</a:t>
            </a:r>
            <a:r>
              <a:rPr lang="en-US" sz="2400" b="0" i="0" u="sng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/>
            <a:endParaRPr lang="en-US" sz="2000" b="1" i="0" u="sng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Hub: Centralized resources like firewall, VPN gateway/Express Route, </a:t>
            </a:r>
            <a:r>
              <a:rPr lang="en-US" sz="2000" b="1" dirty="0">
                <a:latin typeface="Calibri" panose="020F0502020204030204" pitchFamily="34" charset="0"/>
              </a:rPr>
              <a:t>Monitoring, Application Gateway 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Spokes: Isolated networks for storage, functions, CDN, and user </a:t>
            </a:r>
            <a:r>
              <a:rPr lang="en-US" sz="2000" b="1" i="0" dirty="0" err="1">
                <a:effectLst/>
                <a:latin typeface="Calibri" panose="020F0502020204030204" pitchFamily="34" charset="0"/>
              </a:rPr>
              <a:t>portal,KeyVaults,IoT</a:t>
            </a:r>
            <a:r>
              <a:rPr lang="en-US" sz="2000" b="1" i="0" dirty="0">
                <a:effectLst/>
                <a:latin typeface="Calibri" panose="020F0502020204030204" pitchFamily="34" charset="0"/>
              </a:rPr>
              <a:t> Hub.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AA03-14E6-B16E-3F21-50F074E4BBFB}"/>
              </a:ext>
            </a:extLst>
          </p:cNvPr>
          <p:cNvSpPr txBox="1"/>
          <p:nvPr/>
        </p:nvSpPr>
        <p:spPr>
          <a:xfrm>
            <a:off x="783516" y="5607636"/>
            <a:ext cx="11408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 and Spoke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design will allow us to simplify security, improve scalability, manage costs more effectively, and ensure a flexible and robust architecture for handling large-scale data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9B131-292E-1189-DA0F-A4E15D40F1C1}"/>
              </a:ext>
            </a:extLst>
          </p:cNvPr>
          <p:cNvSpPr txBox="1"/>
          <p:nvPr/>
        </p:nvSpPr>
        <p:spPr>
          <a:xfrm>
            <a:off x="0" y="542478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 Flow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885C8-1BAE-F34A-10D8-7792D7AA08E8}"/>
              </a:ext>
            </a:extLst>
          </p:cNvPr>
          <p:cNvSpPr/>
          <p:nvPr/>
        </p:nvSpPr>
        <p:spPr>
          <a:xfrm>
            <a:off x="318541" y="180240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CD0170-21F3-42ED-AAFC-67191837979F}"/>
              </a:ext>
            </a:extLst>
          </p:cNvPr>
          <p:cNvSpPr/>
          <p:nvPr/>
        </p:nvSpPr>
        <p:spPr>
          <a:xfrm>
            <a:off x="2584554" y="180240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9E5F3-4975-BED0-BA21-56C4A9D9E8E8}"/>
              </a:ext>
            </a:extLst>
          </p:cNvPr>
          <p:cNvSpPr/>
          <p:nvPr/>
        </p:nvSpPr>
        <p:spPr>
          <a:xfrm>
            <a:off x="5013999" y="1802405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the Data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7C2CC4-06BD-6E1A-3BC5-9467ED2C5877}"/>
              </a:ext>
            </a:extLst>
          </p:cNvPr>
          <p:cNvSpPr/>
          <p:nvPr/>
        </p:nvSpPr>
        <p:spPr>
          <a:xfrm>
            <a:off x="7391822" y="1802405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0638C6-D4BA-D9D8-1C38-CC6364C02BD3}"/>
              </a:ext>
            </a:extLst>
          </p:cNvPr>
          <p:cNvSpPr/>
          <p:nvPr/>
        </p:nvSpPr>
        <p:spPr>
          <a:xfrm>
            <a:off x="9719872" y="177098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to Customer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A2B51C-300F-DEDB-9E3D-44E1D09FAC20}"/>
              </a:ext>
            </a:extLst>
          </p:cNvPr>
          <p:cNvSpPr/>
          <p:nvPr/>
        </p:nvSpPr>
        <p:spPr>
          <a:xfrm>
            <a:off x="2042410" y="2097474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9F3FF-8B92-3E2A-8EE5-5650BDEFA9F0}"/>
              </a:ext>
            </a:extLst>
          </p:cNvPr>
          <p:cNvSpPr/>
          <p:nvPr/>
        </p:nvSpPr>
        <p:spPr>
          <a:xfrm>
            <a:off x="4370460" y="2107470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33F3BB-82CC-ECA9-7CF9-F568EA2408CE}"/>
              </a:ext>
            </a:extLst>
          </p:cNvPr>
          <p:cNvSpPr/>
          <p:nvPr/>
        </p:nvSpPr>
        <p:spPr>
          <a:xfrm>
            <a:off x="6799905" y="2107204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C11C2D-CAAF-3AC5-B70B-F0CB1921F5E0}"/>
              </a:ext>
            </a:extLst>
          </p:cNvPr>
          <p:cNvSpPr/>
          <p:nvPr/>
        </p:nvSpPr>
        <p:spPr>
          <a:xfrm>
            <a:off x="9136506" y="2132983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55B13-0C4D-FEF7-02E6-C6CEA9346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6ADFF-4C07-DAF8-F793-E20BBDCC5BBC}"/>
              </a:ext>
            </a:extLst>
          </p:cNvPr>
          <p:cNvSpPr txBox="1"/>
          <p:nvPr/>
        </p:nvSpPr>
        <p:spPr>
          <a:xfrm>
            <a:off x="-1" y="256357"/>
            <a:ext cx="7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Architecture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52558-C421-781B-A442-18D2D91A41F4}"/>
              </a:ext>
            </a:extLst>
          </p:cNvPr>
          <p:cNvSpPr txBox="1"/>
          <p:nvPr/>
        </p:nvSpPr>
        <p:spPr>
          <a:xfrm>
            <a:off x="119919" y="1248753"/>
            <a:ext cx="1051934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 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Azure Firewall: Controls traffic and enforces security policies.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VPN Gateway &amp;Express route: Secure communication between on-premises and Azure.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Monitoring: Secure management and tracking.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Application Gateway : Used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 and web traffic management</a:t>
            </a:r>
            <a:endParaRPr lang="en-US" sz="20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 Networks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Hub: Enables secure and scalable communication with IoT devices.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Function: Azure Functions for automating file processing.</a:t>
            </a:r>
            <a:endParaRPr lang="en-US" sz="20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Storage: Azure Blob Storage with versioning.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Content Delivery: Azure CDN for fast global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User Portal: Web infrastructure for authentication and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To Store and Manage Keys &amp; secrets.</a:t>
            </a:r>
            <a:endParaRPr lang="en-US" sz="2000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94CB-6BE7-E6A7-F004-B00F3FED7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65B345-2071-EEF6-D1FB-2A1BE4CDB5D3}"/>
              </a:ext>
            </a:extLst>
          </p:cNvPr>
          <p:cNvSpPr txBox="1"/>
          <p:nvPr/>
        </p:nvSpPr>
        <p:spPr>
          <a:xfrm>
            <a:off x="153650" y="3938185"/>
            <a:ext cx="9485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Azure AD Authentication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only authorized users can access the portal.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RBAC</a:t>
            </a:r>
            <a:r>
              <a:rPr lang="en-US" sz="2000" dirty="0">
                <a:effectLst/>
                <a:latin typeface="Calibri" panose="020F0502020204030204" pitchFamily="34" charset="0"/>
              </a:rPr>
              <a:t>: Manages access to resources based on user roles.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Private Endpoints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Keeps internal communication secure.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VPN Gateway/Express Route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encrypted communication between on-premises and Azure</a:t>
            </a:r>
            <a:r>
              <a:rPr lang="en-US" sz="2000" dirty="0">
                <a:latin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Azure </a:t>
            </a:r>
            <a:r>
              <a:rPr lang="en-US" sz="2000" b="1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Store Sensitive Information.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E3AD6-9782-F951-6F8F-ADA322768FC7}"/>
              </a:ext>
            </a:extLst>
          </p:cNvPr>
          <p:cNvSpPr txBox="1"/>
          <p:nvPr/>
        </p:nvSpPr>
        <p:spPr>
          <a:xfrm>
            <a:off x="258581" y="3414965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 Considerations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320A-917C-742C-9646-725F6BDBFABE}"/>
              </a:ext>
            </a:extLst>
          </p:cNvPr>
          <p:cNvSpPr txBox="1"/>
          <p:nvPr/>
        </p:nvSpPr>
        <p:spPr>
          <a:xfrm>
            <a:off x="153650" y="212977"/>
            <a:ext cx="68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Flow of User Access &amp; File Management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9D5F9-4D6A-7FDD-9DAE-45E07E664473}"/>
              </a:ext>
            </a:extLst>
          </p:cNvPr>
          <p:cNvSpPr txBox="1"/>
          <p:nvPr/>
        </p:nvSpPr>
        <p:spPr>
          <a:xfrm>
            <a:off x="258581" y="1427100"/>
            <a:ext cx="86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User Authentication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AD authenticates users, assigns roles.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Authorization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Role-based access control (RBAC) to Blob Storage.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Data Storage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Recipes stored securely in Blob Storage with versioning.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Functions zip files for easier distribution.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Secure 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CDN delivers files globally with SAS tokens.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Secure access for on-premises systems.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AD305-3F67-B899-8549-96627DB0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CD65-83B3-F9FF-E1E2-A6F5C8577A5E}"/>
              </a:ext>
            </a:extLst>
          </p:cNvPr>
          <p:cNvSpPr txBox="1"/>
          <p:nvPr/>
        </p:nvSpPr>
        <p:spPr>
          <a:xfrm>
            <a:off x="-1" y="256357"/>
            <a:ext cx="683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1A86F-A406-1B1E-3D0D-461FA347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3" y="824403"/>
            <a:ext cx="11197652" cy="5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46E1B-3654-20DC-8B1D-E1ECF941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72A5-1953-F781-D6AF-983F896D436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This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E44B-02E8-60B3-9145-9B7CCB614C63}"/>
              </a:ext>
            </a:extLst>
          </p:cNvPr>
          <p:cNvSpPr txBox="1"/>
          <p:nvPr/>
        </p:nvSpPr>
        <p:spPr>
          <a:xfrm>
            <a:off x="-1" y="1559377"/>
            <a:ext cx="103432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Scalability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Easily expand as business grows with isolated spoke networks.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Robust data protection with encryption, RBAC, and private endpoints.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Global Reach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Fast, reliable delivery of recipe files via Azure CDN.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Reduces manual work with Azure Functions for file zipping.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Comprehensive Monitoring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Centralized logging and alerting for performance and security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F6C1-F30F-7D24-3B5F-C2A6DC5BC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7D50-846A-B91D-A494-C27ACE91A740}"/>
              </a:ext>
            </a:extLst>
          </p:cNvPr>
          <p:cNvSpPr txBox="1"/>
          <p:nvPr/>
        </p:nvSpPr>
        <p:spPr>
          <a:xfrm>
            <a:off x="0" y="346299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666E3-D29A-9994-6BAE-DCCB3C21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4440"/>
              </p:ext>
            </p:extLst>
          </p:nvPr>
        </p:nvGraphicFramePr>
        <p:xfrm>
          <a:off x="-1" y="1334124"/>
          <a:ext cx="11947161" cy="4957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2624">
                  <a:extLst>
                    <a:ext uri="{9D8B030D-6E8A-4147-A177-3AD203B41FA5}">
                      <a16:colId xmlns:a16="http://schemas.microsoft.com/office/drawing/2014/main" val="2633265791"/>
                    </a:ext>
                  </a:extLst>
                </a:gridCol>
                <a:gridCol w="3341155">
                  <a:extLst>
                    <a:ext uri="{9D8B030D-6E8A-4147-A177-3AD203B41FA5}">
                      <a16:colId xmlns:a16="http://schemas.microsoft.com/office/drawing/2014/main" val="3072116358"/>
                    </a:ext>
                  </a:extLst>
                </a:gridCol>
                <a:gridCol w="3355619">
                  <a:extLst>
                    <a:ext uri="{9D8B030D-6E8A-4147-A177-3AD203B41FA5}">
                      <a16:colId xmlns:a16="http://schemas.microsoft.com/office/drawing/2014/main" val="2630741561"/>
                    </a:ext>
                  </a:extLst>
                </a:gridCol>
                <a:gridCol w="3297763">
                  <a:extLst>
                    <a:ext uri="{9D8B030D-6E8A-4147-A177-3AD203B41FA5}">
                      <a16:colId xmlns:a16="http://schemas.microsoft.com/office/drawing/2014/main" val="2138281858"/>
                    </a:ext>
                  </a:extLst>
                </a:gridCol>
              </a:tblGrid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Pitfalls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9658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Automation &amp; 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 and 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Complexity in large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 state properly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Module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62502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&amp;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 time processing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Bandwidth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Vulnerabilities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privacy concerns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Management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security measures.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handling &amp; privacy.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 &amp; ease of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84849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Calculation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Efficiency&amp; Performance balance.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Over/under provisioning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Hidden cost</a:t>
                      </a:r>
                    </a:p>
                    <a:p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Choose right sizing &amp; plan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reserved /spot instances.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usage with cost management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7552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D866C-6CBC-45A2-B75B-D6905B7A72E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656</Words>
  <Application>Microsoft Office PowerPoint</Application>
  <PresentationFormat>Widescreen</PresentationFormat>
  <Paragraphs>97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Neue Haas Grotesk Text Pro</vt:lpstr>
      <vt:lpstr>Open Sans</vt:lpstr>
      <vt:lpstr>Times New Roman</vt:lpstr>
      <vt:lpstr>Wingdings</vt:lpstr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 gopal</dc:creator>
  <cp:lastModifiedBy>sarath gopal</cp:lastModifiedBy>
  <cp:revision>49</cp:revision>
  <dcterms:created xsi:type="dcterms:W3CDTF">2024-12-11T21:31:08Z</dcterms:created>
  <dcterms:modified xsi:type="dcterms:W3CDTF">2024-12-16T14:23:37Z</dcterms:modified>
</cp:coreProperties>
</file>