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1" r:id="rId5"/>
    <p:sldId id="263" r:id="rId6"/>
    <p:sldId id="264" r:id="rId7"/>
    <p:sldId id="265" r:id="rId8"/>
    <p:sldId id="267" r:id="rId9"/>
    <p:sldId id="266" r:id="rId10"/>
    <p:sldId id="268" r:id="rId11"/>
    <p:sldId id="269" r:id="rId12"/>
    <p:sldId id="272" r:id="rId13"/>
    <p:sldId id="273" r:id="rId14"/>
    <p:sldId id="274" r:id="rId15"/>
    <p:sldId id="275"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B14"/>
    <a:srgbClr val="EAEAE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p:cViewPr varScale="1">
        <p:scale>
          <a:sx n="91" d="100"/>
          <a:sy n="91" d="100"/>
        </p:scale>
        <p:origin x="-786" y="-3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pPr/>
              <a:t>4/12/2024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6"/>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1450"/>
            <a:ext cx="2057400" cy="365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71450"/>
            <a:ext cx="6019800" cy="365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0"/>
            <a:ext cx="7772400" cy="102155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00128"/>
            <a:ext cx="4038600" cy="28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00128"/>
            <a:ext cx="4038600" cy="28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F3520A-F4D0-4B8B-BBCE-F7BED5E59FD6}" type="datetimeFigureOut">
              <a:rPr lang="en-US" smtClean="0"/>
              <a:pPr/>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F3520A-F4D0-4B8B-BBCE-F7BED5E59FD6}"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3520A-F4D0-4B8B-BBCE-F7BED5E59FD6}"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4" y="204791"/>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4"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7"/>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CF3520A-F4D0-4B8B-BBCE-F7BED5E59FD6}" type="datetimeFigureOut">
              <a:rPr lang="en-US" smtClean="0"/>
              <a:pPr/>
              <a:t>4/12/2024</a:t>
            </a:fld>
            <a:endParaRPr lang="en-US"/>
          </a:p>
        </p:txBody>
      </p:sp>
      <p:sp>
        <p:nvSpPr>
          <p:cNvPr id="5" name="Footer Placeholder 4"/>
          <p:cNvSpPr>
            <a:spLocks noGrp="1"/>
          </p:cNvSpPr>
          <p:nvPr>
            <p:ph type="ftr" sz="quarter" idx="3"/>
          </p:nvPr>
        </p:nvSpPr>
        <p:spPr>
          <a:xfrm>
            <a:off x="3124200" y="4767267"/>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7"/>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DCDE78-F739-4DF2-90D2-AB32A77A4BC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2">
            <a:alphaModFix amt="5000"/>
          </a:blip>
          <a:srcRect t="5928" r="746" b="10206"/>
          <a:stretch/>
        </p:blipFill>
        <p:spPr>
          <a:xfrm>
            <a:off x="0" y="142858"/>
            <a:ext cx="9130937" cy="5143501"/>
          </a:xfrm>
          <a:prstGeom prst="rect">
            <a:avLst/>
          </a:prstGeom>
          <a:effectLst/>
        </p:spPr>
      </p:pic>
      <p:graphicFrame>
        <p:nvGraphicFramePr>
          <p:cNvPr id="3"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lstStyle/>
                    <a:p>
                      <a:endParaRPr lang="en-US" dirty="0"/>
                    </a:p>
                  </a:txBody>
                  <a:tcPr/>
                </a:tc>
              </a:tr>
            </a:tbl>
          </a:graphicData>
        </a:graphic>
      </p:graphicFrame>
      <p:graphicFrame>
        <p:nvGraphicFramePr>
          <p:cNvPr id="4"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lstStyle/>
                    <a:p>
                      <a:endParaRPr lang="en-US" dirty="0">
                        <a:solidFill>
                          <a:srgbClr val="000B14"/>
                        </a:solidFill>
                      </a:endParaRPr>
                    </a:p>
                  </a:txBody>
                  <a:tcPr>
                    <a:solidFill>
                      <a:schemeClr val="bg1">
                        <a:lumMod val="20000"/>
                        <a:lumOff val="80000"/>
                      </a:schemeClr>
                    </a:solidFill>
                  </a:tcPr>
                </a:tc>
              </a:tr>
            </a:tbl>
          </a:graphicData>
        </a:graphic>
      </p:graphicFrame>
      <p:pic>
        <p:nvPicPr>
          <p:cNvPr id="5"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2071418" y="1216876"/>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4" cstate="print"/>
          <a:stretch>
            <a:fillRect/>
          </a:stretch>
        </p:blipFill>
        <p:spPr>
          <a:xfrm>
            <a:off x="3789084" y="1232843"/>
            <a:ext cx="1587347" cy="516273"/>
          </a:xfrm>
          <a:prstGeom prst="rect">
            <a:avLst/>
          </a:prstGeom>
        </p:spPr>
      </p:pic>
      <p:pic>
        <p:nvPicPr>
          <p:cNvPr id="7"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310582" y="1222424"/>
            <a:ext cx="668564" cy="666202"/>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a:off x="1214414" y="2214560"/>
            <a:ext cx="5286412" cy="461665"/>
          </a:xfrm>
          <a:prstGeom prst="rect">
            <a:avLst/>
          </a:prstGeom>
          <a:noFill/>
        </p:spPr>
        <p:txBody>
          <a:bodyPr wrap="square" rtlCol="0">
            <a:spAutoFit/>
          </a:bodyPr>
          <a:lstStyle/>
          <a:p>
            <a:r>
              <a:rPr lang="en-US" sz="2400" b="1" dirty="0" smtClean="0">
                <a:solidFill>
                  <a:srgbClr val="161D23"/>
                </a:solidFill>
              </a:rPr>
              <a:t>NEXT GEN EMPLOYABILITY PROGRAM</a:t>
            </a:r>
            <a:endParaRPr lang="en-US" b="1" dirty="0" smtClean="0">
              <a:solidFill>
                <a:srgbClr val="161D23"/>
              </a:solidFill>
            </a:endParaRPr>
          </a:p>
        </p:txBody>
      </p:sp>
      <p:sp>
        <p:nvSpPr>
          <p:cNvPr id="9" name="TextBox 8"/>
          <p:cNvSpPr txBox="1"/>
          <p:nvPr/>
        </p:nvSpPr>
        <p:spPr>
          <a:xfrm>
            <a:off x="2071670" y="2643189"/>
            <a:ext cx="4071966" cy="369332"/>
          </a:xfrm>
          <a:prstGeom prst="rect">
            <a:avLst/>
          </a:prstGeom>
          <a:noFill/>
        </p:spPr>
        <p:txBody>
          <a:bodyPr wrap="square" rtlCol="0">
            <a:spAutoFit/>
          </a:bodyPr>
          <a:lstStyle/>
          <a:p>
            <a:r>
              <a:rPr lang="en-US" dirty="0" smtClean="0"/>
              <a:t> </a:t>
            </a:r>
            <a:r>
              <a:rPr lang="en-US" dirty="0" smtClean="0">
                <a:solidFill>
                  <a:srgbClr val="161D23"/>
                </a:solidFill>
              </a:rPr>
              <a:t>Creating a future-ready workforce</a:t>
            </a:r>
            <a:endParaRPr lang="en-US" dirty="0"/>
          </a:p>
        </p:txBody>
      </p:sp>
      <p:sp>
        <p:nvSpPr>
          <p:cNvPr id="10" name="TextBox 9"/>
          <p:cNvSpPr txBox="1"/>
          <p:nvPr/>
        </p:nvSpPr>
        <p:spPr>
          <a:xfrm>
            <a:off x="928662" y="3286130"/>
            <a:ext cx="2357454" cy="369332"/>
          </a:xfrm>
          <a:prstGeom prst="rect">
            <a:avLst/>
          </a:prstGeom>
          <a:noFill/>
        </p:spPr>
        <p:txBody>
          <a:bodyPr wrap="square" rtlCol="0">
            <a:spAutoFit/>
          </a:bodyPr>
          <a:lstStyle/>
          <a:p>
            <a:pPr lvl="0"/>
            <a:r>
              <a:rPr lang="en-US" b="0" i="0" u="none" strike="noStrike" cap="none" dirty="0" smtClean="0">
                <a:solidFill>
                  <a:srgbClr val="000B14"/>
                </a:solidFill>
                <a:latin typeface="Arial"/>
                <a:ea typeface="Arial"/>
                <a:cs typeface="Arial"/>
                <a:sym typeface="Arial"/>
              </a:rPr>
              <a:t>Team Members</a:t>
            </a:r>
          </a:p>
        </p:txBody>
      </p:sp>
      <p:sp>
        <p:nvSpPr>
          <p:cNvPr id="11" name="TextBox 10"/>
          <p:cNvSpPr txBox="1"/>
          <p:nvPr/>
        </p:nvSpPr>
        <p:spPr>
          <a:xfrm>
            <a:off x="1000100" y="3714758"/>
            <a:ext cx="2071702" cy="759182"/>
          </a:xfrm>
          <a:prstGeom prst="rect">
            <a:avLst/>
          </a:prstGeom>
          <a:noFill/>
        </p:spPr>
        <p:txBody>
          <a:bodyPr wrap="square" rtlCol="0">
            <a:spAutoFit/>
          </a:bodyPr>
          <a:lstStyle/>
          <a:p>
            <a:pPr lvl="0">
              <a:spcAft>
                <a:spcPts val="200"/>
              </a:spcAft>
              <a:buClr>
                <a:schemeClr val="bg1"/>
              </a:buClr>
            </a:pPr>
            <a:r>
              <a:rPr lang="en-US" sz="1100" b="0" i="0" u="none" strike="noStrike" cap="none" dirty="0" smtClean="0">
                <a:solidFill>
                  <a:srgbClr val="000B14"/>
                </a:solidFill>
                <a:latin typeface="Arial"/>
                <a:ea typeface="Arial"/>
                <a:cs typeface="Arial"/>
                <a:sym typeface="Arial"/>
              </a:rPr>
              <a:t>Student </a:t>
            </a:r>
            <a:r>
              <a:rPr lang="en-US" sz="1100" b="0" i="0" u="none" strike="noStrike" cap="none" dirty="0" err="1" smtClean="0">
                <a:solidFill>
                  <a:srgbClr val="000B14"/>
                </a:solidFill>
                <a:latin typeface="Arial"/>
                <a:ea typeface="Arial"/>
                <a:cs typeface="Arial"/>
                <a:sym typeface="Arial"/>
              </a:rPr>
              <a:t>Name:S.Sarathi</a:t>
            </a:r>
            <a:endParaRPr lang="en-US" sz="1100" b="0" i="0" u="none" strike="noStrike" cap="none" dirty="0" smtClean="0">
              <a:solidFill>
                <a:srgbClr val="000B14"/>
              </a:solidFill>
              <a:latin typeface="Arial"/>
              <a:ea typeface="Arial"/>
              <a:cs typeface="Arial"/>
              <a:sym typeface="Arial"/>
            </a:endParaRPr>
          </a:p>
          <a:p>
            <a:pPr lvl="0">
              <a:spcAft>
                <a:spcPts val="200"/>
              </a:spcAft>
              <a:buClr>
                <a:schemeClr val="bg1"/>
              </a:buClr>
            </a:pPr>
            <a:r>
              <a:rPr lang="en-US" sz="1100" b="0" i="0" u="none" strike="noStrike" cap="none" dirty="0" smtClean="0">
                <a:solidFill>
                  <a:srgbClr val="000B14"/>
                </a:solidFill>
                <a:latin typeface="Arial"/>
                <a:ea typeface="Arial"/>
                <a:cs typeface="Arial"/>
                <a:sym typeface="Arial"/>
              </a:rPr>
              <a:t>Student ID </a:t>
            </a:r>
            <a:r>
              <a:rPr lang="en-US" sz="1100" b="0" i="0" u="none" strike="noStrike" cap="none" smtClean="0">
                <a:solidFill>
                  <a:srgbClr val="000B14"/>
                </a:solidFill>
                <a:latin typeface="Arial"/>
                <a:ea typeface="Arial"/>
                <a:cs typeface="Arial"/>
                <a:sym typeface="Arial"/>
              </a:rPr>
              <a:t>: </a:t>
            </a:r>
            <a:r>
              <a:rPr lang="en-US" sz="1100" b="0" i="0" u="none" strike="noStrike" cap="none" smtClean="0">
                <a:solidFill>
                  <a:srgbClr val="000B14"/>
                </a:solidFill>
                <a:latin typeface="Arial"/>
                <a:ea typeface="Arial"/>
                <a:cs typeface="Arial"/>
                <a:sym typeface="Arial"/>
              </a:rPr>
              <a:t>au422721104045</a:t>
            </a:r>
            <a:endParaRPr lang="en-US" sz="1100" b="0" i="0" u="none" strike="noStrike" cap="none" dirty="0" smtClean="0">
              <a:solidFill>
                <a:srgbClr val="000B14"/>
              </a:solidFill>
              <a:latin typeface="Arial"/>
              <a:ea typeface="Arial"/>
              <a:cs typeface="Arial"/>
              <a:sym typeface="Arial"/>
            </a:endParaRPr>
          </a:p>
          <a:p>
            <a:endParaRPr lang="en-US" dirty="0"/>
          </a:p>
        </p:txBody>
      </p:sp>
      <p:sp>
        <p:nvSpPr>
          <p:cNvPr id="12" name="TextBox 11"/>
          <p:cNvSpPr txBox="1"/>
          <p:nvPr/>
        </p:nvSpPr>
        <p:spPr>
          <a:xfrm>
            <a:off x="5286380" y="3286130"/>
            <a:ext cx="1714512" cy="369332"/>
          </a:xfrm>
          <a:prstGeom prst="rect">
            <a:avLst/>
          </a:prstGeom>
          <a:noFill/>
        </p:spPr>
        <p:txBody>
          <a:bodyPr wrap="square" rtlCol="0">
            <a:spAutoFit/>
          </a:bodyPr>
          <a:lstStyle/>
          <a:p>
            <a:pPr lvl="0"/>
            <a:r>
              <a:rPr lang="en-US" b="0" i="0" u="none" strike="noStrike" cap="none" dirty="0" smtClean="0">
                <a:solidFill>
                  <a:srgbClr val="000B14"/>
                </a:solidFill>
                <a:latin typeface="Arial"/>
                <a:ea typeface="Arial"/>
                <a:cs typeface="Arial"/>
                <a:sym typeface="Arial"/>
              </a:rPr>
              <a:t>College Name</a:t>
            </a:r>
          </a:p>
        </p:txBody>
      </p:sp>
      <p:sp>
        <p:nvSpPr>
          <p:cNvPr id="15" name="TextBox 14"/>
          <p:cNvSpPr txBox="1"/>
          <p:nvPr/>
        </p:nvSpPr>
        <p:spPr>
          <a:xfrm>
            <a:off x="5286380" y="3714758"/>
            <a:ext cx="1928826" cy="461665"/>
          </a:xfrm>
          <a:prstGeom prst="rect">
            <a:avLst/>
          </a:prstGeom>
          <a:noFill/>
        </p:spPr>
        <p:txBody>
          <a:bodyPr wrap="square" rtlCol="0">
            <a:spAutoFit/>
          </a:bodyPr>
          <a:lstStyle/>
          <a:p>
            <a:r>
              <a:rPr lang="en-US" sz="1200" dirty="0" smtClean="0">
                <a:solidFill>
                  <a:srgbClr val="000B14"/>
                </a:solidFill>
              </a:rPr>
              <a:t>V.R.S College of Engineering and Technology</a:t>
            </a:r>
            <a:endParaRPr lang="en-US" sz="1200" dirty="0">
              <a:solidFill>
                <a:srgbClr val="000B14"/>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7" name="TextBox 6"/>
          <p:cNvSpPr txBox="1"/>
          <p:nvPr/>
        </p:nvSpPr>
        <p:spPr>
          <a:xfrm>
            <a:off x="2449880" y="857238"/>
            <a:ext cx="3571900" cy="461665"/>
          </a:xfrm>
          <a:prstGeom prst="rect">
            <a:avLst/>
          </a:prstGeom>
          <a:noFill/>
        </p:spPr>
        <p:txBody>
          <a:bodyPr wrap="square" rtlCol="0">
            <a:spAutoFit/>
          </a:bodyPr>
          <a:lstStyle/>
          <a:p>
            <a:pPr algn="ctr"/>
            <a:r>
              <a:rPr lang="en-US" sz="2400" b="1" dirty="0" smtClean="0">
                <a:solidFill>
                  <a:schemeClr val="accent6">
                    <a:lumMod val="50000"/>
                  </a:schemeClr>
                </a:solidFill>
              </a:rPr>
              <a:t>Homepage</a:t>
            </a:r>
            <a:endParaRPr lang="en-US" sz="2400" b="1" dirty="0">
              <a:solidFill>
                <a:schemeClr val="accent6">
                  <a:lumMod val="50000"/>
                </a:schemeClr>
              </a:solidFill>
            </a:endParaRPr>
          </a:p>
        </p:txBody>
      </p:sp>
      <p:pic>
        <p:nvPicPr>
          <p:cNvPr id="8" name="Picture 7" descr="WhatsApp Image 2024-04-12 at 11.38.18 AM.jpeg"/>
          <p:cNvPicPr>
            <a:picLocks noChangeAspect="1"/>
          </p:cNvPicPr>
          <p:nvPr/>
        </p:nvPicPr>
        <p:blipFill>
          <a:blip r:embed="rId3"/>
          <a:stretch>
            <a:fillRect/>
          </a:stretch>
        </p:blipFill>
        <p:spPr>
          <a:xfrm>
            <a:off x="1500166" y="1285866"/>
            <a:ext cx="5786478" cy="325330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pic>
        <p:nvPicPr>
          <p:cNvPr id="6" name="Picture 5" descr="WhatsApp Image 2024-04-12 at 2.36.47 PM (1).jpeg"/>
          <p:cNvPicPr>
            <a:picLocks noChangeAspect="1"/>
          </p:cNvPicPr>
          <p:nvPr/>
        </p:nvPicPr>
        <p:blipFill>
          <a:blip r:embed="rId3"/>
          <a:stretch>
            <a:fillRect/>
          </a:stretch>
        </p:blipFill>
        <p:spPr>
          <a:xfrm>
            <a:off x="857224" y="1142990"/>
            <a:ext cx="7325162" cy="342126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pic>
        <p:nvPicPr>
          <p:cNvPr id="7" name="Picture 6" descr="WhatsApp Image 2024-04-12 at 2.36.47 PM.jpeg"/>
          <p:cNvPicPr>
            <a:picLocks noChangeAspect="1"/>
          </p:cNvPicPr>
          <p:nvPr/>
        </p:nvPicPr>
        <p:blipFill>
          <a:blip r:embed="rId3"/>
          <a:stretch>
            <a:fillRect/>
          </a:stretch>
        </p:blipFill>
        <p:spPr>
          <a:xfrm>
            <a:off x="714348" y="1071552"/>
            <a:ext cx="7500958" cy="348141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00034" y="1071552"/>
            <a:ext cx="3357586" cy="369332"/>
          </a:xfrm>
          <a:prstGeom prst="rect">
            <a:avLst/>
          </a:prstGeom>
          <a:noFill/>
        </p:spPr>
        <p:txBody>
          <a:bodyPr wrap="square" rtlCol="0">
            <a:spAutoFit/>
          </a:bodyPr>
          <a:lstStyle/>
          <a:p>
            <a:r>
              <a:rPr lang="en-IN" b="1" dirty="0">
                <a:solidFill>
                  <a:srgbClr val="213163"/>
                </a:solidFill>
              </a:rPr>
              <a:t>Future </a:t>
            </a:r>
            <a:r>
              <a:rPr lang="en-US" b="1" dirty="0">
                <a:solidFill>
                  <a:srgbClr val="213163"/>
                </a:solidFill>
              </a:rPr>
              <a:t>Enhancements</a:t>
            </a:r>
            <a:r>
              <a:rPr lang="en-US" b="1" dirty="0" smtClean="0">
                <a:solidFill>
                  <a:srgbClr val="374151"/>
                </a:solidFill>
                <a:cs typeface="Times New Roman" panose="02020603050405020304" pitchFamily="18" charset="0"/>
              </a:rPr>
              <a:t>:</a:t>
            </a:r>
            <a:endParaRPr lang="en-US" dirty="0"/>
          </a:p>
        </p:txBody>
      </p:sp>
      <p:sp>
        <p:nvSpPr>
          <p:cNvPr id="7" name="TextBox 6"/>
          <p:cNvSpPr txBox="1"/>
          <p:nvPr/>
        </p:nvSpPr>
        <p:spPr>
          <a:xfrm>
            <a:off x="642910" y="1500180"/>
            <a:ext cx="8143932" cy="3139321"/>
          </a:xfrm>
          <a:prstGeom prst="rect">
            <a:avLst/>
          </a:prstGeom>
          <a:noFill/>
        </p:spPr>
        <p:txBody>
          <a:bodyPr wrap="square" rtlCol="0">
            <a:spAutoFit/>
          </a:bodyPr>
          <a:lstStyle/>
          <a:p>
            <a:r>
              <a:rPr lang="en-US" dirty="0" smtClean="0">
                <a:solidFill>
                  <a:srgbClr val="000B14"/>
                </a:solidFill>
              </a:rPr>
              <a:t>		In future engagements with the </a:t>
            </a:r>
            <a:r>
              <a:rPr lang="en-US" dirty="0" err="1" smtClean="0">
                <a:solidFill>
                  <a:srgbClr val="000B14"/>
                </a:solidFill>
              </a:rPr>
              <a:t>Django</a:t>
            </a:r>
            <a:r>
              <a:rPr lang="en-US" dirty="0" smtClean="0">
                <a:solidFill>
                  <a:srgbClr val="000B14"/>
                </a:solidFill>
              </a:rPr>
              <a:t> framework for your car rental application, there's an array of avenues to explore for refining and expanding the system. One significant area of focus could be enhancing the user experience to ensure seamless interaction with the platform. This involves implementing responsive design principles to accommodate users across various devices, coupled with accessibility enhancements to cater to a diverse user base. 					Additionally, refining the search and filtering functionalities can empower users to quickly find the perfect rental vehicle by integrating advanced search options like faceted search and keyword search. Moreover, implementing dynamic pricing strategies, such as demand-based pricing and long-term rental discounts, can optimize revenue generation while attracting more customers.</a:t>
            </a:r>
            <a:endParaRPr lang="en-US" dirty="0">
              <a:solidFill>
                <a:srgbClr val="000B14"/>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00034" y="928676"/>
            <a:ext cx="2357454" cy="369332"/>
          </a:xfrm>
          <a:prstGeom prst="rect">
            <a:avLst/>
          </a:prstGeom>
          <a:noFill/>
        </p:spPr>
        <p:txBody>
          <a:bodyPr wrap="square" rtlCol="0">
            <a:spAutoFit/>
          </a:bodyPr>
          <a:lstStyle/>
          <a:p>
            <a:r>
              <a:rPr lang="en-IN" b="1" dirty="0" smtClean="0">
                <a:solidFill>
                  <a:srgbClr val="213163"/>
                </a:solidFill>
              </a:rPr>
              <a:t>Conclusion</a:t>
            </a:r>
            <a:endParaRPr lang="en-US" dirty="0"/>
          </a:p>
        </p:txBody>
      </p:sp>
      <p:sp>
        <p:nvSpPr>
          <p:cNvPr id="7" name="TextBox 6"/>
          <p:cNvSpPr txBox="1"/>
          <p:nvPr/>
        </p:nvSpPr>
        <p:spPr>
          <a:xfrm>
            <a:off x="571472" y="1428742"/>
            <a:ext cx="8215370" cy="2308324"/>
          </a:xfrm>
          <a:prstGeom prst="rect">
            <a:avLst/>
          </a:prstGeom>
          <a:noFill/>
        </p:spPr>
        <p:txBody>
          <a:bodyPr wrap="square" rtlCol="0">
            <a:spAutoFit/>
          </a:bodyPr>
          <a:lstStyle/>
          <a:p>
            <a:r>
              <a:rPr lang="en-US" dirty="0" smtClean="0">
                <a:solidFill>
                  <a:srgbClr val="000B14"/>
                </a:solidFill>
              </a:rPr>
              <a:t>	In conclusion, developing a car rental application with the </a:t>
            </a:r>
            <a:r>
              <a:rPr lang="en-US" dirty="0" err="1" smtClean="0">
                <a:solidFill>
                  <a:srgbClr val="000B14"/>
                </a:solidFill>
              </a:rPr>
              <a:t>Django</a:t>
            </a:r>
            <a:r>
              <a:rPr lang="en-US" dirty="0" smtClean="0">
                <a:solidFill>
                  <a:srgbClr val="000B14"/>
                </a:solidFill>
              </a:rPr>
              <a:t> framework offers immense potential for providing users with a seamless and efficient rental experience. By leveraging </a:t>
            </a:r>
            <a:r>
              <a:rPr lang="en-US" dirty="0" err="1" smtClean="0">
                <a:solidFill>
                  <a:srgbClr val="000B14"/>
                </a:solidFill>
              </a:rPr>
              <a:t>Django's</a:t>
            </a:r>
            <a:r>
              <a:rPr lang="en-US" dirty="0" smtClean="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dirty="0">
              <a:solidFill>
                <a:srgbClr val="000B14"/>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214282" y="2324681"/>
            <a:ext cx="8715436" cy="769441"/>
          </a:xfrm>
          <a:prstGeom prst="rect">
            <a:avLst/>
          </a:prstGeom>
          <a:noFill/>
        </p:spPr>
        <p:txBody>
          <a:bodyPr wrap="square" rtlCol="0">
            <a:spAutoFit/>
          </a:bodyPr>
          <a:lstStyle/>
          <a:p>
            <a:pPr algn="ctr"/>
            <a:r>
              <a:rPr lang="en-US" sz="4400" b="1" spc="-5" dirty="0" smtClean="0">
                <a:solidFill>
                  <a:srgbClr val="223366"/>
                </a:solidFill>
              </a:rPr>
              <a:t>Thank You!</a:t>
            </a:r>
            <a:endParaRPr lang="en-US"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lstStyle/>
                    <a:p>
                      <a:endParaRPr lang="en-US" dirty="0"/>
                    </a:p>
                  </a:txBody>
                  <a:tcPr/>
                </a:tc>
              </a:tr>
            </a:tbl>
          </a:graphicData>
        </a:graphic>
      </p:graphicFrame>
      <p:sp>
        <p:nvSpPr>
          <p:cNvPr id="7"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solidFill>
                  <a:srgbClr val="000B14"/>
                </a:solidFill>
              </a:rPr>
              <a:t>Car Rentals Application with </a:t>
            </a:r>
            <a:r>
              <a:rPr lang="en-US" sz="2400" b="1" dirty="0" err="1" smtClean="0">
                <a:solidFill>
                  <a:srgbClr val="000B14"/>
                </a:solidFill>
              </a:rPr>
              <a:t>Django</a:t>
            </a:r>
            <a:r>
              <a:rPr lang="en-US" sz="2400" b="1" dirty="0" smtClean="0">
                <a:solidFill>
                  <a:srgbClr val="000B14"/>
                </a:solidFill>
              </a:rPr>
              <a:t> Framework</a:t>
            </a:r>
            <a:endParaRPr lang="en-US" sz="2400" dirty="0">
              <a:solidFill>
                <a:srgbClr val="000B14"/>
              </a:solidFill>
            </a:endParaRPr>
          </a:p>
        </p:txBody>
      </p:sp>
      <p:sp>
        <p:nvSpPr>
          <p:cNvPr id="8"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solidFill>
                  <a:srgbClr val="213164"/>
                </a:solidFill>
                <a:latin typeface="Arial"/>
                <a:cs typeface="Arial"/>
              </a:rPr>
              <a:t>CAPSTONE PROJECT SHOWCASE</a:t>
            </a:r>
          </a:p>
        </p:txBody>
      </p:sp>
      <p:sp>
        <p:nvSpPr>
          <p:cNvPr id="9" name="Isosceles Triangle 8"/>
          <p:cNvSpPr/>
          <p:nvPr/>
        </p:nvSpPr>
        <p:spPr>
          <a:xfrm rot="10611512">
            <a:off x="3929058" y="1857370"/>
            <a:ext cx="500066" cy="500066"/>
          </a:xfrm>
          <a:prstGeom prst="triangl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0" name="TextBox 9"/>
          <p:cNvSpPr txBox="1"/>
          <p:nvPr/>
        </p:nvSpPr>
        <p:spPr>
          <a:xfrm>
            <a:off x="3214678" y="2357436"/>
            <a:ext cx="2000264" cy="523220"/>
          </a:xfrm>
          <a:prstGeom prst="rect">
            <a:avLst/>
          </a:prstGeom>
          <a:noFill/>
        </p:spPr>
        <p:txBody>
          <a:bodyPr wrap="square" rtlCol="0">
            <a:spAutoFit/>
          </a:bodyPr>
          <a:lstStyle/>
          <a:p>
            <a:r>
              <a:rPr lang="en-US" sz="2800" b="1" dirty="0">
                <a:solidFill>
                  <a:schemeClr val="bg1">
                    <a:lumMod val="20000"/>
                    <a:lumOff val="80000"/>
                  </a:schemeClr>
                </a:solidFill>
              </a:rPr>
              <a:t>Project </a:t>
            </a:r>
            <a:r>
              <a:rPr lang="en-US" sz="2800" b="1" dirty="0" smtClean="0">
                <a:solidFill>
                  <a:schemeClr val="bg1">
                    <a:lumMod val="20000"/>
                    <a:lumOff val="80000"/>
                  </a:schemeClr>
                </a:solidFill>
              </a:rPr>
              <a:t>Title</a:t>
            </a:r>
            <a:endParaRPr lang="en-US" sz="2800" b="1" dirty="0">
              <a:solidFill>
                <a:schemeClr val="bg1">
                  <a:lumMod val="20000"/>
                  <a:lumOff val="80000"/>
                </a:schemeClr>
              </a:solidFill>
              <a:cs typeface="Poppins"/>
            </a:endParaRPr>
          </a:p>
        </p:txBody>
      </p:sp>
      <p:sp>
        <p:nvSpPr>
          <p:cNvPr id="11" name="TextBox 10"/>
          <p:cNvSpPr txBox="1"/>
          <p:nvPr/>
        </p:nvSpPr>
        <p:spPr>
          <a:xfrm>
            <a:off x="1571604" y="3786196"/>
            <a:ext cx="6429420" cy="923330"/>
          </a:xfrm>
          <a:prstGeom prst="rect">
            <a:avLst/>
          </a:prstGeom>
          <a:noFill/>
        </p:spPr>
        <p:txBody>
          <a:bodyPr wrap="square" rtlCol="0">
            <a:spAutoFit/>
          </a:bodyPr>
          <a:lstStyle/>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a:t>
            </a:r>
            <a:r>
              <a:rPr lang="en-US" dirty="0" smtClean="0">
                <a:solidFill>
                  <a:schemeClr val="bg1">
                    <a:lumMod val="20000"/>
                    <a:lumOff val="80000"/>
                  </a:schemeClr>
                </a:solidFill>
              </a:rPr>
              <a:t>Modeling </a:t>
            </a:r>
            <a:r>
              <a:rPr lang="en-US" dirty="0">
                <a:solidFill>
                  <a:schemeClr val="bg1">
                    <a:lumMod val="20000"/>
                    <a:lumOff val="80000"/>
                  </a:schemeClr>
                </a:solidFill>
              </a:rPr>
              <a:t>&amp;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1071552"/>
            <a:ext cx="1571636" cy="369332"/>
          </a:xfrm>
          <a:prstGeom prst="rect">
            <a:avLst/>
          </a:prstGeom>
          <a:noFill/>
        </p:spPr>
        <p:txBody>
          <a:bodyPr wrap="square" rtlCol="0">
            <a:spAutoFit/>
          </a:bodyPr>
          <a:lstStyle/>
          <a:p>
            <a:r>
              <a:rPr lang="en-IN" b="1" dirty="0" smtClean="0">
                <a:solidFill>
                  <a:schemeClr val="accent6">
                    <a:lumMod val="50000"/>
                  </a:schemeClr>
                </a:solidFill>
              </a:rPr>
              <a:t>Abstract</a:t>
            </a:r>
            <a:endParaRPr lang="en-US" dirty="0">
              <a:solidFill>
                <a:schemeClr val="accent6">
                  <a:lumMod val="50000"/>
                </a:schemeClr>
              </a:solidFill>
            </a:endParaRPr>
          </a:p>
        </p:txBody>
      </p:sp>
      <p:sp>
        <p:nvSpPr>
          <p:cNvPr id="7" name="TextBox 6"/>
          <p:cNvSpPr txBox="1"/>
          <p:nvPr/>
        </p:nvSpPr>
        <p:spPr>
          <a:xfrm>
            <a:off x="714348" y="1714494"/>
            <a:ext cx="7715304" cy="2246769"/>
          </a:xfrm>
          <a:prstGeom prst="rect">
            <a:avLst/>
          </a:prstGeom>
          <a:noFill/>
        </p:spPr>
        <p:txBody>
          <a:bodyPr wrap="square" rtlCol="0">
            <a:spAutoFit/>
          </a:bodyPr>
          <a:lstStyle/>
          <a:p>
            <a:r>
              <a:rPr lang="en-US" sz="2000" dirty="0" smtClean="0">
                <a:solidFill>
                  <a:srgbClr val="000B14"/>
                </a:solidFill>
              </a:rPr>
              <a:t>	</a:t>
            </a:r>
            <a:r>
              <a:rPr lang="en-US" sz="2000" dirty="0" err="1" smtClean="0">
                <a:solidFill>
                  <a:srgbClr val="000B14"/>
                </a:solidFill>
              </a:rPr>
              <a:t>Django</a:t>
            </a:r>
            <a:r>
              <a:rPr lang="en-US" sz="2000" dirty="0" smtClean="0">
                <a:solidFill>
                  <a:srgbClr val="000B14"/>
                </a:solidFill>
              </a:rPr>
              <a:t> Car Rental is a web application developed using the </a:t>
            </a:r>
            <a:r>
              <a:rPr lang="en-US" sz="2000" dirty="0" err="1" smtClean="0">
                <a:solidFill>
                  <a:srgbClr val="000B14"/>
                </a:solidFill>
              </a:rPr>
              <a:t>Django</a:t>
            </a:r>
            <a:r>
              <a:rPr lang="en-US" sz="2000" dirty="0" smtClean="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00034" y="1071552"/>
            <a:ext cx="2143140" cy="369332"/>
          </a:xfrm>
          <a:prstGeom prst="rect">
            <a:avLst/>
          </a:prstGeom>
          <a:noFill/>
        </p:spPr>
        <p:txBody>
          <a:bodyPr wrap="square" rtlCol="0">
            <a:spAutoFit/>
          </a:bodyPr>
          <a:lstStyle/>
          <a:p>
            <a:r>
              <a:rPr lang="en-IN" b="1" dirty="0" smtClean="0">
                <a:solidFill>
                  <a:srgbClr val="213163"/>
                </a:solidFill>
              </a:rPr>
              <a:t>Problem Statement</a:t>
            </a:r>
            <a:endParaRPr lang="en-US" dirty="0"/>
          </a:p>
        </p:txBody>
      </p:sp>
      <p:sp>
        <p:nvSpPr>
          <p:cNvPr id="7" name="TextBox 6"/>
          <p:cNvSpPr txBox="1"/>
          <p:nvPr/>
        </p:nvSpPr>
        <p:spPr>
          <a:xfrm>
            <a:off x="714348" y="1857370"/>
            <a:ext cx="7858180" cy="1938992"/>
          </a:xfrm>
          <a:prstGeom prst="rect">
            <a:avLst/>
          </a:prstGeom>
          <a:noFill/>
        </p:spPr>
        <p:txBody>
          <a:bodyPr wrap="square" rtlCol="0">
            <a:spAutoFit/>
          </a:bodyPr>
          <a:lstStyle/>
          <a:p>
            <a:r>
              <a:rPr lang="en-US" sz="2000" dirty="0" smtClean="0">
                <a:solidFill>
                  <a:srgbClr val="000B14"/>
                </a:solidFill>
              </a:rPr>
              <a:t>		Develop a web-based car rental application using </a:t>
            </a:r>
            <a:r>
              <a:rPr lang="en-US" sz="2000" dirty="0" err="1" smtClean="0">
                <a:solidFill>
                  <a:srgbClr val="000B14"/>
                </a:solidFill>
              </a:rPr>
              <a:t>Django</a:t>
            </a:r>
            <a:r>
              <a:rPr lang="en-US" sz="2000" dirty="0" smtClean="0">
                <a:solidFill>
                  <a:srgbClr val="000B14"/>
                </a:solidFill>
              </a:rPr>
              <a:t> framework that allows users to browse available cars, view details such as make, model, year, and rental price, reserve cars for specific dates, and manage their reservations. The application should have authentication and authorization features to ensure only registered users can reserve cars and manage their bookings.</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smtClean="0">
                <a:solidFill>
                  <a:srgbClr val="213163"/>
                </a:solidFill>
              </a:rPr>
              <a:t>Project Overview</a:t>
            </a:r>
            <a:endParaRPr lang="en-US" dirty="0"/>
          </a:p>
        </p:txBody>
      </p:sp>
      <p:sp>
        <p:nvSpPr>
          <p:cNvPr id="7" name="TextBox 6"/>
          <p:cNvSpPr txBox="1"/>
          <p:nvPr/>
        </p:nvSpPr>
        <p:spPr>
          <a:xfrm>
            <a:off x="714348" y="1785932"/>
            <a:ext cx="7286676" cy="1938992"/>
          </a:xfrm>
          <a:prstGeom prst="rect">
            <a:avLst/>
          </a:prstGeom>
          <a:noFill/>
        </p:spPr>
        <p:txBody>
          <a:bodyPr wrap="square" rtlCol="0">
            <a:spAutoFit/>
          </a:bodyPr>
          <a:lstStyle/>
          <a:p>
            <a:r>
              <a:rPr lang="en-US" sz="2000" dirty="0" smtClean="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smtClean="0">
                <a:solidFill>
                  <a:srgbClr val="213163"/>
                </a:solidFill>
              </a:rPr>
              <a:t>Proposed Solution</a:t>
            </a:r>
            <a:endParaRPr lang="en-US" dirty="0"/>
          </a:p>
        </p:txBody>
      </p:sp>
      <p:sp>
        <p:nvSpPr>
          <p:cNvPr id="7" name="TextBox 6"/>
          <p:cNvSpPr txBox="1"/>
          <p:nvPr/>
        </p:nvSpPr>
        <p:spPr>
          <a:xfrm>
            <a:off x="785786" y="1714494"/>
            <a:ext cx="7500990" cy="1631216"/>
          </a:xfrm>
          <a:prstGeom prst="rect">
            <a:avLst/>
          </a:prstGeom>
          <a:noFill/>
        </p:spPr>
        <p:txBody>
          <a:bodyPr wrap="square" rtlCol="0">
            <a:spAutoFit/>
          </a:bodyPr>
          <a:lstStyle/>
          <a:p>
            <a:r>
              <a:rPr lang="en-US" sz="2000" dirty="0" smtClean="0">
                <a:solidFill>
                  <a:srgbClr val="000B14"/>
                </a:solidFill>
              </a:rPr>
              <a:t>		The solution involves building a web-based car rental platform using </a:t>
            </a:r>
            <a:r>
              <a:rPr lang="en-US" sz="2000" dirty="0" err="1" smtClean="0">
                <a:solidFill>
                  <a:srgbClr val="000B14"/>
                </a:solidFill>
              </a:rPr>
              <a:t>Django</a:t>
            </a:r>
            <a:r>
              <a:rPr lang="en-US" sz="2000" dirty="0" smtClean="0">
                <a:solidFill>
                  <a:srgbClr val="000B14"/>
                </a:solidFill>
              </a:rPr>
              <a:t>, a high-level Python web framework. The application will consist of various components, including user authentication, car listings management, booking system, payment integration, and administrative functionalities.</a:t>
            </a:r>
            <a:endParaRPr lang="en-US" sz="2000" dirty="0">
              <a:solidFill>
                <a:srgbClr val="000B14"/>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7" name="TextBox 6"/>
          <p:cNvSpPr txBox="1"/>
          <p:nvPr/>
        </p:nvSpPr>
        <p:spPr>
          <a:xfrm>
            <a:off x="500034" y="857238"/>
            <a:ext cx="2500330" cy="369332"/>
          </a:xfrm>
          <a:prstGeom prst="rect">
            <a:avLst/>
          </a:prstGeom>
          <a:noFill/>
        </p:spPr>
        <p:txBody>
          <a:bodyPr wrap="square" rtlCol="0">
            <a:spAutoFit/>
          </a:bodyPr>
          <a:lstStyle/>
          <a:p>
            <a:r>
              <a:rPr lang="en-US" b="1" dirty="0" smtClean="0">
                <a:solidFill>
                  <a:schemeClr val="accent6">
                    <a:lumMod val="50000"/>
                  </a:schemeClr>
                </a:solidFill>
              </a:rPr>
              <a:t>Key</a:t>
            </a:r>
            <a:r>
              <a:rPr lang="en-US" dirty="0" smtClean="0">
                <a:solidFill>
                  <a:schemeClr val="accent6">
                    <a:lumMod val="50000"/>
                  </a:schemeClr>
                </a:solidFill>
              </a:rPr>
              <a:t> </a:t>
            </a:r>
            <a:r>
              <a:rPr lang="en-US" b="1" dirty="0" smtClean="0">
                <a:solidFill>
                  <a:schemeClr val="accent6">
                    <a:lumMod val="50000"/>
                  </a:schemeClr>
                </a:solidFill>
              </a:rPr>
              <a:t>Components</a:t>
            </a:r>
            <a:endParaRPr lang="en-US" dirty="0">
              <a:solidFill>
                <a:schemeClr val="accent6">
                  <a:lumMod val="50000"/>
                </a:schemeClr>
              </a:solidFill>
            </a:endParaRPr>
          </a:p>
        </p:txBody>
      </p:sp>
      <p:sp>
        <p:nvSpPr>
          <p:cNvPr id="8" name="TextBox 7"/>
          <p:cNvSpPr txBox="1"/>
          <p:nvPr/>
        </p:nvSpPr>
        <p:spPr>
          <a:xfrm>
            <a:off x="357158" y="1285866"/>
            <a:ext cx="8572560" cy="3539430"/>
          </a:xfrm>
          <a:prstGeom prst="rect">
            <a:avLst/>
          </a:prstGeom>
          <a:noFill/>
        </p:spPr>
        <p:txBody>
          <a:bodyPr wrap="square" rtlCol="0">
            <a:spAutoFit/>
          </a:bodyPr>
          <a:lstStyle/>
          <a:p>
            <a:pPr marL="342900" indent="-342900">
              <a:buAutoNum type="arabicPeriod"/>
            </a:pPr>
            <a:r>
              <a:rPr lang="en-US" sz="1600" b="1" dirty="0" smtClean="0">
                <a:solidFill>
                  <a:srgbClr val="000B14"/>
                </a:solidFill>
              </a:rPr>
              <a:t>User</a:t>
            </a:r>
            <a:r>
              <a:rPr lang="en-US" sz="1600" dirty="0" smtClean="0">
                <a:solidFill>
                  <a:srgbClr val="000B14"/>
                </a:solidFill>
              </a:rPr>
              <a:t> </a:t>
            </a:r>
            <a:r>
              <a:rPr lang="en-US" sz="1600" b="1" dirty="0" smtClean="0">
                <a:solidFill>
                  <a:srgbClr val="000B14"/>
                </a:solidFill>
              </a:rPr>
              <a:t>Authentication and Authorization:  </a:t>
            </a:r>
            <a:r>
              <a:rPr lang="en-US" sz="1600" dirty="0" smtClean="0">
                <a:solidFill>
                  <a:srgbClr val="000B14"/>
                </a:solidFill>
              </a:rPr>
              <a:t>						  - Implement a user authentication system to allow users to register, login, and logout.   		</a:t>
            </a:r>
            <a:r>
              <a:rPr lang="en-US" sz="1600" dirty="0">
                <a:solidFill>
                  <a:srgbClr val="000B14"/>
                </a:solidFill>
              </a:rPr>
              <a:t> </a:t>
            </a:r>
            <a:r>
              <a:rPr lang="en-US" sz="1600" dirty="0" smtClean="0">
                <a:solidFill>
                  <a:srgbClr val="000B14"/>
                </a:solidFill>
              </a:rPr>
              <a:t>  - Ensure proper authorization mechanisms to control access to different parts of the application based on user roles.</a:t>
            </a:r>
          </a:p>
          <a:p>
            <a:pPr marL="342900" indent="-342900">
              <a:buAutoNum type="arabicPeriod"/>
            </a:pPr>
            <a:r>
              <a:rPr lang="en-US" sz="1600" b="1" dirty="0" smtClean="0">
                <a:solidFill>
                  <a:srgbClr val="000B14"/>
                </a:solidFill>
              </a:rPr>
              <a:t>Car Listings Management: </a:t>
            </a:r>
            <a:r>
              <a:rPr lang="en-US" sz="1600" dirty="0" smtClean="0">
                <a:solidFill>
                  <a:srgbClr val="000B14"/>
                </a:solidFill>
              </a:rPr>
              <a:t>								  - Develop a database schema to store information about available cars, including make, model, year, rental price, and availability status.  						 - Create CRUD (Create, Read, Update, Delete) functionalities to manage car listings through an admin interface.</a:t>
            </a:r>
          </a:p>
          <a:p>
            <a:pPr marL="342900" indent="-342900">
              <a:buAutoNum type="arabicPeriod"/>
            </a:pPr>
            <a:r>
              <a:rPr lang="en-US" sz="1600" b="1" dirty="0" smtClean="0">
                <a:solidFill>
                  <a:srgbClr val="000B14"/>
                </a:solidFill>
              </a:rPr>
              <a:t>Booking System:  </a:t>
            </a:r>
            <a:r>
              <a:rPr lang="en-US" sz="1600" dirty="0" smtClean="0">
                <a:solidFill>
                  <a:srgbClr val="000B14"/>
                </a:solidFill>
              </a:rPr>
              <a:t>									 - Develop a booking system that enables users to select rental dates and reserve cars for specific durations.  								 - Implement logic to check for conflicts and prevent double bookings of the same car for overlapping periods.</a:t>
            </a:r>
            <a:endParaRPr lang="en-US" sz="1600" dirty="0">
              <a:solidFill>
                <a:srgbClr val="000B14"/>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6" name="TextBox 5"/>
          <p:cNvSpPr txBox="1"/>
          <p:nvPr/>
        </p:nvSpPr>
        <p:spPr>
          <a:xfrm>
            <a:off x="571472" y="857238"/>
            <a:ext cx="8143932" cy="4031873"/>
          </a:xfrm>
          <a:prstGeom prst="rect">
            <a:avLst/>
          </a:prstGeom>
          <a:noFill/>
        </p:spPr>
        <p:txBody>
          <a:bodyPr wrap="square" rtlCol="0">
            <a:spAutoFit/>
          </a:bodyPr>
          <a:lstStyle/>
          <a:p>
            <a:r>
              <a:rPr lang="en-US" sz="1600" b="1" dirty="0">
                <a:solidFill>
                  <a:srgbClr val="000B14"/>
                </a:solidFill>
              </a:rPr>
              <a:t>4</a:t>
            </a:r>
            <a:r>
              <a:rPr lang="en-US" sz="1600" b="1" dirty="0" smtClean="0">
                <a:solidFill>
                  <a:srgbClr val="000B14"/>
                </a:solidFill>
              </a:rPr>
              <a:t>. Payment Integration:  	</a:t>
            </a:r>
            <a:r>
              <a:rPr lang="en-US" sz="1600" dirty="0" smtClean="0">
                <a:solidFill>
                  <a:srgbClr val="000B14"/>
                </a:solidFill>
              </a:rPr>
              <a:t>						 - Integrate a payment gateway (e.g., Stripe, PayPal) to facilitate secure online payments for reservations. 							  - Handle payment processing, including calculating rental fees, generating invoices, and handling refunds or cancellations.</a:t>
            </a:r>
          </a:p>
          <a:p>
            <a:r>
              <a:rPr lang="en-US" sz="1600" b="1" dirty="0">
                <a:solidFill>
                  <a:srgbClr val="000B14"/>
                </a:solidFill>
              </a:rPr>
              <a:t>5</a:t>
            </a:r>
            <a:r>
              <a:rPr lang="en-US" sz="1600" b="1" dirty="0" smtClean="0">
                <a:solidFill>
                  <a:srgbClr val="000B14"/>
                </a:solidFill>
              </a:rPr>
              <a:t>. Admin Interface:  </a:t>
            </a:r>
            <a:r>
              <a:rPr lang="en-US" sz="1600" dirty="0" smtClean="0">
                <a:solidFill>
                  <a:srgbClr val="000B14"/>
                </a:solidFill>
              </a:rPr>
              <a:t>								 - Provide administrators with an interface to manage car listings, user accounts, and reservations. 								  - </a:t>
            </a:r>
            <a:r>
              <a:rPr lang="en-US" sz="1600" dirty="0" err="1" smtClean="0">
                <a:solidFill>
                  <a:srgbClr val="000B14"/>
                </a:solidFill>
              </a:rPr>
              <a:t>Admins</a:t>
            </a:r>
            <a:r>
              <a:rPr lang="en-US" sz="1600" dirty="0" smtClean="0">
                <a:solidFill>
                  <a:srgbClr val="000B14"/>
                </a:solidFill>
              </a:rPr>
              <a:t> should be able to add, edit, and delete cars, view reservation details, and manage user accounts (e.g., ban users, reset passwords).</a:t>
            </a:r>
          </a:p>
          <a:p>
            <a:r>
              <a:rPr lang="en-US" sz="1600" b="1" dirty="0" smtClean="0">
                <a:solidFill>
                  <a:srgbClr val="000B14"/>
                </a:solidFill>
              </a:rPr>
              <a:t>6. Notifications: 								  </a:t>
            </a:r>
            <a:r>
              <a:rPr lang="en-US" sz="1600" dirty="0" smtClean="0">
                <a:solidFill>
                  <a:srgbClr val="000B14"/>
                </a:solidFill>
              </a:rPr>
              <a:t>- Implement email notifications to confirm bookings, send payment receipts, and remind users of upcoming reservations.</a:t>
            </a:r>
          </a:p>
          <a:p>
            <a:r>
              <a:rPr lang="en-US" sz="1600" b="1" dirty="0">
                <a:solidFill>
                  <a:srgbClr val="000B14"/>
                </a:solidFill>
              </a:rPr>
              <a:t>7</a:t>
            </a:r>
            <a:r>
              <a:rPr lang="en-US" sz="1600" b="1" dirty="0" smtClean="0">
                <a:solidFill>
                  <a:srgbClr val="000B14"/>
                </a:solidFill>
              </a:rPr>
              <a:t>. Security Measures</a:t>
            </a:r>
            <a:r>
              <a:rPr lang="en-US" sz="1600" b="1" dirty="0">
                <a:solidFill>
                  <a:srgbClr val="000B14"/>
                </a:solidFill>
              </a:rPr>
              <a:t>:</a:t>
            </a:r>
            <a:r>
              <a:rPr lang="en-US" sz="1600" dirty="0" smtClean="0">
                <a:solidFill>
                  <a:srgbClr val="000B14"/>
                </a:solidFill>
              </a:rPr>
              <a:t> 							 - Implement security best practices, such as HTTPS, CSRF protection, input validation, and password hashing, to protect user data and prevent security vulnerabilities.</a:t>
            </a:r>
            <a:endParaRPr lang="en-US" sz="1600" dirty="0">
              <a:solidFill>
                <a:srgbClr val="000B14"/>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solidFill>
                  <a:schemeClr val="bg1">
                    <a:lumMod val="20000"/>
                    <a:lumOff val="80000"/>
                  </a:schemeClr>
                </a:solidFill>
              </a:rPr>
              <a:t>NEXT GEN EMPLOYABILITY PROGRAM</a:t>
            </a:r>
          </a:p>
        </p:txBody>
      </p:sp>
      <p:sp>
        <p:nvSpPr>
          <p:cNvPr id="9" name="TextBox 8"/>
          <p:cNvSpPr txBox="1"/>
          <p:nvPr/>
        </p:nvSpPr>
        <p:spPr>
          <a:xfrm>
            <a:off x="571472" y="1071552"/>
            <a:ext cx="2571768" cy="369332"/>
          </a:xfrm>
          <a:prstGeom prst="rect">
            <a:avLst/>
          </a:prstGeom>
          <a:noFill/>
        </p:spPr>
        <p:txBody>
          <a:bodyPr wrap="square" rtlCol="0">
            <a:spAutoFit/>
          </a:bodyPr>
          <a:lstStyle/>
          <a:p>
            <a:r>
              <a:rPr lang="en-IN" b="1" dirty="0" smtClean="0">
                <a:solidFill>
                  <a:srgbClr val="213163"/>
                </a:solidFill>
              </a:rPr>
              <a:t>Modelling &amp; Results</a:t>
            </a:r>
            <a:endParaRPr lang="en-US" b="1" dirty="0">
              <a:solidFill>
                <a:schemeClr val="bg1">
                  <a:lumMod val="50000"/>
                </a:schemeClr>
              </a:solidFill>
            </a:endParaRPr>
          </a:p>
        </p:txBody>
      </p:sp>
      <p:sp>
        <p:nvSpPr>
          <p:cNvPr id="11" name="TextBox 10"/>
          <p:cNvSpPr txBox="1"/>
          <p:nvPr/>
        </p:nvSpPr>
        <p:spPr>
          <a:xfrm>
            <a:off x="714348" y="1500180"/>
            <a:ext cx="8001056" cy="2862322"/>
          </a:xfrm>
          <a:prstGeom prst="rect">
            <a:avLst/>
          </a:prstGeom>
          <a:noFill/>
        </p:spPr>
        <p:txBody>
          <a:bodyPr wrap="square" rtlCol="0">
            <a:spAutoFit/>
          </a:bodyPr>
          <a:lstStyle/>
          <a:p>
            <a:r>
              <a:rPr lang="en-US" dirty="0" smtClean="0">
                <a:solidFill>
                  <a:srgbClr val="000B14"/>
                </a:solidFill>
              </a:rPr>
              <a:t>		-In developing a car rental application with the </a:t>
            </a:r>
            <a:r>
              <a:rPr lang="en-US" dirty="0" err="1" smtClean="0">
                <a:solidFill>
                  <a:srgbClr val="000B14"/>
                </a:solidFill>
              </a:rPr>
              <a:t>Django</a:t>
            </a:r>
            <a:r>
              <a:rPr lang="en-US" dirty="0" smtClean="0">
                <a:solidFill>
                  <a:srgbClr val="000B14"/>
                </a:solidFill>
              </a:rPr>
              <a:t> framework, the process typically begins by defining the models that represent the core entities of the system. For instance, you'd create a Car model to store details like make, model, year, and price per day. 						-Additionally, a Rental model would be necessary to manage rental transactions, associating rented cars with users, recording rental periods, total costs, and tracking whether the car has been returned. After establishing the models, the next steps involve creating views and templates to handle user interactions, such as browsing available cars, renting vehicles, and managing rental transactions. </a:t>
            </a:r>
            <a:endParaRPr lang="en-US" dirty="0">
              <a:solidFill>
                <a:srgbClr val="000B14"/>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60B5FF"/>
      </a:dk1>
      <a:lt1>
        <a:srgbClr val="60B5FF"/>
      </a:lt1>
      <a:dk2>
        <a:srgbClr val="4E5B6F"/>
      </a:dk2>
      <a:lt2>
        <a:srgbClr val="00ADDC"/>
      </a:lt2>
      <a:accent1>
        <a:srgbClr val="7FD13B"/>
      </a:accent1>
      <a:accent2>
        <a:srgbClr val="EA157A"/>
      </a:accent2>
      <a:accent3>
        <a:srgbClr val="FEB80A"/>
      </a:accent3>
      <a:accent4>
        <a:srgbClr val="00ADDC"/>
      </a:accent4>
      <a:accent5>
        <a:srgbClr val="738AC8"/>
      </a:accent5>
      <a:accent6>
        <a:srgbClr val="007DEA"/>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274</TotalTime>
  <Words>126</Words>
  <Application>Microsoft Office PowerPoint</Application>
  <PresentationFormat>On-screen Show (16:9)</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24</cp:revision>
  <dcterms:created xsi:type="dcterms:W3CDTF">2024-04-12T04:07:59Z</dcterms:created>
  <dcterms:modified xsi:type="dcterms:W3CDTF">2024-04-12T10:39:56Z</dcterms:modified>
</cp:coreProperties>
</file>