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5"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8" d="100"/>
          <a:sy n="58" d="100"/>
        </p:scale>
        <p:origin x="964" y="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133599"/>
            <a:ext cx="5948426" cy="509114"/>
          </a:xfrm>
          <a:prstGeom prst="rect">
            <a:avLst/>
          </a:prstGeom>
        </p:spPr>
        <p:txBody>
          <a:bodyPr vert="horz" wrap="square" lIns="0" tIns="16510" rIns="0" bIns="0" rtlCol="0">
            <a:spAutoFit/>
          </a:bodyPr>
          <a:lstStyle/>
          <a:p>
            <a:pPr marL="3213735">
              <a:lnSpc>
                <a:spcPct val="100000"/>
              </a:lnSpc>
              <a:spcBef>
                <a:spcPts val="130"/>
              </a:spcBef>
            </a:pPr>
            <a:r>
              <a:rPr lang="en-GB" spc="15" dirty="0"/>
              <a:t>SARATHI J</a:t>
            </a:r>
            <a:endParaRPr spc="15" dirty="0"/>
          </a:p>
        </p:txBody>
      </p:sp>
      <p:sp>
        <p:nvSpPr>
          <p:cNvPr id="8" name="object 8"/>
          <p:cNvSpPr txBox="1"/>
          <p:nvPr/>
        </p:nvSpPr>
        <p:spPr>
          <a:xfrm>
            <a:off x="6400800" y="2819400"/>
            <a:ext cx="2511805" cy="382156"/>
          </a:xfrm>
          <a:prstGeom prst="rect">
            <a:avLst/>
          </a:prstGeom>
        </p:spPr>
        <p:txBody>
          <a:bodyPr vert="horz" wrap="square" lIns="0" tIns="12700" rIns="0" bIns="0" rtlCol="0">
            <a:spAutoFit/>
          </a:bodyPr>
          <a:lstStyle/>
          <a:p>
            <a:pPr marL="12700">
              <a:lnSpc>
                <a:spcPct val="100000"/>
              </a:lnSpc>
              <a:spcBef>
                <a:spcPts val="100"/>
              </a:spcBef>
            </a:pPr>
            <a:r>
              <a:rPr lang="en-US" sz="2400" b="1" spc="10" dirty="0">
                <a:solidFill>
                  <a:srgbClr val="2D936B"/>
                </a:solidFill>
                <a:latin typeface="Trebuchet MS"/>
                <a:cs typeface="Trebuchet MS"/>
              </a:rPr>
              <a:t>GEN-AI 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GB" sz="1100" spc="20" dirty="0">
                <a:solidFill>
                  <a:srgbClr val="2D83C3"/>
                </a:solidFill>
                <a:latin typeface="Trebuchet MS"/>
                <a:cs typeface="Trebuchet MS"/>
              </a:rPr>
              <a:t>04/04/24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50A1AF-0E41-638D-D0EB-5EC124289C25}"/>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89000D88-180E-D89D-0866-22BEFF81EF1F}"/>
              </a:ext>
            </a:extLst>
          </p:cNvPr>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a:extLst>
              <a:ext uri="{FF2B5EF4-FFF2-40B4-BE49-F238E27FC236}">
                <a16:creationId xmlns:a16="http://schemas.microsoft.com/office/drawing/2014/main" id="{EBB088DF-A0D5-A565-BC4B-C2B9298560F6}"/>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a:extLst>
              <a:ext uri="{FF2B5EF4-FFF2-40B4-BE49-F238E27FC236}">
                <a16:creationId xmlns:a16="http://schemas.microsoft.com/office/drawing/2014/main" id="{CEFA94AB-4A26-BD51-EFCE-A305A8E02213}"/>
              </a:ext>
            </a:extLst>
          </p:cNvPr>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a:extLst>
              <a:ext uri="{FF2B5EF4-FFF2-40B4-BE49-F238E27FC236}">
                <a16:creationId xmlns:a16="http://schemas.microsoft.com/office/drawing/2014/main" id="{A514CC37-989E-488F-0CDD-ABCCC7A2FCF0}"/>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a:extLst>
              <a:ext uri="{FF2B5EF4-FFF2-40B4-BE49-F238E27FC236}">
                <a16:creationId xmlns:a16="http://schemas.microsoft.com/office/drawing/2014/main" id="{CC83685A-410B-1CAF-4BA4-0AB2EC4F6672}"/>
              </a:ext>
            </a:extLst>
          </p:cNvPr>
          <p:cNvPicPr/>
          <p:nvPr/>
        </p:nvPicPr>
        <p:blipFill>
          <a:blip r:embed="rId2" cstate="print"/>
          <a:stretch>
            <a:fillRect/>
          </a:stretch>
        </p:blipFill>
        <p:spPr>
          <a:xfrm>
            <a:off x="1666875" y="6467475"/>
            <a:ext cx="76200" cy="177800"/>
          </a:xfrm>
          <a:prstGeom prst="rect">
            <a:avLst/>
          </a:prstGeom>
        </p:spPr>
      </p:pic>
      <p:sp>
        <p:nvSpPr>
          <p:cNvPr id="9" name="object 9">
            <a:extLst>
              <a:ext uri="{FF2B5EF4-FFF2-40B4-BE49-F238E27FC236}">
                <a16:creationId xmlns:a16="http://schemas.microsoft.com/office/drawing/2014/main" id="{A9C7E850-C81C-C84B-DE05-3B0A49C2DD40}"/>
              </a:ext>
            </a:extLst>
          </p:cNvPr>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a:extLst>
              <a:ext uri="{FF2B5EF4-FFF2-40B4-BE49-F238E27FC236}">
                <a16:creationId xmlns:a16="http://schemas.microsoft.com/office/drawing/2014/main" id="{DAC697CE-C3F7-8973-E88B-BABC659847E8}"/>
              </a:ext>
            </a:extLst>
          </p:cNvPr>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1" name="Text Placeholder 10">
            <a:extLst>
              <a:ext uri="{FF2B5EF4-FFF2-40B4-BE49-F238E27FC236}">
                <a16:creationId xmlns:a16="http://schemas.microsoft.com/office/drawing/2014/main" id="{76C8074E-316B-31C4-B32F-B851F5C31BA2}"/>
              </a:ext>
            </a:extLst>
          </p:cNvPr>
          <p:cNvSpPr>
            <a:spLocks noGrp="1"/>
          </p:cNvSpPr>
          <p:nvPr>
            <p:ph type="body" idx="1"/>
          </p:nvPr>
        </p:nvSpPr>
        <p:spPr>
          <a:xfrm>
            <a:off x="609600" y="1577340"/>
            <a:ext cx="10972800" cy="4247317"/>
          </a:xfrm>
        </p:spPr>
        <p:txBody>
          <a:bodyPr/>
          <a:lstStyle/>
          <a:p>
            <a:r>
              <a:rPr lang="en-US" sz="2400" b="1" dirty="0"/>
              <a:t>4. Fully Connected Layers (`</a:t>
            </a:r>
            <a:r>
              <a:rPr lang="en-US" sz="2400" b="1" dirty="0" err="1"/>
              <a:t>layers.Dense</a:t>
            </a:r>
            <a:r>
              <a:rPr lang="en-US" sz="2400" b="1" dirty="0"/>
              <a:t>`):</a:t>
            </a:r>
          </a:p>
          <a:p>
            <a:r>
              <a:rPr lang="en-US" sz="2400" b="1" dirty="0"/>
              <a:t>   </a:t>
            </a:r>
            <a:r>
              <a:rPr lang="en-US" sz="2000" dirty="0"/>
              <a:t>- Fully connected layers are used to perform classification based on the features extracted by the convolutional layers.</a:t>
            </a:r>
          </a:p>
          <a:p>
            <a:r>
              <a:rPr lang="en-US" sz="2000" dirty="0"/>
              <a:t>   - In the code, two dense layers with </a:t>
            </a:r>
            <a:r>
              <a:rPr lang="en-US" sz="2000" dirty="0" err="1"/>
              <a:t>ReLU</a:t>
            </a:r>
            <a:r>
              <a:rPr lang="en-US" sz="2000" dirty="0"/>
              <a:t> activation functions are applied after flattening the feature maps.</a:t>
            </a:r>
          </a:p>
          <a:p>
            <a:r>
              <a:rPr lang="en-US" sz="2000" dirty="0"/>
              <a:t>   - The final dense layer has 10 units, representing the number of classes in the CIFAR-10 dataset.</a:t>
            </a:r>
          </a:p>
          <a:p>
            <a:endParaRPr lang="en-US" sz="2000" dirty="0"/>
          </a:p>
          <a:p>
            <a:r>
              <a:rPr lang="en-US" sz="2400" b="1" dirty="0"/>
              <a:t>5. Model Compilation (`</a:t>
            </a:r>
            <a:r>
              <a:rPr lang="en-US" sz="2400" b="1" dirty="0" err="1"/>
              <a:t>model.compile</a:t>
            </a:r>
            <a:r>
              <a:rPr lang="en-US" sz="2400" b="1" dirty="0"/>
              <a:t>`):</a:t>
            </a:r>
          </a:p>
          <a:p>
            <a:r>
              <a:rPr lang="en-US" sz="2400" b="1" dirty="0"/>
              <a:t>   </a:t>
            </a:r>
            <a:r>
              <a:rPr lang="en-US" sz="2000" dirty="0"/>
              <a:t>- The model is compiled using the Adam optimizer and Sparse Categorical </a:t>
            </a:r>
            <a:r>
              <a:rPr lang="en-US" sz="2000" dirty="0" err="1"/>
              <a:t>Crossentropy</a:t>
            </a:r>
            <a:r>
              <a:rPr lang="en-US" sz="2000" dirty="0"/>
              <a:t> loss function.</a:t>
            </a:r>
          </a:p>
          <a:p>
            <a:r>
              <a:rPr lang="en-US" sz="2000" dirty="0"/>
              <a:t>   - The optimizer updates the model parameters during training to minimize the loss.</a:t>
            </a:r>
          </a:p>
          <a:p>
            <a:r>
              <a:rPr lang="en-US" sz="2000" dirty="0"/>
              <a:t>   - Sparse Categorical </a:t>
            </a:r>
            <a:r>
              <a:rPr lang="en-US" sz="2000" dirty="0" err="1"/>
              <a:t>Crossentropy</a:t>
            </a:r>
            <a:r>
              <a:rPr lang="en-US" sz="2000" dirty="0"/>
              <a:t> is used as the loss function to compute the difference between predicted and actual class labels.</a:t>
            </a:r>
          </a:p>
          <a:p>
            <a:endParaRPr lang="en-US" sz="2000" dirty="0"/>
          </a:p>
        </p:txBody>
      </p:sp>
    </p:spTree>
    <p:extLst>
      <p:ext uri="{BB962C8B-B14F-4D97-AF65-F5344CB8AC3E}">
        <p14:creationId xmlns:p14="http://schemas.microsoft.com/office/powerpoint/2010/main" val="1575247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FB31CA-9BBB-1C3C-C685-A5DED6DC9B46}"/>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37FA5D4D-BBA3-4F49-8BDC-FB3A286254CA}"/>
              </a:ext>
            </a:extLst>
          </p:cNvPr>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a:extLst>
              <a:ext uri="{FF2B5EF4-FFF2-40B4-BE49-F238E27FC236}">
                <a16:creationId xmlns:a16="http://schemas.microsoft.com/office/drawing/2014/main" id="{101141B5-7D3D-898C-FC63-16F37253BFFB}"/>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a:extLst>
              <a:ext uri="{FF2B5EF4-FFF2-40B4-BE49-F238E27FC236}">
                <a16:creationId xmlns:a16="http://schemas.microsoft.com/office/drawing/2014/main" id="{DAE09536-AB6F-0384-EDC1-F1A6462FA544}"/>
              </a:ext>
            </a:extLst>
          </p:cNvPr>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a:extLst>
              <a:ext uri="{FF2B5EF4-FFF2-40B4-BE49-F238E27FC236}">
                <a16:creationId xmlns:a16="http://schemas.microsoft.com/office/drawing/2014/main" id="{34FAA766-6644-F816-FCF2-782F2E295DB1}"/>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a:extLst>
              <a:ext uri="{FF2B5EF4-FFF2-40B4-BE49-F238E27FC236}">
                <a16:creationId xmlns:a16="http://schemas.microsoft.com/office/drawing/2014/main" id="{DF7AE143-2408-17B6-42D6-9D591CDAF33D}"/>
              </a:ext>
            </a:extLst>
          </p:cNvPr>
          <p:cNvPicPr/>
          <p:nvPr/>
        </p:nvPicPr>
        <p:blipFill>
          <a:blip r:embed="rId2" cstate="print"/>
          <a:stretch>
            <a:fillRect/>
          </a:stretch>
        </p:blipFill>
        <p:spPr>
          <a:xfrm>
            <a:off x="1666875" y="6467475"/>
            <a:ext cx="76200" cy="177800"/>
          </a:xfrm>
          <a:prstGeom prst="rect">
            <a:avLst/>
          </a:prstGeom>
        </p:spPr>
      </p:pic>
      <p:sp>
        <p:nvSpPr>
          <p:cNvPr id="9" name="object 9">
            <a:extLst>
              <a:ext uri="{FF2B5EF4-FFF2-40B4-BE49-F238E27FC236}">
                <a16:creationId xmlns:a16="http://schemas.microsoft.com/office/drawing/2014/main" id="{6323252F-0009-8938-FDDF-720A9FCCF104}"/>
              </a:ext>
            </a:extLst>
          </p:cNvPr>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a:extLst>
              <a:ext uri="{FF2B5EF4-FFF2-40B4-BE49-F238E27FC236}">
                <a16:creationId xmlns:a16="http://schemas.microsoft.com/office/drawing/2014/main" id="{04E11029-F866-919B-E169-2519F8E4AC77}"/>
              </a:ext>
            </a:extLst>
          </p:cNvPr>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1" name="Text Placeholder 10">
            <a:extLst>
              <a:ext uri="{FF2B5EF4-FFF2-40B4-BE49-F238E27FC236}">
                <a16:creationId xmlns:a16="http://schemas.microsoft.com/office/drawing/2014/main" id="{41EC784E-69E3-2755-A267-87B4A98AFD00}"/>
              </a:ext>
            </a:extLst>
          </p:cNvPr>
          <p:cNvSpPr>
            <a:spLocks noGrp="1"/>
          </p:cNvSpPr>
          <p:nvPr>
            <p:ph type="body" idx="1"/>
          </p:nvPr>
        </p:nvSpPr>
        <p:spPr>
          <a:xfrm>
            <a:off x="609600" y="1577340"/>
            <a:ext cx="10515600" cy="2954655"/>
          </a:xfrm>
        </p:spPr>
        <p:txBody>
          <a:bodyPr/>
          <a:lstStyle/>
          <a:p>
            <a:r>
              <a:rPr lang="en-US" sz="2400" b="1" dirty="0"/>
              <a:t>6. Model Training (`</a:t>
            </a:r>
            <a:r>
              <a:rPr lang="en-US" sz="2400" b="1" dirty="0" err="1"/>
              <a:t>model.fit</a:t>
            </a:r>
            <a:r>
              <a:rPr lang="en-US" sz="2400" b="1" dirty="0"/>
              <a:t>`):</a:t>
            </a:r>
          </a:p>
          <a:p>
            <a:r>
              <a:rPr lang="en-US" sz="2400" b="1" dirty="0"/>
              <a:t>   </a:t>
            </a:r>
            <a:r>
              <a:rPr lang="en-US" sz="2000" dirty="0"/>
              <a:t>- The model is trained using the `fit` method with the training data.</a:t>
            </a:r>
          </a:p>
          <a:p>
            <a:r>
              <a:rPr lang="en-US" sz="2000" dirty="0"/>
              <a:t>   - During training, the model learns to classify images by adjusting its parameters based on the computed loss.</a:t>
            </a:r>
          </a:p>
          <a:p>
            <a:endParaRPr lang="en-US" sz="2000" dirty="0"/>
          </a:p>
          <a:p>
            <a:r>
              <a:rPr lang="en-US" sz="2400" b="1" dirty="0"/>
              <a:t>7. Model Evaluation (`</a:t>
            </a:r>
            <a:r>
              <a:rPr lang="en-US" sz="2400" b="1" dirty="0" err="1"/>
              <a:t>model.evaluate</a:t>
            </a:r>
            <a:r>
              <a:rPr lang="en-US" sz="2400" b="1" dirty="0"/>
              <a:t>`):</a:t>
            </a:r>
          </a:p>
          <a:p>
            <a:r>
              <a:rPr lang="en-US" sz="2000" dirty="0"/>
              <a:t>   - After training, the model is evaluated using the test data to assess its performance on unseen images.</a:t>
            </a:r>
          </a:p>
          <a:p>
            <a:r>
              <a:rPr lang="en-US" sz="2000" dirty="0"/>
              <a:t>   - The accuracy metric is used to measure the percentage of correctly classified images.</a:t>
            </a:r>
            <a:endParaRPr lang="en-US" dirty="0"/>
          </a:p>
        </p:txBody>
      </p:sp>
    </p:spTree>
    <p:extLst>
      <p:ext uri="{BB962C8B-B14F-4D97-AF65-F5344CB8AC3E}">
        <p14:creationId xmlns:p14="http://schemas.microsoft.com/office/powerpoint/2010/main" val="2205541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683258" y="6111875"/>
            <a:ext cx="6403341" cy="324448"/>
          </a:xfrm>
          <a:prstGeom prst="rect">
            <a:avLst/>
          </a:prstGeom>
        </p:spPr>
        <p:txBody>
          <a:bodyPr vert="horz" wrap="square" lIns="0" tIns="16510" rIns="0" bIns="0" rtlCol="0">
            <a:spAutoFit/>
          </a:bodyPr>
          <a:lstStyle/>
          <a:p>
            <a:pPr marL="12700">
              <a:lnSpc>
                <a:spcPct val="100000"/>
              </a:lnSpc>
              <a:spcBef>
                <a:spcPts val="130"/>
              </a:spcBef>
            </a:pPr>
            <a:r>
              <a:rPr lang="en-IN" sz="2000" u="heavy" spc="20" dirty="0">
                <a:solidFill>
                  <a:srgbClr val="006FC0"/>
                </a:solidFill>
                <a:uFill>
                  <a:solidFill>
                    <a:srgbClr val="006FC0"/>
                  </a:solidFill>
                </a:uFill>
                <a:latin typeface="Trebuchet MS"/>
                <a:cs typeface="Trebuchet MS"/>
              </a:rPr>
              <a:t>https://github.com/Sarathi1607/TNSDC-GEN-AI.git</a:t>
            </a:r>
            <a:endParaRPr sz="2000" dirty="0">
              <a:latin typeface="Trebuchet MS"/>
              <a:cs typeface="Trebuchet MS"/>
            </a:endParaRPr>
          </a:p>
        </p:txBody>
      </p:sp>
      <p:sp>
        <p:nvSpPr>
          <p:cNvPr id="11" name="TextBox 10">
            <a:extLst>
              <a:ext uri="{FF2B5EF4-FFF2-40B4-BE49-F238E27FC236}">
                <a16:creationId xmlns:a16="http://schemas.microsoft.com/office/drawing/2014/main" id="{B76C992C-5CBB-4B42-5B78-B8C60CC54BB5}"/>
              </a:ext>
            </a:extLst>
          </p:cNvPr>
          <p:cNvSpPr txBox="1"/>
          <p:nvPr/>
        </p:nvSpPr>
        <p:spPr>
          <a:xfrm>
            <a:off x="688767" y="1392546"/>
            <a:ext cx="7692528" cy="4524315"/>
          </a:xfrm>
          <a:prstGeom prst="rect">
            <a:avLst/>
          </a:prstGeom>
          <a:noFill/>
        </p:spPr>
        <p:txBody>
          <a:bodyPr wrap="square">
            <a:spAutoFit/>
          </a:bodyPr>
          <a:lstStyle/>
          <a:p>
            <a:pPr algn="just"/>
            <a:r>
              <a:rPr lang="en-IN" sz="2400" dirty="0"/>
              <a:t>The result of the modelling process is a highly accurate and efficient Convolutional Neural Network (CNN) model tailored for image recognition tasks. Through meticulous data preprocessing, model selection, and hyperparameter tuning, the model achieves exceptional performance metrics, including high accuracy and precision. Its scalability and adaptability ensure seamless integration into various applications, empowering users with reliable image classification capabilities. This robust solution promises to enhance decision-making processes and streamline workflows across diverse industries, marking a significant advancement in the field of computer vision.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429314" y="2205988"/>
            <a:ext cx="10749215" cy="2232662"/>
          </a:xfrm>
          <a:prstGeom prst="rect">
            <a:avLst/>
          </a:prstGeom>
        </p:spPr>
        <p:txBody>
          <a:bodyPr vert="horz" wrap="square" lIns="0" tIns="16510" rIns="0" bIns="0" rtlCol="0">
            <a:spAutoFit/>
          </a:bodyPr>
          <a:lstStyle/>
          <a:p>
            <a:pPr marL="12700">
              <a:lnSpc>
                <a:spcPct val="100000"/>
              </a:lnSpc>
              <a:spcBef>
                <a:spcPts val="130"/>
              </a:spcBef>
            </a:pPr>
            <a:r>
              <a:rPr lang="en-US" sz="7200" spc="5" dirty="0"/>
              <a:t>IMAGE RECOGNITION USING CNN</a:t>
            </a:r>
            <a:endParaRPr sz="720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5" name="Text Placeholder 24">
            <a:extLst>
              <a:ext uri="{FF2B5EF4-FFF2-40B4-BE49-F238E27FC236}">
                <a16:creationId xmlns:a16="http://schemas.microsoft.com/office/drawing/2014/main" id="{522B6A07-24B0-852F-8655-BDEF33A94CFF}"/>
              </a:ext>
            </a:extLst>
          </p:cNvPr>
          <p:cNvSpPr>
            <a:spLocks noGrp="1"/>
          </p:cNvSpPr>
          <p:nvPr>
            <p:ph type="body" idx="1"/>
          </p:nvPr>
        </p:nvSpPr>
        <p:spPr>
          <a:xfrm>
            <a:off x="1639252" y="1959214"/>
            <a:ext cx="10972800" cy="5170646"/>
          </a:xfrm>
        </p:spPr>
        <p:txBody>
          <a:bodyPr/>
          <a:lstStyle/>
          <a:p>
            <a:pPr marL="514350" indent="-514350">
              <a:buFont typeface="+mj-lt"/>
              <a:buAutoNum type="arabicPeriod"/>
            </a:pPr>
            <a:r>
              <a:rPr lang="en-US" sz="2800" dirty="0">
                <a:latin typeface="+mj-lt"/>
              </a:rPr>
              <a:t>PROBLEM STATEMENT</a:t>
            </a:r>
          </a:p>
          <a:p>
            <a:pPr marL="514350" indent="-514350">
              <a:buFont typeface="+mj-lt"/>
              <a:buAutoNum type="arabicPeriod"/>
            </a:pPr>
            <a:r>
              <a:rPr lang="en-US" sz="2800" dirty="0">
                <a:latin typeface="+mj-lt"/>
              </a:rPr>
              <a:t>PROJECT OVERVIEW</a:t>
            </a:r>
          </a:p>
          <a:p>
            <a:pPr marL="514350" indent="-514350">
              <a:buFont typeface="+mj-lt"/>
              <a:buAutoNum type="arabicPeriod"/>
            </a:pPr>
            <a:r>
              <a:rPr lang="en-US" sz="2800" spc="25" dirty="0"/>
              <a:t>W</a:t>
            </a:r>
            <a:r>
              <a:rPr lang="en-US" sz="2800" spc="-20" dirty="0"/>
              <a:t>H</a:t>
            </a:r>
            <a:r>
              <a:rPr lang="en-US" sz="2800" spc="20" dirty="0"/>
              <a:t>O</a:t>
            </a:r>
            <a:r>
              <a:rPr lang="en-US" sz="2800" spc="-235" dirty="0"/>
              <a:t> </a:t>
            </a:r>
            <a:r>
              <a:rPr lang="en-US" sz="2800" spc="-10" dirty="0"/>
              <a:t>AR</a:t>
            </a:r>
            <a:r>
              <a:rPr lang="en-US" sz="2800" spc="15" dirty="0"/>
              <a:t>E</a:t>
            </a:r>
            <a:r>
              <a:rPr lang="en-US" sz="2800" spc="-35" dirty="0"/>
              <a:t> </a:t>
            </a:r>
            <a:r>
              <a:rPr lang="en-US" sz="2800" spc="-10" dirty="0"/>
              <a:t>T</a:t>
            </a:r>
            <a:r>
              <a:rPr lang="en-US" sz="2800" spc="-15" dirty="0"/>
              <a:t>H</a:t>
            </a:r>
            <a:r>
              <a:rPr lang="en-US" sz="2800" spc="15" dirty="0"/>
              <a:t>E</a:t>
            </a:r>
            <a:r>
              <a:rPr lang="en-US" sz="2800" spc="-35" dirty="0"/>
              <a:t> </a:t>
            </a:r>
            <a:r>
              <a:rPr lang="en-US" sz="2800" spc="-20" dirty="0"/>
              <a:t>E</a:t>
            </a:r>
            <a:r>
              <a:rPr lang="en-US" sz="2800" spc="30" dirty="0"/>
              <a:t>N</a:t>
            </a:r>
            <a:r>
              <a:rPr lang="en-US" sz="2800" spc="15" dirty="0"/>
              <a:t>D</a:t>
            </a:r>
            <a:r>
              <a:rPr lang="en-US" sz="2800" spc="-45" dirty="0"/>
              <a:t> </a:t>
            </a:r>
            <a:r>
              <a:rPr lang="en-US" sz="2800" dirty="0"/>
              <a:t>U</a:t>
            </a:r>
            <a:r>
              <a:rPr lang="en-US" sz="2800" spc="10" dirty="0"/>
              <a:t>S</a:t>
            </a:r>
            <a:r>
              <a:rPr lang="en-US" sz="2800" spc="-25" dirty="0"/>
              <a:t>E</a:t>
            </a:r>
            <a:r>
              <a:rPr lang="en-US" sz="2800" spc="-10" dirty="0"/>
              <a:t>R</a:t>
            </a:r>
            <a:r>
              <a:rPr lang="en-US" sz="2800" spc="5" dirty="0"/>
              <a:t>S</a:t>
            </a:r>
            <a:r>
              <a:rPr lang="en-US" sz="2800" spc="5" dirty="0">
                <a:latin typeface="+mj-lt"/>
              </a:rPr>
              <a:t>?</a:t>
            </a:r>
          </a:p>
          <a:p>
            <a:pPr marL="514350" indent="-514350">
              <a:buFont typeface="+mj-lt"/>
              <a:buAutoNum type="arabicPeriod"/>
            </a:pPr>
            <a:r>
              <a:rPr lang="en-US" sz="2800" spc="25" dirty="0"/>
              <a:t>S</a:t>
            </a:r>
            <a:r>
              <a:rPr lang="en-US" sz="2800" spc="10" dirty="0"/>
              <a:t>O</a:t>
            </a:r>
            <a:r>
              <a:rPr lang="en-US" sz="2800" spc="25" dirty="0"/>
              <a:t>LU</a:t>
            </a:r>
            <a:r>
              <a:rPr lang="en-US" sz="2800" spc="-35" dirty="0"/>
              <a:t>T</a:t>
            </a:r>
            <a:r>
              <a:rPr lang="en-US" sz="2800" spc="-30" dirty="0"/>
              <a:t>I</a:t>
            </a:r>
            <a:r>
              <a:rPr lang="en-US" sz="2800" spc="10" dirty="0"/>
              <a:t>O</a:t>
            </a:r>
            <a:r>
              <a:rPr lang="en-US" sz="2800" dirty="0"/>
              <a:t>N</a:t>
            </a:r>
            <a:r>
              <a:rPr lang="en-US" sz="2800" spc="-345" dirty="0"/>
              <a:t> </a:t>
            </a:r>
            <a:r>
              <a:rPr lang="en-US" sz="2800" spc="-35" dirty="0"/>
              <a:t>A</a:t>
            </a:r>
            <a:r>
              <a:rPr lang="en-US" sz="2800" spc="-5" dirty="0"/>
              <a:t>N</a:t>
            </a:r>
            <a:r>
              <a:rPr lang="en-US" sz="2800" dirty="0"/>
              <a:t>D</a:t>
            </a:r>
            <a:r>
              <a:rPr lang="en-US" sz="2800" spc="35" dirty="0"/>
              <a:t> </a:t>
            </a:r>
            <a:r>
              <a:rPr lang="en-US" sz="2800" spc="-30" dirty="0"/>
              <a:t>I</a:t>
            </a:r>
            <a:r>
              <a:rPr lang="en-US" sz="2800" spc="-35" dirty="0"/>
              <a:t>T</a:t>
            </a:r>
            <a:r>
              <a:rPr lang="en-US" sz="2800" dirty="0"/>
              <a:t>S</a:t>
            </a:r>
            <a:r>
              <a:rPr lang="en-US" sz="2800" spc="60" dirty="0"/>
              <a:t> </a:t>
            </a:r>
            <a:r>
              <a:rPr lang="en-US" sz="2800" spc="-295" dirty="0"/>
              <a:t>V</a:t>
            </a:r>
            <a:r>
              <a:rPr lang="en-US" sz="2800" spc="-35" dirty="0"/>
              <a:t>A</a:t>
            </a:r>
            <a:r>
              <a:rPr lang="en-US" sz="2800" spc="25" dirty="0"/>
              <a:t>LU</a:t>
            </a:r>
            <a:r>
              <a:rPr lang="en-US" sz="2800" dirty="0"/>
              <a:t>E</a:t>
            </a:r>
            <a:r>
              <a:rPr lang="en-US" sz="2800" spc="-65" dirty="0"/>
              <a:t> </a:t>
            </a:r>
            <a:r>
              <a:rPr lang="en-US" sz="2800" spc="-15" dirty="0"/>
              <a:t>P</a:t>
            </a:r>
            <a:r>
              <a:rPr lang="en-US" sz="2800" spc="-30" dirty="0"/>
              <a:t>R</a:t>
            </a:r>
            <a:r>
              <a:rPr lang="en-US" sz="2800" spc="10" dirty="0"/>
              <a:t>O</a:t>
            </a:r>
            <a:r>
              <a:rPr lang="en-US" sz="2800" spc="-15" dirty="0"/>
              <a:t>P</a:t>
            </a:r>
            <a:r>
              <a:rPr lang="en-US" sz="2800" spc="10" dirty="0"/>
              <a:t>O</a:t>
            </a:r>
            <a:r>
              <a:rPr lang="en-US" sz="2800" spc="25" dirty="0"/>
              <a:t>S</a:t>
            </a:r>
            <a:r>
              <a:rPr lang="en-US" sz="2800" spc="-30" dirty="0"/>
              <a:t>I</a:t>
            </a:r>
            <a:r>
              <a:rPr lang="en-US" sz="2800" spc="-35" dirty="0"/>
              <a:t>T</a:t>
            </a:r>
            <a:r>
              <a:rPr lang="en-US" sz="2800" spc="-30" dirty="0"/>
              <a:t>I</a:t>
            </a:r>
            <a:r>
              <a:rPr lang="en-US" sz="2800" spc="10" dirty="0"/>
              <a:t>O</a:t>
            </a:r>
            <a:r>
              <a:rPr lang="en-US" sz="2800" dirty="0"/>
              <a:t>N</a:t>
            </a:r>
          </a:p>
          <a:p>
            <a:pPr marL="514350" indent="-514350">
              <a:buFont typeface="+mj-lt"/>
              <a:buAutoNum type="arabicPeriod"/>
            </a:pPr>
            <a:r>
              <a:rPr lang="en-US" sz="2800" spc="15" dirty="0"/>
              <a:t>THE</a:t>
            </a:r>
            <a:r>
              <a:rPr lang="en-US" sz="2800" spc="20" dirty="0"/>
              <a:t> </a:t>
            </a:r>
            <a:r>
              <a:rPr lang="en-US" sz="2800" spc="10" dirty="0"/>
              <a:t>WOW</a:t>
            </a:r>
            <a:r>
              <a:rPr lang="en-US" sz="2800" spc="85" dirty="0"/>
              <a:t> </a:t>
            </a:r>
            <a:r>
              <a:rPr lang="en-US" sz="2800" spc="10" dirty="0"/>
              <a:t>IN</a:t>
            </a:r>
            <a:r>
              <a:rPr lang="en-US" sz="2800" spc="-5" dirty="0"/>
              <a:t> </a:t>
            </a:r>
            <a:r>
              <a:rPr lang="en-US" sz="2800" spc="15" dirty="0"/>
              <a:t>THE</a:t>
            </a:r>
            <a:r>
              <a:rPr lang="en-US" sz="2800" spc="-10" dirty="0"/>
              <a:t> </a:t>
            </a:r>
            <a:r>
              <a:rPr lang="en-US" sz="2800" spc="20" dirty="0"/>
              <a:t>SOLUTION</a:t>
            </a:r>
          </a:p>
          <a:p>
            <a:pPr marL="514350" indent="-514350">
              <a:buFont typeface="+mj-lt"/>
              <a:buAutoNum type="arabicPeriod"/>
            </a:pPr>
            <a:r>
              <a:rPr lang="en-IN" sz="2800" spc="15" dirty="0">
                <a:latin typeface="+mj-lt"/>
                <a:cs typeface="Trebuchet MS"/>
              </a:rPr>
              <a:t>M</a:t>
            </a:r>
            <a:r>
              <a:rPr lang="en-IN" sz="2800" dirty="0">
                <a:latin typeface="+mj-lt"/>
                <a:cs typeface="Trebuchet MS"/>
              </a:rPr>
              <a:t>O</a:t>
            </a:r>
            <a:r>
              <a:rPr lang="en-IN" sz="2800" spc="-15" dirty="0">
                <a:latin typeface="+mj-lt"/>
                <a:cs typeface="Trebuchet MS"/>
              </a:rPr>
              <a:t>D</a:t>
            </a:r>
            <a:r>
              <a:rPr lang="en-IN" sz="2800" spc="-35" dirty="0">
                <a:latin typeface="+mj-lt"/>
                <a:cs typeface="Trebuchet MS"/>
              </a:rPr>
              <a:t>E</a:t>
            </a:r>
            <a:r>
              <a:rPr lang="en-IN" sz="2800" spc="-30" dirty="0">
                <a:latin typeface="+mj-lt"/>
                <a:cs typeface="Trebuchet MS"/>
              </a:rPr>
              <a:t>LL</a:t>
            </a:r>
            <a:r>
              <a:rPr lang="en-IN" sz="2800" spc="-5" dirty="0">
                <a:latin typeface="+mj-lt"/>
                <a:cs typeface="Trebuchet MS"/>
              </a:rPr>
              <a:t>I</a:t>
            </a:r>
            <a:r>
              <a:rPr lang="en-IN" sz="2800" spc="30" dirty="0">
                <a:latin typeface="+mj-lt"/>
                <a:cs typeface="Trebuchet MS"/>
              </a:rPr>
              <a:t>N</a:t>
            </a:r>
            <a:r>
              <a:rPr lang="en-IN" sz="2800" spc="5" dirty="0">
                <a:latin typeface="+mj-lt"/>
                <a:cs typeface="Trebuchet MS"/>
              </a:rPr>
              <a:t>G</a:t>
            </a:r>
          </a:p>
          <a:p>
            <a:pPr marL="514350" indent="-514350">
              <a:buFont typeface="+mj-lt"/>
              <a:buAutoNum type="arabicPeriod"/>
            </a:pPr>
            <a:r>
              <a:rPr lang="en-IN" sz="2800" spc="5" dirty="0">
                <a:latin typeface="+mj-lt"/>
                <a:cs typeface="Trebuchet MS"/>
              </a:rPr>
              <a:t>RESULT</a:t>
            </a:r>
          </a:p>
          <a:p>
            <a:endParaRPr lang="en-IN" sz="2800" dirty="0">
              <a:latin typeface="+mj-lt"/>
              <a:cs typeface="Trebuchet MS"/>
            </a:endParaRPr>
          </a:p>
          <a:p>
            <a:pPr marL="514350" indent="-514350">
              <a:buFont typeface="+mj-lt"/>
              <a:buAutoNum type="arabicPeriod"/>
            </a:pPr>
            <a:endParaRPr lang="en-US" sz="2800" dirty="0">
              <a:latin typeface="+mj-lt"/>
            </a:endParaRPr>
          </a:p>
          <a:p>
            <a:pPr marL="514350" indent="-514350">
              <a:buFont typeface="+mj-lt"/>
              <a:buAutoNum type="arabicPeriod"/>
            </a:pPr>
            <a:endParaRPr lang="en-US" sz="2800" dirty="0">
              <a:latin typeface="+mj-lt"/>
            </a:endParaRPr>
          </a:p>
          <a:p>
            <a:pPr marL="457200" indent="-457200">
              <a:buFont typeface="Arial" panose="020B0604020202020204" pitchFamily="34" charset="0"/>
              <a:buChar char="•"/>
            </a:pPr>
            <a:endParaRPr lang="en-US" sz="2800" dirty="0">
              <a:latin typeface="+mj-lt"/>
            </a:endParaRPr>
          </a:p>
          <a:p>
            <a:endParaRPr lang="en-IN" sz="2800" dirty="0">
              <a:latin typeface="+mj-lt"/>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2" name="Text Placeholder 11">
            <a:extLst>
              <a:ext uri="{FF2B5EF4-FFF2-40B4-BE49-F238E27FC236}">
                <a16:creationId xmlns:a16="http://schemas.microsoft.com/office/drawing/2014/main" id="{648B9D7D-635F-710D-BCBD-09FFADB508A4}"/>
              </a:ext>
            </a:extLst>
          </p:cNvPr>
          <p:cNvSpPr>
            <a:spLocks noGrp="1"/>
          </p:cNvSpPr>
          <p:nvPr>
            <p:ph type="body" idx="1"/>
          </p:nvPr>
        </p:nvSpPr>
        <p:spPr>
          <a:xfrm>
            <a:off x="609600" y="1577340"/>
            <a:ext cx="6934200" cy="2585323"/>
          </a:xfrm>
        </p:spPr>
        <p:txBody>
          <a:bodyPr/>
          <a:lstStyle/>
          <a:p>
            <a:pPr algn="just"/>
            <a:r>
              <a:rPr lang="en-US" sz="2800" dirty="0">
                <a:latin typeface="+mj-lt"/>
              </a:rPr>
              <a:t>The project aims to develop an efficient image recognition system using Convolutional Neural Networks (CNNs) to accurately classify images into predefined categories. This system will address the challenge of automating the identification process in various domains such as medical imaging, autonomous vehicles, and surveillance systems, thereby enhancing efficiency, accuracy, and reliability in real-world applications.</a:t>
            </a:r>
            <a:endParaRPr lang="en-IN" sz="2800" dirty="0">
              <a:latin typeface="+mj-lt"/>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1" name="Text Placeholder 10">
            <a:extLst>
              <a:ext uri="{FF2B5EF4-FFF2-40B4-BE49-F238E27FC236}">
                <a16:creationId xmlns:a16="http://schemas.microsoft.com/office/drawing/2014/main" id="{D952CE7D-3818-2EDD-E751-BA052762DCAE}"/>
              </a:ext>
            </a:extLst>
          </p:cNvPr>
          <p:cNvSpPr>
            <a:spLocks noGrp="1"/>
          </p:cNvSpPr>
          <p:nvPr>
            <p:ph type="body" idx="1"/>
          </p:nvPr>
        </p:nvSpPr>
        <p:spPr>
          <a:xfrm>
            <a:off x="755332" y="1152815"/>
            <a:ext cx="8490677" cy="7487046"/>
          </a:xfrm>
        </p:spPr>
        <p:txBody>
          <a:bodyPr/>
          <a:lstStyle/>
          <a:p>
            <a:pPr algn="just"/>
            <a:r>
              <a:rPr lang="en-US" sz="2800" dirty="0">
                <a:latin typeface="+mj-lt"/>
              </a:rPr>
              <a:t>The project focuses on the implementation of a Convolutional Neural Network (CNN) based image recognition system aimed at automating the process of classifying images into predefined categories. Leveraging state-of-the-art CNN architectures and advanced preprocessing techniques, the system aims to achieve high accuracy in diverse applications such as medical imaging, autonomous vehicles, and surveillance. By utilizing large-scale datasets and fine-tuning strategies, the project endeavors to develop a robust and scalable solution capable of addressing real-world challenges in image recognition tasks.</a:t>
            </a:r>
          </a:p>
          <a:p>
            <a:pPr algn="just"/>
            <a:endParaRPr lang="en-US" sz="2800" dirty="0">
              <a:latin typeface="+mj-lt"/>
            </a:endParaRPr>
          </a:p>
          <a:p>
            <a:pPr algn="just"/>
            <a:endParaRPr lang="en-US" sz="2800" dirty="0">
              <a:latin typeface="+mj-lt"/>
            </a:endParaRPr>
          </a:p>
          <a:p>
            <a:pPr algn="just"/>
            <a:endParaRPr lang="en-US" sz="2800" dirty="0">
              <a:latin typeface="+mj-lt"/>
            </a:endParaRPr>
          </a:p>
          <a:p>
            <a:pPr algn="just"/>
            <a:endParaRPr lang="en-US" sz="2800" dirty="0">
              <a:latin typeface="+mj-lt"/>
            </a:endParaRPr>
          </a:p>
          <a:p>
            <a:pPr algn="just"/>
            <a:endParaRPr lang="en-US" sz="2800" dirty="0">
              <a:latin typeface="+mj-lt"/>
            </a:endParaRPr>
          </a:p>
          <a:p>
            <a:pPr algn="just"/>
            <a:endParaRPr lang="en-US" sz="2800" dirty="0">
              <a:latin typeface="+mj-lt"/>
            </a:endParaRPr>
          </a:p>
          <a:p>
            <a:pPr algn="just"/>
            <a:endParaRPr lang="en-IN" sz="3600" dirty="0">
              <a:latin typeface="+mj-lt"/>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9" name="Text Placeholder 8">
            <a:extLst>
              <a:ext uri="{FF2B5EF4-FFF2-40B4-BE49-F238E27FC236}">
                <a16:creationId xmlns:a16="http://schemas.microsoft.com/office/drawing/2014/main" id="{428E2766-83E9-422F-0EF3-C9E6144F47F8}"/>
              </a:ext>
            </a:extLst>
          </p:cNvPr>
          <p:cNvSpPr>
            <a:spLocks noGrp="1"/>
          </p:cNvSpPr>
          <p:nvPr>
            <p:ph type="body" idx="1"/>
          </p:nvPr>
        </p:nvSpPr>
        <p:spPr>
          <a:xfrm>
            <a:off x="1143000" y="1695450"/>
            <a:ext cx="10972800" cy="3016210"/>
          </a:xfrm>
        </p:spPr>
        <p:txBody>
          <a:bodyPr/>
          <a:lstStyle/>
          <a:p>
            <a:pPr marL="285750" indent="-285750">
              <a:buFont typeface="Arial" panose="020B0604020202020204" pitchFamily="34" charset="0"/>
              <a:buChar char="•"/>
            </a:pPr>
            <a:r>
              <a:rPr lang="en-US" sz="2800" dirty="0">
                <a:latin typeface="+mj-lt"/>
              </a:rPr>
              <a:t>Medical Professionals</a:t>
            </a:r>
          </a:p>
          <a:p>
            <a:pPr marL="285750" indent="-285750">
              <a:buFont typeface="Arial" panose="020B0604020202020204" pitchFamily="34" charset="0"/>
              <a:buChar char="•"/>
            </a:pPr>
            <a:r>
              <a:rPr lang="en-US" sz="2800" dirty="0">
                <a:latin typeface="+mj-lt"/>
              </a:rPr>
              <a:t>Autonomous Vehicle Developers</a:t>
            </a:r>
          </a:p>
          <a:p>
            <a:pPr marL="285750" indent="-285750">
              <a:buFont typeface="Arial" panose="020B0604020202020204" pitchFamily="34" charset="0"/>
              <a:buChar char="•"/>
            </a:pPr>
            <a:r>
              <a:rPr lang="en-US" sz="2800" dirty="0">
                <a:latin typeface="+mj-lt"/>
              </a:rPr>
              <a:t>Security and Surveillance Personnel</a:t>
            </a:r>
          </a:p>
          <a:p>
            <a:pPr marL="285750" indent="-285750">
              <a:buFont typeface="Arial" panose="020B0604020202020204" pitchFamily="34" charset="0"/>
              <a:buChar char="•"/>
            </a:pPr>
            <a:r>
              <a:rPr lang="en-US" sz="2800" dirty="0">
                <a:latin typeface="+mj-lt"/>
              </a:rPr>
              <a:t>E-commerce and Retail Industry</a:t>
            </a:r>
          </a:p>
          <a:p>
            <a:pPr marL="285750" indent="-285750">
              <a:buFont typeface="Arial" panose="020B0604020202020204" pitchFamily="34" charset="0"/>
              <a:buChar char="•"/>
            </a:pPr>
            <a:r>
              <a:rPr lang="en-US" sz="2800" dirty="0">
                <a:latin typeface="+mj-lt"/>
              </a:rPr>
              <a:t>Manufacturing and Quality Control</a:t>
            </a:r>
          </a:p>
          <a:p>
            <a:pPr marL="285750" indent="-285750">
              <a:buFont typeface="Arial" panose="020B0604020202020204" pitchFamily="34" charset="0"/>
              <a:buChar char="•"/>
            </a:pPr>
            <a:r>
              <a:rPr lang="en-US" sz="2800" dirty="0">
                <a:latin typeface="+mj-lt"/>
              </a:rPr>
              <a:t>Artificial Intelligence Researchers</a:t>
            </a:r>
          </a:p>
          <a:p>
            <a:pPr marL="285750" indent="-285750">
              <a:buFont typeface="Arial" panose="020B0604020202020204" pitchFamily="34" charset="0"/>
              <a:buChar char="•"/>
            </a:pPr>
            <a:r>
              <a:rPr lang="en-US" sz="2800" dirty="0">
                <a:latin typeface="+mj-lt"/>
              </a:rPr>
              <a:t>Educational Institutions</a:t>
            </a:r>
            <a:endParaRPr lang="en-IN" dirty="0">
              <a:latin typeface="+mj-lt"/>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755332" y="385444"/>
            <a:ext cx="10681335" cy="567463"/>
          </a:xfrm>
          <a:prstGeom prst="rect">
            <a:avLst/>
          </a:prstGeom>
        </p:spPr>
        <p:txBody>
          <a:bodyPr vert="horz" wrap="square" lIns="0" tIns="13335" rIns="0" bIns="0" rtlCol="0">
            <a:spAutoFit/>
          </a:bodyPr>
          <a:lstStyle/>
          <a:p>
            <a:pPr marL="12700">
              <a:lnSpc>
                <a:spcPct val="100000"/>
              </a:lnSpc>
              <a:spcBef>
                <a:spcPts val="105"/>
              </a:spcBef>
            </a:pP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 name="Text Placeholder 9">
            <a:extLst>
              <a:ext uri="{FF2B5EF4-FFF2-40B4-BE49-F238E27FC236}">
                <a16:creationId xmlns:a16="http://schemas.microsoft.com/office/drawing/2014/main" id="{9EC7813F-1AC6-39A7-4398-A782ECCC3B45}"/>
              </a:ext>
            </a:extLst>
          </p:cNvPr>
          <p:cNvSpPr>
            <a:spLocks noGrp="1"/>
          </p:cNvSpPr>
          <p:nvPr>
            <p:ph type="body" idx="1"/>
          </p:nvPr>
        </p:nvSpPr>
        <p:spPr>
          <a:xfrm>
            <a:off x="2834089" y="1219834"/>
            <a:ext cx="8062511" cy="4308872"/>
          </a:xfrm>
        </p:spPr>
        <p:txBody>
          <a:bodyPr/>
          <a:lstStyle/>
          <a:p>
            <a:pPr algn="just"/>
            <a:r>
              <a:rPr lang="en-US" sz="2800" dirty="0"/>
              <a:t>The image recognition system employing CNNs offers precise and efficient image classification, automating tasks across industries and enhancing decision-making processes. Its scalable architecture accommodates evolving needs, while reducing operational costs and improving user experience. By driving innovation and research in artificial intelligence and computer vision, the system delivers reliable, fast, and cost-effective image analysis solutions, empowering users to achieve greater efficiency and informed decision-making.</a:t>
            </a:r>
            <a:endParaRPr lang="en-IN" sz="28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lang="en-US" sz="4250" spc="15" dirty="0"/>
              <a:t>THE</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1" name="TextBox 10">
            <a:extLst>
              <a:ext uri="{FF2B5EF4-FFF2-40B4-BE49-F238E27FC236}">
                <a16:creationId xmlns:a16="http://schemas.microsoft.com/office/drawing/2014/main" id="{9038E9CC-6A94-7603-C1AB-8667164FF4FF}"/>
              </a:ext>
            </a:extLst>
          </p:cNvPr>
          <p:cNvSpPr txBox="1"/>
          <p:nvPr/>
        </p:nvSpPr>
        <p:spPr>
          <a:xfrm>
            <a:off x="2273892" y="1176404"/>
            <a:ext cx="7644214" cy="4832092"/>
          </a:xfrm>
          <a:prstGeom prst="rect">
            <a:avLst/>
          </a:prstGeom>
          <a:noFill/>
        </p:spPr>
        <p:txBody>
          <a:bodyPr wrap="square">
            <a:spAutoFit/>
          </a:bodyPr>
          <a:lstStyle/>
          <a:p>
            <a:pPr algn="just"/>
            <a:r>
              <a:rPr lang="en-IN" sz="2800" dirty="0"/>
              <a:t>The wow factor in the solution lies in its ability to seamlessly blend cutting-edge technology with real-world applications, offering unparalleled accuracy and efficiency in image recognition tasks. Its adaptability and scalability ensure that it can cater to diverse industry needs, driving innovation and streamlining workflows. By automating complex tasks and delivering precise insights, the solution transforms how organizations leverage image data, empowering them to make informed decisions and achieve remarkable efficiency gains.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1" name="Text Placeholder 10">
            <a:extLst>
              <a:ext uri="{FF2B5EF4-FFF2-40B4-BE49-F238E27FC236}">
                <a16:creationId xmlns:a16="http://schemas.microsoft.com/office/drawing/2014/main" id="{1A4443C6-B9AD-1C8D-8DED-ADEC3CB7997A}"/>
              </a:ext>
            </a:extLst>
          </p:cNvPr>
          <p:cNvSpPr>
            <a:spLocks noGrp="1"/>
          </p:cNvSpPr>
          <p:nvPr>
            <p:ph type="body" idx="1"/>
          </p:nvPr>
        </p:nvSpPr>
        <p:spPr>
          <a:xfrm>
            <a:off x="609600" y="1577340"/>
            <a:ext cx="10972800" cy="4493538"/>
          </a:xfrm>
        </p:spPr>
        <p:txBody>
          <a:bodyPr/>
          <a:lstStyle/>
          <a:p>
            <a:r>
              <a:rPr lang="en-US" sz="2400" b="1" dirty="0"/>
              <a:t>1. Convolutional Layers (`layers.Conv2D`):</a:t>
            </a:r>
          </a:p>
          <a:p>
            <a:r>
              <a:rPr lang="en-US" sz="2000" dirty="0"/>
              <a:t>   - Convolutional layers are used to extract features from input images.</a:t>
            </a:r>
          </a:p>
          <a:p>
            <a:r>
              <a:rPr lang="en-US" sz="2000" dirty="0"/>
              <a:t>   - In the code, two convolutional layers with </a:t>
            </a:r>
            <a:r>
              <a:rPr lang="en-US" sz="2000" dirty="0" err="1"/>
              <a:t>ReLU</a:t>
            </a:r>
            <a:r>
              <a:rPr lang="en-US" sz="2000" dirty="0"/>
              <a:t> activation functions are applied.</a:t>
            </a:r>
          </a:p>
          <a:p>
            <a:r>
              <a:rPr lang="en-US" sz="2000" dirty="0"/>
              <a:t>   - The `Conv2D` layers use a kernel size of (3, 3) and employ the rectified linear unit (</a:t>
            </a:r>
            <a:r>
              <a:rPr lang="en-US" sz="2000" dirty="0" err="1"/>
              <a:t>ReLU</a:t>
            </a:r>
            <a:r>
              <a:rPr lang="en-US" sz="2000" dirty="0"/>
              <a:t>) activation function.</a:t>
            </a:r>
          </a:p>
          <a:p>
            <a:endParaRPr lang="en-US" sz="2000" dirty="0"/>
          </a:p>
          <a:p>
            <a:r>
              <a:rPr lang="en-US" sz="2400" b="1" dirty="0"/>
              <a:t>2. Pooling Layers (`layers.MaxPooling2D`):</a:t>
            </a:r>
          </a:p>
          <a:p>
            <a:r>
              <a:rPr lang="en-US" sz="2000" dirty="0"/>
              <a:t>   - Pooling layers are used to </a:t>
            </a:r>
            <a:r>
              <a:rPr lang="en-US" sz="2000" dirty="0" err="1"/>
              <a:t>downsample</a:t>
            </a:r>
            <a:r>
              <a:rPr lang="en-US" sz="2000" dirty="0"/>
              <a:t> the feature maps obtained from convolutional layers.</a:t>
            </a:r>
          </a:p>
          <a:p>
            <a:r>
              <a:rPr lang="en-US" sz="2000" dirty="0"/>
              <a:t>   - In the code, max-pooling layers with a pool size of (2, 2) are applied after each convolutional layer.</a:t>
            </a:r>
          </a:p>
          <a:p>
            <a:r>
              <a:rPr lang="en-US" sz="2000" dirty="0"/>
              <a:t>   - Max-pooling is performed to retain the most important features while reducing the spatial dimensions</a:t>
            </a:r>
          </a:p>
          <a:p>
            <a:endParaRPr lang="en-US" sz="2000" dirty="0"/>
          </a:p>
          <a:p>
            <a:r>
              <a:rPr lang="en-US" sz="2400" b="1" dirty="0"/>
              <a:t>3. Flattening (`</a:t>
            </a:r>
            <a:r>
              <a:rPr lang="en-US" sz="2400" b="1" dirty="0" err="1"/>
              <a:t>layers.Flatten</a:t>
            </a:r>
            <a:r>
              <a:rPr lang="en-US" sz="2400" b="1" dirty="0"/>
              <a:t>`):</a:t>
            </a:r>
          </a:p>
          <a:p>
            <a:r>
              <a:rPr lang="en-US" sz="2000" dirty="0"/>
              <a:t>   - After the convolutional and pooling layers, the feature maps are flattened into a 1D array.</a:t>
            </a:r>
          </a:p>
          <a:p>
            <a:r>
              <a:rPr lang="en-US" sz="2000" dirty="0"/>
              <a:t>   - Flattening prepares the data for input into the fully connected layers..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55</TotalTime>
  <Words>938</Words>
  <Application>Microsoft Office PowerPoint</Application>
  <PresentationFormat>Widescreen</PresentationFormat>
  <Paragraphs>94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Trebuchet MS</vt:lpstr>
      <vt:lpstr>Office Theme</vt:lpstr>
      <vt:lpstr>SARATHI J</vt:lpstr>
      <vt:lpstr>IMAGE RECOGNITION USING CNN</vt:lpstr>
      <vt:lpstr>AGENDA</vt:lpstr>
      <vt:lpstr>PROBLEM STATEMENT</vt:lpstr>
      <vt:lpstr>PROJECT OVERVIEW</vt:lpstr>
      <vt:lpstr>WHO ARE THE END USERS?</vt:lpstr>
      <vt:lpstr> SOLUTION AND ITS VALUE PROPOSITION</vt:lpstr>
      <vt:lpstr>THE WOW IN THE SOLUTION</vt:lpstr>
      <vt:lpstr>PowerPoint Presentation</vt:lpstr>
      <vt:lpstr>PowerPoint Presentation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ABISHEK P</dc:title>
  <dc:creator>HP</dc:creator>
  <cp:lastModifiedBy>SARATHI J</cp:lastModifiedBy>
  <cp:revision>3</cp:revision>
  <dcterms:created xsi:type="dcterms:W3CDTF">2024-04-01T06:14:23Z</dcterms:created>
  <dcterms:modified xsi:type="dcterms:W3CDTF">2024-04-04T19:10:41Z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