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5"/>
  </p:notesMasterIdLst>
  <p:sldIdLst>
    <p:sldId id="376" r:id="rId2"/>
    <p:sldId id="942" r:id="rId3"/>
    <p:sldId id="278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  <p:sldId id="953" r:id="rId15"/>
    <p:sldId id="954" r:id="rId16"/>
    <p:sldId id="955" r:id="rId17"/>
    <p:sldId id="956" r:id="rId18"/>
    <p:sldId id="957" r:id="rId19"/>
    <p:sldId id="961" r:id="rId20"/>
    <p:sldId id="962" r:id="rId21"/>
    <p:sldId id="963" r:id="rId22"/>
    <p:sldId id="964" r:id="rId23"/>
    <p:sldId id="965" r:id="rId24"/>
    <p:sldId id="966" r:id="rId25"/>
    <p:sldId id="968" r:id="rId26"/>
    <p:sldId id="969" r:id="rId27"/>
    <p:sldId id="967" r:id="rId28"/>
    <p:sldId id="970" r:id="rId29"/>
    <p:sldId id="971" r:id="rId30"/>
    <p:sldId id="972" r:id="rId31"/>
    <p:sldId id="973" r:id="rId32"/>
    <p:sldId id="974" r:id="rId33"/>
    <p:sldId id="977" r:id="rId34"/>
    <p:sldId id="975" r:id="rId35"/>
    <p:sldId id="293" r:id="rId36"/>
    <p:sldId id="978" r:id="rId37"/>
    <p:sldId id="979" r:id="rId38"/>
    <p:sldId id="980" r:id="rId39"/>
    <p:sldId id="981" r:id="rId40"/>
    <p:sldId id="982" r:id="rId41"/>
    <p:sldId id="983" r:id="rId42"/>
    <p:sldId id="984" r:id="rId43"/>
    <p:sldId id="985" r:id="rId44"/>
    <p:sldId id="986" r:id="rId45"/>
    <p:sldId id="987" r:id="rId46"/>
    <p:sldId id="988" r:id="rId47"/>
    <p:sldId id="989" r:id="rId48"/>
    <p:sldId id="990" r:id="rId49"/>
    <p:sldId id="991" r:id="rId50"/>
    <p:sldId id="307" r:id="rId51"/>
    <p:sldId id="992" r:id="rId52"/>
    <p:sldId id="993" r:id="rId53"/>
    <p:sldId id="994" r:id="rId54"/>
    <p:sldId id="995" r:id="rId55"/>
    <p:sldId id="996" r:id="rId56"/>
    <p:sldId id="997" r:id="rId57"/>
    <p:sldId id="998" r:id="rId58"/>
    <p:sldId id="999" r:id="rId59"/>
    <p:sldId id="313" r:id="rId60"/>
    <p:sldId id="295" r:id="rId61"/>
    <p:sldId id="1000" r:id="rId62"/>
    <p:sldId id="326" r:id="rId63"/>
    <p:sldId id="1001" r:id="rId64"/>
    <p:sldId id="1002" r:id="rId65"/>
    <p:sldId id="1003" r:id="rId66"/>
    <p:sldId id="1005" r:id="rId67"/>
    <p:sldId id="1006" r:id="rId68"/>
    <p:sldId id="1007" r:id="rId69"/>
    <p:sldId id="1008" r:id="rId70"/>
    <p:sldId id="1009" r:id="rId71"/>
    <p:sldId id="1010" r:id="rId72"/>
    <p:sldId id="1011" r:id="rId73"/>
    <p:sldId id="1014" r:id="rId74"/>
    <p:sldId id="1015" r:id="rId75"/>
    <p:sldId id="1016" r:id="rId76"/>
    <p:sldId id="1017" r:id="rId77"/>
    <p:sldId id="1018" r:id="rId78"/>
    <p:sldId id="1019" r:id="rId79"/>
    <p:sldId id="1020" r:id="rId80"/>
    <p:sldId id="1021" r:id="rId81"/>
    <p:sldId id="1022" r:id="rId82"/>
    <p:sldId id="1023" r:id="rId83"/>
    <p:sldId id="1024" r:id="rId84"/>
    <p:sldId id="1027" r:id="rId85"/>
    <p:sldId id="1026" r:id="rId86"/>
    <p:sldId id="1029" r:id="rId87"/>
    <p:sldId id="1028" r:id="rId88"/>
    <p:sldId id="1025" r:id="rId89"/>
    <p:sldId id="1030" r:id="rId90"/>
    <p:sldId id="1031" r:id="rId91"/>
    <p:sldId id="1032" r:id="rId92"/>
    <p:sldId id="1033" r:id="rId93"/>
    <p:sldId id="1035" r:id="rId94"/>
    <p:sldId id="1037" r:id="rId95"/>
    <p:sldId id="1036" r:id="rId96"/>
    <p:sldId id="1038" r:id="rId97"/>
    <p:sldId id="1039" r:id="rId98"/>
    <p:sldId id="336" r:id="rId99"/>
    <p:sldId id="1040" r:id="rId100"/>
    <p:sldId id="1041" r:id="rId101"/>
    <p:sldId id="1042" r:id="rId102"/>
    <p:sldId id="1043" r:id="rId103"/>
    <p:sldId id="1044" r:id="rId104"/>
    <p:sldId id="1045" r:id="rId105"/>
    <p:sldId id="1046" r:id="rId106"/>
    <p:sldId id="1140" r:id="rId107"/>
    <p:sldId id="1141" r:id="rId108"/>
    <p:sldId id="1142" r:id="rId109"/>
    <p:sldId id="1143" r:id="rId110"/>
    <p:sldId id="1144" r:id="rId111"/>
    <p:sldId id="1145" r:id="rId112"/>
    <p:sldId id="1151" r:id="rId113"/>
    <p:sldId id="1146" r:id="rId114"/>
    <p:sldId id="1152" r:id="rId115"/>
    <p:sldId id="1155" r:id="rId116"/>
    <p:sldId id="1147" r:id="rId117"/>
    <p:sldId id="1148" r:id="rId118"/>
    <p:sldId id="1149" r:id="rId119"/>
    <p:sldId id="1156" r:id="rId120"/>
    <p:sldId id="1157" r:id="rId121"/>
    <p:sldId id="1158" r:id="rId122"/>
    <p:sldId id="1159" r:id="rId123"/>
    <p:sldId id="1160" r:id="rId124"/>
    <p:sldId id="1161" r:id="rId125"/>
    <p:sldId id="1163" r:id="rId126"/>
    <p:sldId id="1162" r:id="rId127"/>
    <p:sldId id="1164" r:id="rId128"/>
    <p:sldId id="1165" r:id="rId129"/>
    <p:sldId id="1166" r:id="rId130"/>
    <p:sldId id="1167" r:id="rId131"/>
    <p:sldId id="1168" r:id="rId132"/>
    <p:sldId id="1169" r:id="rId133"/>
    <p:sldId id="1170" r:id="rId134"/>
    <p:sldId id="1171" r:id="rId135"/>
    <p:sldId id="1175" r:id="rId136"/>
    <p:sldId id="1174" r:id="rId137"/>
    <p:sldId id="1172" r:id="rId138"/>
    <p:sldId id="1173" r:id="rId139"/>
    <p:sldId id="1176" r:id="rId140"/>
    <p:sldId id="1177" r:id="rId141"/>
    <p:sldId id="1178" r:id="rId142"/>
    <p:sldId id="1179" r:id="rId143"/>
    <p:sldId id="1180" r:id="rId144"/>
    <p:sldId id="1047" r:id="rId145"/>
    <p:sldId id="1048" r:id="rId146"/>
    <p:sldId id="1049" r:id="rId147"/>
    <p:sldId id="1051" r:id="rId148"/>
    <p:sldId id="1052" r:id="rId149"/>
    <p:sldId id="1053" r:id="rId150"/>
    <p:sldId id="1054" r:id="rId151"/>
    <p:sldId id="1055" r:id="rId152"/>
    <p:sldId id="1056" r:id="rId153"/>
    <p:sldId id="1057" r:id="rId154"/>
    <p:sldId id="1058" r:id="rId155"/>
    <p:sldId id="1060" r:id="rId156"/>
    <p:sldId id="1061" r:id="rId157"/>
    <p:sldId id="1062" r:id="rId158"/>
    <p:sldId id="1063" r:id="rId159"/>
    <p:sldId id="1064" r:id="rId160"/>
    <p:sldId id="1065" r:id="rId161"/>
    <p:sldId id="1066" r:id="rId162"/>
    <p:sldId id="1067" r:id="rId163"/>
    <p:sldId id="1068" r:id="rId164"/>
    <p:sldId id="1069" r:id="rId165"/>
    <p:sldId id="1070" r:id="rId166"/>
    <p:sldId id="1071" r:id="rId167"/>
    <p:sldId id="1072" r:id="rId168"/>
    <p:sldId id="1073" r:id="rId169"/>
    <p:sldId id="1074" r:id="rId170"/>
    <p:sldId id="1076" r:id="rId171"/>
    <p:sldId id="1078" r:id="rId172"/>
    <p:sldId id="1079" r:id="rId173"/>
    <p:sldId id="1081" r:id="rId174"/>
    <p:sldId id="1082" r:id="rId175"/>
    <p:sldId id="1083" r:id="rId176"/>
    <p:sldId id="1084" r:id="rId177"/>
    <p:sldId id="1085" r:id="rId178"/>
    <p:sldId id="1087" r:id="rId179"/>
    <p:sldId id="1088" r:id="rId180"/>
    <p:sldId id="1089" r:id="rId181"/>
    <p:sldId id="1090" r:id="rId182"/>
    <p:sldId id="1091" r:id="rId183"/>
    <p:sldId id="1092" r:id="rId184"/>
    <p:sldId id="1093" r:id="rId185"/>
    <p:sldId id="1094" r:id="rId186"/>
    <p:sldId id="1095" r:id="rId187"/>
    <p:sldId id="1096" r:id="rId188"/>
    <p:sldId id="1097" r:id="rId189"/>
    <p:sldId id="1098" r:id="rId190"/>
    <p:sldId id="1099" r:id="rId191"/>
    <p:sldId id="1100" r:id="rId192"/>
    <p:sldId id="1101" r:id="rId193"/>
    <p:sldId id="1102" r:id="rId194"/>
    <p:sldId id="1103" r:id="rId195"/>
    <p:sldId id="1104" r:id="rId196"/>
    <p:sldId id="1105" r:id="rId197"/>
    <p:sldId id="1106" r:id="rId198"/>
    <p:sldId id="1107" r:id="rId199"/>
    <p:sldId id="1108" r:id="rId200"/>
    <p:sldId id="1109" r:id="rId201"/>
    <p:sldId id="1110" r:id="rId202"/>
    <p:sldId id="1112" r:id="rId203"/>
    <p:sldId id="1114" r:id="rId204"/>
    <p:sldId id="1115" r:id="rId205"/>
    <p:sldId id="1116" r:id="rId206"/>
    <p:sldId id="1117" r:id="rId207"/>
    <p:sldId id="1130" r:id="rId208"/>
    <p:sldId id="1131" r:id="rId209"/>
    <p:sldId id="1118" r:id="rId210"/>
    <p:sldId id="1119" r:id="rId211"/>
    <p:sldId id="1120" r:id="rId212"/>
    <p:sldId id="1121" r:id="rId213"/>
    <p:sldId id="1122" r:id="rId214"/>
    <p:sldId id="1123" r:id="rId215"/>
    <p:sldId id="1124" r:id="rId216"/>
    <p:sldId id="1125" r:id="rId217"/>
    <p:sldId id="1126" r:id="rId218"/>
    <p:sldId id="1127" r:id="rId219"/>
    <p:sldId id="1128" r:id="rId220"/>
    <p:sldId id="1129" r:id="rId221"/>
    <p:sldId id="1132" r:id="rId222"/>
    <p:sldId id="1133" r:id="rId223"/>
    <p:sldId id="1134" r:id="rId224"/>
    <p:sldId id="1135" r:id="rId225"/>
    <p:sldId id="1136" r:id="rId226"/>
    <p:sldId id="1137" r:id="rId227"/>
    <p:sldId id="1138" r:id="rId228"/>
    <p:sldId id="1181" r:id="rId229"/>
    <p:sldId id="1182" r:id="rId230"/>
    <p:sldId id="1185" r:id="rId231"/>
    <p:sldId id="1183" r:id="rId232"/>
    <p:sldId id="1184" r:id="rId233"/>
    <p:sldId id="1186" r:id="rId2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9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0BDA8"/>
    <a:srgbClr val="FF9999"/>
    <a:srgbClr val="5B9BD5"/>
    <a:srgbClr val="D7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14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9FFB-B9B3-4CCE-9997-4397B02BB389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DE559-2356-4D15-A20A-4EB0CA1B8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2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0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2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9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5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9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9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4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36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0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51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0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6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76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13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9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56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66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55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19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5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26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74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7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0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BE7-3FB1-4C49-9A49-051CE7FC4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539B-BA79-4A3F-B6B2-DA6951FB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B363-E11A-4CFD-B317-6E8341E5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CAC2-CD69-4A1E-95A7-30E854E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A4FA-B026-405A-B59B-FF0C56C0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2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1D5A-AEDD-4258-A30B-3EE8001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A5821-FB33-43E2-9DA2-0A2DE674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232-6170-4F27-9BFE-D8E163ED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CC3A-8688-480D-A1E2-A6443D04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22D2-6BDA-4701-9913-34C56A7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2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11797-F9DE-4D68-8D42-3D2DBD68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4724C-188C-4583-B40F-9C5390D5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363D-6ED0-4B84-8252-AF5C2150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0ECF-8416-492F-9EAF-5D269FB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6043-F9C8-4D23-95B8-23EF607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1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4F4-2956-4B85-92C4-58DDF97F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F82C-702A-435C-999F-0EB89F05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78CE-996E-4212-85E5-31CF1361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64BF-964E-47BC-AA10-FAE8024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DC28-C0D3-436D-A1A4-638BC744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5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5C37-2A73-4E53-8E07-3D355BC5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AF76-E380-4B5D-8C3E-1E4E0C5F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1133-E67F-4A79-9988-3502616F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5C6B-9B32-42C9-B84A-5C65F2D2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3C99-E27F-46D1-A698-42C3FC2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AF9-AB12-4B32-81FF-33773299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6619-A1C2-41D2-AD4D-D6A7A5B3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01B1-F3D4-4ED1-8722-3D4FE39B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8B13A-ED6F-4328-A5D5-87A18706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3832-0561-4DD5-9AF6-0F2F687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79D1-9482-4363-8AFB-4D2C9E2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811-3C37-49C4-BE31-DC2FEB77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53D4-2EBF-4861-B3EF-300264FB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C6B0-A205-4DF0-95E7-C3AEC552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53CF-7132-4C9E-962F-AD6874E0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D589-0111-4144-AF84-BE354EC6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4D581-334D-47A0-B595-A3C7C23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3F00B-B404-4505-8289-74E5BA70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C39EB-7684-4EC0-AABF-D0BEFC3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4915-58FA-4E94-B9FF-4CF3995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9D86C-E9EA-4982-84BB-F55CF862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EBCF-6606-401C-BE8E-A8D582D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4552-D279-400A-8592-B1DBAA2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53E1-F248-4B0F-88F8-9C372BA6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0F82E-FF5B-4B92-A22A-0259430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E6AC-55BD-4912-99F0-B048BF2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88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3AEB-63D4-4B90-9F0D-357E210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EE73-573C-4C45-A461-2B0036EC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55CD-852F-4EC1-B168-D18B5AA0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04757-CF8C-4AD4-8FED-18E46B44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03F0-3B8C-42E7-84B4-F72C2FA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6BD0-2D28-4CBB-AFAA-CF47995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23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31E-7562-4B3E-8B6F-9D3820E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5D344-3743-487C-9035-0C3AC9625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884C-76F3-45CF-8091-F1DCF536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910F-B06C-4129-B5B0-C6338A91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D307-37CE-48AE-862F-F006EAD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064D9-7A95-4AED-808E-5AF39BE4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4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DB6A2-F76E-4FF2-BB75-56779E57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F5B1-F5FB-4070-BD32-88986D6B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6622-91EE-48B8-86C0-23960156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984-466D-4075-9D7B-1C39F7543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DDEE-AB6B-42CE-9044-E3861737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3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78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REINFORCEMENT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15140" y="1668643"/>
            <a:ext cx="9561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have a 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all. The artificial intelligence agent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interacts with the environment (states) and figures out what to do (action)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1602975" y="2789478"/>
            <a:ext cx="898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UPON DOING ACTIONS THE AGENT RECEIVES A REWARD/PENALTY !!!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252ECA-D938-49BA-A4CB-20841366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75" y="3766750"/>
            <a:ext cx="4133850" cy="16668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52475D-4803-4723-9CD7-CC4E69FB2B5B}"/>
              </a:ext>
            </a:extLst>
          </p:cNvPr>
          <p:cNvSpPr/>
          <p:nvPr/>
        </p:nvSpPr>
        <p:spPr>
          <a:xfrm>
            <a:off x="7216346" y="373997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F3A7E-4667-4480-8A03-ED1F6BDD8367}"/>
              </a:ext>
            </a:extLst>
          </p:cNvPr>
          <p:cNvSpPr/>
          <p:nvPr/>
        </p:nvSpPr>
        <p:spPr>
          <a:xfrm>
            <a:off x="7661189" y="3739977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2208AA-B35E-483C-A7A6-F9D091C9DE59}"/>
              </a:ext>
            </a:extLst>
          </p:cNvPr>
          <p:cNvSpPr/>
          <p:nvPr/>
        </p:nvSpPr>
        <p:spPr>
          <a:xfrm>
            <a:off x="8106032" y="3739976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3858B-1316-4426-A306-3D201EF3B57A}"/>
              </a:ext>
            </a:extLst>
          </p:cNvPr>
          <p:cNvSpPr/>
          <p:nvPr/>
        </p:nvSpPr>
        <p:spPr>
          <a:xfrm>
            <a:off x="8518697" y="373997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C51EE-0DC3-437B-8365-50C9B56791A7}"/>
              </a:ext>
            </a:extLst>
          </p:cNvPr>
          <p:cNvSpPr/>
          <p:nvPr/>
        </p:nvSpPr>
        <p:spPr>
          <a:xfrm>
            <a:off x="8963540" y="3739977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13439-D5AF-47BC-B63D-D9BCA47398EC}"/>
              </a:ext>
            </a:extLst>
          </p:cNvPr>
          <p:cNvSpPr/>
          <p:nvPr/>
        </p:nvSpPr>
        <p:spPr>
          <a:xfrm>
            <a:off x="9408383" y="3739976"/>
            <a:ext cx="444843" cy="444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4FDD4-EF9C-4B04-9A46-B6DA004909D6}"/>
              </a:ext>
            </a:extLst>
          </p:cNvPr>
          <p:cNvSpPr/>
          <p:nvPr/>
        </p:nvSpPr>
        <p:spPr>
          <a:xfrm>
            <a:off x="7216346" y="418482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23B61-290E-4591-A873-1F6CA077A95F}"/>
              </a:ext>
            </a:extLst>
          </p:cNvPr>
          <p:cNvSpPr/>
          <p:nvPr/>
        </p:nvSpPr>
        <p:spPr>
          <a:xfrm>
            <a:off x="7661189" y="418481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E2FA7F-46A5-4FA3-9D1B-74D251A1A154}"/>
              </a:ext>
            </a:extLst>
          </p:cNvPr>
          <p:cNvSpPr/>
          <p:nvPr/>
        </p:nvSpPr>
        <p:spPr>
          <a:xfrm>
            <a:off x="8106032" y="418481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95D273-741E-4C49-9A74-FC9F627BC552}"/>
              </a:ext>
            </a:extLst>
          </p:cNvPr>
          <p:cNvSpPr/>
          <p:nvPr/>
        </p:nvSpPr>
        <p:spPr>
          <a:xfrm>
            <a:off x="8518697" y="418482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80453F-09F8-4F89-A717-CAB11D73C98A}"/>
              </a:ext>
            </a:extLst>
          </p:cNvPr>
          <p:cNvSpPr/>
          <p:nvPr/>
        </p:nvSpPr>
        <p:spPr>
          <a:xfrm>
            <a:off x="8963540" y="418481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E1B5A9-3BE1-475C-91B8-6FFC67EB7C38}"/>
              </a:ext>
            </a:extLst>
          </p:cNvPr>
          <p:cNvSpPr/>
          <p:nvPr/>
        </p:nvSpPr>
        <p:spPr>
          <a:xfrm>
            <a:off x="9408383" y="418481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9B59F8-8622-4D96-AD67-1DE4AAA47887}"/>
              </a:ext>
            </a:extLst>
          </p:cNvPr>
          <p:cNvSpPr/>
          <p:nvPr/>
        </p:nvSpPr>
        <p:spPr>
          <a:xfrm>
            <a:off x="7216346" y="460019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12D7C7-473F-421E-8D05-21FB522DE36D}"/>
              </a:ext>
            </a:extLst>
          </p:cNvPr>
          <p:cNvSpPr/>
          <p:nvPr/>
        </p:nvSpPr>
        <p:spPr>
          <a:xfrm>
            <a:off x="7661189" y="460018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9AA60B-910C-4943-BE61-655EF30732AE}"/>
              </a:ext>
            </a:extLst>
          </p:cNvPr>
          <p:cNvSpPr/>
          <p:nvPr/>
        </p:nvSpPr>
        <p:spPr>
          <a:xfrm>
            <a:off x="8106032" y="460018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BF4A59-5C16-4065-B1D1-9A9803ADB8E2}"/>
              </a:ext>
            </a:extLst>
          </p:cNvPr>
          <p:cNvSpPr/>
          <p:nvPr/>
        </p:nvSpPr>
        <p:spPr>
          <a:xfrm>
            <a:off x="8518697" y="4600190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06D0FC-2130-46EC-8B35-CA03494FBAC5}"/>
              </a:ext>
            </a:extLst>
          </p:cNvPr>
          <p:cNvSpPr/>
          <p:nvPr/>
        </p:nvSpPr>
        <p:spPr>
          <a:xfrm>
            <a:off x="8963540" y="460018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0A5DD2-BDFF-47EF-A793-62F325EDB823}"/>
              </a:ext>
            </a:extLst>
          </p:cNvPr>
          <p:cNvSpPr/>
          <p:nvPr/>
        </p:nvSpPr>
        <p:spPr>
          <a:xfrm>
            <a:off x="9408383" y="460018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6335E8-A401-4FC2-A98D-587AFCF7AEDA}"/>
              </a:ext>
            </a:extLst>
          </p:cNvPr>
          <p:cNvSpPr/>
          <p:nvPr/>
        </p:nvSpPr>
        <p:spPr>
          <a:xfrm>
            <a:off x="7216346" y="5045032"/>
            <a:ext cx="444843" cy="444843"/>
          </a:xfrm>
          <a:prstGeom prst="rect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B17AC9-3555-4B17-8E8A-1B8A8103EB5F}"/>
              </a:ext>
            </a:extLst>
          </p:cNvPr>
          <p:cNvSpPr/>
          <p:nvPr/>
        </p:nvSpPr>
        <p:spPr>
          <a:xfrm>
            <a:off x="7661189" y="5045031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149C79-C47B-4F1D-9C6F-50E58D797C94}"/>
              </a:ext>
            </a:extLst>
          </p:cNvPr>
          <p:cNvSpPr/>
          <p:nvPr/>
        </p:nvSpPr>
        <p:spPr>
          <a:xfrm>
            <a:off x="8106032" y="504503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107345-8F6D-426F-8701-F1D20F7B6BDE}"/>
              </a:ext>
            </a:extLst>
          </p:cNvPr>
          <p:cNvSpPr/>
          <p:nvPr/>
        </p:nvSpPr>
        <p:spPr>
          <a:xfrm>
            <a:off x="8518697" y="5045032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5FF607-7A17-4CFC-893D-8A92144AFC35}"/>
              </a:ext>
            </a:extLst>
          </p:cNvPr>
          <p:cNvSpPr/>
          <p:nvPr/>
        </p:nvSpPr>
        <p:spPr>
          <a:xfrm>
            <a:off x="8963540" y="5045031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07CBEA-CAE8-4179-83F4-3353B519CDEF}"/>
              </a:ext>
            </a:extLst>
          </p:cNvPr>
          <p:cNvSpPr/>
          <p:nvPr/>
        </p:nvSpPr>
        <p:spPr>
          <a:xfrm>
            <a:off x="9408383" y="504503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0F1FB-8457-49E4-98EA-7DCD20014AA1}"/>
              </a:ext>
            </a:extLst>
          </p:cNvPr>
          <p:cNvSpPr txBox="1"/>
          <p:nvPr/>
        </p:nvSpPr>
        <p:spPr>
          <a:xfrm>
            <a:off x="5908206" y="5696719"/>
            <a:ext cx="522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the shortest path – 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(cells)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(we can visit the neighbor cells)</a:t>
            </a:r>
          </a:p>
        </p:txBody>
      </p:sp>
    </p:spTree>
    <p:extLst>
      <p:ext uri="{BB962C8B-B14F-4D97-AF65-F5344CB8AC3E}">
        <p14:creationId xmlns:p14="http://schemas.microsoft.com/office/powerpoint/2010/main" val="24604465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052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408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/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yellow ) = P(yellow) * 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blipFill>
                <a:blip r:embed="rId7"/>
                <a:stretch>
                  <a:fillRect l="-58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2596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/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yellow ) = P(yellow) * 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blipFill>
                <a:blip r:embed="rId7"/>
                <a:stretch>
                  <a:fillRect l="-58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6580879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popular and widely used supervised learning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algorithm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great benefit is that it can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operate even in infinite dimensions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defines a margin (decision boundary) between the data points in the multidimensional space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is to find a flat boundary ( also known as 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that leads to a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partition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separation is achieved by the hyperplane that has the largest distance to the nearest training-data point of any class since in general the larger the margin the lower the generalization error of the classifier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WITH SUPPORT VECTOR MACHINE ALGORITHM WE MAXIMIZE THE MARGIN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057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5660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9933915">
            <a:off x="5487086" y="1143901"/>
            <a:ext cx="551645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4599808" y="1431395"/>
            <a:ext cx="2326202" cy="44179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170069" y="4616903"/>
            <a:ext cx="37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a linear line that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different data points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</a:t>
            </a:r>
          </a:p>
        </p:txBody>
      </p:sp>
    </p:spTree>
    <p:extLst>
      <p:ext uri="{BB962C8B-B14F-4D97-AF65-F5344CB8AC3E}">
        <p14:creationId xmlns:p14="http://schemas.microsoft.com/office/powerpoint/2010/main" val="18450097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442670">
            <a:off x="5487086" y="1535788"/>
            <a:ext cx="551645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779072" y="2516738"/>
            <a:ext cx="3967674" cy="303108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882355" y="4400877"/>
            <a:ext cx="37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a linear line that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different data points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</a:t>
            </a:r>
          </a:p>
        </p:txBody>
      </p:sp>
    </p:spTree>
    <p:extLst>
      <p:ext uri="{BB962C8B-B14F-4D97-AF65-F5344CB8AC3E}">
        <p14:creationId xmlns:p14="http://schemas.microsoft.com/office/powerpoint/2010/main" val="10436691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150312">
            <a:off x="5245017" y="1670058"/>
            <a:ext cx="1089572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684404" y="2824995"/>
            <a:ext cx="4210798" cy="26831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8093894" y="4266764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looking for the margin (decision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boundary)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width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MAXIMUM MARGIN !!!</a:t>
            </a:r>
          </a:p>
        </p:txBody>
      </p:sp>
    </p:spTree>
    <p:extLst>
      <p:ext uri="{BB962C8B-B14F-4D97-AF65-F5344CB8AC3E}">
        <p14:creationId xmlns:p14="http://schemas.microsoft.com/office/powerpoint/2010/main" val="107362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78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REINFORCEMENT LEARNING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0916C-5A75-4E54-A99D-D64A1F43C9FF}"/>
              </a:ext>
            </a:extLst>
          </p:cNvPr>
          <p:cNvSpPr/>
          <p:nvPr/>
        </p:nvSpPr>
        <p:spPr>
          <a:xfrm>
            <a:off x="2022884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70AC27-EB36-4B87-AF94-D4FF26679B15}"/>
              </a:ext>
            </a:extLst>
          </p:cNvPr>
          <p:cNvSpPr/>
          <p:nvPr/>
        </p:nvSpPr>
        <p:spPr>
          <a:xfrm>
            <a:off x="3062912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3C27E9-EFB0-4769-8B2D-36926285E71C}"/>
              </a:ext>
            </a:extLst>
          </p:cNvPr>
          <p:cNvSpPr/>
          <p:nvPr/>
        </p:nvSpPr>
        <p:spPr>
          <a:xfrm>
            <a:off x="4102940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BDFA9-3E02-4943-A3ED-CB1A9242B30D}"/>
              </a:ext>
            </a:extLst>
          </p:cNvPr>
          <p:cNvSpPr/>
          <p:nvPr/>
        </p:nvSpPr>
        <p:spPr>
          <a:xfrm>
            <a:off x="2022884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9F5AFE-C247-410B-8A61-E9E6D42B03A7}"/>
              </a:ext>
            </a:extLst>
          </p:cNvPr>
          <p:cNvSpPr/>
          <p:nvPr/>
        </p:nvSpPr>
        <p:spPr>
          <a:xfrm>
            <a:off x="3062912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DB7A74-D4C0-4234-B4B0-61E404DC478C}"/>
              </a:ext>
            </a:extLst>
          </p:cNvPr>
          <p:cNvSpPr/>
          <p:nvPr/>
        </p:nvSpPr>
        <p:spPr>
          <a:xfrm>
            <a:off x="4102940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08320-BB05-4E0A-B8FB-EB9F40411F0E}"/>
              </a:ext>
            </a:extLst>
          </p:cNvPr>
          <p:cNvSpPr/>
          <p:nvPr/>
        </p:nvSpPr>
        <p:spPr>
          <a:xfrm>
            <a:off x="2022884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1253D-2523-4B3E-AC6C-B414D6E05B64}"/>
              </a:ext>
            </a:extLst>
          </p:cNvPr>
          <p:cNvSpPr/>
          <p:nvPr/>
        </p:nvSpPr>
        <p:spPr>
          <a:xfrm>
            <a:off x="3062912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7EF150-50F6-4E72-B3DC-FB3DBB0A5C77}"/>
              </a:ext>
            </a:extLst>
          </p:cNvPr>
          <p:cNvSpPr/>
          <p:nvPr/>
        </p:nvSpPr>
        <p:spPr>
          <a:xfrm>
            <a:off x="4102940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C29A5-A2EF-4D4F-ACE3-7D34472F1F6A}"/>
              </a:ext>
            </a:extLst>
          </p:cNvPr>
          <p:cNvSpPr txBox="1"/>
          <p:nvPr/>
        </p:nvSpPr>
        <p:spPr>
          <a:xfrm>
            <a:off x="5946999" y="1626076"/>
            <a:ext cx="540680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reinforced learning can be used to learn 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playing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tic-tac-toe game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environment are the cells on the 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agent (computer player) makes a move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the board states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move is the location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eventually the game will end: agent will receive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reward (win) or receive penalty (lose)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9A37E-D6EF-499A-9169-951534C6F9A5}"/>
              </a:ext>
            </a:extLst>
          </p:cNvPr>
          <p:cNvSpPr txBox="1"/>
          <p:nvPr/>
        </p:nvSpPr>
        <p:spPr>
          <a:xfrm>
            <a:off x="1200942" y="5747717"/>
            <a:ext cx="9790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computer (agent) initially plays poorly but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procedure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playing a lot)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will be able to choose the right actions and moves</a:t>
            </a:r>
          </a:p>
        </p:txBody>
      </p:sp>
    </p:spTree>
    <p:extLst>
      <p:ext uri="{BB962C8B-B14F-4D97-AF65-F5344CB8AC3E}">
        <p14:creationId xmlns:p14="http://schemas.microsoft.com/office/powerpoint/2010/main" val="18860683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2264" y="3999944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03667" y="342769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150312">
            <a:off x="5245017" y="1670058"/>
            <a:ext cx="1089572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684404" y="2824995"/>
            <a:ext cx="4210798" cy="26831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878282" y="1955122"/>
            <a:ext cx="41933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points that are closest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 are called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support-vectors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SUPPORT VECTORS STORE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INFORMATION FOR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DECISION BOUNDARY !!!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change the positions (feature values)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other data points then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 happens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but if we change the support vectors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changes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5989610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class have at least one support vector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 to reconstruct the hyerplane so the decision boundary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AN EXTREMELY POWERFUL FEATURE 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model can be stored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when there are an extemely huge amount of features</a:t>
            </a: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4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4520272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A757F-D7AB-4F12-A869-AE35E7E3EC2C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</p:spTree>
    <p:extLst>
      <p:ext uri="{BB962C8B-B14F-4D97-AF65-F5344CB8AC3E}">
        <p14:creationId xmlns:p14="http://schemas.microsoft.com/office/powerpoint/2010/main" val="15809824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398AD2-147B-4ACE-B5AF-491C4416A8A6}"/>
              </a:ext>
            </a:extLst>
          </p:cNvPr>
          <p:cNvSpPr txBox="1"/>
          <p:nvPr/>
        </p:nvSpPr>
        <p:spPr>
          <a:xfrm>
            <a:off x="7746862" y="4749182"/>
            <a:ext cx="14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ax + b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- ax - b = 0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4E6E-025A-4551-86B6-76D81F32D838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</p:spTree>
    <p:extLst>
      <p:ext uri="{BB962C8B-B14F-4D97-AF65-F5344CB8AC3E}">
        <p14:creationId xmlns:p14="http://schemas.microsoft.com/office/powerpoint/2010/main" val="27479876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398AD2-147B-4ACE-B5AF-491C4416A8A6}"/>
              </a:ext>
            </a:extLst>
          </p:cNvPr>
          <p:cNvSpPr txBox="1"/>
          <p:nvPr/>
        </p:nvSpPr>
        <p:spPr>
          <a:xfrm>
            <a:off x="7746862" y="4749182"/>
            <a:ext cx="14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ax + b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- ax - b = 0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4E6E-025A-4551-86B6-76D81F32D838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6C3496-8B57-4E43-99B7-346FB92BC22C}"/>
              </a:ext>
            </a:extLst>
          </p:cNvPr>
          <p:cNvCxnSpPr/>
          <p:nvPr/>
        </p:nvCxnSpPr>
        <p:spPr>
          <a:xfrm>
            <a:off x="9451743" y="4764333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83596A-ECDC-4F2E-8366-03EB365A3520}"/>
              </a:ext>
            </a:extLst>
          </p:cNvPr>
          <p:cNvCxnSpPr/>
          <p:nvPr/>
        </p:nvCxnSpPr>
        <p:spPr>
          <a:xfrm>
            <a:off x="10081934" y="476037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48E319-97B1-4FF5-AECA-60C2440D5900}"/>
              </a:ext>
            </a:extLst>
          </p:cNvPr>
          <p:cNvCxnSpPr/>
          <p:nvPr/>
        </p:nvCxnSpPr>
        <p:spPr>
          <a:xfrm>
            <a:off x="9451743" y="47643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A665A4-0D0D-4AE6-B73E-61298A28C37A}"/>
              </a:ext>
            </a:extLst>
          </p:cNvPr>
          <p:cNvCxnSpPr/>
          <p:nvPr/>
        </p:nvCxnSpPr>
        <p:spPr>
          <a:xfrm>
            <a:off x="9451743" y="59177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440F68-6919-41ED-B935-C05D2EC11D7E}"/>
              </a:ext>
            </a:extLst>
          </p:cNvPr>
          <p:cNvCxnSpPr/>
          <p:nvPr/>
        </p:nvCxnSpPr>
        <p:spPr>
          <a:xfrm>
            <a:off x="9884226" y="47681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8334BE-9B58-4905-8D1D-015E94D4AEA5}"/>
              </a:ext>
            </a:extLst>
          </p:cNvPr>
          <p:cNvCxnSpPr/>
          <p:nvPr/>
        </p:nvCxnSpPr>
        <p:spPr>
          <a:xfrm>
            <a:off x="9884226" y="591367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947852-E7BB-41C1-8E0B-7B2806EA7B36}"/>
              </a:ext>
            </a:extLst>
          </p:cNvPr>
          <p:cNvSpPr txBox="1"/>
          <p:nvPr/>
        </p:nvSpPr>
        <p:spPr>
          <a:xfrm>
            <a:off x="9604526" y="4867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076A15-A839-4FEE-A3EE-0F61D1B57B52}"/>
              </a:ext>
            </a:extLst>
          </p:cNvPr>
          <p:cNvSpPr txBox="1"/>
          <p:nvPr/>
        </p:nvSpPr>
        <p:spPr>
          <a:xfrm>
            <a:off x="9574382" y="53887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91541-472D-4E14-B45B-7D5FC7A40C53}"/>
              </a:ext>
            </a:extLst>
          </p:cNvPr>
          <p:cNvSpPr txBox="1"/>
          <p:nvPr/>
        </p:nvSpPr>
        <p:spPr>
          <a:xfrm>
            <a:off x="10082369" y="45663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0CCB8A-17FF-4BCE-8F2C-C8404D2C4BE6}"/>
              </a:ext>
            </a:extLst>
          </p:cNvPr>
          <p:cNvCxnSpPr/>
          <p:nvPr/>
        </p:nvCxnSpPr>
        <p:spPr>
          <a:xfrm>
            <a:off x="10378849" y="4758237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E687AD-EF3D-4ABD-9281-288FB6CE76F2}"/>
              </a:ext>
            </a:extLst>
          </p:cNvPr>
          <p:cNvCxnSpPr/>
          <p:nvPr/>
        </p:nvCxnSpPr>
        <p:spPr>
          <a:xfrm>
            <a:off x="11009040" y="4754283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BF3F5E-3686-4B8C-BC73-96A0A354453D}"/>
              </a:ext>
            </a:extLst>
          </p:cNvPr>
          <p:cNvCxnSpPr/>
          <p:nvPr/>
        </p:nvCxnSpPr>
        <p:spPr>
          <a:xfrm>
            <a:off x="10378849" y="475823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8C3F-3A94-4DEA-997D-50D0533455D0}"/>
              </a:ext>
            </a:extLst>
          </p:cNvPr>
          <p:cNvCxnSpPr/>
          <p:nvPr/>
        </p:nvCxnSpPr>
        <p:spPr>
          <a:xfrm>
            <a:off x="10378849" y="59116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AA5919-38A2-45A1-914E-70F6DC62A916}"/>
              </a:ext>
            </a:extLst>
          </p:cNvPr>
          <p:cNvCxnSpPr/>
          <p:nvPr/>
        </p:nvCxnSpPr>
        <p:spPr>
          <a:xfrm>
            <a:off x="10811332" y="476202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275D72-57D1-498B-BCB5-D59F22A30FF3}"/>
              </a:ext>
            </a:extLst>
          </p:cNvPr>
          <p:cNvCxnSpPr/>
          <p:nvPr/>
        </p:nvCxnSpPr>
        <p:spPr>
          <a:xfrm>
            <a:off x="10811332" y="59075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1A357E-7291-4933-9F86-6BF0C57B663D}"/>
              </a:ext>
            </a:extLst>
          </p:cNvPr>
          <p:cNvSpPr txBox="1"/>
          <p:nvPr/>
        </p:nvSpPr>
        <p:spPr>
          <a:xfrm>
            <a:off x="10561778" y="486179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28E47-D25E-4DC8-B64E-5471BFCED3EB}"/>
              </a:ext>
            </a:extLst>
          </p:cNvPr>
          <p:cNvSpPr txBox="1"/>
          <p:nvPr/>
        </p:nvSpPr>
        <p:spPr>
          <a:xfrm>
            <a:off x="10561777" y="53826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FAC645-A48A-4D85-A554-BAF9892637A0}"/>
              </a:ext>
            </a:extLst>
          </p:cNvPr>
          <p:cNvSpPr txBox="1"/>
          <p:nvPr/>
        </p:nvSpPr>
        <p:spPr>
          <a:xfrm>
            <a:off x="11109015" y="508116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 =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453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AD2182-42A6-4EAD-86B0-859FB2138A27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424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788FE-3D6F-4CF8-811F-16814DD34A03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018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4489B5-BC8D-4717-9CFB-8F408C9B15FA}"/>
              </a:ext>
            </a:extLst>
          </p:cNvPr>
          <p:cNvCxnSpPr/>
          <p:nvPr/>
        </p:nvCxnSpPr>
        <p:spPr>
          <a:xfrm>
            <a:off x="8758177" y="255199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2A0333-1819-4E5D-9DA3-E5ADDD59175C}"/>
              </a:ext>
            </a:extLst>
          </p:cNvPr>
          <p:cNvCxnSpPr/>
          <p:nvPr/>
        </p:nvCxnSpPr>
        <p:spPr>
          <a:xfrm>
            <a:off x="9388368" y="254804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D8E9C1-3196-47C0-A59E-18B1820F9839}"/>
              </a:ext>
            </a:extLst>
          </p:cNvPr>
          <p:cNvCxnSpPr/>
          <p:nvPr/>
        </p:nvCxnSpPr>
        <p:spPr>
          <a:xfrm>
            <a:off x="8758177" y="25519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4E97AD-9E2D-43EB-9D33-2BDCB426491D}"/>
              </a:ext>
            </a:extLst>
          </p:cNvPr>
          <p:cNvCxnSpPr/>
          <p:nvPr/>
        </p:nvCxnSpPr>
        <p:spPr>
          <a:xfrm>
            <a:off x="8758177" y="370545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EDFAE-CF1A-4FC6-B2EA-BCFBF1DFA822}"/>
              </a:ext>
            </a:extLst>
          </p:cNvPr>
          <p:cNvCxnSpPr/>
          <p:nvPr/>
        </p:nvCxnSpPr>
        <p:spPr>
          <a:xfrm>
            <a:off x="9190660" y="25557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1A8572-51C2-49A8-9067-E5DEEEB95421}"/>
              </a:ext>
            </a:extLst>
          </p:cNvPr>
          <p:cNvCxnSpPr/>
          <p:nvPr/>
        </p:nvCxnSpPr>
        <p:spPr>
          <a:xfrm>
            <a:off x="9190660" y="370133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56AD1C-DD2B-473A-A0AF-11E26A9C0EC8}"/>
              </a:ext>
            </a:extLst>
          </p:cNvPr>
          <p:cNvSpPr txBox="1"/>
          <p:nvPr/>
        </p:nvSpPr>
        <p:spPr>
          <a:xfrm>
            <a:off x="8910960" y="2655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325EB-D4F8-46AB-B016-2F85CC546639}"/>
              </a:ext>
            </a:extLst>
          </p:cNvPr>
          <p:cNvSpPr txBox="1"/>
          <p:nvPr/>
        </p:nvSpPr>
        <p:spPr>
          <a:xfrm>
            <a:off x="8921008" y="31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70ACB7-948E-4B49-B87C-426ABB0B2FBD}"/>
              </a:ext>
            </a:extLst>
          </p:cNvPr>
          <p:cNvSpPr txBox="1"/>
          <p:nvPr/>
        </p:nvSpPr>
        <p:spPr>
          <a:xfrm>
            <a:off x="9388803" y="2353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71586-721B-47B8-B57C-07C55F67E662}"/>
              </a:ext>
            </a:extLst>
          </p:cNvPr>
          <p:cNvCxnSpPr/>
          <p:nvPr/>
        </p:nvCxnSpPr>
        <p:spPr>
          <a:xfrm>
            <a:off x="9685283" y="254589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445859-4B5A-4963-91A5-3A819BCF62A7}"/>
              </a:ext>
            </a:extLst>
          </p:cNvPr>
          <p:cNvCxnSpPr/>
          <p:nvPr/>
        </p:nvCxnSpPr>
        <p:spPr>
          <a:xfrm>
            <a:off x="10315474" y="254194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7AB09F-DBE2-40DA-A61F-6FEBC5FB1806}"/>
              </a:ext>
            </a:extLst>
          </p:cNvPr>
          <p:cNvCxnSpPr/>
          <p:nvPr/>
        </p:nvCxnSpPr>
        <p:spPr>
          <a:xfrm>
            <a:off x="9685283" y="25458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405FA9-C130-4D67-A86E-4A115A0A85B3}"/>
              </a:ext>
            </a:extLst>
          </p:cNvPr>
          <p:cNvCxnSpPr/>
          <p:nvPr/>
        </p:nvCxnSpPr>
        <p:spPr>
          <a:xfrm>
            <a:off x="9685283" y="36993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E4A1DD-4676-4F3C-A9F4-EC0E24439FFE}"/>
              </a:ext>
            </a:extLst>
          </p:cNvPr>
          <p:cNvCxnSpPr/>
          <p:nvPr/>
        </p:nvCxnSpPr>
        <p:spPr>
          <a:xfrm>
            <a:off x="10117766" y="25496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F0AF5A-2D04-44D9-A24B-CE3D2CD8960B}"/>
              </a:ext>
            </a:extLst>
          </p:cNvPr>
          <p:cNvCxnSpPr/>
          <p:nvPr/>
        </p:nvCxnSpPr>
        <p:spPr>
          <a:xfrm>
            <a:off x="10117766" y="369524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552DC1-A8F9-48EC-A5B2-2BCDA5C883E9}"/>
              </a:ext>
            </a:extLst>
          </p:cNvPr>
          <p:cNvSpPr txBox="1"/>
          <p:nvPr/>
        </p:nvSpPr>
        <p:spPr>
          <a:xfrm>
            <a:off x="9868212" y="2649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845792-6853-455E-8E4C-991E99DD0D8F}"/>
              </a:ext>
            </a:extLst>
          </p:cNvPr>
          <p:cNvSpPr txBox="1"/>
          <p:nvPr/>
        </p:nvSpPr>
        <p:spPr>
          <a:xfrm>
            <a:off x="9868211" y="317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48C54-E027-41E3-8F8E-5E41CC707849}"/>
              </a:ext>
            </a:extLst>
          </p:cNvPr>
          <p:cNvSpPr txBox="1"/>
          <p:nvPr/>
        </p:nvSpPr>
        <p:spPr>
          <a:xfrm>
            <a:off x="10415449" y="286882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 = -3 &lt;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0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4489B5-BC8D-4717-9CFB-8F408C9B15FA}"/>
              </a:ext>
            </a:extLst>
          </p:cNvPr>
          <p:cNvCxnSpPr/>
          <p:nvPr/>
        </p:nvCxnSpPr>
        <p:spPr>
          <a:xfrm>
            <a:off x="8758177" y="255199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2A0333-1819-4E5D-9DA3-E5ADDD59175C}"/>
              </a:ext>
            </a:extLst>
          </p:cNvPr>
          <p:cNvCxnSpPr/>
          <p:nvPr/>
        </p:nvCxnSpPr>
        <p:spPr>
          <a:xfrm>
            <a:off x="9388368" y="254804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D8E9C1-3196-47C0-A59E-18B1820F9839}"/>
              </a:ext>
            </a:extLst>
          </p:cNvPr>
          <p:cNvCxnSpPr/>
          <p:nvPr/>
        </p:nvCxnSpPr>
        <p:spPr>
          <a:xfrm>
            <a:off x="8758177" y="25519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4E97AD-9E2D-43EB-9D33-2BDCB426491D}"/>
              </a:ext>
            </a:extLst>
          </p:cNvPr>
          <p:cNvCxnSpPr/>
          <p:nvPr/>
        </p:nvCxnSpPr>
        <p:spPr>
          <a:xfrm>
            <a:off x="8758177" y="370545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EDFAE-CF1A-4FC6-B2EA-BCFBF1DFA822}"/>
              </a:ext>
            </a:extLst>
          </p:cNvPr>
          <p:cNvCxnSpPr/>
          <p:nvPr/>
        </p:nvCxnSpPr>
        <p:spPr>
          <a:xfrm>
            <a:off x="9190660" y="25557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1A8572-51C2-49A8-9067-E5DEEEB95421}"/>
              </a:ext>
            </a:extLst>
          </p:cNvPr>
          <p:cNvCxnSpPr/>
          <p:nvPr/>
        </p:nvCxnSpPr>
        <p:spPr>
          <a:xfrm>
            <a:off x="9190660" y="370133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56AD1C-DD2B-473A-A0AF-11E26A9C0EC8}"/>
              </a:ext>
            </a:extLst>
          </p:cNvPr>
          <p:cNvSpPr txBox="1"/>
          <p:nvPr/>
        </p:nvSpPr>
        <p:spPr>
          <a:xfrm>
            <a:off x="8910960" y="2655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325EB-D4F8-46AB-B016-2F85CC546639}"/>
              </a:ext>
            </a:extLst>
          </p:cNvPr>
          <p:cNvSpPr txBox="1"/>
          <p:nvPr/>
        </p:nvSpPr>
        <p:spPr>
          <a:xfrm>
            <a:off x="8921008" y="31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70ACB7-948E-4B49-B87C-426ABB0B2FBD}"/>
              </a:ext>
            </a:extLst>
          </p:cNvPr>
          <p:cNvSpPr txBox="1"/>
          <p:nvPr/>
        </p:nvSpPr>
        <p:spPr>
          <a:xfrm>
            <a:off x="9388803" y="2353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71586-721B-47B8-B57C-07C55F67E662}"/>
              </a:ext>
            </a:extLst>
          </p:cNvPr>
          <p:cNvCxnSpPr/>
          <p:nvPr/>
        </p:nvCxnSpPr>
        <p:spPr>
          <a:xfrm>
            <a:off x="9685283" y="254589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445859-4B5A-4963-91A5-3A819BCF62A7}"/>
              </a:ext>
            </a:extLst>
          </p:cNvPr>
          <p:cNvCxnSpPr/>
          <p:nvPr/>
        </p:nvCxnSpPr>
        <p:spPr>
          <a:xfrm>
            <a:off x="10315474" y="254194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7AB09F-DBE2-40DA-A61F-6FEBC5FB1806}"/>
              </a:ext>
            </a:extLst>
          </p:cNvPr>
          <p:cNvCxnSpPr/>
          <p:nvPr/>
        </p:nvCxnSpPr>
        <p:spPr>
          <a:xfrm>
            <a:off x="9685283" y="25458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405FA9-C130-4D67-A86E-4A115A0A85B3}"/>
              </a:ext>
            </a:extLst>
          </p:cNvPr>
          <p:cNvCxnSpPr/>
          <p:nvPr/>
        </p:nvCxnSpPr>
        <p:spPr>
          <a:xfrm>
            <a:off x="9685283" y="36993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E4A1DD-4676-4F3C-A9F4-EC0E24439FFE}"/>
              </a:ext>
            </a:extLst>
          </p:cNvPr>
          <p:cNvCxnSpPr/>
          <p:nvPr/>
        </p:nvCxnSpPr>
        <p:spPr>
          <a:xfrm>
            <a:off x="10117766" y="25496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F0AF5A-2D04-44D9-A24B-CE3D2CD8960B}"/>
              </a:ext>
            </a:extLst>
          </p:cNvPr>
          <p:cNvCxnSpPr/>
          <p:nvPr/>
        </p:nvCxnSpPr>
        <p:spPr>
          <a:xfrm>
            <a:off x="10117766" y="369524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552DC1-A8F9-48EC-A5B2-2BCDA5C883E9}"/>
              </a:ext>
            </a:extLst>
          </p:cNvPr>
          <p:cNvSpPr txBox="1"/>
          <p:nvPr/>
        </p:nvSpPr>
        <p:spPr>
          <a:xfrm>
            <a:off x="9797875" y="2649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845792-6853-455E-8E4C-991E99DD0D8F}"/>
              </a:ext>
            </a:extLst>
          </p:cNvPr>
          <p:cNvSpPr txBox="1"/>
          <p:nvPr/>
        </p:nvSpPr>
        <p:spPr>
          <a:xfrm>
            <a:off x="9797874" y="3170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48C54-E027-41E3-8F8E-5E41CC707849}"/>
              </a:ext>
            </a:extLst>
          </p:cNvPr>
          <p:cNvSpPr txBox="1"/>
          <p:nvPr/>
        </p:nvSpPr>
        <p:spPr>
          <a:xfrm>
            <a:off x="10415449" y="286882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 = 15 &gt;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Why to Learn AI and Machine Learning?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6349772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857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4C9BC-1AC9-4A3E-8A60-D09532D817C4}"/>
              </a:ext>
            </a:extLst>
          </p:cNvPr>
          <p:cNvSpPr txBox="1"/>
          <p:nvPr/>
        </p:nvSpPr>
        <p:spPr>
          <a:xfrm>
            <a:off x="8128640" y="476895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8B0AB-4FD8-4696-BF65-8E458BF88DDC}"/>
              </a:ext>
            </a:extLst>
          </p:cNvPr>
          <p:cNvSpPr txBox="1"/>
          <p:nvPr/>
        </p:nvSpPr>
        <p:spPr>
          <a:xfrm>
            <a:off x="7482093" y="5678442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239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8858B-A4CD-403A-A179-73AAB24F5579}"/>
              </a:ext>
            </a:extLst>
          </p:cNvPr>
          <p:cNvSpPr txBox="1"/>
          <p:nvPr/>
        </p:nvSpPr>
        <p:spPr>
          <a:xfrm>
            <a:off x="8180176" y="1880126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&gt;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C8D49-A4CB-494E-9821-11328C3DDEC4}"/>
              </a:ext>
            </a:extLst>
          </p:cNvPr>
          <p:cNvSpPr txBox="1"/>
          <p:nvPr/>
        </p:nvSpPr>
        <p:spPr>
          <a:xfrm>
            <a:off x="324854" y="4550569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&lt; -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397C8D-20E1-4D68-812B-4801EA66726A}"/>
              </a:ext>
            </a:extLst>
          </p:cNvPr>
          <p:cNvSpPr txBox="1"/>
          <p:nvPr/>
        </p:nvSpPr>
        <p:spPr>
          <a:xfrm>
            <a:off x="8128640" y="476895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F520E-5F82-47BB-8EBA-D1CE5264190D}"/>
              </a:ext>
            </a:extLst>
          </p:cNvPr>
          <p:cNvSpPr txBox="1"/>
          <p:nvPr/>
        </p:nvSpPr>
        <p:spPr>
          <a:xfrm>
            <a:off x="7482093" y="5678442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830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8028159" y="4768950"/>
            <a:ext cx="6110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H+</a:t>
            </a:r>
            <a:r>
              <a:rPr lang="el-GR" sz="20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7381612" y="5678442"/>
            <a:ext cx="5613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H-</a:t>
            </a:r>
            <a:r>
              <a:rPr lang="el-GR" sz="20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8858B-A4CD-403A-A179-73AAB24F5579}"/>
              </a:ext>
            </a:extLst>
          </p:cNvPr>
          <p:cNvSpPr txBox="1"/>
          <p:nvPr/>
        </p:nvSpPr>
        <p:spPr>
          <a:xfrm>
            <a:off x="8180176" y="1880126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 + b &gt; </a:t>
            </a:r>
            <a:r>
              <a:rPr lang="el-GR" sz="18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hu-HU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C8D49-A4CB-494E-9821-11328C3DDEC4}"/>
              </a:ext>
            </a:extLst>
          </p:cNvPr>
          <p:cNvSpPr txBox="1"/>
          <p:nvPr/>
        </p:nvSpPr>
        <p:spPr>
          <a:xfrm>
            <a:off x="324854" y="4550569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 + b &lt; -</a:t>
            </a:r>
            <a:r>
              <a:rPr lang="el-GR" sz="18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hu-HU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BDA5E0-791B-4ACE-B548-8B0DDE7C96A8}"/>
              </a:ext>
            </a:extLst>
          </p:cNvPr>
          <p:cNvSpPr/>
          <p:nvPr/>
        </p:nvSpPr>
        <p:spPr>
          <a:xfrm>
            <a:off x="2978927" y="3237667"/>
            <a:ext cx="6234145" cy="1368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mathematical convenience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usually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offset to  one (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δ=1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simplify the design of the classifier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output labels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398728" y="1380764"/>
            <a:ext cx="41433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convenient to define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δ=1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it allows the classification constraints to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into a single constraint 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 such that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≥ 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≤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single constraint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deal with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of course support vectors are when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b) = 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862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398728" y="1380764"/>
            <a:ext cx="4143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 such that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≥ 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≤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lines are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called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between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lines is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δ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THE TOTAL DISTANCE BETWEEN H</a:t>
            </a:r>
            <a:r>
              <a:rPr lang="hu-HU" sz="20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because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maximum margin classifier so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 distance</a:t>
            </a:r>
          </a:p>
        </p:txBody>
      </p:sp>
    </p:spTree>
    <p:extLst>
      <p:ext uri="{BB962C8B-B14F-4D97-AF65-F5344CB8AC3E}">
        <p14:creationId xmlns:p14="http://schemas.microsoft.com/office/powerpoint/2010/main" val="7522986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(and this is the distance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well) is defined by the following formula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we want to get the total distance between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4BCEA0-98C9-4F83-8D63-32B2F821BE49}"/>
                  </a:ext>
                </a:extLst>
              </p:cNvPr>
              <p:cNvSpPr txBox="1"/>
              <p:nvPr/>
            </p:nvSpPr>
            <p:spPr>
              <a:xfrm>
                <a:off x="9196001" y="2763905"/>
                <a:ext cx="775020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sz="2000" b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4BCEA0-98C9-4F83-8D63-32B2F821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001" y="2763905"/>
                <a:ext cx="775020" cy="722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196001" y="4929519"/>
                <a:ext cx="775019" cy="74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sz="2000" b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001" y="4929519"/>
                <a:ext cx="775019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240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maximization problem can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 a 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this 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 and we can transform the problem into: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BCEA0-98C9-4F83-8D63-32B2F821BE49}"/>
              </a:ext>
            </a:extLst>
          </p:cNvPr>
          <p:cNvSpPr txBox="1"/>
          <p:nvPr/>
        </p:nvSpPr>
        <p:spPr>
          <a:xfrm>
            <a:off x="9152141" y="2513013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||w||</a:t>
            </a:r>
            <a:endParaRPr lang="en-GB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blipFill>
                <a:blip r:embed="rId3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31A25A-D543-4994-BCFD-73DA2DFD68B4}"/>
              </a:ext>
            </a:extLst>
          </p:cNvPr>
          <p:cNvSpPr txBox="1"/>
          <p:nvPr/>
        </p:nvSpPr>
        <p:spPr>
          <a:xfrm>
            <a:off x="8712411" y="47088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6209-8767-467A-B38D-D67A7C6BD87D}"/>
              </a:ext>
            </a:extLst>
          </p:cNvPr>
          <p:cNvSpPr txBox="1"/>
          <p:nvPr/>
        </p:nvSpPr>
        <p:spPr>
          <a:xfrm>
            <a:off x="8297182" y="5295612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    i=1...N</a:t>
            </a:r>
          </a:p>
          <a:p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BE61D-2279-4C43-AF33-8633843E7160}"/>
              </a:ext>
            </a:extLst>
          </p:cNvPr>
          <p:cNvSpPr txBox="1"/>
          <p:nvPr/>
        </p:nvSpPr>
        <p:spPr>
          <a:xfrm>
            <a:off x="8837896" y="492966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299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 = H+1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 = H-1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every maximization problem can be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transformed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into a minimization problem</a:t>
            </a: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we can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minimize this function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instead and we can transform the problem into: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BCEA0-98C9-4F83-8D63-32B2F821BE49}"/>
              </a:ext>
            </a:extLst>
          </p:cNvPr>
          <p:cNvSpPr txBox="1"/>
          <p:nvPr/>
        </p:nvSpPr>
        <p:spPr>
          <a:xfrm>
            <a:off x="9152141" y="2513013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||w||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blipFill>
                <a:blip r:embed="rId3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31A25A-D543-4994-BCFD-73DA2DFD68B4}"/>
              </a:ext>
            </a:extLst>
          </p:cNvPr>
          <p:cNvSpPr txBox="1"/>
          <p:nvPr/>
        </p:nvSpPr>
        <p:spPr>
          <a:xfrm>
            <a:off x="8712411" y="47088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6209-8767-467A-B38D-D67A7C6BD87D}"/>
              </a:ext>
            </a:extLst>
          </p:cNvPr>
          <p:cNvSpPr txBox="1"/>
          <p:nvPr/>
        </p:nvSpPr>
        <p:spPr>
          <a:xfrm>
            <a:off x="8297182" y="5295612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    i=1...N</a:t>
            </a:r>
          </a:p>
          <a:p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BE61D-2279-4C43-AF33-8633843E7160}"/>
              </a:ext>
            </a:extLst>
          </p:cNvPr>
          <p:cNvSpPr txBox="1"/>
          <p:nvPr/>
        </p:nvSpPr>
        <p:spPr>
          <a:xfrm>
            <a:off x="8837896" y="492966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620C8-2C68-4757-8FFD-C2E407F405B9}"/>
              </a:ext>
            </a:extLst>
          </p:cNvPr>
          <p:cNvSpPr/>
          <p:nvPr/>
        </p:nvSpPr>
        <p:spPr>
          <a:xfrm>
            <a:off x="7772345" y="4200211"/>
            <a:ext cx="3526971" cy="1878341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B36FB-5CB8-4D52-961E-A558B986DC9A}"/>
              </a:ext>
            </a:extLst>
          </p:cNvPr>
          <p:cNvSpPr txBox="1"/>
          <p:nvPr/>
        </p:nvSpPr>
        <p:spPr>
          <a:xfrm>
            <a:off x="8276302" y="3167098"/>
            <a:ext cx="253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</a:rPr>
              <a:t>PRIMAL FORM OF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THE PROBLEM !!!</a:t>
            </a:r>
            <a:endParaRPr lang="en-GB" sz="2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416817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429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OPTIMIZATION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430705" y="1836048"/>
            <a:ext cx="9849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determinsitic algorithms are working fine usually 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algorithms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or other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(dynamic programming etc.)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5872E-1487-4C19-B5EC-9A826EEA0618}"/>
              </a:ext>
            </a:extLst>
          </p:cNvPr>
          <p:cNvSpPr txBox="1"/>
          <p:nvPr/>
        </p:nvSpPr>
        <p:spPr>
          <a:xfrm>
            <a:off x="3513241" y="2903331"/>
            <a:ext cx="6059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THEY ARE GETTING EXTREMELY SLOW AS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THE SEARCH SPACE INCREASES !!!</a:t>
            </a:r>
            <a:endParaRPr lang="en-GB" sz="2400" b="1" dirty="0">
              <a:solidFill>
                <a:srgbClr val="FF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85B92-7BF7-4B27-B90D-876BEEDCF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5" y="3636403"/>
            <a:ext cx="2883159" cy="19246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822584" y="4016781"/>
            <a:ext cx="59295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heuristic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meta-heuristic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approaches to deal with this problem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genetic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ant colony optimization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bee colony optimization etc.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CE477-2364-4418-A5F7-72090AC8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84" y="4919341"/>
            <a:ext cx="2793359" cy="1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19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main problem is that in 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non-linearly separable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classifying all the data points correctly –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some mistakes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many real-world applications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relationships between variables are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 feature of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their ability to map the problem into a higher dimension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space using a process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as the 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trick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 relationship may suddenly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appear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quite 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70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main problem is that in 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non-linearly separable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classifying all the data points correctly –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some mistakes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many real-world applications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relationships between variables are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 feature of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their ability to map the problem into a higher dimension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space using a process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as the 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trick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 relationship may suddenly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appear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quite 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162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548373" y="37953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087817" y="341823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4D13C-439F-428A-AA61-3E4B1514260A}"/>
              </a:ext>
            </a:extLst>
          </p:cNvPr>
          <p:cNvCxnSpPr>
            <a:cxnSpLocks/>
          </p:cNvCxnSpPr>
          <p:nvPr/>
        </p:nvCxnSpPr>
        <p:spPr>
          <a:xfrm flipV="1">
            <a:off x="5869241" y="3711340"/>
            <a:ext cx="259632" cy="449195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F10D32-1BDC-4EC9-B3F8-64E245EA03C0}"/>
              </a:ext>
            </a:extLst>
          </p:cNvPr>
          <p:cNvSpPr txBox="1"/>
          <p:nvPr/>
        </p:nvSpPr>
        <p:spPr>
          <a:xfrm>
            <a:off x="5999057" y="37705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E6708A-786E-406E-BC86-7D061F70FE03}"/>
              </a:ext>
            </a:extLst>
          </p:cNvPr>
          <p:cNvCxnSpPr>
            <a:cxnSpLocks/>
          </p:cNvCxnSpPr>
          <p:nvPr/>
        </p:nvCxnSpPr>
        <p:spPr>
          <a:xfrm flipV="1">
            <a:off x="4802441" y="3613863"/>
            <a:ext cx="129816" cy="205298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B6311A-E00B-4568-9128-30E24BE7B16C}"/>
              </a:ext>
            </a:extLst>
          </p:cNvPr>
          <p:cNvSpPr txBox="1"/>
          <p:nvPr/>
        </p:nvSpPr>
        <p:spPr>
          <a:xfrm>
            <a:off x="4492329" y="339192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596B2-D72D-46B5-824B-B97AE5D7D441}"/>
              </a:ext>
            </a:extLst>
          </p:cNvPr>
          <p:cNvSpPr txBox="1"/>
          <p:nvPr/>
        </p:nvSpPr>
        <p:spPr>
          <a:xfrm>
            <a:off x="7395934" y="3955239"/>
            <a:ext cx="457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allow misclassifications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real-world problems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be sepratared linearly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(slack variables) define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distances from the decision boundary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C8825-43BF-41F6-8151-8E65931FB65A}"/>
              </a:ext>
            </a:extLst>
          </p:cNvPr>
          <p:cNvSpPr txBox="1"/>
          <p:nvPr/>
        </p:nvSpPr>
        <p:spPr>
          <a:xfrm>
            <a:off x="6080471" y="178078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+ 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D004A-B769-4C77-9CEA-90FBF0D9833F}"/>
                  </a:ext>
                </a:extLst>
              </p:cNvPr>
              <p:cNvSpPr txBox="1"/>
              <p:nvPr/>
            </p:nvSpPr>
            <p:spPr>
              <a:xfrm>
                <a:off x="6573178" y="1487899"/>
                <a:ext cx="735907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D004A-B769-4C77-9CEA-90FBF0D9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78" y="1487899"/>
                <a:ext cx="735907" cy="895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5153F18-21CD-409A-9E8D-B4C9AD8FAC06}"/>
              </a:ext>
            </a:extLst>
          </p:cNvPr>
          <p:cNvSpPr txBox="1"/>
          <p:nvPr/>
        </p:nvSpPr>
        <p:spPr>
          <a:xfrm>
            <a:off x="7114147" y="1950335"/>
            <a:ext cx="218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5BCE5-55B0-4713-BDA5-36C11DD36A9C}"/>
                  </a:ext>
                </a:extLst>
              </p:cNvPr>
              <p:cNvSpPr txBox="1"/>
              <p:nvPr/>
            </p:nvSpPr>
            <p:spPr>
              <a:xfrm>
                <a:off x="4810931" y="1629263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5BCE5-55B0-4713-BDA5-36C11DD3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31" y="1629263"/>
                <a:ext cx="1305165" cy="624082"/>
              </a:xfrm>
              <a:prstGeom prst="rect">
                <a:avLst/>
              </a:prstGeom>
              <a:blipFill>
                <a:blip r:embed="rId4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212589D-E588-40BB-93DF-AB64D61EDF0E}"/>
              </a:ext>
            </a:extLst>
          </p:cNvPr>
          <p:cNvSpPr txBox="1"/>
          <p:nvPr/>
        </p:nvSpPr>
        <p:spPr>
          <a:xfrm>
            <a:off x="4210583" y="1776869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 [                                                 ]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AC72C1-751B-4786-8F1B-E5EE9B26874A}"/>
              </a:ext>
            </a:extLst>
          </p:cNvPr>
          <p:cNvSpPr txBox="1"/>
          <p:nvPr/>
        </p:nvSpPr>
        <p:spPr>
          <a:xfrm>
            <a:off x="4356163" y="20077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1D1F15-2DDE-4089-8B8F-6AB6FF494273}"/>
              </a:ext>
            </a:extLst>
          </p:cNvPr>
          <p:cNvSpPr txBox="1"/>
          <p:nvPr/>
        </p:nvSpPr>
        <p:spPr>
          <a:xfrm>
            <a:off x="1315491" y="3361948"/>
            <a:ext cx="9561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parameter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all points that violate the constraints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(by the way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points that are classified correctly)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make our optimization on this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function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tune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parameter: we can modify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penalty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data points that are misclassified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large then the algorithm tries to find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separation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low then wider overall margin is allowed with more misclassified data points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4BAA81-AA57-4EC1-94E6-D9477FCF9A6D}"/>
              </a:ext>
            </a:extLst>
          </p:cNvPr>
          <p:cNvSpPr txBox="1"/>
          <p:nvPr/>
        </p:nvSpPr>
        <p:spPr>
          <a:xfrm>
            <a:off x="4455964" y="2582507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1-a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    i=1...N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165215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1691865"/>
            <a:ext cx="3677055" cy="4315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079332" y="1820308"/>
            <a:ext cx="3406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deals with a large number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 parameters and kernels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slow especially when there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number of features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hard to understand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„black box model”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probabilities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associated with the predictions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134326" y="1820308"/>
            <a:ext cx="35964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can be used both for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regression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classification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uses a subset of the dataset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(support vectors) in the decision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function so it is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memory friendly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working fine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inifinite dimensions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easier to use than neural netoworks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9F220E-D8C5-45F6-8425-6E429002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166697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</p:spTree>
    <p:extLst>
      <p:ext uri="{BB962C8B-B14F-4D97-AF65-F5344CB8AC3E}">
        <p14:creationId xmlns:p14="http://schemas.microsoft.com/office/powerpoint/2010/main" val="2579658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650911-84A6-4837-B3F9-45DA9A8C4D01}"/>
              </a:ext>
            </a:extLst>
          </p:cNvPr>
          <p:cNvCxnSpPr/>
          <p:nvPr/>
        </p:nvCxnSpPr>
        <p:spPr>
          <a:xfrm flipV="1">
            <a:off x="8076306" y="2114875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ED8DC-5A14-42B7-BA7A-3F649D5F639A}"/>
              </a:ext>
            </a:extLst>
          </p:cNvPr>
          <p:cNvCxnSpPr/>
          <p:nvPr/>
        </p:nvCxnSpPr>
        <p:spPr>
          <a:xfrm>
            <a:off x="7818728" y="4963085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673A1B-6D0A-4715-8027-7950B9784063}"/>
              </a:ext>
            </a:extLst>
          </p:cNvPr>
          <p:cNvSpPr txBox="1"/>
          <p:nvPr/>
        </p:nvSpPr>
        <p:spPr>
          <a:xfrm>
            <a:off x="6903970" y="3133481"/>
            <a:ext cx="97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(alitude)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99F97F-DD27-48E9-85A2-E9CA9BBE2653}"/>
              </a:ext>
            </a:extLst>
          </p:cNvPr>
          <p:cNvSpPr/>
          <p:nvPr/>
        </p:nvSpPr>
        <p:spPr>
          <a:xfrm>
            <a:off x="9034709" y="424079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7AFA5C-4957-4771-999B-4277F1A5C791}"/>
              </a:ext>
            </a:extLst>
          </p:cNvPr>
          <p:cNvSpPr/>
          <p:nvPr/>
        </p:nvSpPr>
        <p:spPr>
          <a:xfrm>
            <a:off x="8630097" y="351850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754B6C-161F-4951-A9B0-294B88BF50A3}"/>
              </a:ext>
            </a:extLst>
          </p:cNvPr>
          <p:cNvSpPr/>
          <p:nvPr/>
        </p:nvSpPr>
        <p:spPr>
          <a:xfrm>
            <a:off x="9968011" y="4079810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2C590A-4963-4F07-8044-43D4073999EC}"/>
              </a:ext>
            </a:extLst>
          </p:cNvPr>
          <p:cNvSpPr/>
          <p:nvPr/>
        </p:nvSpPr>
        <p:spPr>
          <a:xfrm>
            <a:off x="9860029" y="258759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97BF02-CFDA-4993-B51A-2F65F4B79531}"/>
              </a:ext>
            </a:extLst>
          </p:cNvPr>
          <p:cNvSpPr/>
          <p:nvPr/>
        </p:nvSpPr>
        <p:spPr>
          <a:xfrm>
            <a:off x="9467225" y="350034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95772C-2A60-4074-9CC6-BA5133BCEFA5}"/>
              </a:ext>
            </a:extLst>
          </p:cNvPr>
          <p:cNvSpPr/>
          <p:nvPr/>
        </p:nvSpPr>
        <p:spPr>
          <a:xfrm>
            <a:off x="10182001" y="333085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658002-252B-4798-A029-F181EA3B3378}"/>
              </a:ext>
            </a:extLst>
          </p:cNvPr>
          <p:cNvSpPr/>
          <p:nvPr/>
        </p:nvSpPr>
        <p:spPr>
          <a:xfrm>
            <a:off x="9467224" y="212737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95CA73-F4DB-4D8B-A528-12F66D269B4C}"/>
              </a:ext>
            </a:extLst>
          </p:cNvPr>
          <p:cNvSpPr/>
          <p:nvPr/>
        </p:nvSpPr>
        <p:spPr>
          <a:xfrm>
            <a:off x="10282713" y="2164036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A21042-4477-469A-8ACA-EE525A6D538D}"/>
              </a:ext>
            </a:extLst>
          </p:cNvPr>
          <p:cNvSpPr/>
          <p:nvPr/>
        </p:nvSpPr>
        <p:spPr>
          <a:xfrm>
            <a:off x="10959512" y="311060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34ACB-AA99-4EF9-B17A-DAE977022E62}"/>
              </a:ext>
            </a:extLst>
          </p:cNvPr>
          <p:cNvSpPr/>
          <p:nvPr/>
        </p:nvSpPr>
        <p:spPr>
          <a:xfrm>
            <a:off x="10938288" y="390701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2E3B5B-A0AE-45FE-9FBF-9A51DB4392B0}"/>
              </a:ext>
            </a:extLst>
          </p:cNvPr>
          <p:cNvSpPr/>
          <p:nvPr/>
        </p:nvSpPr>
        <p:spPr>
          <a:xfrm>
            <a:off x="8569821" y="236754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81494-3E56-4AE1-9F74-DEF516ECE9D8}"/>
              </a:ext>
            </a:extLst>
          </p:cNvPr>
          <p:cNvSpPr txBox="1"/>
          <p:nvPr/>
        </p:nvSpPr>
        <p:spPr>
          <a:xfrm>
            <a:off x="9148324" y="503800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659C6A-57EB-4E62-B65E-B2E6F708801E}"/>
              </a:ext>
            </a:extLst>
          </p:cNvPr>
          <p:cNvCxnSpPr>
            <a:cxnSpLocks/>
          </p:cNvCxnSpPr>
          <p:nvPr/>
        </p:nvCxnSpPr>
        <p:spPr>
          <a:xfrm flipV="1">
            <a:off x="8348046" y="2867357"/>
            <a:ext cx="3206715" cy="48840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4EA3C7-90AE-40F0-83F6-7951A2ACC910}"/>
              </a:ext>
            </a:extLst>
          </p:cNvPr>
          <p:cNvCxnSpPr/>
          <p:nvPr/>
        </p:nvCxnSpPr>
        <p:spPr>
          <a:xfrm>
            <a:off x="5276416" y="3440738"/>
            <a:ext cx="1403797" cy="0"/>
          </a:xfrm>
          <a:prstGeom prst="straightConnector1">
            <a:avLst/>
          </a:prstGeom>
          <a:ln w="190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72EE4A-629A-441D-9734-331586C3D7C4}"/>
              </a:ext>
            </a:extLst>
          </p:cNvPr>
          <p:cNvSpPr txBox="1"/>
          <p:nvPr/>
        </p:nvSpPr>
        <p:spPr>
          <a:xfrm>
            <a:off x="5039182" y="2433775"/>
            <a:ext cx="183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„kernel function”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166D1A-1CD6-4BF5-8E72-BE3F724CEF37}"/>
              </a:ext>
            </a:extLst>
          </p:cNvPr>
          <p:cNvSpPr txBox="1"/>
          <p:nvPr/>
        </p:nvSpPr>
        <p:spPr>
          <a:xfrm>
            <a:off x="3928644" y="5460983"/>
            <a:ext cx="4334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function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transform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into a higher dimensional space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a linearly separable one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(additional variabe is altitude )</a:t>
            </a:r>
          </a:p>
        </p:txBody>
      </p:sp>
    </p:spTree>
    <p:extLst>
      <p:ext uri="{BB962C8B-B14F-4D97-AF65-F5344CB8AC3E}">
        <p14:creationId xmlns:p14="http://schemas.microsoft.com/office/powerpoint/2010/main" val="37495532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650911-84A6-4837-B3F9-45DA9A8C4D01}"/>
              </a:ext>
            </a:extLst>
          </p:cNvPr>
          <p:cNvCxnSpPr/>
          <p:nvPr/>
        </p:nvCxnSpPr>
        <p:spPr>
          <a:xfrm flipV="1">
            <a:off x="8076306" y="2114875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ED8DC-5A14-42B7-BA7A-3F649D5F639A}"/>
              </a:ext>
            </a:extLst>
          </p:cNvPr>
          <p:cNvCxnSpPr/>
          <p:nvPr/>
        </p:nvCxnSpPr>
        <p:spPr>
          <a:xfrm>
            <a:off x="7818728" y="4963085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673A1B-6D0A-4715-8027-7950B9784063}"/>
              </a:ext>
            </a:extLst>
          </p:cNvPr>
          <p:cNvSpPr txBox="1"/>
          <p:nvPr/>
        </p:nvSpPr>
        <p:spPr>
          <a:xfrm>
            <a:off x="6903970" y="3133481"/>
            <a:ext cx="97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(alitude)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99F97F-DD27-48E9-85A2-E9CA9BBE2653}"/>
              </a:ext>
            </a:extLst>
          </p:cNvPr>
          <p:cNvSpPr/>
          <p:nvPr/>
        </p:nvSpPr>
        <p:spPr>
          <a:xfrm>
            <a:off x="9034709" y="424079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7AFA5C-4957-4771-999B-4277F1A5C791}"/>
              </a:ext>
            </a:extLst>
          </p:cNvPr>
          <p:cNvSpPr/>
          <p:nvPr/>
        </p:nvSpPr>
        <p:spPr>
          <a:xfrm>
            <a:off x="8630097" y="351850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754B6C-161F-4951-A9B0-294B88BF50A3}"/>
              </a:ext>
            </a:extLst>
          </p:cNvPr>
          <p:cNvSpPr/>
          <p:nvPr/>
        </p:nvSpPr>
        <p:spPr>
          <a:xfrm>
            <a:off x="9968011" y="4079810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2C590A-4963-4F07-8044-43D4073999EC}"/>
              </a:ext>
            </a:extLst>
          </p:cNvPr>
          <p:cNvSpPr/>
          <p:nvPr/>
        </p:nvSpPr>
        <p:spPr>
          <a:xfrm>
            <a:off x="9860029" y="258759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97BF02-CFDA-4993-B51A-2F65F4B79531}"/>
              </a:ext>
            </a:extLst>
          </p:cNvPr>
          <p:cNvSpPr/>
          <p:nvPr/>
        </p:nvSpPr>
        <p:spPr>
          <a:xfrm>
            <a:off x="9467225" y="350034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95772C-2A60-4074-9CC6-BA5133BCEFA5}"/>
              </a:ext>
            </a:extLst>
          </p:cNvPr>
          <p:cNvSpPr/>
          <p:nvPr/>
        </p:nvSpPr>
        <p:spPr>
          <a:xfrm>
            <a:off x="10182001" y="333085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658002-252B-4798-A029-F181EA3B3378}"/>
              </a:ext>
            </a:extLst>
          </p:cNvPr>
          <p:cNvSpPr/>
          <p:nvPr/>
        </p:nvSpPr>
        <p:spPr>
          <a:xfrm>
            <a:off x="9467224" y="212737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95CA73-F4DB-4D8B-A528-12F66D269B4C}"/>
              </a:ext>
            </a:extLst>
          </p:cNvPr>
          <p:cNvSpPr/>
          <p:nvPr/>
        </p:nvSpPr>
        <p:spPr>
          <a:xfrm>
            <a:off x="10282713" y="2164036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A21042-4477-469A-8ACA-EE525A6D538D}"/>
              </a:ext>
            </a:extLst>
          </p:cNvPr>
          <p:cNvSpPr/>
          <p:nvPr/>
        </p:nvSpPr>
        <p:spPr>
          <a:xfrm>
            <a:off x="10959512" y="311060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34ACB-AA99-4EF9-B17A-DAE977022E62}"/>
              </a:ext>
            </a:extLst>
          </p:cNvPr>
          <p:cNvSpPr/>
          <p:nvPr/>
        </p:nvSpPr>
        <p:spPr>
          <a:xfrm>
            <a:off x="10938288" y="390701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2E3B5B-A0AE-45FE-9FBF-9A51DB4392B0}"/>
              </a:ext>
            </a:extLst>
          </p:cNvPr>
          <p:cNvSpPr/>
          <p:nvPr/>
        </p:nvSpPr>
        <p:spPr>
          <a:xfrm>
            <a:off x="8569821" y="236754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81494-3E56-4AE1-9F74-DEF516ECE9D8}"/>
              </a:ext>
            </a:extLst>
          </p:cNvPr>
          <p:cNvSpPr txBox="1"/>
          <p:nvPr/>
        </p:nvSpPr>
        <p:spPr>
          <a:xfrm>
            <a:off x="9148324" y="503800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659C6A-57EB-4E62-B65E-B2E6F708801E}"/>
              </a:ext>
            </a:extLst>
          </p:cNvPr>
          <p:cNvCxnSpPr>
            <a:cxnSpLocks/>
          </p:cNvCxnSpPr>
          <p:nvPr/>
        </p:nvCxnSpPr>
        <p:spPr>
          <a:xfrm flipV="1">
            <a:off x="8348046" y="2867357"/>
            <a:ext cx="3206715" cy="48840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4EA3C7-90AE-40F0-83F6-7951A2ACC910}"/>
              </a:ext>
            </a:extLst>
          </p:cNvPr>
          <p:cNvCxnSpPr/>
          <p:nvPr/>
        </p:nvCxnSpPr>
        <p:spPr>
          <a:xfrm>
            <a:off x="5276416" y="3440738"/>
            <a:ext cx="1403797" cy="0"/>
          </a:xfrm>
          <a:prstGeom prst="straightConnector1">
            <a:avLst/>
          </a:prstGeom>
          <a:ln w="190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72EE4A-629A-441D-9734-331586C3D7C4}"/>
              </a:ext>
            </a:extLst>
          </p:cNvPr>
          <p:cNvSpPr txBox="1"/>
          <p:nvPr/>
        </p:nvSpPr>
        <p:spPr>
          <a:xfrm>
            <a:off x="5039182" y="2433775"/>
            <a:ext cx="183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„kernel function”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E2099-CBAA-43A9-9D54-0AA9CAC3D067}"/>
              </a:ext>
            </a:extLst>
          </p:cNvPr>
          <p:cNvSpPr txBox="1"/>
          <p:nvPr/>
        </p:nvSpPr>
        <p:spPr>
          <a:xfrm>
            <a:off x="1912515" y="5797229"/>
            <a:ext cx="836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SVM LEARNS CONCEPTS (FEATURE) THAT WERE NOT EXPLlCITLY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MEASURED IN THE ORIGINAL DATASET !!!</a:t>
            </a:r>
          </a:p>
        </p:txBody>
      </p:sp>
    </p:spTree>
    <p:extLst>
      <p:ext uri="{BB962C8B-B14F-4D97-AF65-F5344CB8AC3E}">
        <p14:creationId xmlns:p14="http://schemas.microsoft.com/office/powerpoint/2010/main" val="1934086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with the help of the </a:t>
            </a:r>
            <a:r>
              <a:rPr lang="el-G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all the points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dataset one by one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end up with a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dimensional space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(because we have additional features)</a:t>
            </a:r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58048-CCFB-4442-B034-65261380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99" y="3429000"/>
            <a:ext cx="5729080" cy="98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A8A17-8571-4133-BC86-327D3496226E}"/>
              </a:ext>
            </a:extLst>
          </p:cNvPr>
          <p:cNvSpPr txBox="1"/>
          <p:nvPr/>
        </p:nvSpPr>
        <p:spPr>
          <a:xfrm>
            <a:off x="5028910" y="4930233"/>
            <a:ext cx="50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loss-function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just have to use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fter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applying the kernel-function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0BDA8"/>
                </a:solidFill>
              </a:rPr>
              <a:t>BUT THIS IS EXPENSIVE IN COMPUTATION AND </a:t>
            </a:r>
            <a:br>
              <a:rPr lang="hu-HU" b="1" i="1" dirty="0">
                <a:solidFill>
                  <a:srgbClr val="F0BDA8"/>
                </a:solidFill>
              </a:rPr>
            </a:br>
            <a:r>
              <a:rPr lang="hu-HU" b="1" i="1" dirty="0">
                <a:solidFill>
                  <a:srgbClr val="F0BDA8"/>
                </a:solidFill>
              </a:rPr>
              <a:t>MEMORY HEAVY OPERATION AS WELL !!!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797EFD-F288-4429-B238-B30EF7C335E5}"/>
              </a:ext>
            </a:extLst>
          </p:cNvPr>
          <p:cNvSpPr/>
          <p:nvPr/>
        </p:nvSpPr>
        <p:spPr>
          <a:xfrm rot="5400000">
            <a:off x="7276271" y="3941280"/>
            <a:ext cx="565703" cy="1152939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CEF045-2277-4662-99FA-79754BF5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2" y="3243064"/>
            <a:ext cx="3788624" cy="2410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ROBOTICS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269614" y="1704660"/>
            <a:ext cx="9652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interesting problem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to navigate and move robots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an unknown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environment (such as exploration robots on Mars)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216561" y="3450217"/>
            <a:ext cx="663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need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shortest path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navigate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the exploration robot as efficient as possible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useful such as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A* search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33589-BDEB-42FD-B2CD-0BB19EC61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86" y="4646970"/>
            <a:ext cx="3020975" cy="20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413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so with the help of the </a:t>
            </a:r>
            <a:r>
              <a:rPr lang="el-GR" sz="26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kernel-function we 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transform all the points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 in the dataset one by one</a:t>
            </a:r>
          </a:p>
          <a:p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and we end up with a 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higher dimensional space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 (because we have additional features)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58048-CCFB-4442-B034-65261380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99" y="3429000"/>
            <a:ext cx="5729080" cy="98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A8A17-8571-4133-BC86-327D3496226E}"/>
              </a:ext>
            </a:extLst>
          </p:cNvPr>
          <p:cNvSpPr txBox="1"/>
          <p:nvPr/>
        </p:nvSpPr>
        <p:spPr>
          <a:xfrm>
            <a:off x="5028910" y="4930233"/>
            <a:ext cx="50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loss-function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we just have to use </a:t>
            </a:r>
            <a:r>
              <a:rPr lang="el-GR" sz="18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) * </a:t>
            </a:r>
            <a:r>
              <a:rPr lang="el-GR" sz="18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bg1">
                    <a:lumMod val="95000"/>
                  </a:schemeClr>
                </a:solidFill>
              </a:rPr>
              <a:t>j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hu-HU" sz="1800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hu-HU" sz="1800" i="1" dirty="0">
                <a:solidFill>
                  <a:schemeClr val="bg1">
                    <a:lumMod val="95000"/>
                  </a:schemeClr>
                </a:solidFill>
              </a:rPr>
              <a:t>fter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applying the kernel-function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BUT THIS IS EXPENSIVE IN COMPUTATION AND </a:t>
            </a:r>
            <a:br>
              <a:rPr lang="hu-HU" b="1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MEMORY HEAVY OPERATION AS WELL 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15A77-5B5E-413F-ACC2-B9C61CC7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64" y="3328006"/>
            <a:ext cx="6187019" cy="10596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27B53-4E58-44E6-8ECF-0598DEB4C906}"/>
              </a:ext>
            </a:extLst>
          </p:cNvPr>
          <p:cNvSpPr/>
          <p:nvPr/>
        </p:nvSpPr>
        <p:spPr>
          <a:xfrm>
            <a:off x="2978927" y="3101007"/>
            <a:ext cx="6234145" cy="15946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rgbClr val="00B050"/>
                </a:solidFill>
              </a:rPr>
              <a:t>THIS IS WHY THE KERNEL TRICK IS SO POWERFUL 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we can calculate </a:t>
            </a:r>
            <a:r>
              <a:rPr lang="el-G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* </a:t>
            </a:r>
            <a:r>
              <a:rPr lang="el-G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without dealing with the higher dimensional features and data -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inner products in the transformed (higher dimensional) space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SIMILARITY IN THE TRANSFORMED SPACE !!!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powerful statement is that we do not need to compute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all to compute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80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inner products in the transformed (higher dimensional) space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SIMILARITY IN THE TRANSFORMED SPACE !!!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powerful statement is that we do not need to compute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all to compute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FBA06-8B4E-48FE-AF55-B87BD530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72" y="4204252"/>
            <a:ext cx="5729080" cy="987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9369A2-CDA8-47EC-A6B5-38E4141DB11A}"/>
              </a:ext>
            </a:extLst>
          </p:cNvPr>
          <p:cNvSpPr/>
          <p:nvPr/>
        </p:nvSpPr>
        <p:spPr>
          <a:xfrm>
            <a:off x="7531872" y="4038861"/>
            <a:ext cx="904130" cy="109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rgbClr val="1E1E1E"/>
                </a:solidFill>
              </a:rPr>
              <a:t>K(</a:t>
            </a:r>
            <a:r>
              <a:rPr lang="hu-HU" sz="2000" i="1" dirty="0">
                <a:solidFill>
                  <a:srgbClr val="1E1E1E"/>
                </a:solidFill>
              </a:rPr>
              <a:t>x</a:t>
            </a:r>
            <a:r>
              <a:rPr lang="hu-HU" sz="2000" i="1" baseline="-25000" dirty="0">
                <a:solidFill>
                  <a:srgbClr val="1E1E1E"/>
                </a:solidFill>
              </a:rPr>
              <a:t>i</a:t>
            </a:r>
            <a:r>
              <a:rPr lang="hu-HU" sz="2000" i="1" dirty="0">
                <a:solidFill>
                  <a:srgbClr val="1E1E1E"/>
                </a:solidFill>
              </a:rPr>
              <a:t>,x</a:t>
            </a:r>
            <a:r>
              <a:rPr lang="hu-HU" sz="2000" i="1" baseline="-25000" dirty="0">
                <a:solidFill>
                  <a:srgbClr val="1E1E1E"/>
                </a:solidFill>
              </a:rPr>
              <a:t>j</a:t>
            </a:r>
            <a:r>
              <a:rPr lang="hu-HU" sz="2400" i="1" dirty="0">
                <a:solidFill>
                  <a:srgbClr val="1E1E1E"/>
                </a:solidFill>
              </a:rPr>
              <a:t>)</a:t>
            </a:r>
            <a:endParaRPr lang="en-GB" sz="2000" i="1" dirty="0">
              <a:solidFill>
                <a:srgbClr val="1E1E1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B95A6-685D-4FDF-8304-56265D006ECE}"/>
              </a:ext>
            </a:extLst>
          </p:cNvPr>
          <p:cNvSpPr/>
          <p:nvPr/>
        </p:nvSpPr>
        <p:spPr>
          <a:xfrm>
            <a:off x="8426063" y="3962055"/>
            <a:ext cx="90678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44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E6E6F-D989-4767-A447-AB4BA2320449}"/>
              </a:ext>
            </a:extLst>
          </p:cNvPr>
          <p:cNvSpPr txBox="1"/>
          <p:nvPr/>
        </p:nvSpPr>
        <p:spPr>
          <a:xfrm>
            <a:off x="2688582" y="1452647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K(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,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) =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  *  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23DB-96E0-4A2B-971E-2524E9424E09}"/>
              </a:ext>
            </a:extLst>
          </p:cNvPr>
          <p:cNvSpPr txBox="1"/>
          <p:nvPr/>
        </p:nvSpPr>
        <p:spPr>
          <a:xfrm>
            <a:off x="7049883" y="2673739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8813C-B521-4B5F-941A-99E99FF52ED8}"/>
              </a:ext>
            </a:extLst>
          </p:cNvPr>
          <p:cNvSpPr txBox="1"/>
          <p:nvPr/>
        </p:nvSpPr>
        <p:spPr>
          <a:xfrm>
            <a:off x="5115597" y="352047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||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i</a:t>
            </a:r>
            <a:r>
              <a:rPr lang="hu-HU" sz="2400" dirty="0">
                <a:solidFill>
                  <a:srgbClr val="FFC000"/>
                </a:solidFill>
              </a:rPr>
              <a:t>  - 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j</a:t>
            </a:r>
            <a:r>
              <a:rPr lang="hu-HU" sz="2400" b="1" dirty="0">
                <a:solidFill>
                  <a:srgbClr val="FFC000"/>
                </a:solidFill>
              </a:rPr>
              <a:t> ||</a:t>
            </a:r>
            <a:r>
              <a:rPr lang="hu-HU" sz="2400" dirty="0">
                <a:solidFill>
                  <a:srgbClr val="FFC000"/>
                </a:solidFill>
              </a:rPr>
              <a:t>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EBDCB-7467-4DFA-94E4-B1EE3B738374}"/>
              </a:ext>
            </a:extLst>
          </p:cNvPr>
          <p:cNvSpPr txBox="1"/>
          <p:nvPr/>
        </p:nvSpPr>
        <p:spPr>
          <a:xfrm>
            <a:off x="4246758" y="3816322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exp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551F3E-F4C2-4ED8-A4F2-2E234F32FC8F}"/>
              </a:ext>
            </a:extLst>
          </p:cNvPr>
          <p:cNvCxnSpPr/>
          <p:nvPr/>
        </p:nvCxnSpPr>
        <p:spPr>
          <a:xfrm>
            <a:off x="5003595" y="4080985"/>
            <a:ext cx="18974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9961F-4C2B-46C8-96D5-933F132C670D}"/>
              </a:ext>
            </a:extLst>
          </p:cNvPr>
          <p:cNvSpPr txBox="1"/>
          <p:nvPr/>
        </p:nvSpPr>
        <p:spPr>
          <a:xfrm>
            <a:off x="5649131" y="41403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el-GR" b="1" dirty="0">
                <a:solidFill>
                  <a:srgbClr val="FFC000"/>
                </a:solidFill>
              </a:rPr>
              <a:t>σ</a:t>
            </a:r>
            <a:r>
              <a:rPr lang="hu-HU" b="1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BF148A-AF23-443F-AD22-05A3E72B0D4F}"/>
              </a:ext>
            </a:extLst>
          </p:cNvPr>
          <p:cNvSpPr txBox="1"/>
          <p:nvPr/>
        </p:nvSpPr>
        <p:spPr>
          <a:xfrm>
            <a:off x="6566304" y="34616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5BD1E-E5E7-48FC-8731-D547C40DC892}"/>
              </a:ext>
            </a:extLst>
          </p:cNvPr>
          <p:cNvSpPr txBox="1"/>
          <p:nvPr/>
        </p:nvSpPr>
        <p:spPr>
          <a:xfrm>
            <a:off x="7580554" y="3862488"/>
            <a:ext cx="35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radial basis function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kernel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F9BAB-5951-4FDF-B0C5-9E3F0C7EE8D5}"/>
              </a:ext>
            </a:extLst>
          </p:cNvPr>
          <p:cNvSpPr txBox="1"/>
          <p:nvPr/>
        </p:nvSpPr>
        <p:spPr>
          <a:xfrm>
            <a:off x="4981279" y="357496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3FCEAC-F65C-4888-8756-1E18F9774E94}"/>
              </a:ext>
            </a:extLst>
          </p:cNvPr>
          <p:cNvSpPr txBox="1"/>
          <p:nvPr/>
        </p:nvSpPr>
        <p:spPr>
          <a:xfrm>
            <a:off x="2688581" y="383677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K(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i</a:t>
            </a:r>
            <a:r>
              <a:rPr lang="hu-HU" sz="2400" b="1" dirty="0">
                <a:solidFill>
                  <a:srgbClr val="FFC000"/>
                </a:solidFill>
              </a:rPr>
              <a:t> ,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j</a:t>
            </a:r>
            <a:r>
              <a:rPr lang="hu-HU" sz="2400" b="1" dirty="0">
                <a:solidFill>
                  <a:srgbClr val="FFC000"/>
                </a:solidFill>
              </a:rPr>
              <a:t> )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24B4D-CF7F-46FF-9263-068779055422}"/>
              </a:ext>
            </a:extLst>
          </p:cNvPr>
          <p:cNvSpPr txBox="1"/>
          <p:nvPr/>
        </p:nvSpPr>
        <p:spPr>
          <a:xfrm>
            <a:off x="6096000" y="1539317"/>
            <a:ext cx="45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kernel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does not transform the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0F676D-0008-4DD6-863C-561BD723F8D0}"/>
              </a:ext>
            </a:extLst>
          </p:cNvPr>
          <p:cNvSpPr txBox="1"/>
          <p:nvPr/>
        </p:nvSpPr>
        <p:spPr>
          <a:xfrm>
            <a:off x="2688581" y="2609463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K(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,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) = 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  *  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+ 1)</a:t>
            </a:r>
            <a:r>
              <a:rPr lang="hu-HU" sz="2800" b="1" baseline="30000" dirty="0">
                <a:solidFill>
                  <a:srgbClr val="FFC000"/>
                </a:solidFill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6BF17-736F-4152-A878-F729371A0D1A}"/>
                  </a:ext>
                </a:extLst>
              </p:cNvPr>
              <p:cNvSpPr txBox="1"/>
              <p:nvPr/>
            </p:nvSpPr>
            <p:spPr>
              <a:xfrm>
                <a:off x="2238935" y="4801556"/>
                <a:ext cx="7830926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These clculations are done on the original dataset so without applying the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hu-HU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kernel-function explicitly</a:t>
                </a:r>
              </a:p>
              <a:p>
                <a:pPr algn="ctr"/>
                <a:endParaRPr lang="hu-HU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hu-HU" sz="20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WE DO NOT SEND THE DATA INTO THE HIGH DIMENSIOANL SPACE </a:t>
                </a:r>
              </a:p>
              <a:p>
                <a:pPr algn="ctr"/>
                <a:r>
                  <a:rPr lang="hu-HU" sz="20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BUT WE STILL GET ALL THE BENEFITS (THIS IS THE „KERNEL-TRICK”)</a:t>
                </a:r>
                <a:endParaRPr lang="en-GB" sz="20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6BF17-736F-4152-A878-F729371A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35" y="4801556"/>
                <a:ext cx="7830926" cy="1631216"/>
              </a:xfrm>
              <a:prstGeom prst="rect">
                <a:avLst/>
              </a:prstGeom>
              <a:blipFill>
                <a:blip r:embed="rId2"/>
                <a:stretch>
                  <a:fillRect l="-389" t="-2247" r="-311" b="-5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746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Means Clustering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7007782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was first proposed by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Stuart Lloyd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1957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Edward W.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Forgy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published essentially the same method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it is also known as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Lloyd–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Forgy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popular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learning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in data mining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automatically divides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into clusters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similar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does this without having been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told what the groups should look like ahead of time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9999"/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could a computer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know where one group ends and another begins?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cluster should be very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each other, but very different from those outside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066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3877"/>
            <a:ext cx="10515600" cy="50219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600" b="1" dirty="0">
                <a:solidFill>
                  <a:srgbClr val="FF9999"/>
                </a:solidFill>
              </a:rPr>
              <a:t>MAIN PROBLEM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how could a computer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know where 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group ends and another begins?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</a:p>
          <a:p>
            <a:pPr marL="0" indent="0" algn="ctr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idea is that elements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cluster should be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each other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very different from those outside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636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clustering aims to partition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observations into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clusters in which each observation belongs to the cluster with the nearest mean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can be achieved with graph algorithms – we just ahve to construct the minimum spanning tree and remove the last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NP-hard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(so quite hard to solve)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Lloyd-algorithm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very common nowadays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95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153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3.) GAMES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345789" y="1807297"/>
            <a:ext cx="9500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artificial intelligence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machine learning to construct perfect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nearly-perfect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players for games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(such as chess or tic-tac-toe)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804390" y="3429000"/>
            <a:ext cx="5680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minimax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algorithm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used depth-first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 and recursion to find the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optimal next move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alpha-beta pruning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method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115A3-FA96-4CC6-B176-948FC2EB8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6" y="3162348"/>
            <a:ext cx="3198469" cy="2132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8FF00-5E39-4EED-B429-84DE20FE5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12" y="3956175"/>
            <a:ext cx="2278200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61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910347" y="4758811"/>
            <a:ext cx="6371303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alculate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means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every distinct cluster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910347" y="4758811"/>
            <a:ext cx="6371303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alculate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means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every distinct cluster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2F32F92-BEE5-4307-8FC7-874BBAD2E3DB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9281650" y="3898490"/>
            <a:ext cx="1" cy="148466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81B0-AA7E-4E48-B09F-8C9D439DB985}"/>
              </a:ext>
            </a:extLst>
          </p:cNvPr>
          <p:cNvSpPr txBox="1"/>
          <p:nvPr/>
        </p:nvSpPr>
        <p:spPr>
          <a:xfrm>
            <a:off x="9578158" y="4199672"/>
            <a:ext cx="240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run these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convergence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2596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8EB347-4C7B-45DF-8D30-351DF8408F7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4C623-FB6A-4E73-8EF8-2D769EE5ABDE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E9E4E-661C-400A-89F7-31B8DEAB6A52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182805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8EB347-4C7B-45DF-8D30-351DF8408F7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4C623-FB6A-4E73-8EF8-2D769EE5ABDE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E9E4E-661C-400A-89F7-31B8DEAB6A52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Multiply 26">
            <a:extLst>
              <a:ext uri="{FF2B5EF4-FFF2-40B4-BE49-F238E27FC236}">
                <a16:creationId xmlns:a16="http://schemas.microsoft.com/office/drawing/2014/main" id="{90E1079A-C4EB-441C-B983-B9CE2F39A643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Multiply 26">
            <a:extLst>
              <a:ext uri="{FF2B5EF4-FFF2-40B4-BE49-F238E27FC236}">
                <a16:creationId xmlns:a16="http://schemas.microsoft.com/office/drawing/2014/main" id="{CC8A15D6-4F88-432E-B8E3-271F6D952077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Multiply 26">
            <a:extLst>
              <a:ext uri="{FF2B5EF4-FFF2-40B4-BE49-F238E27FC236}">
                <a16:creationId xmlns:a16="http://schemas.microsoft.com/office/drawing/2014/main" id="{1713750A-FB8F-4504-9936-D6EF38579847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2499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C1B161-7000-44F0-A500-2D0223672A27}"/>
              </a:ext>
            </a:extLst>
          </p:cNvPr>
          <p:cNvCxnSpPr>
            <a:cxnSpLocks/>
          </p:cNvCxnSpPr>
          <p:nvPr/>
        </p:nvCxnSpPr>
        <p:spPr>
          <a:xfrm flipV="1">
            <a:off x="5260848" y="2289185"/>
            <a:ext cx="835152" cy="67347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F1D3D-28EC-4B36-9283-2483D8A613B0}"/>
              </a:ext>
            </a:extLst>
          </p:cNvPr>
          <p:cNvCxnSpPr>
            <a:cxnSpLocks/>
          </p:cNvCxnSpPr>
          <p:nvPr/>
        </p:nvCxnSpPr>
        <p:spPr>
          <a:xfrm flipV="1">
            <a:off x="6035040" y="2289185"/>
            <a:ext cx="85784" cy="28152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A13CF6-6DAD-471E-852C-AF915E5DC968}"/>
              </a:ext>
            </a:extLst>
          </p:cNvPr>
          <p:cNvCxnSpPr>
            <a:cxnSpLocks/>
          </p:cNvCxnSpPr>
          <p:nvPr/>
        </p:nvCxnSpPr>
        <p:spPr>
          <a:xfrm flipV="1">
            <a:off x="4355760" y="2289185"/>
            <a:ext cx="1765064" cy="18987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C44FB-5D04-402B-8E6F-B10B2E55E247}"/>
              </a:ext>
            </a:extLst>
          </p:cNvPr>
          <p:cNvSpPr txBox="1"/>
          <p:nvPr/>
        </p:nvSpPr>
        <p:spPr>
          <a:xfrm>
            <a:off x="5415326" y="224493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58FB5-3DBB-4F3E-83B2-9352536D5A4D}"/>
              </a:ext>
            </a:extLst>
          </p:cNvPr>
          <p:cNvSpPr txBox="1"/>
          <p:nvPr/>
        </p:nvSpPr>
        <p:spPr>
          <a:xfrm>
            <a:off x="5006060" y="341852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649ADF-9C7C-4391-87A9-1DF74BC9724E}"/>
              </a:ext>
            </a:extLst>
          </p:cNvPr>
          <p:cNvSpPr txBox="1"/>
          <p:nvPr/>
        </p:nvSpPr>
        <p:spPr>
          <a:xfrm>
            <a:off x="5754240" y="361751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35268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352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83346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6687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07147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593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4.) NEURAL NETWORKS AND DEEP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307156" y="1762647"/>
            <a:ext cx="9577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Neural networks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machine learning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deep learning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in the center of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artificial intelligence (of course becasue these approaches are working fine)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6230421" y="3318310"/>
            <a:ext cx="54034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handwritten digit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face detection algorithms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face 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recognition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natural language processing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(NLP) and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sentiment analysis (text clustering)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7C184-BA8D-4524-894E-C9D6B73B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3351"/>
            <a:ext cx="3394506" cy="189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1A133-560E-455E-8FC1-E596B7268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09" y="4264089"/>
            <a:ext cx="3190291" cy="21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967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429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9085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88514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0596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95710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82273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6273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180756" y="4391470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438192" y="4949621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2797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180756" y="4391470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438192" y="4949621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60302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710968" y="4434947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654960" y="4657029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28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B47EC-893F-480C-96C3-FE97077CB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9451"/>
            <a:ext cx="3234387" cy="1819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418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5.) 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569440" y="1809081"/>
            <a:ext cx="9053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Reinforcement learning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several applications (self-driving cars) but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most interesting one is related to games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6095999" y="3659059"/>
            <a:ext cx="56934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is the state of the art approach to deal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player games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chess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AlphaGo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etc.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A4F20-DC1E-4BD4-8E76-235AF122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12" y="3956175"/>
            <a:ext cx="2278200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332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 – Finding k Value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3BDEA7D-A711-4530-B67F-E5C1DB79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some a priori knowledge that we know how many clusters we want to construct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any a priori knowledge: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approximately equal to the square root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elements in the dataset</a:t>
            </a:r>
          </a:p>
          <a:p>
            <a:r>
              <a:rPr lang="hu-HU" sz="2400" b="1" u="sng" dirty="0">
                <a:solidFill>
                  <a:srgbClr val="FFC000"/>
                </a:solidFill>
              </a:rPr>
              <a:t>ELBOW METHOD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monitor the change of homogeneity within the clusters with different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consider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percentage of variance explained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function of the number of clusters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should choose a number of clusters so that adding another cluster doe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not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 much better modeling of the data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elbow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that defines the value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6846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 – Finding k Value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B5445-B56F-4BA0-8482-1E84AC2E5DFB}"/>
              </a:ext>
            </a:extLst>
          </p:cNvPr>
          <p:cNvCxnSpPr>
            <a:cxnSpLocks/>
          </p:cNvCxnSpPr>
          <p:nvPr/>
        </p:nvCxnSpPr>
        <p:spPr>
          <a:xfrm flipV="1">
            <a:off x="3486159" y="165871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7A73E-EE5D-4F9B-BFED-B290BF61C8F9}"/>
              </a:ext>
            </a:extLst>
          </p:cNvPr>
          <p:cNvCxnSpPr>
            <a:cxnSpLocks/>
          </p:cNvCxnSpPr>
          <p:nvPr/>
        </p:nvCxnSpPr>
        <p:spPr>
          <a:xfrm>
            <a:off x="3228581" y="5789993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85D643-52C8-4921-9949-D2837656FFCA}"/>
              </a:ext>
            </a:extLst>
          </p:cNvPr>
          <p:cNvSpPr txBox="1"/>
          <p:nvPr/>
        </p:nvSpPr>
        <p:spPr>
          <a:xfrm>
            <a:off x="878771" y="3105834"/>
            <a:ext cx="234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percentage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[0%-100%]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969F0-793B-45EA-8610-EDDE61B25B70}"/>
              </a:ext>
            </a:extLst>
          </p:cNvPr>
          <p:cNvSpPr txBox="1"/>
          <p:nvPr/>
        </p:nvSpPr>
        <p:spPr>
          <a:xfrm>
            <a:off x="5830107" y="5937478"/>
            <a:ext cx="207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C72FCF-4271-4C41-93B4-FB5269001B58}"/>
              </a:ext>
            </a:extLst>
          </p:cNvPr>
          <p:cNvCxnSpPr/>
          <p:nvPr/>
        </p:nvCxnSpPr>
        <p:spPr>
          <a:xfrm flipV="1">
            <a:off x="4156688" y="4399614"/>
            <a:ext cx="501445" cy="934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0AB56C-79C2-480C-972F-2A76386AB84D}"/>
              </a:ext>
            </a:extLst>
          </p:cNvPr>
          <p:cNvCxnSpPr>
            <a:cxnSpLocks/>
          </p:cNvCxnSpPr>
          <p:nvPr/>
        </p:nvCxnSpPr>
        <p:spPr>
          <a:xfrm flipV="1">
            <a:off x="4658133" y="3495799"/>
            <a:ext cx="670528" cy="9047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76FC93-7A37-41E5-8C6A-95914F794612}"/>
              </a:ext>
            </a:extLst>
          </p:cNvPr>
          <p:cNvCxnSpPr>
            <a:cxnSpLocks/>
          </p:cNvCxnSpPr>
          <p:nvPr/>
        </p:nvCxnSpPr>
        <p:spPr>
          <a:xfrm flipV="1">
            <a:off x="5328661" y="3211771"/>
            <a:ext cx="1024781" cy="2938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D1689D-3C15-4600-AF65-2A8D99BFE93D}"/>
              </a:ext>
            </a:extLst>
          </p:cNvPr>
          <p:cNvCxnSpPr>
            <a:cxnSpLocks/>
          </p:cNvCxnSpPr>
          <p:nvPr/>
        </p:nvCxnSpPr>
        <p:spPr>
          <a:xfrm flipV="1">
            <a:off x="6347464" y="3105834"/>
            <a:ext cx="1046394" cy="1053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E9513-FCA4-4E18-A02B-4018CECAFCE1}"/>
              </a:ext>
            </a:extLst>
          </p:cNvPr>
          <p:cNvCxnSpPr>
            <a:cxnSpLocks/>
          </p:cNvCxnSpPr>
          <p:nvPr/>
        </p:nvCxnSpPr>
        <p:spPr>
          <a:xfrm flipV="1">
            <a:off x="7393858" y="2996798"/>
            <a:ext cx="1046394" cy="1053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9FE59E-4618-47EE-87F7-E051BC92D202}"/>
              </a:ext>
            </a:extLst>
          </p:cNvPr>
          <p:cNvSpPr/>
          <p:nvPr/>
        </p:nvSpPr>
        <p:spPr>
          <a:xfrm>
            <a:off x="5051418" y="3268549"/>
            <a:ext cx="540774" cy="540774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138509" y="1851949"/>
            <a:ext cx="33468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so sophisticated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ecause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uses an element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random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guaranteed to find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optimal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clusters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know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so how many clusters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433224" y="1851949"/>
            <a:ext cx="3002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k-means clustering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rather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simple model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quite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flexible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efficient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it is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guaranteed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converge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77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3BDEA7D-A711-4530-B67F-E5C1DB79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is different from classification or numerical predictions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classification and regression the result is a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relates features to an outcome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CLUSTERING ALGORITHMS CREATE NEW DATA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unlabeled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 are given a cluster label and inferred entirely from the relationships within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45273496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DBSCAN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20888771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 is a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clustering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algorithm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proposed by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Martin Ester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Hans-Peter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Kriegel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Jörg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Sander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Xiaowei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Xu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1996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ensity-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lustering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pplications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oise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DBSCAN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parameters –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non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parametric clustering algorithm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density-based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set of points in some space, it groups together points that are closely packed together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common clustering algrithm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</p:spTree>
    <p:extLst>
      <p:ext uri="{BB962C8B-B14F-4D97-AF65-F5344CB8AC3E}">
        <p14:creationId xmlns:p14="http://schemas.microsoft.com/office/powerpoint/2010/main" val="311821636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1768" y="1400242"/>
            <a:ext cx="4835015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given points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 space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to find every points that are separated by a distance no more than a given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epsilon (the threshold distance)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hop from a given node to another by hopping no more than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epsilon then the points are in the same cluster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864E84-F797-441A-AD57-05439801005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74476" y="2674432"/>
            <a:ext cx="1022015" cy="104591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4F59519-B48B-4F8C-928C-9571C27BCFC4}"/>
              </a:ext>
            </a:extLst>
          </p:cNvPr>
          <p:cNvSpPr txBox="1"/>
          <p:nvPr/>
        </p:nvSpPr>
        <p:spPr>
          <a:xfrm>
            <a:off x="2826029" y="282645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7C49B-FA77-41D2-8A92-5E0A06584180}"/>
              </a:ext>
            </a:extLst>
          </p:cNvPr>
          <p:cNvSpPr/>
          <p:nvPr/>
        </p:nvSpPr>
        <p:spPr>
          <a:xfrm>
            <a:off x="3181740" y="3481696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0DFD1-89DD-4E6F-ABAE-AEE4D18A4D4C}"/>
              </a:ext>
            </a:extLst>
          </p:cNvPr>
          <p:cNvSpPr/>
          <p:nvPr/>
        </p:nvSpPr>
        <p:spPr>
          <a:xfrm>
            <a:off x="2762121" y="44518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FA4AD-4D00-4187-8393-A06C66944A79}"/>
              </a:ext>
            </a:extLst>
          </p:cNvPr>
          <p:cNvSpPr/>
          <p:nvPr/>
        </p:nvSpPr>
        <p:spPr>
          <a:xfrm>
            <a:off x="3483337" y="2642432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5DEC8-F5B0-4B77-86AB-8ABCAEF81037}"/>
              </a:ext>
            </a:extLst>
          </p:cNvPr>
          <p:cNvSpPr/>
          <p:nvPr/>
        </p:nvSpPr>
        <p:spPr>
          <a:xfrm>
            <a:off x="1951144" y="2251100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0F7F9-1FDE-402F-94B0-7A4B19F7DC05}"/>
              </a:ext>
            </a:extLst>
          </p:cNvPr>
          <p:cNvSpPr/>
          <p:nvPr/>
        </p:nvSpPr>
        <p:spPr>
          <a:xfrm>
            <a:off x="4270073" y="531564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A99BCE-4EE2-4685-817F-CD9A6F0F2630}"/>
              </a:ext>
            </a:extLst>
          </p:cNvPr>
          <p:cNvSpPr/>
          <p:nvPr/>
        </p:nvSpPr>
        <p:spPr>
          <a:xfrm>
            <a:off x="4055322" y="3505596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8B6999-E077-474D-88A0-2C81552C59E8}"/>
              </a:ext>
            </a:extLst>
          </p:cNvPr>
          <p:cNvSpPr/>
          <p:nvPr/>
        </p:nvSpPr>
        <p:spPr>
          <a:xfrm>
            <a:off x="1521642" y="5299078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73DB7-2EF6-4288-B9F4-5D8DC6E5F1AC}"/>
              </a:ext>
            </a:extLst>
          </p:cNvPr>
          <p:cNvSpPr/>
          <p:nvPr/>
        </p:nvSpPr>
        <p:spPr>
          <a:xfrm>
            <a:off x="3321844" y="1519612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4452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955E90-5973-4990-BF25-E9F6AEDCFC04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1449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14994F-D76D-4DDF-94EF-5AED23664031}"/>
              </a:ext>
            </a:extLst>
          </p:cNvPr>
          <p:cNvSpPr/>
          <p:nvPr/>
        </p:nvSpPr>
        <p:spPr>
          <a:xfrm>
            <a:off x="1448271" y="1261766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77575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58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39753495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CFADF-413C-4E16-83F9-382E7B080EA6}"/>
              </a:ext>
            </a:extLst>
          </p:cNvPr>
          <p:cNvSpPr/>
          <p:nvPr/>
        </p:nvSpPr>
        <p:spPr>
          <a:xfrm>
            <a:off x="2691664" y="1908558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21701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71086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8ED3F4-C80F-4810-A4FD-0DF51F8E91A0}"/>
              </a:ext>
            </a:extLst>
          </p:cNvPr>
          <p:cNvSpPr/>
          <p:nvPr/>
        </p:nvSpPr>
        <p:spPr>
          <a:xfrm>
            <a:off x="3070051" y="818032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49559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68981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9616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592E26-CC3E-4486-B37F-0D50CC384AAE}"/>
              </a:ext>
            </a:extLst>
          </p:cNvPr>
          <p:cNvSpPr/>
          <p:nvPr/>
        </p:nvSpPr>
        <p:spPr>
          <a:xfrm>
            <a:off x="1667618" y="2786213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98996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8265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17A13B-7CFD-4E98-8F3E-CF51D91E817A}"/>
              </a:ext>
            </a:extLst>
          </p:cNvPr>
          <p:cNvSpPr/>
          <p:nvPr/>
        </p:nvSpPr>
        <p:spPr>
          <a:xfrm>
            <a:off x="2980483" y="3287485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973572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47321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790FF6-DE73-4DA9-8049-D5B923E07FCF}"/>
              </a:ext>
            </a:extLst>
          </p:cNvPr>
          <p:cNvSpPr/>
          <p:nvPr/>
        </p:nvSpPr>
        <p:spPr>
          <a:xfrm>
            <a:off x="3853589" y="2382099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378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D035FA8-6122-4381-BE74-38DDD938DED2}"/>
              </a:ext>
            </a:extLst>
          </p:cNvPr>
          <p:cNvSpPr/>
          <p:nvPr/>
        </p:nvSpPr>
        <p:spPr>
          <a:xfrm>
            <a:off x="3057457" y="481699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41D16-D89B-4F20-800B-30F0BAB2A188}"/>
              </a:ext>
            </a:extLst>
          </p:cNvPr>
          <p:cNvCxnSpPr>
            <a:cxnSpLocks/>
          </p:cNvCxnSpPr>
          <p:nvPr/>
        </p:nvCxnSpPr>
        <p:spPr>
          <a:xfrm flipV="1">
            <a:off x="2323535" y="4447013"/>
            <a:ext cx="0" cy="19346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12C5E-3FA6-43A8-BA7E-820CC258A092}"/>
              </a:ext>
            </a:extLst>
          </p:cNvPr>
          <p:cNvCxnSpPr>
            <a:cxnSpLocks/>
          </p:cNvCxnSpPr>
          <p:nvPr/>
        </p:nvCxnSpPr>
        <p:spPr>
          <a:xfrm>
            <a:off x="2145114" y="619212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AC358D-6152-4CCA-9FAD-50B393F84A6A}"/>
              </a:ext>
            </a:extLst>
          </p:cNvPr>
          <p:cNvSpPr/>
          <p:nvPr/>
        </p:nvSpPr>
        <p:spPr>
          <a:xfrm>
            <a:off x="3485693" y="477474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BEB2A6-4491-4209-B7AF-93D6D9AE8221}"/>
              </a:ext>
            </a:extLst>
          </p:cNvPr>
          <p:cNvSpPr/>
          <p:nvPr/>
        </p:nvSpPr>
        <p:spPr>
          <a:xfrm>
            <a:off x="2848641" y="588531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3641E3-11BD-4057-B658-DBE897B9BFB4}"/>
              </a:ext>
            </a:extLst>
          </p:cNvPr>
          <p:cNvSpPr/>
          <p:nvPr/>
        </p:nvSpPr>
        <p:spPr>
          <a:xfrm>
            <a:off x="3783132" y="558790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F610CC-FA52-4C8F-854C-4AFDDB146115}"/>
              </a:ext>
            </a:extLst>
          </p:cNvPr>
          <p:cNvSpPr/>
          <p:nvPr/>
        </p:nvSpPr>
        <p:spPr>
          <a:xfrm>
            <a:off x="3426294" y="525131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AAFEC9-8D72-4E38-AC30-DED9520EF059}"/>
              </a:ext>
            </a:extLst>
          </p:cNvPr>
          <p:cNvSpPr/>
          <p:nvPr/>
        </p:nvSpPr>
        <p:spPr>
          <a:xfrm>
            <a:off x="2744897" y="532798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86A46-8F10-4888-8B07-A44E6377E24E}"/>
              </a:ext>
            </a:extLst>
          </p:cNvPr>
          <p:cNvCxnSpPr>
            <a:cxnSpLocks/>
          </p:cNvCxnSpPr>
          <p:nvPr/>
        </p:nvCxnSpPr>
        <p:spPr>
          <a:xfrm flipV="1">
            <a:off x="2509982" y="4949854"/>
            <a:ext cx="1332549" cy="8374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487365" y="1304701"/>
            <a:ext cx="921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approach for modelling the relationship between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dependent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one or more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20678-3012-4D3C-B7E9-841F0D817E46}"/>
              </a:ext>
            </a:extLst>
          </p:cNvPr>
          <p:cNvSpPr txBox="1"/>
          <p:nvPr/>
        </p:nvSpPr>
        <p:spPr>
          <a:xfrm>
            <a:off x="1358131" y="23491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E69EA-385D-4D39-980E-DE59EFB7A7EA}"/>
              </a:ext>
            </a:extLst>
          </p:cNvPr>
          <p:cNvSpPr txBox="1"/>
          <p:nvPr/>
        </p:nvSpPr>
        <p:spPr>
          <a:xfrm>
            <a:off x="979469" y="2877353"/>
            <a:ext cx="4873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single explanatory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houses if we know the size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83E93-E626-4756-88C1-6593A19B1187}"/>
              </a:ext>
            </a:extLst>
          </p:cNvPr>
          <p:cNvSpPr/>
          <p:nvPr/>
        </p:nvSpPr>
        <p:spPr>
          <a:xfrm>
            <a:off x="3150332" y="562716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471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  <p:bldP spid="17" grpId="0" animBg="1"/>
      <p:bldP spid="21" grpId="0" animBg="1"/>
      <p:bldP spid="24" grpId="0"/>
      <p:bldP spid="26" grpId="0"/>
      <p:bldP spid="2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9472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E15B2-BA1C-4097-AD80-7A9A0AB38E39}"/>
              </a:ext>
            </a:extLst>
          </p:cNvPr>
          <p:cNvSpPr/>
          <p:nvPr/>
        </p:nvSpPr>
        <p:spPr>
          <a:xfrm>
            <a:off x="6875765" y="1908558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027823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88619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D0E64-2A9B-4C84-BDA7-798709CB81F1}"/>
              </a:ext>
            </a:extLst>
          </p:cNvPr>
          <p:cNvSpPr/>
          <p:nvPr/>
        </p:nvSpPr>
        <p:spPr>
          <a:xfrm>
            <a:off x="6313612" y="858132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698414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63986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96472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0B54F4-AC89-4930-99B7-C0868C4589A9}"/>
              </a:ext>
            </a:extLst>
          </p:cNvPr>
          <p:cNvSpPr/>
          <p:nvPr/>
        </p:nvSpPr>
        <p:spPr>
          <a:xfrm>
            <a:off x="7208503" y="3722105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76858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39195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9789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106353" y="1851949"/>
            <a:ext cx="34111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deterministic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order the data is processed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crucial in some cases)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relies 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it is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to find a good value for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„curse of dimensionality”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choosing a meaningful distance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epsilon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difficult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253626" y="1851949"/>
            <a:ext cx="33618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DBSCAN can 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non-linearly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separable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clusters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do not have to specify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clusters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advance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algorithm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robust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outliers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result does not depend on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starting conditions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O(NlogN)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1F6E0-CDB9-460A-8FF9-1FCE1FDFA287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9365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D035FA8-6122-4381-BE74-38DDD938DED2}"/>
              </a:ext>
            </a:extLst>
          </p:cNvPr>
          <p:cNvSpPr/>
          <p:nvPr/>
        </p:nvSpPr>
        <p:spPr>
          <a:xfrm>
            <a:off x="3057457" y="481699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41D16-D89B-4F20-800B-30F0BAB2A188}"/>
              </a:ext>
            </a:extLst>
          </p:cNvPr>
          <p:cNvCxnSpPr>
            <a:cxnSpLocks/>
          </p:cNvCxnSpPr>
          <p:nvPr/>
        </p:nvCxnSpPr>
        <p:spPr>
          <a:xfrm flipV="1">
            <a:off x="2323535" y="4447013"/>
            <a:ext cx="0" cy="19346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12C5E-3FA6-43A8-BA7E-820CC258A092}"/>
              </a:ext>
            </a:extLst>
          </p:cNvPr>
          <p:cNvCxnSpPr>
            <a:cxnSpLocks/>
          </p:cNvCxnSpPr>
          <p:nvPr/>
        </p:nvCxnSpPr>
        <p:spPr>
          <a:xfrm>
            <a:off x="2145114" y="619212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AC358D-6152-4CCA-9FAD-50B393F84A6A}"/>
              </a:ext>
            </a:extLst>
          </p:cNvPr>
          <p:cNvSpPr/>
          <p:nvPr/>
        </p:nvSpPr>
        <p:spPr>
          <a:xfrm>
            <a:off x="3485693" y="477474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BEB2A6-4491-4209-B7AF-93D6D9AE8221}"/>
              </a:ext>
            </a:extLst>
          </p:cNvPr>
          <p:cNvSpPr/>
          <p:nvPr/>
        </p:nvSpPr>
        <p:spPr>
          <a:xfrm>
            <a:off x="2848641" y="588531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3641E3-11BD-4057-B658-DBE897B9BFB4}"/>
              </a:ext>
            </a:extLst>
          </p:cNvPr>
          <p:cNvSpPr/>
          <p:nvPr/>
        </p:nvSpPr>
        <p:spPr>
          <a:xfrm>
            <a:off x="3783132" y="558790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F610CC-FA52-4C8F-854C-4AFDDB146115}"/>
              </a:ext>
            </a:extLst>
          </p:cNvPr>
          <p:cNvSpPr/>
          <p:nvPr/>
        </p:nvSpPr>
        <p:spPr>
          <a:xfrm>
            <a:off x="3426294" y="525131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AAFEC9-8D72-4E38-AC30-DED9520EF059}"/>
              </a:ext>
            </a:extLst>
          </p:cNvPr>
          <p:cNvSpPr/>
          <p:nvPr/>
        </p:nvSpPr>
        <p:spPr>
          <a:xfrm>
            <a:off x="2744897" y="532798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86A46-8F10-4888-8B07-A44E6377E24E}"/>
              </a:ext>
            </a:extLst>
          </p:cNvPr>
          <p:cNvCxnSpPr>
            <a:cxnSpLocks/>
          </p:cNvCxnSpPr>
          <p:nvPr/>
        </p:nvCxnSpPr>
        <p:spPr>
          <a:xfrm flipV="1">
            <a:off x="2509982" y="4949854"/>
            <a:ext cx="1332549" cy="8374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487365" y="1304701"/>
            <a:ext cx="921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approach for modelling the relationship between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dependent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one or more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20678-3012-4D3C-B7E9-841F0D817E46}"/>
              </a:ext>
            </a:extLst>
          </p:cNvPr>
          <p:cNvSpPr txBox="1"/>
          <p:nvPr/>
        </p:nvSpPr>
        <p:spPr>
          <a:xfrm>
            <a:off x="1358131" y="23491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E69EA-385D-4D39-980E-DE59EFB7A7EA}"/>
              </a:ext>
            </a:extLst>
          </p:cNvPr>
          <p:cNvSpPr txBox="1"/>
          <p:nvPr/>
        </p:nvSpPr>
        <p:spPr>
          <a:xfrm>
            <a:off x="979469" y="2877353"/>
            <a:ext cx="4873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single explanatory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houses if we know the size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402FD5-4FDD-4A43-AB03-EE9C36A91717}"/>
              </a:ext>
            </a:extLst>
          </p:cNvPr>
          <p:cNvSpPr txBox="1"/>
          <p:nvPr/>
        </p:nvSpPr>
        <p:spPr>
          <a:xfrm>
            <a:off x="6375884" y="5089825"/>
            <a:ext cx="5145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houses if we know the sizes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rooms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etc.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83E93-E626-4756-88C1-6593A19B1187}"/>
              </a:ext>
            </a:extLst>
          </p:cNvPr>
          <p:cNvSpPr/>
          <p:nvPr/>
        </p:nvSpPr>
        <p:spPr>
          <a:xfrm>
            <a:off x="3150332" y="562716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AC54-008E-48BD-B3EE-69EFC0BC7620}"/>
              </a:ext>
            </a:extLst>
          </p:cNvPr>
          <p:cNvSpPr txBox="1"/>
          <p:nvPr/>
        </p:nvSpPr>
        <p:spPr>
          <a:xfrm>
            <a:off x="6681300" y="4540434"/>
            <a:ext cx="411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MULTIPLE LINEAR REGRESSION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289663-3210-4C9E-AA01-4D97747C5E3A}"/>
              </a:ext>
            </a:extLst>
          </p:cNvPr>
          <p:cNvSpPr/>
          <p:nvPr/>
        </p:nvSpPr>
        <p:spPr>
          <a:xfrm>
            <a:off x="8500313" y="264897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68E45E-E99E-4533-A32F-4744A67B40A9}"/>
              </a:ext>
            </a:extLst>
          </p:cNvPr>
          <p:cNvCxnSpPr>
            <a:cxnSpLocks/>
          </p:cNvCxnSpPr>
          <p:nvPr/>
        </p:nvCxnSpPr>
        <p:spPr>
          <a:xfrm flipV="1">
            <a:off x="7766391" y="2425961"/>
            <a:ext cx="0" cy="1787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E03ED6-1A2C-413B-8826-F1725835B9C0}"/>
              </a:ext>
            </a:extLst>
          </p:cNvPr>
          <p:cNvCxnSpPr>
            <a:cxnSpLocks/>
          </p:cNvCxnSpPr>
          <p:nvPr/>
        </p:nvCxnSpPr>
        <p:spPr>
          <a:xfrm>
            <a:off x="7587970" y="402410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EC39A97-B098-4D71-8C77-4887B7A93229}"/>
              </a:ext>
            </a:extLst>
          </p:cNvPr>
          <p:cNvSpPr/>
          <p:nvPr/>
        </p:nvSpPr>
        <p:spPr>
          <a:xfrm>
            <a:off x="8928549" y="260672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3F17AA-E809-4FE1-93C2-0C2EA8AC6014}"/>
              </a:ext>
            </a:extLst>
          </p:cNvPr>
          <p:cNvSpPr/>
          <p:nvPr/>
        </p:nvSpPr>
        <p:spPr>
          <a:xfrm>
            <a:off x="8291497" y="371729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98DE84-43D4-46C6-96EB-AD7783E3B909}"/>
              </a:ext>
            </a:extLst>
          </p:cNvPr>
          <p:cNvSpPr/>
          <p:nvPr/>
        </p:nvSpPr>
        <p:spPr>
          <a:xfrm>
            <a:off x="9225988" y="341988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061387-17C9-4447-889E-9C01DD8BE944}"/>
              </a:ext>
            </a:extLst>
          </p:cNvPr>
          <p:cNvSpPr/>
          <p:nvPr/>
        </p:nvSpPr>
        <p:spPr>
          <a:xfrm>
            <a:off x="8869150" y="308329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A7D04-896D-4F0B-95C5-3B3D9DF39579}"/>
              </a:ext>
            </a:extLst>
          </p:cNvPr>
          <p:cNvSpPr/>
          <p:nvPr/>
        </p:nvSpPr>
        <p:spPr>
          <a:xfrm>
            <a:off x="8187753" y="315996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B9F99E-9CA8-45C1-BD55-9D8697EE62A1}"/>
              </a:ext>
            </a:extLst>
          </p:cNvPr>
          <p:cNvSpPr/>
          <p:nvPr/>
        </p:nvSpPr>
        <p:spPr>
          <a:xfrm>
            <a:off x="8593188" y="345914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A7014-4426-468A-AF5C-9C461D1E17E8}"/>
              </a:ext>
            </a:extLst>
          </p:cNvPr>
          <p:cNvCxnSpPr>
            <a:cxnSpLocks/>
          </p:cNvCxnSpPr>
          <p:nvPr/>
        </p:nvCxnSpPr>
        <p:spPr>
          <a:xfrm flipV="1">
            <a:off x="7587970" y="2939145"/>
            <a:ext cx="1399979" cy="12373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66835E-6911-41D4-BBF3-2C56AEBEB5AF}"/>
              </a:ext>
            </a:extLst>
          </p:cNvPr>
          <p:cNvSpPr/>
          <p:nvPr/>
        </p:nvSpPr>
        <p:spPr>
          <a:xfrm rot="20940094">
            <a:off x="7912354" y="2939145"/>
            <a:ext cx="2006081" cy="569167"/>
          </a:xfrm>
          <a:custGeom>
            <a:avLst/>
            <a:gdLst>
              <a:gd name="connsiteX0" fmla="*/ 0 w 2006081"/>
              <a:gd name="connsiteY0" fmla="*/ 569167 h 569167"/>
              <a:gd name="connsiteX1" fmla="*/ 653142 w 2006081"/>
              <a:gd name="connsiteY1" fmla="*/ 27992 h 569167"/>
              <a:gd name="connsiteX2" fmla="*/ 2006081 w 2006081"/>
              <a:gd name="connsiteY2" fmla="*/ 0 h 569167"/>
              <a:gd name="connsiteX3" fmla="*/ 1558212 w 2006081"/>
              <a:gd name="connsiteY3" fmla="*/ 475861 h 569167"/>
              <a:gd name="connsiteX4" fmla="*/ 0 w 2006081"/>
              <a:gd name="connsiteY4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081" h="569167">
                <a:moveTo>
                  <a:pt x="0" y="569167"/>
                </a:moveTo>
                <a:lnTo>
                  <a:pt x="653142" y="27992"/>
                </a:lnTo>
                <a:lnTo>
                  <a:pt x="2006081" y="0"/>
                </a:lnTo>
                <a:lnTo>
                  <a:pt x="1558212" y="475861"/>
                </a:lnTo>
                <a:lnTo>
                  <a:pt x="0" y="5691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8A5BAF8-D593-40F0-AE38-D105F66B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579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7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Hierarchical Clustering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1427329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main disadvantage of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k-means clustering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that we have to specify 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number of clusters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 clustering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need this parameter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build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essentially contains all the possible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number of clusters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SCALING IS CRUCIAL IN THIS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(z-transformation)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3908935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data mining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 clustering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method of cluster analyis that seeks to build a hierarchy of clusters</a:t>
            </a:r>
            <a:endParaRPr lang="hu-HU" b="1" dirty="0">
              <a:solidFill>
                <a:srgbClr val="FFC000"/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AGGLOMERATIVE APPROACH (BOTTOM UP)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obsevation (item) starts in its own cluster and pairs of clusters are merged as one moves up the hierarchy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merges and splits are determined in a greedy manner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results of hierarchical clustering is usually presented in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dendogram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01149395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182758" y="3274142"/>
            <a:ext cx="7914968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two closest clusters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them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dendogram represents these merge operations)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182758" y="3274142"/>
            <a:ext cx="7914968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two closest clusters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them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dendogram represents these merge operations)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182757" y="4758811"/>
            <a:ext cx="7914968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the algorithm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until just a single cluster left</a:t>
            </a:r>
          </a:p>
        </p:txBody>
      </p:sp>
    </p:spTree>
    <p:extLst>
      <p:ext uri="{BB962C8B-B14F-4D97-AF65-F5344CB8AC3E}">
        <p14:creationId xmlns:p14="http://schemas.microsoft.com/office/powerpoint/2010/main" val="11276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usually calculate the distance between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clusters’ elements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when we assume that observations are simiar if the calculated distance is small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correlation-based distance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assumes observations to be similar if the features are highly correlated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35454492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 Iteration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CBDB8D-29CB-4CCA-B458-99F694D0C441}"/>
              </a:ext>
            </a:extLst>
          </p:cNvPr>
          <p:cNvCxnSpPr>
            <a:cxnSpLocks/>
          </p:cNvCxnSpPr>
          <p:nvPr/>
        </p:nvCxnSpPr>
        <p:spPr>
          <a:xfrm flipV="1">
            <a:off x="3849453" y="2018483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6BB13-2CB7-48CD-896F-5D3F83A60DF0}"/>
              </a:ext>
            </a:extLst>
          </p:cNvPr>
          <p:cNvCxnSpPr>
            <a:cxnSpLocks/>
          </p:cNvCxnSpPr>
          <p:nvPr/>
        </p:nvCxnSpPr>
        <p:spPr>
          <a:xfrm>
            <a:off x="3591875" y="6189088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A1D95D-AC00-4E7D-8985-A569C4EA4177}"/>
              </a:ext>
            </a:extLst>
          </p:cNvPr>
          <p:cNvSpPr/>
          <p:nvPr/>
        </p:nvSpPr>
        <p:spPr>
          <a:xfrm>
            <a:off x="4886201" y="5209087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558AE-06F5-4712-8482-1A2FDA93C7FF}"/>
              </a:ext>
            </a:extLst>
          </p:cNvPr>
          <p:cNvSpPr/>
          <p:nvPr/>
        </p:nvSpPr>
        <p:spPr>
          <a:xfrm>
            <a:off x="5286483" y="4887115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0FD75-9610-4FBB-B5CE-34B8B3D0BA26}"/>
              </a:ext>
            </a:extLst>
          </p:cNvPr>
          <p:cNvSpPr txBox="1"/>
          <p:nvPr/>
        </p:nvSpPr>
        <p:spPr>
          <a:xfrm>
            <a:off x="3290738" y="369266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7591C-9072-437D-99F1-FAC199ADB3B8}"/>
              </a:ext>
            </a:extLst>
          </p:cNvPr>
          <p:cNvSpPr txBox="1"/>
          <p:nvPr/>
        </p:nvSpPr>
        <p:spPr>
          <a:xfrm>
            <a:off x="6290356" y="62125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9D7AA5-63C4-48EE-835B-12F4602FAD49}"/>
              </a:ext>
            </a:extLst>
          </p:cNvPr>
          <p:cNvSpPr/>
          <p:nvPr/>
        </p:nvSpPr>
        <p:spPr>
          <a:xfrm>
            <a:off x="4526532" y="4011873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502040-9E14-44CC-B0F3-2AD1909338B3}"/>
              </a:ext>
            </a:extLst>
          </p:cNvPr>
          <p:cNvSpPr/>
          <p:nvPr/>
        </p:nvSpPr>
        <p:spPr>
          <a:xfrm>
            <a:off x="6083935" y="5215527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295CF6-7F24-4900-BE00-6E3DAB1402C3}"/>
              </a:ext>
            </a:extLst>
          </p:cNvPr>
          <p:cNvSpPr/>
          <p:nvPr/>
        </p:nvSpPr>
        <p:spPr>
          <a:xfrm>
            <a:off x="6552082" y="2869645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E27682-90A3-48A1-B8FB-EBAED1943906}"/>
              </a:ext>
            </a:extLst>
          </p:cNvPr>
          <p:cNvSpPr/>
          <p:nvPr/>
        </p:nvSpPr>
        <p:spPr>
          <a:xfrm>
            <a:off x="7111888" y="3585329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121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CBDB8D-29CB-4CCA-B458-99F694D0C441}"/>
              </a:ext>
            </a:extLst>
          </p:cNvPr>
          <p:cNvCxnSpPr>
            <a:cxnSpLocks/>
          </p:cNvCxnSpPr>
          <p:nvPr/>
        </p:nvCxnSpPr>
        <p:spPr>
          <a:xfrm flipV="1">
            <a:off x="3849453" y="2018483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6BB13-2CB7-48CD-896F-5D3F83A60DF0}"/>
              </a:ext>
            </a:extLst>
          </p:cNvPr>
          <p:cNvCxnSpPr>
            <a:cxnSpLocks/>
          </p:cNvCxnSpPr>
          <p:nvPr/>
        </p:nvCxnSpPr>
        <p:spPr>
          <a:xfrm>
            <a:off x="3591875" y="6189088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A1D95D-AC00-4E7D-8985-A569C4EA4177}"/>
              </a:ext>
            </a:extLst>
          </p:cNvPr>
          <p:cNvSpPr/>
          <p:nvPr/>
        </p:nvSpPr>
        <p:spPr>
          <a:xfrm>
            <a:off x="4886201" y="5209087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558AE-06F5-4712-8482-1A2FDA93C7FF}"/>
              </a:ext>
            </a:extLst>
          </p:cNvPr>
          <p:cNvSpPr/>
          <p:nvPr/>
        </p:nvSpPr>
        <p:spPr>
          <a:xfrm>
            <a:off x="5286483" y="4887115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0FD75-9610-4FBB-B5CE-34B8B3D0BA26}"/>
              </a:ext>
            </a:extLst>
          </p:cNvPr>
          <p:cNvSpPr txBox="1"/>
          <p:nvPr/>
        </p:nvSpPr>
        <p:spPr>
          <a:xfrm>
            <a:off x="3290738" y="369266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7591C-9072-437D-99F1-FAC199ADB3B8}"/>
              </a:ext>
            </a:extLst>
          </p:cNvPr>
          <p:cNvSpPr txBox="1"/>
          <p:nvPr/>
        </p:nvSpPr>
        <p:spPr>
          <a:xfrm>
            <a:off x="6290356" y="62125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9D7AA5-63C4-48EE-835B-12F4602FAD49}"/>
              </a:ext>
            </a:extLst>
          </p:cNvPr>
          <p:cNvSpPr/>
          <p:nvPr/>
        </p:nvSpPr>
        <p:spPr>
          <a:xfrm>
            <a:off x="4526532" y="4011873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502040-9E14-44CC-B0F3-2AD1909338B3}"/>
              </a:ext>
            </a:extLst>
          </p:cNvPr>
          <p:cNvSpPr/>
          <p:nvPr/>
        </p:nvSpPr>
        <p:spPr>
          <a:xfrm>
            <a:off x="6083935" y="5215527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295CF6-7F24-4900-BE00-6E3DAB1402C3}"/>
              </a:ext>
            </a:extLst>
          </p:cNvPr>
          <p:cNvSpPr/>
          <p:nvPr/>
        </p:nvSpPr>
        <p:spPr>
          <a:xfrm>
            <a:off x="6552082" y="2869645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E27682-90A3-48A1-B8FB-EBAED1943906}"/>
              </a:ext>
            </a:extLst>
          </p:cNvPr>
          <p:cNvSpPr/>
          <p:nvPr/>
        </p:nvSpPr>
        <p:spPr>
          <a:xfrm>
            <a:off x="7111888" y="3585329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57D7BF-C1FE-49E1-9AFE-81D8E5ABF8A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454794" y="3478195"/>
            <a:ext cx="1511673" cy="13367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AA4BBB-DC56-48D0-82D4-306F2055B7B4}"/>
              </a:ext>
            </a:extLst>
          </p:cNvPr>
          <p:cNvSpPr txBox="1"/>
          <p:nvPr/>
        </p:nvSpPr>
        <p:spPr>
          <a:xfrm>
            <a:off x="5898031" y="386993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B6F34A-06EF-4488-9876-D51C2B58A2D1}"/>
              </a:ext>
            </a:extLst>
          </p:cNvPr>
          <p:cNvSpPr/>
          <p:nvPr/>
        </p:nvSpPr>
        <p:spPr>
          <a:xfrm>
            <a:off x="5245870" y="4779135"/>
            <a:ext cx="244770" cy="24477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48318C-DC55-4589-8360-F6BAC58CC4D1}"/>
              </a:ext>
            </a:extLst>
          </p:cNvPr>
          <p:cNvSpPr/>
          <p:nvPr/>
        </p:nvSpPr>
        <p:spPr>
          <a:xfrm>
            <a:off x="6887155" y="3332338"/>
            <a:ext cx="244770" cy="24477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98934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E5E6B-A45A-4088-A69F-30B6DA362649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76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61D962-BC17-4A0B-86AB-B69C3903B15B}"/>
              </a:ext>
            </a:extLst>
          </p:cNvPr>
          <p:cNvSpPr/>
          <p:nvPr/>
        </p:nvSpPr>
        <p:spPr>
          <a:xfrm>
            <a:off x="7477760" y="3636222"/>
            <a:ext cx="3484879" cy="9898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1B4BAF-B709-4663-A38B-A16C4D4E1C8A}"/>
              </a:ext>
            </a:extLst>
          </p:cNvPr>
          <p:cNvSpPr/>
          <p:nvPr/>
        </p:nvSpPr>
        <p:spPr>
          <a:xfrm>
            <a:off x="1879654" y="398601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B7F299-80CF-43BB-8F17-8696A17084BE}"/>
              </a:ext>
            </a:extLst>
          </p:cNvPr>
          <p:cNvCxnSpPr/>
          <p:nvPr/>
        </p:nvCxnSpPr>
        <p:spPr>
          <a:xfrm flipV="1">
            <a:off x="863895" y="1830410"/>
            <a:ext cx="0" cy="45980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D9BE1-B7DA-49B4-818E-06B4B3860207}"/>
              </a:ext>
            </a:extLst>
          </p:cNvPr>
          <p:cNvCxnSpPr/>
          <p:nvPr/>
        </p:nvCxnSpPr>
        <p:spPr>
          <a:xfrm>
            <a:off x="685474" y="623885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148296-DB32-4412-B51A-1FD17895E134}"/>
              </a:ext>
            </a:extLst>
          </p:cNvPr>
          <p:cNvSpPr/>
          <p:nvPr/>
        </p:nvSpPr>
        <p:spPr>
          <a:xfrm>
            <a:off x="3504015" y="389680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108EC-0930-485F-BF75-30AAB7D36B39}"/>
              </a:ext>
            </a:extLst>
          </p:cNvPr>
          <p:cNvSpPr/>
          <p:nvPr/>
        </p:nvSpPr>
        <p:spPr>
          <a:xfrm>
            <a:off x="1389001" y="564382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E5560-2CF1-4021-BAA5-3B882FBE2F12}"/>
              </a:ext>
            </a:extLst>
          </p:cNvPr>
          <p:cNvSpPr/>
          <p:nvPr/>
        </p:nvSpPr>
        <p:spPr>
          <a:xfrm>
            <a:off x="2801489" y="5136448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09E909-3A19-4540-A4EE-A4186B2FD17C}"/>
              </a:ext>
            </a:extLst>
          </p:cNvPr>
          <p:cNvSpPr/>
          <p:nvPr/>
        </p:nvSpPr>
        <p:spPr>
          <a:xfrm>
            <a:off x="2979909" y="4303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75D3AA-5072-4EA9-AEFE-163F10122054}"/>
              </a:ext>
            </a:extLst>
          </p:cNvPr>
          <p:cNvSpPr/>
          <p:nvPr/>
        </p:nvSpPr>
        <p:spPr>
          <a:xfrm>
            <a:off x="4515060" y="420903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874A25-0430-4E04-825C-5491CEC3DA86}"/>
              </a:ext>
            </a:extLst>
          </p:cNvPr>
          <p:cNvSpPr/>
          <p:nvPr/>
        </p:nvSpPr>
        <p:spPr>
          <a:xfrm>
            <a:off x="4199109" y="257724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A09975-4B85-4712-A647-BC6EFB04BAFA}"/>
              </a:ext>
            </a:extLst>
          </p:cNvPr>
          <p:cNvSpPr/>
          <p:nvPr/>
        </p:nvSpPr>
        <p:spPr>
          <a:xfrm>
            <a:off x="4693480" y="334574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3C06A9-4A8E-4448-BF09-4AC8F3DE0C6F}"/>
              </a:ext>
            </a:extLst>
          </p:cNvPr>
          <p:cNvSpPr/>
          <p:nvPr/>
        </p:nvSpPr>
        <p:spPr>
          <a:xfrm>
            <a:off x="5905246" y="2398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107144-2385-4BFD-A79B-C6616BBFBA47}"/>
              </a:ext>
            </a:extLst>
          </p:cNvPr>
          <p:cNvCxnSpPr/>
          <p:nvPr/>
        </p:nvCxnSpPr>
        <p:spPr>
          <a:xfrm>
            <a:off x="229125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84DE05-DCC4-44A0-8776-4DB1932F4FE2}"/>
              </a:ext>
            </a:extLst>
          </p:cNvPr>
          <p:cNvCxnSpPr/>
          <p:nvPr/>
        </p:nvCxnSpPr>
        <p:spPr>
          <a:xfrm>
            <a:off x="372604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0DFD82-8EC6-46C4-9EED-6CEFB806939F}"/>
              </a:ext>
            </a:extLst>
          </p:cNvPr>
          <p:cNvCxnSpPr/>
          <p:nvPr/>
        </p:nvCxnSpPr>
        <p:spPr>
          <a:xfrm>
            <a:off x="5086491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8B7D1D-BB5C-4C33-8AEE-CA86A007CFDC}"/>
              </a:ext>
            </a:extLst>
          </p:cNvPr>
          <p:cNvCxnSpPr/>
          <p:nvPr/>
        </p:nvCxnSpPr>
        <p:spPr>
          <a:xfrm>
            <a:off x="6476677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8AE34-02EA-444A-A6F6-8D92CCEEB8DD}"/>
              </a:ext>
            </a:extLst>
          </p:cNvPr>
          <p:cNvSpPr txBox="1"/>
          <p:nvPr/>
        </p:nvSpPr>
        <p:spPr>
          <a:xfrm>
            <a:off x="2068799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83F85-60E5-4C9E-B027-DD3EBAF687D2}"/>
              </a:ext>
            </a:extLst>
          </p:cNvPr>
          <p:cNvSpPr txBox="1"/>
          <p:nvPr/>
        </p:nvSpPr>
        <p:spPr>
          <a:xfrm>
            <a:off x="3515421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B1BAE-9E84-4608-8A2A-0D22F19E0580}"/>
              </a:ext>
            </a:extLst>
          </p:cNvPr>
          <p:cNvSpPr txBox="1"/>
          <p:nvPr/>
        </p:nvSpPr>
        <p:spPr>
          <a:xfrm>
            <a:off x="4870245" y="6264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BD3DD-8D52-4030-9F15-0C73750A1335}"/>
              </a:ext>
            </a:extLst>
          </p:cNvPr>
          <p:cNvSpPr txBox="1"/>
          <p:nvPr/>
        </p:nvSpPr>
        <p:spPr>
          <a:xfrm>
            <a:off x="6218011" y="62649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DF9D2-505E-4AF8-AA96-6E75D49516E8}"/>
              </a:ext>
            </a:extLst>
          </p:cNvPr>
          <p:cNvSpPr txBox="1"/>
          <p:nvPr/>
        </p:nvSpPr>
        <p:spPr>
          <a:xfrm>
            <a:off x="6942702" y="6046207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houses [m</a:t>
            </a:r>
            <a:r>
              <a:rPr lang="hu-HU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3F5F64-48B8-43C7-83C5-7F67EBF0812F}"/>
              </a:ext>
            </a:extLst>
          </p:cNvPr>
          <p:cNvSpPr txBox="1"/>
          <p:nvPr/>
        </p:nvSpPr>
        <p:spPr>
          <a:xfrm>
            <a:off x="341473" y="14694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prices [$]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D5F173-9A27-4971-8619-F999F437EC2D}"/>
              </a:ext>
            </a:extLst>
          </p:cNvPr>
          <p:cNvCxnSpPr/>
          <p:nvPr/>
        </p:nvCxnSpPr>
        <p:spPr>
          <a:xfrm>
            <a:off x="796988" y="552145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FF6D14-E0B4-499D-B75E-E131B3F7E78E}"/>
              </a:ext>
            </a:extLst>
          </p:cNvPr>
          <p:cNvCxnSpPr/>
          <p:nvPr/>
        </p:nvCxnSpPr>
        <p:spPr>
          <a:xfrm>
            <a:off x="796988" y="467954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AD1114-13B7-4A5E-A1C9-7DFB6F225875}"/>
              </a:ext>
            </a:extLst>
          </p:cNvPr>
          <p:cNvCxnSpPr/>
          <p:nvPr/>
        </p:nvCxnSpPr>
        <p:spPr>
          <a:xfrm>
            <a:off x="793270" y="382926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B8D142-FFDA-46B7-BA44-507C3FEE0FC8}"/>
              </a:ext>
            </a:extLst>
          </p:cNvPr>
          <p:cNvCxnSpPr/>
          <p:nvPr/>
        </p:nvCxnSpPr>
        <p:spPr>
          <a:xfrm>
            <a:off x="793270" y="2987351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B3E63-ABF0-421B-ADC7-9C65CEAB8212}"/>
              </a:ext>
            </a:extLst>
          </p:cNvPr>
          <p:cNvCxnSpPr/>
          <p:nvPr/>
        </p:nvCxnSpPr>
        <p:spPr>
          <a:xfrm>
            <a:off x="796986" y="214702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A60C0-2592-4AEF-9C22-AB473E4C0F97}"/>
              </a:ext>
            </a:extLst>
          </p:cNvPr>
          <p:cNvSpPr txBox="1"/>
          <p:nvPr/>
        </p:nvSpPr>
        <p:spPr>
          <a:xfrm>
            <a:off x="145827" y="53367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83C585-0080-4F9B-9C16-CA081C0105CC}"/>
              </a:ext>
            </a:extLst>
          </p:cNvPr>
          <p:cNvSpPr txBox="1"/>
          <p:nvPr/>
        </p:nvSpPr>
        <p:spPr>
          <a:xfrm>
            <a:off x="181893" y="4472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46679E-5E58-4A64-97C8-C44CF6C51558}"/>
              </a:ext>
            </a:extLst>
          </p:cNvPr>
          <p:cNvSpPr txBox="1"/>
          <p:nvPr/>
        </p:nvSpPr>
        <p:spPr>
          <a:xfrm>
            <a:off x="214591" y="36487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BFF38A-5072-4EEA-81D6-856D90C18933}"/>
              </a:ext>
            </a:extLst>
          </p:cNvPr>
          <p:cNvSpPr txBox="1"/>
          <p:nvPr/>
        </p:nvSpPr>
        <p:spPr>
          <a:xfrm>
            <a:off x="199722" y="2807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08FF4F-9182-4AD1-A447-695C01403FB6}"/>
              </a:ext>
            </a:extLst>
          </p:cNvPr>
          <p:cNvSpPr txBox="1"/>
          <p:nvPr/>
        </p:nvSpPr>
        <p:spPr>
          <a:xfrm>
            <a:off x="214591" y="19671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41B20-D5D0-4160-A815-55E6BB0178A7}"/>
              </a:ext>
            </a:extLst>
          </p:cNvPr>
          <p:cNvSpPr txBox="1"/>
          <p:nvPr/>
        </p:nvSpPr>
        <p:spPr>
          <a:xfrm>
            <a:off x="6179566" y="843333"/>
            <a:ext cx="5678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THE AIM OF LINEAR REGRESSION?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want to find some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between the features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BBB0C9-1E85-414D-BFC8-B9B7C4532CE9}"/>
              </a:ext>
            </a:extLst>
          </p:cNvPr>
          <p:cNvSpPr txBox="1"/>
          <p:nvPr/>
        </p:nvSpPr>
        <p:spPr>
          <a:xfrm>
            <a:off x="7940026" y="3855545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C25909-A496-409B-A674-FC6C3C6EBFB1}"/>
              </a:ext>
            </a:extLst>
          </p:cNvPr>
          <p:cNvSpPr txBox="1"/>
          <p:nvPr/>
        </p:nvSpPr>
        <p:spPr>
          <a:xfrm>
            <a:off x="6263730" y="4728389"/>
            <a:ext cx="4141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dependent variable that we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trying to predict or estimate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(price of the house)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FFFD5A-7049-4424-AC52-3D06DF27C763}"/>
              </a:ext>
            </a:extLst>
          </p:cNvPr>
          <p:cNvSpPr txBox="1"/>
          <p:nvPr/>
        </p:nvSpPr>
        <p:spPr>
          <a:xfrm>
            <a:off x="7845534" y="2781890"/>
            <a:ext cx="4226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independent variable we use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predictions (size of house) </a:t>
            </a:r>
          </a:p>
        </p:txBody>
      </p:sp>
    </p:spTree>
    <p:extLst>
      <p:ext uri="{BB962C8B-B14F-4D97-AF65-F5344CB8AC3E}">
        <p14:creationId xmlns:p14="http://schemas.microsoft.com/office/powerpoint/2010/main" val="49175036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E5E6B-A45A-4088-A69F-30B6DA362649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56253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838693" y="4748981"/>
            <a:ext cx="601775" cy="6017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6429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838693" y="4748981"/>
            <a:ext cx="601775" cy="6017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760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161360" y="4629275"/>
            <a:ext cx="943836" cy="9438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2514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161360" y="4629275"/>
            <a:ext cx="943836" cy="94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9155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439694" y="3834587"/>
            <a:ext cx="1455600" cy="1455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083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439694" y="3834587"/>
            <a:ext cx="1455600" cy="1455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087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016816" y="2594565"/>
            <a:ext cx="1812789" cy="1812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9836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22611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F127BF-1F2D-4BA6-A529-725D97875A7E}"/>
              </a:ext>
            </a:extLst>
          </p:cNvPr>
          <p:cNvCxnSpPr>
            <a:cxnSpLocks/>
          </p:cNvCxnSpPr>
          <p:nvPr/>
        </p:nvCxnSpPr>
        <p:spPr>
          <a:xfrm>
            <a:off x="6711526" y="2418693"/>
            <a:ext cx="499279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7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1B4BAF-B709-4663-A38B-A16C4D4E1C8A}"/>
              </a:ext>
            </a:extLst>
          </p:cNvPr>
          <p:cNvSpPr/>
          <p:nvPr/>
        </p:nvSpPr>
        <p:spPr>
          <a:xfrm>
            <a:off x="1879654" y="398601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B7F299-80CF-43BB-8F17-8696A17084BE}"/>
              </a:ext>
            </a:extLst>
          </p:cNvPr>
          <p:cNvCxnSpPr/>
          <p:nvPr/>
        </p:nvCxnSpPr>
        <p:spPr>
          <a:xfrm flipV="1">
            <a:off x="863895" y="1830410"/>
            <a:ext cx="0" cy="45980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D9BE1-B7DA-49B4-818E-06B4B3860207}"/>
              </a:ext>
            </a:extLst>
          </p:cNvPr>
          <p:cNvCxnSpPr/>
          <p:nvPr/>
        </p:nvCxnSpPr>
        <p:spPr>
          <a:xfrm>
            <a:off x="685474" y="623885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148296-DB32-4412-B51A-1FD17895E134}"/>
              </a:ext>
            </a:extLst>
          </p:cNvPr>
          <p:cNvSpPr/>
          <p:nvPr/>
        </p:nvSpPr>
        <p:spPr>
          <a:xfrm>
            <a:off x="3504015" y="389680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108EC-0930-485F-BF75-30AAB7D36B39}"/>
              </a:ext>
            </a:extLst>
          </p:cNvPr>
          <p:cNvSpPr/>
          <p:nvPr/>
        </p:nvSpPr>
        <p:spPr>
          <a:xfrm>
            <a:off x="1389001" y="564382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E5560-2CF1-4021-BAA5-3B882FBE2F12}"/>
              </a:ext>
            </a:extLst>
          </p:cNvPr>
          <p:cNvSpPr/>
          <p:nvPr/>
        </p:nvSpPr>
        <p:spPr>
          <a:xfrm>
            <a:off x="2801489" y="5136448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09E909-3A19-4540-A4EE-A4186B2FD17C}"/>
              </a:ext>
            </a:extLst>
          </p:cNvPr>
          <p:cNvSpPr/>
          <p:nvPr/>
        </p:nvSpPr>
        <p:spPr>
          <a:xfrm>
            <a:off x="2979909" y="4303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75D3AA-5072-4EA9-AEFE-163F10122054}"/>
              </a:ext>
            </a:extLst>
          </p:cNvPr>
          <p:cNvSpPr/>
          <p:nvPr/>
        </p:nvSpPr>
        <p:spPr>
          <a:xfrm>
            <a:off x="4515060" y="420903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874A25-0430-4E04-825C-5491CEC3DA86}"/>
              </a:ext>
            </a:extLst>
          </p:cNvPr>
          <p:cNvSpPr/>
          <p:nvPr/>
        </p:nvSpPr>
        <p:spPr>
          <a:xfrm>
            <a:off x="4199109" y="257724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A09975-4B85-4712-A647-BC6EFB04BAFA}"/>
              </a:ext>
            </a:extLst>
          </p:cNvPr>
          <p:cNvSpPr/>
          <p:nvPr/>
        </p:nvSpPr>
        <p:spPr>
          <a:xfrm>
            <a:off x="4693480" y="334574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3C06A9-4A8E-4448-BF09-4AC8F3DE0C6F}"/>
              </a:ext>
            </a:extLst>
          </p:cNvPr>
          <p:cNvSpPr/>
          <p:nvPr/>
        </p:nvSpPr>
        <p:spPr>
          <a:xfrm>
            <a:off x="5905246" y="2398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107144-2385-4BFD-A79B-C6616BBFBA47}"/>
              </a:ext>
            </a:extLst>
          </p:cNvPr>
          <p:cNvCxnSpPr/>
          <p:nvPr/>
        </p:nvCxnSpPr>
        <p:spPr>
          <a:xfrm>
            <a:off x="229125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84DE05-DCC4-44A0-8776-4DB1932F4FE2}"/>
              </a:ext>
            </a:extLst>
          </p:cNvPr>
          <p:cNvCxnSpPr/>
          <p:nvPr/>
        </p:nvCxnSpPr>
        <p:spPr>
          <a:xfrm>
            <a:off x="372604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0DFD82-8EC6-46C4-9EED-6CEFB806939F}"/>
              </a:ext>
            </a:extLst>
          </p:cNvPr>
          <p:cNvCxnSpPr/>
          <p:nvPr/>
        </p:nvCxnSpPr>
        <p:spPr>
          <a:xfrm>
            <a:off x="5086491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8B7D1D-BB5C-4C33-8AEE-CA86A007CFDC}"/>
              </a:ext>
            </a:extLst>
          </p:cNvPr>
          <p:cNvCxnSpPr/>
          <p:nvPr/>
        </p:nvCxnSpPr>
        <p:spPr>
          <a:xfrm>
            <a:off x="6476677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8AE34-02EA-444A-A6F6-8D92CCEEB8DD}"/>
              </a:ext>
            </a:extLst>
          </p:cNvPr>
          <p:cNvSpPr txBox="1"/>
          <p:nvPr/>
        </p:nvSpPr>
        <p:spPr>
          <a:xfrm>
            <a:off x="2068799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83F85-60E5-4C9E-B027-DD3EBAF687D2}"/>
              </a:ext>
            </a:extLst>
          </p:cNvPr>
          <p:cNvSpPr txBox="1"/>
          <p:nvPr/>
        </p:nvSpPr>
        <p:spPr>
          <a:xfrm>
            <a:off x="3515421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B1BAE-9E84-4608-8A2A-0D22F19E0580}"/>
              </a:ext>
            </a:extLst>
          </p:cNvPr>
          <p:cNvSpPr txBox="1"/>
          <p:nvPr/>
        </p:nvSpPr>
        <p:spPr>
          <a:xfrm>
            <a:off x="4870245" y="6264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BD3DD-8D52-4030-9F15-0C73750A1335}"/>
              </a:ext>
            </a:extLst>
          </p:cNvPr>
          <p:cNvSpPr txBox="1"/>
          <p:nvPr/>
        </p:nvSpPr>
        <p:spPr>
          <a:xfrm>
            <a:off x="6218011" y="62649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DF9D2-505E-4AF8-AA96-6E75D49516E8}"/>
              </a:ext>
            </a:extLst>
          </p:cNvPr>
          <p:cNvSpPr txBox="1"/>
          <p:nvPr/>
        </p:nvSpPr>
        <p:spPr>
          <a:xfrm>
            <a:off x="6942702" y="6046207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houses [m</a:t>
            </a:r>
            <a:r>
              <a:rPr lang="hu-HU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3F5F64-48B8-43C7-83C5-7F67EBF0812F}"/>
              </a:ext>
            </a:extLst>
          </p:cNvPr>
          <p:cNvSpPr txBox="1"/>
          <p:nvPr/>
        </p:nvSpPr>
        <p:spPr>
          <a:xfrm>
            <a:off x="341473" y="14694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prices [$]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D5F173-9A27-4971-8619-F999F437EC2D}"/>
              </a:ext>
            </a:extLst>
          </p:cNvPr>
          <p:cNvCxnSpPr/>
          <p:nvPr/>
        </p:nvCxnSpPr>
        <p:spPr>
          <a:xfrm>
            <a:off x="796988" y="552145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FF6D14-E0B4-499D-B75E-E131B3F7E78E}"/>
              </a:ext>
            </a:extLst>
          </p:cNvPr>
          <p:cNvCxnSpPr/>
          <p:nvPr/>
        </p:nvCxnSpPr>
        <p:spPr>
          <a:xfrm>
            <a:off x="796988" y="467954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AD1114-13B7-4A5E-A1C9-7DFB6F225875}"/>
              </a:ext>
            </a:extLst>
          </p:cNvPr>
          <p:cNvCxnSpPr/>
          <p:nvPr/>
        </p:nvCxnSpPr>
        <p:spPr>
          <a:xfrm>
            <a:off x="793270" y="382926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B8D142-FFDA-46B7-BA44-507C3FEE0FC8}"/>
              </a:ext>
            </a:extLst>
          </p:cNvPr>
          <p:cNvCxnSpPr/>
          <p:nvPr/>
        </p:nvCxnSpPr>
        <p:spPr>
          <a:xfrm>
            <a:off x="793270" y="2987351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B3E63-ABF0-421B-ADC7-9C65CEAB8212}"/>
              </a:ext>
            </a:extLst>
          </p:cNvPr>
          <p:cNvCxnSpPr/>
          <p:nvPr/>
        </p:nvCxnSpPr>
        <p:spPr>
          <a:xfrm>
            <a:off x="796986" y="214702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A60C0-2592-4AEF-9C22-AB473E4C0F97}"/>
              </a:ext>
            </a:extLst>
          </p:cNvPr>
          <p:cNvSpPr txBox="1"/>
          <p:nvPr/>
        </p:nvSpPr>
        <p:spPr>
          <a:xfrm>
            <a:off x="145827" y="53367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83C585-0080-4F9B-9C16-CA081C0105CC}"/>
              </a:ext>
            </a:extLst>
          </p:cNvPr>
          <p:cNvSpPr txBox="1"/>
          <p:nvPr/>
        </p:nvSpPr>
        <p:spPr>
          <a:xfrm>
            <a:off x="181893" y="4472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46679E-5E58-4A64-97C8-C44CF6C51558}"/>
              </a:ext>
            </a:extLst>
          </p:cNvPr>
          <p:cNvSpPr txBox="1"/>
          <p:nvPr/>
        </p:nvSpPr>
        <p:spPr>
          <a:xfrm>
            <a:off x="214591" y="36487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BFF38A-5072-4EEA-81D6-856D90C18933}"/>
              </a:ext>
            </a:extLst>
          </p:cNvPr>
          <p:cNvSpPr txBox="1"/>
          <p:nvPr/>
        </p:nvSpPr>
        <p:spPr>
          <a:xfrm>
            <a:off x="199722" y="2807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08FF4F-9182-4AD1-A447-695C01403FB6}"/>
              </a:ext>
            </a:extLst>
          </p:cNvPr>
          <p:cNvSpPr txBox="1"/>
          <p:nvPr/>
        </p:nvSpPr>
        <p:spPr>
          <a:xfrm>
            <a:off x="214591" y="19671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3193BD-97EC-42AE-AC82-9A8C59254B7E}"/>
              </a:ext>
            </a:extLst>
          </p:cNvPr>
          <p:cNvCxnSpPr/>
          <p:nvPr/>
        </p:nvCxnSpPr>
        <p:spPr>
          <a:xfrm flipV="1">
            <a:off x="1174725" y="2328286"/>
            <a:ext cx="4758771" cy="2990579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E91727-74DA-40ED-9980-BAB4E09ABF01}"/>
              </a:ext>
            </a:extLst>
          </p:cNvPr>
          <p:cNvSpPr txBox="1"/>
          <p:nvPr/>
        </p:nvSpPr>
        <p:spPr>
          <a:xfrm>
            <a:off x="5560435" y="604861"/>
            <a:ext cx="65123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build a model based on the dataset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 linear model so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result is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line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model defines the relationship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between the variables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we can make predictions with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trained model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does it mean?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we have a new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feature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(size of the house) we can get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price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    of the house accordingly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5700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F127BF-1F2D-4BA6-A529-725D97875A7E}"/>
              </a:ext>
            </a:extLst>
          </p:cNvPr>
          <p:cNvCxnSpPr>
            <a:cxnSpLocks/>
          </p:cNvCxnSpPr>
          <p:nvPr/>
        </p:nvCxnSpPr>
        <p:spPr>
          <a:xfrm>
            <a:off x="6050280" y="3881733"/>
            <a:ext cx="560832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2924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L1 and L2 Regularization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5036587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7582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2960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4F2006-FB1B-438B-BAB9-668767E9DED2}"/>
              </a:ext>
            </a:extLst>
          </p:cNvPr>
          <p:cNvSpPr/>
          <p:nvPr/>
        </p:nvSpPr>
        <p:spPr>
          <a:xfrm>
            <a:off x="2766349" y="2062026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/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/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8F982C6-F611-4F68-8F88-F8EE5EA0AB5A}"/>
              </a:ext>
            </a:extLst>
          </p:cNvPr>
          <p:cNvSpPr txBox="1"/>
          <p:nvPr/>
        </p:nvSpPr>
        <p:spPr>
          <a:xfrm>
            <a:off x="6190655" y="2604086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D0C6C-493C-4061-8C5E-AB96388EEF76}"/>
              </a:ext>
            </a:extLst>
          </p:cNvPr>
          <p:cNvSpPr txBox="1"/>
          <p:nvPr/>
        </p:nvSpPr>
        <p:spPr>
          <a:xfrm>
            <a:off x="3634450" y="269080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69563-1CAE-4150-BB62-57A794997CC5}"/>
              </a:ext>
            </a:extLst>
          </p:cNvPr>
          <p:cNvSpPr txBox="1"/>
          <p:nvPr/>
        </p:nvSpPr>
        <p:spPr>
          <a:xfrm>
            <a:off x="1910976" y="4653772"/>
            <a:ext cx="8370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express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this is the formula we need for gradient descent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C07234D-05E0-406D-924B-C522893E3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27" y="1839975"/>
            <a:ext cx="7701345" cy="23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332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E367A-2A8B-45F3-AA93-08A2D90B3F5F}"/>
              </a:ext>
            </a:extLst>
          </p:cNvPr>
          <p:cNvSpPr txBox="1"/>
          <p:nvPr/>
        </p:nvSpPr>
        <p:spPr>
          <a:xfrm>
            <a:off x="1010707" y="926449"/>
            <a:ext cx="10092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have to know the partial derivative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and go to the direction of the gradient (partial derivative)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/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/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F7DAE8-29B9-4AEE-AA1F-CD624572FB4E}"/>
              </a:ext>
            </a:extLst>
          </p:cNvPr>
          <p:cNvSpPr txBox="1"/>
          <p:nvPr/>
        </p:nvSpPr>
        <p:spPr>
          <a:xfrm>
            <a:off x="7656759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6B211-AD5A-4C45-AA89-78537B294A70}"/>
              </a:ext>
            </a:extLst>
          </p:cNvPr>
          <p:cNvSpPr txBox="1"/>
          <p:nvPr/>
        </p:nvSpPr>
        <p:spPr>
          <a:xfrm>
            <a:off x="9325365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AA69-1078-4CB2-9AE0-CEE94409A6BD}"/>
              </a:ext>
            </a:extLst>
          </p:cNvPr>
          <p:cNvSpPr txBox="1"/>
          <p:nvPr/>
        </p:nvSpPr>
        <p:spPr>
          <a:xfrm>
            <a:off x="6096000" y="3301184"/>
            <a:ext cx="5678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  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AD397-786E-4E6E-A5E2-6D1A4B7B6029}"/>
              </a:ext>
            </a:extLst>
          </p:cNvPr>
          <p:cNvSpPr txBox="1"/>
          <p:nvPr/>
        </p:nvSpPr>
        <p:spPr>
          <a:xfrm rot="10800000">
            <a:off x="6947810" y="3312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D8FD-01F8-4C1B-84D0-DF3E5EFB1BA1}"/>
              </a:ext>
            </a:extLst>
          </p:cNvPr>
          <p:cNvSpPr txBox="1"/>
          <p:nvPr/>
        </p:nvSpPr>
        <p:spPr>
          <a:xfrm>
            <a:off x="6096000" y="4154267"/>
            <a:ext cx="6197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after the minimum so we have to use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-    f(x)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(negative gradient)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D8CFA-6273-435E-AEEE-8ED0F40E4973}"/>
              </a:ext>
            </a:extLst>
          </p:cNvPr>
          <p:cNvSpPr txBox="1"/>
          <p:nvPr/>
        </p:nvSpPr>
        <p:spPr>
          <a:xfrm rot="10800000">
            <a:off x="7001556" y="45297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2B71F-A447-4F5F-9574-CFEF33E0F9A6}"/>
              </a:ext>
            </a:extLst>
          </p:cNvPr>
          <p:cNvSpPr txBox="1"/>
          <p:nvPr/>
        </p:nvSpPr>
        <p:spPr>
          <a:xfrm>
            <a:off x="6219523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/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C676C-84DB-4C2C-B155-C18A363D844D}"/>
              </a:ext>
            </a:extLst>
          </p:cNvPr>
          <p:cNvSpPr txBox="1"/>
          <p:nvPr/>
        </p:nvSpPr>
        <p:spPr>
          <a:xfrm>
            <a:off x="8418071" y="60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5CA98-10B2-4EE0-95A6-A912717C24BB}"/>
              </a:ext>
            </a:extLst>
          </p:cNvPr>
          <p:cNvSpPr txBox="1"/>
          <p:nvPr/>
        </p:nvSpPr>
        <p:spPr>
          <a:xfrm>
            <a:off x="6375180" y="5884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FE188-141F-43EA-811F-32BACD17909B}"/>
              </a:ext>
            </a:extLst>
          </p:cNvPr>
          <p:cNvSpPr txBox="1"/>
          <p:nvPr/>
        </p:nvSpPr>
        <p:spPr>
          <a:xfrm>
            <a:off x="7176705" y="5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E5DC-55CD-4E8C-B833-8D5B62BF30C6}"/>
              </a:ext>
            </a:extLst>
          </p:cNvPr>
          <p:cNvSpPr txBox="1"/>
          <p:nvPr/>
        </p:nvSpPr>
        <p:spPr>
          <a:xfrm>
            <a:off x="9143360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/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DF2526-1191-4FBE-AB75-42F7D3D575F0}"/>
              </a:ext>
            </a:extLst>
          </p:cNvPr>
          <p:cNvSpPr txBox="1"/>
          <p:nvPr/>
        </p:nvSpPr>
        <p:spPr>
          <a:xfrm>
            <a:off x="11348876" y="606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92FA-5D56-46BC-A4BD-A562D7B5CC46}"/>
              </a:ext>
            </a:extLst>
          </p:cNvPr>
          <p:cNvSpPr txBox="1"/>
          <p:nvPr/>
        </p:nvSpPr>
        <p:spPr>
          <a:xfrm>
            <a:off x="9307109" y="586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F21C-2F46-4B34-ABCD-8C7188104032}"/>
              </a:ext>
            </a:extLst>
          </p:cNvPr>
          <p:cNvSpPr txBox="1"/>
          <p:nvPr/>
        </p:nvSpPr>
        <p:spPr>
          <a:xfrm>
            <a:off x="10100543" y="58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62BA3-9297-4B35-961C-4D4DB6318BA6}"/>
              </a:ext>
            </a:extLst>
          </p:cNvPr>
          <p:cNvSpPr txBox="1"/>
          <p:nvPr/>
        </p:nvSpPr>
        <p:spPr>
          <a:xfrm>
            <a:off x="6222866" y="5113620"/>
            <a:ext cx="241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make iterations  {</a:t>
            </a:r>
          </a:p>
          <a:p>
            <a:endParaRPr lang="hu-HU" sz="2400" dirty="0">
              <a:solidFill>
                <a:srgbClr val="FFC000"/>
              </a:solidFill>
            </a:endParaRPr>
          </a:p>
          <a:p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}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292579603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L1 and L2 Regularization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37171826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0955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LSTM and Time Series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75154959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4344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</p:spTree>
    <p:extLst>
      <p:ext uri="{BB962C8B-B14F-4D97-AF65-F5344CB8AC3E}">
        <p14:creationId xmlns:p14="http://schemas.microsoft.com/office/powerpoint/2010/main" val="34645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229744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16248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269669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355743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0477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268352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54856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08277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394351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1410330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308992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95496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48917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434991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5EF04-040C-4C89-9B6A-39C053D0156A}"/>
              </a:ext>
            </a:extLst>
          </p:cNvPr>
          <p:cNvSpPr txBox="1"/>
          <p:nvPr/>
        </p:nvSpPr>
        <p:spPr>
          <a:xfrm>
            <a:off x="7939923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60CF9-F2F7-4A92-937F-978A725B4BEB}"/>
              </a:ext>
            </a:extLst>
          </p:cNvPr>
          <p:cNvSpPr txBox="1"/>
          <p:nvPr/>
        </p:nvSpPr>
        <p:spPr>
          <a:xfrm>
            <a:off x="10945565" y="2653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8F4F6-0843-4D09-9468-92E33E5AFD8C}"/>
              </a:ext>
            </a:extLst>
          </p:cNvPr>
          <p:cNvSpPr txBox="1"/>
          <p:nvPr/>
        </p:nvSpPr>
        <p:spPr>
          <a:xfrm>
            <a:off x="8954905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B30F-E488-43C4-A537-2B97833D4693}"/>
              </a:ext>
            </a:extLst>
          </p:cNvPr>
          <p:cNvSpPr txBox="1"/>
          <p:nvPr/>
        </p:nvSpPr>
        <p:spPr>
          <a:xfrm>
            <a:off x="9980722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0095278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353696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440200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93621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479695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5EF04-040C-4C89-9B6A-39C053D0156A}"/>
              </a:ext>
            </a:extLst>
          </p:cNvPr>
          <p:cNvSpPr txBox="1"/>
          <p:nvPr/>
        </p:nvSpPr>
        <p:spPr>
          <a:xfrm>
            <a:off x="7939923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60CF9-F2F7-4A92-937F-978A725B4BEB}"/>
              </a:ext>
            </a:extLst>
          </p:cNvPr>
          <p:cNvSpPr txBox="1"/>
          <p:nvPr/>
        </p:nvSpPr>
        <p:spPr>
          <a:xfrm>
            <a:off x="10945565" y="2653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8F4F6-0843-4D09-9468-92E33E5AFD8C}"/>
              </a:ext>
            </a:extLst>
          </p:cNvPr>
          <p:cNvSpPr txBox="1"/>
          <p:nvPr/>
        </p:nvSpPr>
        <p:spPr>
          <a:xfrm>
            <a:off x="8954905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B30F-E488-43C4-A537-2B97833D4693}"/>
              </a:ext>
            </a:extLst>
          </p:cNvPr>
          <p:cNvSpPr txBox="1"/>
          <p:nvPr/>
        </p:nvSpPr>
        <p:spPr>
          <a:xfrm>
            <a:off x="9980722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C2A85-7FED-46DC-8889-6B9F3F3FD36F}"/>
              </a:ext>
            </a:extLst>
          </p:cNvPr>
          <p:cNvSpPr txBox="1"/>
          <p:nvPr/>
        </p:nvSpPr>
        <p:spPr>
          <a:xfrm>
            <a:off x="7950083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679A6-ABFA-4B0F-BA10-7C66AADF7EF4}"/>
              </a:ext>
            </a:extLst>
          </p:cNvPr>
          <p:cNvSpPr txBox="1"/>
          <p:nvPr/>
        </p:nvSpPr>
        <p:spPr>
          <a:xfrm>
            <a:off x="10955725" y="30094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D5E34A-646A-484C-966E-9FD7BD81B278}"/>
              </a:ext>
            </a:extLst>
          </p:cNvPr>
          <p:cNvSpPr txBox="1"/>
          <p:nvPr/>
        </p:nvSpPr>
        <p:spPr>
          <a:xfrm>
            <a:off x="8965065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A1DB9-3AF0-457A-A6A0-934527123D73}"/>
              </a:ext>
            </a:extLst>
          </p:cNvPr>
          <p:cNvSpPr txBox="1"/>
          <p:nvPr/>
        </p:nvSpPr>
        <p:spPr>
          <a:xfrm>
            <a:off x="9990882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2413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9619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DCE53-313A-4D45-88C0-78B8B91387AE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544A33-CCC7-4E7F-8E3C-B8A789EAAE5E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A77BA-B3C5-4A01-ACEA-9BB0BA43A439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6547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DCE53-313A-4D45-88C0-78B8B91387AE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544A33-CCC7-4E7F-8E3C-B8A789EAAE5E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A77BA-B3C5-4A01-ACEA-9BB0BA43A439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5FCB-11C8-480C-B360-5AFCF2D0E73E}"/>
              </a:ext>
            </a:extLst>
          </p:cNvPr>
          <p:cNvSpPr txBox="1"/>
          <p:nvPr/>
        </p:nvSpPr>
        <p:spPr>
          <a:xfrm>
            <a:off x="2184971" y="5794839"/>
            <a:ext cx="7706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we have the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which means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model for new datapoints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A1C4D9-BC7A-48AD-AA0D-F6CCBE73B5AE}"/>
              </a:ext>
            </a:extLst>
          </p:cNvPr>
          <p:cNvCxnSpPr>
            <a:cxnSpLocks/>
          </p:cNvCxnSpPr>
          <p:nvPr/>
        </p:nvCxnSpPr>
        <p:spPr>
          <a:xfrm>
            <a:off x="6036126" y="4961608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BEE9A-9867-4E73-A1ED-177E805B2092}"/>
              </a:ext>
            </a:extLst>
          </p:cNvPr>
          <p:cNvSpPr txBox="1"/>
          <p:nvPr/>
        </p:nvSpPr>
        <p:spPr>
          <a:xfrm>
            <a:off x="2184971" y="5794839"/>
            <a:ext cx="7706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we have the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which means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model for new datapoints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8A0B9-7933-4895-867B-14CB3717F76D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9BA489D-603B-4F10-9F09-35E7B15175CF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5A5B2F-CEE8-4CF2-99C4-F49D9CA59630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736E8D-D845-44DA-989B-64200657D30F}"/>
              </a:ext>
            </a:extLst>
          </p:cNvPr>
          <p:cNvCxnSpPr>
            <a:cxnSpLocks/>
          </p:cNvCxnSpPr>
          <p:nvPr/>
        </p:nvCxnSpPr>
        <p:spPr>
          <a:xfrm>
            <a:off x="6036126" y="4961608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36FC08-8777-4F2A-8097-DD67EC122472}"/>
              </a:ext>
            </a:extLst>
          </p:cNvPr>
          <p:cNvSpPr/>
          <p:nvPr/>
        </p:nvSpPr>
        <p:spPr>
          <a:xfrm>
            <a:off x="7366673" y="2997844"/>
            <a:ext cx="1947883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18EB72-4285-49B3-9CC6-320F0D9DCD9B}"/>
              </a:ext>
            </a:extLst>
          </p:cNvPr>
          <p:cNvSpPr/>
          <p:nvPr/>
        </p:nvSpPr>
        <p:spPr>
          <a:xfrm>
            <a:off x="1601514" y="4989500"/>
            <a:ext cx="1947883" cy="1147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ADAEA3-718C-4904-91E0-99CA834F8A84}"/>
              </a:ext>
            </a:extLst>
          </p:cNvPr>
          <p:cNvSpPr/>
          <p:nvPr/>
        </p:nvSpPr>
        <p:spPr>
          <a:xfrm>
            <a:off x="1391094" y="261014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212A1-8A81-45F2-8F65-7B9567517DC2}"/>
              </a:ext>
            </a:extLst>
          </p:cNvPr>
          <p:cNvCxnSpPr/>
          <p:nvPr/>
        </p:nvCxnSpPr>
        <p:spPr>
          <a:xfrm flipV="1">
            <a:off x="1003907" y="1700330"/>
            <a:ext cx="0" cy="25991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D9F52-C7CC-4B9A-9A75-8CB553871F1A}"/>
              </a:ext>
            </a:extLst>
          </p:cNvPr>
          <p:cNvCxnSpPr/>
          <p:nvPr/>
        </p:nvCxnSpPr>
        <p:spPr>
          <a:xfrm>
            <a:off x="825486" y="4109927"/>
            <a:ext cx="35136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9965754-DE86-4612-BDEA-705EC1DD857D}"/>
              </a:ext>
            </a:extLst>
          </p:cNvPr>
          <p:cNvSpPr/>
          <p:nvPr/>
        </p:nvSpPr>
        <p:spPr>
          <a:xfrm>
            <a:off x="2488178" y="244219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8E60C-BF0B-43E3-8595-F42D30102E93}"/>
              </a:ext>
            </a:extLst>
          </p:cNvPr>
          <p:cNvSpPr/>
          <p:nvPr/>
        </p:nvSpPr>
        <p:spPr>
          <a:xfrm>
            <a:off x="1494288" y="3817586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A118D0-FA19-4833-9C61-F5E678140E24}"/>
              </a:ext>
            </a:extLst>
          </p:cNvPr>
          <p:cNvSpPr/>
          <p:nvPr/>
        </p:nvSpPr>
        <p:spPr>
          <a:xfrm>
            <a:off x="2428779" y="3520174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613C07-329A-487D-9707-9AB4596988DF}"/>
              </a:ext>
            </a:extLst>
          </p:cNvPr>
          <p:cNvSpPr/>
          <p:nvPr/>
        </p:nvSpPr>
        <p:spPr>
          <a:xfrm>
            <a:off x="2071941" y="318358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74AD56-30A2-4739-B234-01F6F35B755F}"/>
              </a:ext>
            </a:extLst>
          </p:cNvPr>
          <p:cNvSpPr/>
          <p:nvPr/>
        </p:nvSpPr>
        <p:spPr>
          <a:xfrm>
            <a:off x="3310531" y="295725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986D6E-B93A-4643-B601-0B1625670ADA}"/>
              </a:ext>
            </a:extLst>
          </p:cNvPr>
          <p:cNvSpPr/>
          <p:nvPr/>
        </p:nvSpPr>
        <p:spPr>
          <a:xfrm>
            <a:off x="2883482" y="2904137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A7AAA0-54ED-4E30-A867-8D2A563C1D0D}"/>
              </a:ext>
            </a:extLst>
          </p:cNvPr>
          <p:cNvSpPr/>
          <p:nvPr/>
        </p:nvSpPr>
        <p:spPr>
          <a:xfrm>
            <a:off x="3641176" y="226048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940EE-BA5A-4115-B868-4F0AEE88D29F}"/>
              </a:ext>
            </a:extLst>
          </p:cNvPr>
          <p:cNvSpPr/>
          <p:nvPr/>
        </p:nvSpPr>
        <p:spPr>
          <a:xfrm>
            <a:off x="3442171" y="194303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EF268-A4B5-4D3E-9D7F-CA2F21104BA1}"/>
              </a:ext>
            </a:extLst>
          </p:cNvPr>
          <p:cNvSpPr txBox="1"/>
          <p:nvPr/>
        </p:nvSpPr>
        <p:spPr>
          <a:xfrm>
            <a:off x="6477339" y="1005231"/>
            <a:ext cx="35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Mean Squared Error (MSE)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AF753-B091-411B-9BF1-B6045D05A297}"/>
              </a:ext>
            </a:extLst>
          </p:cNvPr>
          <p:cNvSpPr txBox="1"/>
          <p:nvPr/>
        </p:nvSpPr>
        <p:spPr>
          <a:xfrm>
            <a:off x="4951803" y="1609292"/>
            <a:ext cx="692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difference 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labels present in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(supervised learning) and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by the model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23315-2D20-4E78-9A1B-530F656127EE}"/>
              </a:ext>
            </a:extLst>
          </p:cNvPr>
          <p:cNvSpPr txBox="1"/>
          <p:nvPr/>
        </p:nvSpPr>
        <p:spPr>
          <a:xfrm>
            <a:off x="7537476" y="327618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H(x) – y ]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1A175-F875-4446-BF2C-8555F9A5D67D}"/>
              </a:ext>
            </a:extLst>
          </p:cNvPr>
          <p:cNvSpPr txBox="1"/>
          <p:nvPr/>
        </p:nvSpPr>
        <p:spPr>
          <a:xfrm>
            <a:off x="4789205" y="4376221"/>
            <a:ext cx="7083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small (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small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are very close to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C5DB0-AF87-4F03-977F-B96A232EA476}"/>
              </a:ext>
            </a:extLst>
          </p:cNvPr>
          <p:cNvSpPr txBox="1"/>
          <p:nvPr/>
        </p:nvSpPr>
        <p:spPr>
          <a:xfrm>
            <a:off x="4795005" y="5502985"/>
            <a:ext cx="7009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large (</a:t>
            </a:r>
            <a:r>
              <a:rPr lang="hu-HU" sz="2400" b="1" dirty="0">
                <a:solidFill>
                  <a:srgbClr val="F0BDA8"/>
                </a:solidFill>
                <a:sym typeface="Wingdings" panose="05000000000000000000" pitchFamily="2" charset="2"/>
              </a:rPr>
              <a:t>large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differ from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51016A-E14F-44F5-82A8-987440EC1ABB}"/>
              </a:ext>
            </a:extLst>
          </p:cNvPr>
          <p:cNvCxnSpPr/>
          <p:nvPr/>
        </p:nvCxnSpPr>
        <p:spPr>
          <a:xfrm>
            <a:off x="1451305" y="2736258"/>
            <a:ext cx="1793" cy="808630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9C0B34-1653-4FF2-A29E-862AD5882326}"/>
              </a:ext>
            </a:extLst>
          </p:cNvPr>
          <p:cNvCxnSpPr/>
          <p:nvPr/>
        </p:nvCxnSpPr>
        <p:spPr>
          <a:xfrm>
            <a:off x="1556070" y="3505255"/>
            <a:ext cx="0" cy="307365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81966F-964F-4830-B379-E129C36F0D37}"/>
              </a:ext>
            </a:extLst>
          </p:cNvPr>
          <p:cNvCxnSpPr/>
          <p:nvPr/>
        </p:nvCxnSpPr>
        <p:spPr>
          <a:xfrm>
            <a:off x="2121945" y="3148194"/>
            <a:ext cx="0" cy="35389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03FE8A-B695-4996-AEA4-3BF9BF43BE80}"/>
              </a:ext>
            </a:extLst>
          </p:cNvPr>
          <p:cNvCxnSpPr/>
          <p:nvPr/>
        </p:nvCxnSpPr>
        <p:spPr>
          <a:xfrm>
            <a:off x="2482691" y="2931500"/>
            <a:ext cx="0" cy="58525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E52D70-B935-44CB-A8BA-E07C609F569D}"/>
              </a:ext>
            </a:extLst>
          </p:cNvPr>
          <p:cNvCxnSpPr/>
          <p:nvPr/>
        </p:nvCxnSpPr>
        <p:spPr>
          <a:xfrm>
            <a:off x="2554125" y="2563375"/>
            <a:ext cx="0" cy="303832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0F1E2D-AC4A-46C3-A120-3685690A6508}"/>
              </a:ext>
            </a:extLst>
          </p:cNvPr>
          <p:cNvCxnSpPr/>
          <p:nvPr/>
        </p:nvCxnSpPr>
        <p:spPr>
          <a:xfrm>
            <a:off x="2939888" y="2636225"/>
            <a:ext cx="0" cy="26791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5AB70E-030B-4508-9E8B-ABA2BB696965}"/>
              </a:ext>
            </a:extLst>
          </p:cNvPr>
          <p:cNvCxnSpPr/>
          <p:nvPr/>
        </p:nvCxnSpPr>
        <p:spPr>
          <a:xfrm>
            <a:off x="3363751" y="2362382"/>
            <a:ext cx="0" cy="59487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C105B2-2AAF-434C-99FF-685FA149267C}"/>
              </a:ext>
            </a:extLst>
          </p:cNvPr>
          <p:cNvCxnSpPr/>
          <p:nvPr/>
        </p:nvCxnSpPr>
        <p:spPr>
          <a:xfrm>
            <a:off x="3506139" y="2064946"/>
            <a:ext cx="0" cy="220505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834A7-0638-47F8-AA6B-065A16C73B5E}"/>
              </a:ext>
            </a:extLst>
          </p:cNvPr>
          <p:cNvCxnSpPr/>
          <p:nvPr/>
        </p:nvCxnSpPr>
        <p:spPr>
          <a:xfrm>
            <a:off x="3691911" y="2161974"/>
            <a:ext cx="0" cy="9851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ACC392-1804-4E30-B208-618A3856A8C0}"/>
              </a:ext>
            </a:extLst>
          </p:cNvPr>
          <p:cNvSpPr txBox="1"/>
          <p:nvPr/>
        </p:nvSpPr>
        <p:spPr>
          <a:xfrm>
            <a:off x="1416411" y="28400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en-GB" b="1" baseline="-25000" dirty="0">
                <a:solidFill>
                  <a:srgbClr val="FF9999"/>
                </a:solidFill>
              </a:rPr>
              <a:t>1</a:t>
            </a:r>
            <a:endParaRPr lang="hu-HU" b="1" baseline="-25000" dirty="0">
              <a:solidFill>
                <a:srgbClr val="FF999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7C57EA-6071-4127-80E0-5C4A81243108}"/>
              </a:ext>
            </a:extLst>
          </p:cNvPr>
          <p:cNvSpPr txBox="1"/>
          <p:nvPr/>
        </p:nvSpPr>
        <p:spPr>
          <a:xfrm>
            <a:off x="1925806" y="533496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/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1F9AE1EE-7CBB-40B4-B018-7D3B5F34ACCA}"/>
              </a:ext>
            </a:extLst>
          </p:cNvPr>
          <p:cNvSpPr txBox="1"/>
          <p:nvPr/>
        </p:nvSpPr>
        <p:spPr>
          <a:xfrm>
            <a:off x="3110677" y="5518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3215B5-6A43-4F0B-9A8D-D85123467E15}"/>
              </a:ext>
            </a:extLst>
          </p:cNvPr>
          <p:cNvSpPr txBox="1"/>
          <p:nvPr/>
        </p:nvSpPr>
        <p:spPr>
          <a:xfrm>
            <a:off x="3106823" y="532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1C1EDC-ABE6-4D44-8E21-022A68BAF3C2}"/>
              </a:ext>
            </a:extLst>
          </p:cNvPr>
          <p:cNvSpPr txBox="1"/>
          <p:nvPr/>
        </p:nvSpPr>
        <p:spPr>
          <a:xfrm>
            <a:off x="9485359" y="3258332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„cost-function”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CD8D67-CD9D-43A1-BAB4-E47A1BC7A012}"/>
              </a:ext>
            </a:extLst>
          </p:cNvPr>
          <p:cNvSpPr txBox="1"/>
          <p:nvPr/>
        </p:nvSpPr>
        <p:spPr>
          <a:xfrm>
            <a:off x="1575025" y="34297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A3652-E618-4000-84D6-424D7F4479ED}"/>
              </a:ext>
            </a:extLst>
          </p:cNvPr>
          <p:cNvSpPr txBox="1"/>
          <p:nvPr/>
        </p:nvSpPr>
        <p:spPr>
          <a:xfrm>
            <a:off x="1910338" y="27321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C83355-933C-4444-9F93-3878C2EFF302}"/>
              </a:ext>
            </a:extLst>
          </p:cNvPr>
          <p:cNvSpPr txBox="1"/>
          <p:nvPr/>
        </p:nvSpPr>
        <p:spPr>
          <a:xfrm>
            <a:off x="2477055" y="30150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F2CCC-E80F-4671-917D-FADCF1AEDEAA}"/>
              </a:ext>
            </a:extLst>
          </p:cNvPr>
          <p:cNvSpPr txBox="1"/>
          <p:nvPr/>
        </p:nvSpPr>
        <p:spPr>
          <a:xfrm>
            <a:off x="2203405" y="2449196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63B94-464B-44CA-BD49-027533F38CAD}"/>
              </a:ext>
            </a:extLst>
          </p:cNvPr>
          <p:cNvSpPr txBox="1"/>
          <p:nvPr/>
        </p:nvSpPr>
        <p:spPr>
          <a:xfrm>
            <a:off x="2925396" y="25398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2B3440-F515-428A-8552-28A60D2ACDBF}"/>
              </a:ext>
            </a:extLst>
          </p:cNvPr>
          <p:cNvSpPr txBox="1"/>
          <p:nvPr/>
        </p:nvSpPr>
        <p:spPr>
          <a:xfrm>
            <a:off x="3345388" y="24440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15B730-6606-4559-83C7-81970F16035E}"/>
              </a:ext>
            </a:extLst>
          </p:cNvPr>
          <p:cNvSpPr txBox="1"/>
          <p:nvPr/>
        </p:nvSpPr>
        <p:spPr>
          <a:xfrm>
            <a:off x="3133452" y="1921100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E2AE94-F27B-4339-BA17-73AF221F71D5}"/>
              </a:ext>
            </a:extLst>
          </p:cNvPr>
          <p:cNvSpPr txBox="1"/>
          <p:nvPr/>
        </p:nvSpPr>
        <p:spPr>
          <a:xfrm>
            <a:off x="3765380" y="20065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34B41E-CD17-4D0E-828F-5B8DCCF48789}"/>
              </a:ext>
            </a:extLst>
          </p:cNvPr>
          <p:cNvCxnSpPr/>
          <p:nvPr/>
        </p:nvCxnSpPr>
        <p:spPr>
          <a:xfrm flipV="1">
            <a:off x="1261790" y="1998672"/>
            <a:ext cx="2688096" cy="16892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6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560C5E-C721-4B35-A286-23621B6DD839}"/>
              </a:ext>
            </a:extLst>
          </p:cNvPr>
          <p:cNvSpPr/>
          <p:nvPr/>
        </p:nvSpPr>
        <p:spPr>
          <a:xfrm>
            <a:off x="4375231" y="3902401"/>
            <a:ext cx="3285790" cy="1458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E7412-77DA-4D7A-9450-63B4B2324A40}"/>
              </a:ext>
            </a:extLst>
          </p:cNvPr>
          <p:cNvSpPr txBox="1"/>
          <p:nvPr/>
        </p:nvSpPr>
        <p:spPr>
          <a:xfrm>
            <a:off x="838200" y="1097927"/>
            <a:ext cx="342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CDEEB-9AEE-4A8C-9AB9-853AEF8C670F}"/>
              </a:ext>
            </a:extLst>
          </p:cNvPr>
          <p:cNvSpPr txBox="1"/>
          <p:nvPr/>
        </p:nvSpPr>
        <p:spPr>
          <a:xfrm>
            <a:off x="1736729" y="1619116"/>
            <a:ext cx="871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 important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problems we are dealing with finally we have to use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/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blipFill>
                <a:blip r:embed="rId2"/>
                <a:stretch>
                  <a:fillRect l="-4636" t="-9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7C4AD09-C899-4834-9B68-E521B6A38432}"/>
              </a:ext>
            </a:extLst>
          </p:cNvPr>
          <p:cNvSpPr txBox="1"/>
          <p:nvPr/>
        </p:nvSpPr>
        <p:spPr>
          <a:xfrm>
            <a:off x="4963531" y="46990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55431A-EA4B-422B-BA98-3156D6BF2705}"/>
              </a:ext>
            </a:extLst>
          </p:cNvPr>
          <p:cNvSpPr txBox="1"/>
          <p:nvPr/>
        </p:nvSpPr>
        <p:spPr>
          <a:xfrm>
            <a:off x="3849586" y="3033451"/>
            <a:ext cx="397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our linear model (linear regression)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A0D6-A648-41C8-8823-563ED7518AAC}"/>
              </a:ext>
            </a:extLst>
          </p:cNvPr>
          <p:cNvSpPr txBox="1"/>
          <p:nvPr/>
        </p:nvSpPr>
        <p:spPr>
          <a:xfrm>
            <a:off x="6859591" y="5521874"/>
            <a:ext cx="3132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value we know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training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E8C2C-79E3-4DF2-A174-15047219A5F7}"/>
              </a:ext>
            </a:extLst>
          </p:cNvPr>
          <p:cNvSpPr txBox="1"/>
          <p:nvPr/>
        </p:nvSpPr>
        <p:spPr>
          <a:xfrm>
            <a:off x="2899193" y="5521874"/>
            <a:ext cx="331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tuning these parameters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35C4EA-F29A-4198-89ED-8C5B5DF9EA6B}"/>
              </a:ext>
            </a:extLst>
          </p:cNvPr>
          <p:cNvSpPr txBox="1"/>
          <p:nvPr/>
        </p:nvSpPr>
        <p:spPr>
          <a:xfrm>
            <a:off x="7963501" y="4326513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</p:spTree>
    <p:extLst>
      <p:ext uri="{BB962C8B-B14F-4D97-AF65-F5344CB8AC3E}">
        <p14:creationId xmlns:p14="http://schemas.microsoft.com/office/powerpoint/2010/main" val="14524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949860-3E4C-4010-B4E8-A44460635D69}"/>
              </a:ext>
            </a:extLst>
          </p:cNvPr>
          <p:cNvSpPr/>
          <p:nvPr/>
        </p:nvSpPr>
        <p:spPr>
          <a:xfrm>
            <a:off x="2349623" y="365959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just the dataset and the machine learning algorithm finds the relationships present in the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A49381-EC0D-4563-977D-2B997FCC67E9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25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560C5E-C721-4B35-A286-23621B6DD839}"/>
              </a:ext>
            </a:extLst>
          </p:cNvPr>
          <p:cNvSpPr/>
          <p:nvPr/>
        </p:nvSpPr>
        <p:spPr>
          <a:xfrm>
            <a:off x="692283" y="3902402"/>
            <a:ext cx="3285790" cy="1458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E7412-77DA-4D7A-9450-63B4B2324A40}"/>
              </a:ext>
            </a:extLst>
          </p:cNvPr>
          <p:cNvSpPr txBox="1"/>
          <p:nvPr/>
        </p:nvSpPr>
        <p:spPr>
          <a:xfrm>
            <a:off x="838200" y="1097927"/>
            <a:ext cx="342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CDEEB-9AEE-4A8C-9AB9-853AEF8C670F}"/>
              </a:ext>
            </a:extLst>
          </p:cNvPr>
          <p:cNvSpPr txBox="1"/>
          <p:nvPr/>
        </p:nvSpPr>
        <p:spPr>
          <a:xfrm>
            <a:off x="1736729" y="1619116"/>
            <a:ext cx="871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 important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problems we are dealing with finally we have to use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/>
              <p:nvPr/>
            </p:nvSpPr>
            <p:spPr>
              <a:xfrm>
                <a:off x="1047505" y="4326513"/>
                <a:ext cx="2758640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5" y="4326513"/>
                <a:ext cx="2758640" cy="533479"/>
              </a:xfrm>
              <a:prstGeom prst="rect">
                <a:avLst/>
              </a:prstGeom>
              <a:blipFill>
                <a:blip r:embed="rId2"/>
                <a:stretch>
                  <a:fillRect l="-4646" t="-9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7C4AD09-C899-4834-9B68-E521B6A38432}"/>
              </a:ext>
            </a:extLst>
          </p:cNvPr>
          <p:cNvSpPr txBox="1"/>
          <p:nvPr/>
        </p:nvSpPr>
        <p:spPr>
          <a:xfrm>
            <a:off x="1259633" y="46990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6CE80-9553-4EC1-9C39-B9CC8ECDC163}"/>
              </a:ext>
            </a:extLst>
          </p:cNvPr>
          <p:cNvSpPr txBox="1"/>
          <p:nvPr/>
        </p:nvSpPr>
        <p:spPr>
          <a:xfrm>
            <a:off x="4671407" y="2970758"/>
            <a:ext cx="568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MATRIX APPROACH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(linear algebra)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6E8AE-F6D1-4CAD-8944-B0835E2405EA}"/>
              </a:ext>
            </a:extLst>
          </p:cNvPr>
          <p:cNvSpPr txBox="1"/>
          <p:nvPr/>
        </p:nvSpPr>
        <p:spPr>
          <a:xfrm>
            <a:off x="4671407" y="3388204"/>
            <a:ext cx="7265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transform the problem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equations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 the standard method (using matrix operations)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98AD4-F85C-49C2-A76D-152B0DC39461}"/>
              </a:ext>
            </a:extLst>
          </p:cNvPr>
          <p:cNvSpPr txBox="1"/>
          <p:nvPr/>
        </p:nvSpPr>
        <p:spPr>
          <a:xfrm>
            <a:off x="6856172" y="4329855"/>
            <a:ext cx="191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 = (X’X)   X’ </a:t>
            </a:r>
            <a:r>
              <a:rPr lang="hu-HU" sz="2400" b="1" u="sng" dirty="0">
                <a:solidFill>
                  <a:srgbClr val="FFC000"/>
                </a:solidFill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47681-7F04-4C54-9DB8-D4A9820E9D03}"/>
              </a:ext>
            </a:extLst>
          </p:cNvPr>
          <p:cNvSpPr txBox="1"/>
          <p:nvPr/>
        </p:nvSpPr>
        <p:spPr>
          <a:xfrm>
            <a:off x="5454345" y="638924"/>
            <a:ext cx="606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https://onlinecourses.science.psu.edu/stat501/node/382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79C31-EB66-4C4B-868E-37236EBB9171}"/>
              </a:ext>
            </a:extLst>
          </p:cNvPr>
          <p:cNvSpPr txBox="1"/>
          <p:nvPr/>
        </p:nvSpPr>
        <p:spPr>
          <a:xfrm>
            <a:off x="7905516" y="4248652"/>
            <a:ext cx="3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0DE91-59E3-49E3-BB75-A34C55335BAF}"/>
              </a:ext>
            </a:extLst>
          </p:cNvPr>
          <p:cNvSpPr txBox="1"/>
          <p:nvPr/>
        </p:nvSpPr>
        <p:spPr>
          <a:xfrm>
            <a:off x="4671407" y="4968727"/>
            <a:ext cx="6312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first-order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 optimization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finding the minimum of a function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0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051786" y="1851949"/>
            <a:ext cx="35203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MATRIX APPROACH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the best approach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low-dimensional problems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low dimension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few features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the matrix is large then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matrix operations are expensive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higher dimensions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matrix inversion takes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number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feautres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241728" y="1851949"/>
            <a:ext cx="33856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DESCENT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approach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algorithm works fine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high dimensions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(large number of features)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APPROACH IS PREFERRED !!!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4F2006-FB1B-438B-BAB9-668767E9DED2}"/>
              </a:ext>
            </a:extLst>
          </p:cNvPr>
          <p:cNvSpPr/>
          <p:nvPr/>
        </p:nvSpPr>
        <p:spPr>
          <a:xfrm>
            <a:off x="2766349" y="2062026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/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/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8F982C6-F611-4F68-8F88-F8EE5EA0AB5A}"/>
              </a:ext>
            </a:extLst>
          </p:cNvPr>
          <p:cNvSpPr txBox="1"/>
          <p:nvPr/>
        </p:nvSpPr>
        <p:spPr>
          <a:xfrm>
            <a:off x="6190655" y="2604086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D0C6C-493C-4061-8C5E-AB96388EEF76}"/>
              </a:ext>
            </a:extLst>
          </p:cNvPr>
          <p:cNvSpPr txBox="1"/>
          <p:nvPr/>
        </p:nvSpPr>
        <p:spPr>
          <a:xfrm>
            <a:off x="3634450" y="269080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69563-1CAE-4150-BB62-57A794997CC5}"/>
              </a:ext>
            </a:extLst>
          </p:cNvPr>
          <p:cNvSpPr txBox="1"/>
          <p:nvPr/>
        </p:nvSpPr>
        <p:spPr>
          <a:xfrm>
            <a:off x="1995358" y="4653772"/>
            <a:ext cx="8201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express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this is the formula we need fr gradient descent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C07234D-05E0-406D-924B-C522893E3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27" y="1839975"/>
            <a:ext cx="7701345" cy="23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E367A-2A8B-45F3-AA93-08A2D90B3F5F}"/>
              </a:ext>
            </a:extLst>
          </p:cNvPr>
          <p:cNvSpPr txBox="1"/>
          <p:nvPr/>
        </p:nvSpPr>
        <p:spPr>
          <a:xfrm>
            <a:off x="1010707" y="926449"/>
            <a:ext cx="10092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have to know the partial derivative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and go to the direction of the gradient (partial derivative)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/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/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F7DAE8-29B9-4AEE-AA1F-CD624572FB4E}"/>
              </a:ext>
            </a:extLst>
          </p:cNvPr>
          <p:cNvSpPr txBox="1"/>
          <p:nvPr/>
        </p:nvSpPr>
        <p:spPr>
          <a:xfrm>
            <a:off x="7656759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6B211-AD5A-4C45-AA89-78537B294A70}"/>
              </a:ext>
            </a:extLst>
          </p:cNvPr>
          <p:cNvSpPr txBox="1"/>
          <p:nvPr/>
        </p:nvSpPr>
        <p:spPr>
          <a:xfrm>
            <a:off x="9325365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AA69-1078-4CB2-9AE0-CEE94409A6BD}"/>
              </a:ext>
            </a:extLst>
          </p:cNvPr>
          <p:cNvSpPr txBox="1"/>
          <p:nvPr/>
        </p:nvSpPr>
        <p:spPr>
          <a:xfrm>
            <a:off x="6096000" y="3301184"/>
            <a:ext cx="5678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  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AD397-786E-4E6E-A5E2-6D1A4B7B6029}"/>
              </a:ext>
            </a:extLst>
          </p:cNvPr>
          <p:cNvSpPr txBox="1"/>
          <p:nvPr/>
        </p:nvSpPr>
        <p:spPr>
          <a:xfrm rot="10800000">
            <a:off x="6947810" y="3312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D8FD-01F8-4C1B-84D0-DF3E5EFB1BA1}"/>
              </a:ext>
            </a:extLst>
          </p:cNvPr>
          <p:cNvSpPr txBox="1"/>
          <p:nvPr/>
        </p:nvSpPr>
        <p:spPr>
          <a:xfrm>
            <a:off x="6096000" y="4154267"/>
            <a:ext cx="6197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after the minimum so we have to use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-    f(x)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(negative gradient)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D8CFA-6273-435E-AEEE-8ED0F40E4973}"/>
              </a:ext>
            </a:extLst>
          </p:cNvPr>
          <p:cNvSpPr txBox="1"/>
          <p:nvPr/>
        </p:nvSpPr>
        <p:spPr>
          <a:xfrm rot="10800000">
            <a:off x="7001556" y="45297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2B71F-A447-4F5F-9574-CFEF33E0F9A6}"/>
              </a:ext>
            </a:extLst>
          </p:cNvPr>
          <p:cNvSpPr txBox="1"/>
          <p:nvPr/>
        </p:nvSpPr>
        <p:spPr>
          <a:xfrm>
            <a:off x="6219523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/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C676C-84DB-4C2C-B155-C18A363D844D}"/>
              </a:ext>
            </a:extLst>
          </p:cNvPr>
          <p:cNvSpPr txBox="1"/>
          <p:nvPr/>
        </p:nvSpPr>
        <p:spPr>
          <a:xfrm>
            <a:off x="8418071" y="60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5CA98-10B2-4EE0-95A6-A912717C24BB}"/>
              </a:ext>
            </a:extLst>
          </p:cNvPr>
          <p:cNvSpPr txBox="1"/>
          <p:nvPr/>
        </p:nvSpPr>
        <p:spPr>
          <a:xfrm>
            <a:off x="6375180" y="5884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FE188-141F-43EA-811F-32BACD17909B}"/>
              </a:ext>
            </a:extLst>
          </p:cNvPr>
          <p:cNvSpPr txBox="1"/>
          <p:nvPr/>
        </p:nvSpPr>
        <p:spPr>
          <a:xfrm>
            <a:off x="7176705" y="5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E5DC-55CD-4E8C-B833-8D5B62BF30C6}"/>
              </a:ext>
            </a:extLst>
          </p:cNvPr>
          <p:cNvSpPr txBox="1"/>
          <p:nvPr/>
        </p:nvSpPr>
        <p:spPr>
          <a:xfrm>
            <a:off x="9143360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/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DF2526-1191-4FBE-AB75-42F7D3D575F0}"/>
              </a:ext>
            </a:extLst>
          </p:cNvPr>
          <p:cNvSpPr txBox="1"/>
          <p:nvPr/>
        </p:nvSpPr>
        <p:spPr>
          <a:xfrm>
            <a:off x="11348876" y="606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92FA-5D56-46BC-A4BD-A562D7B5CC46}"/>
              </a:ext>
            </a:extLst>
          </p:cNvPr>
          <p:cNvSpPr txBox="1"/>
          <p:nvPr/>
        </p:nvSpPr>
        <p:spPr>
          <a:xfrm>
            <a:off x="9307109" y="586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F21C-2F46-4B34-ABCD-8C7188104032}"/>
              </a:ext>
            </a:extLst>
          </p:cNvPr>
          <p:cNvSpPr txBox="1"/>
          <p:nvPr/>
        </p:nvSpPr>
        <p:spPr>
          <a:xfrm>
            <a:off x="10100543" y="58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62BA3-9297-4B35-961C-4D4DB6318BA6}"/>
              </a:ext>
            </a:extLst>
          </p:cNvPr>
          <p:cNvSpPr txBox="1"/>
          <p:nvPr/>
        </p:nvSpPr>
        <p:spPr>
          <a:xfrm>
            <a:off x="6222866" y="5113620"/>
            <a:ext cx="241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make iterations  {</a:t>
            </a:r>
          </a:p>
          <a:p>
            <a:endParaRPr lang="hu-HU" sz="2400" dirty="0">
              <a:solidFill>
                <a:srgbClr val="FFC000"/>
              </a:solidFill>
            </a:endParaRPr>
          </a:p>
          <a:p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}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336698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D62E52-BFED-4264-B2BE-BE010AA2338A}"/>
              </a:ext>
            </a:extLst>
          </p:cNvPr>
          <p:cNvSpPr txBox="1"/>
          <p:nvPr/>
        </p:nvSpPr>
        <p:spPr>
          <a:xfrm>
            <a:off x="2741597" y="1566707"/>
            <a:ext cx="1057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learning-rate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small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and it takes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more time to converge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big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so the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 is faster but not as accurate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2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15" y="131978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statistic is defined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448" y="2607707"/>
            <a:ext cx="7538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~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between two variables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„residual sum of squares”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Measures the variability left unexplained after performing the regression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„total sum of squares”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measure the total variance in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2978" y="4984767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78" y="4984767"/>
                <a:ext cx="1156983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82551" y="51378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9499" y="5044542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499" y="5044542"/>
                <a:ext cx="38023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4233" y="1946778"/>
            <a:ext cx="434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 the better the model fits the data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2AF4CCF-C064-44BE-9D39-B531C78C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 Parameters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5784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742574" y="1304701"/>
            <a:ext cx="87068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solves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of regression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esult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value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the price of a house)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LOGISTIC REGRESSION SOLVES THE </a:t>
            </a:r>
          </a:p>
          <a:p>
            <a:pPr algn="ctr"/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 OF CLASSIFICATION !!!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u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sually we use logistic regression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classification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output is dicrete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5958-DC97-47D2-A747-58912143A06A}"/>
              </a:ext>
            </a:extLst>
          </p:cNvPr>
          <p:cNvSpPr txBox="1"/>
          <p:nvPr/>
        </p:nvSpPr>
        <p:spPr>
          <a:xfrm>
            <a:off x="1846744" y="4509525"/>
            <a:ext cx="101275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problems 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spam detection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emails, predicting if a customer will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default on a loan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credit scoring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problem)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assigns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 to given outcomes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the output is a probability</a:t>
            </a:r>
          </a:p>
          <a:p>
            <a:pPr lvl="2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that the given input belongs to a certain class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309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58A957-99EA-44AC-A24E-9782216BB8A8}"/>
              </a:ext>
            </a:extLst>
          </p:cNvPr>
          <p:cNvCxnSpPr>
            <a:cxnSpLocks/>
          </p:cNvCxnSpPr>
          <p:nvPr/>
        </p:nvCxnSpPr>
        <p:spPr>
          <a:xfrm flipV="1">
            <a:off x="1381476" y="3706331"/>
            <a:ext cx="6292058" cy="168136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406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58A957-99EA-44AC-A24E-9782216BB8A8}"/>
              </a:ext>
            </a:extLst>
          </p:cNvPr>
          <p:cNvCxnSpPr>
            <a:cxnSpLocks/>
          </p:cNvCxnSpPr>
          <p:nvPr/>
        </p:nvCxnSpPr>
        <p:spPr>
          <a:xfrm flipV="1">
            <a:off x="1381476" y="3718177"/>
            <a:ext cx="7870679" cy="16695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B1AAB8-0CA4-4090-A690-24BBE9B242DE}"/>
              </a:ext>
            </a:extLst>
          </p:cNvPr>
          <p:cNvSpPr/>
          <p:nvPr/>
        </p:nvSpPr>
        <p:spPr>
          <a:xfrm>
            <a:off x="8239948" y="3550543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F98F5A-3AEE-4CD4-AFF4-8E4488106E22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949860-3E4C-4010-B4E8-A44460635D69}"/>
              </a:ext>
            </a:extLst>
          </p:cNvPr>
          <p:cNvSpPr/>
          <p:nvPr/>
        </p:nvSpPr>
        <p:spPr>
          <a:xfrm>
            <a:off x="2349623" y="365959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just the dataset and the machine learning algorithm finds the relationships present in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8EEF3D-6F74-4203-BEA8-5EC2E143E852}"/>
              </a:ext>
            </a:extLst>
          </p:cNvPr>
          <p:cNvSpPr/>
          <p:nvPr/>
        </p:nvSpPr>
        <p:spPr>
          <a:xfrm>
            <a:off x="3861047" y="5185974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REINFORCEMENT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dataset at all and the machine learning algorithms interact with the environment to learn</a:t>
            </a:r>
          </a:p>
        </p:txBody>
      </p:sp>
    </p:spTree>
    <p:extLst>
      <p:ext uri="{BB962C8B-B14F-4D97-AF65-F5344CB8AC3E}">
        <p14:creationId xmlns:p14="http://schemas.microsoft.com/office/powerpoint/2010/main" val="28853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A1D328-1755-4105-8F2D-66C737CC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1" y="3705031"/>
            <a:ext cx="5314362" cy="17102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2AC6AC-4E15-4A13-8217-88142088665F}"/>
              </a:ext>
            </a:extLst>
          </p:cNvPr>
          <p:cNvSpPr txBox="1"/>
          <p:nvPr/>
        </p:nvSpPr>
        <p:spPr>
          <a:xfrm>
            <a:off x="4642242" y="4845938"/>
            <a:ext cx="507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function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the features we have discussed earlier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AED2E7-90A9-4B6A-A5F7-A268038E2BCF}"/>
              </a:ext>
            </a:extLst>
          </p:cNvPr>
          <p:cNvSpPr/>
          <p:nvPr/>
        </p:nvSpPr>
        <p:spPr>
          <a:xfrm>
            <a:off x="7718708" y="3301917"/>
            <a:ext cx="2720466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7EA20-9AF7-4E1C-BFB1-CDD43D0AC952}"/>
              </a:ext>
            </a:extLst>
          </p:cNvPr>
          <p:cNvSpPr txBox="1"/>
          <p:nvPr/>
        </p:nvSpPr>
        <p:spPr>
          <a:xfrm>
            <a:off x="7767866" y="3748581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558809-CC6B-45D8-A19E-4D722F360A86}"/>
              </a:ext>
            </a:extLst>
          </p:cNvPr>
          <p:cNvCxnSpPr>
            <a:cxnSpLocks/>
          </p:cNvCxnSpPr>
          <p:nvPr/>
        </p:nvCxnSpPr>
        <p:spPr>
          <a:xfrm>
            <a:off x="8630036" y="3972608"/>
            <a:ext cx="16071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02A61B-FF93-494F-8B17-085023ECC484}"/>
              </a:ext>
            </a:extLst>
          </p:cNvPr>
          <p:cNvSpPr txBox="1"/>
          <p:nvPr/>
        </p:nvSpPr>
        <p:spPr>
          <a:xfrm>
            <a:off x="9117009" y="34745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C55056-A34B-498F-B977-74A688EA4D87}"/>
              </a:ext>
            </a:extLst>
          </p:cNvPr>
          <p:cNvSpPr txBox="1"/>
          <p:nvPr/>
        </p:nvSpPr>
        <p:spPr>
          <a:xfrm>
            <a:off x="8757783" y="405352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A778C-D71B-43E9-9197-D498671293C3}"/>
              </a:ext>
            </a:extLst>
          </p:cNvPr>
          <p:cNvSpPr txBox="1"/>
          <p:nvPr/>
        </p:nvSpPr>
        <p:spPr>
          <a:xfrm>
            <a:off x="9636883" y="393404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828615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AED2E7-90A9-4B6A-A5F7-A268038E2BCF}"/>
              </a:ext>
            </a:extLst>
          </p:cNvPr>
          <p:cNvSpPr/>
          <p:nvPr/>
        </p:nvSpPr>
        <p:spPr>
          <a:xfrm>
            <a:off x="4434734" y="1752940"/>
            <a:ext cx="2720466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7EA20-9AF7-4E1C-BFB1-CDD43D0AC952}"/>
              </a:ext>
            </a:extLst>
          </p:cNvPr>
          <p:cNvSpPr txBox="1"/>
          <p:nvPr/>
        </p:nvSpPr>
        <p:spPr>
          <a:xfrm>
            <a:off x="4483892" y="219960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558809-CC6B-45D8-A19E-4D722F360A86}"/>
              </a:ext>
            </a:extLst>
          </p:cNvPr>
          <p:cNvCxnSpPr>
            <a:cxnSpLocks/>
          </p:cNvCxnSpPr>
          <p:nvPr/>
        </p:nvCxnSpPr>
        <p:spPr>
          <a:xfrm>
            <a:off x="5346062" y="2423631"/>
            <a:ext cx="16071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02A61B-FF93-494F-8B17-085023ECC484}"/>
              </a:ext>
            </a:extLst>
          </p:cNvPr>
          <p:cNvSpPr txBox="1"/>
          <p:nvPr/>
        </p:nvSpPr>
        <p:spPr>
          <a:xfrm>
            <a:off x="5833035" y="1925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C55056-A34B-498F-B977-74A688EA4D87}"/>
              </a:ext>
            </a:extLst>
          </p:cNvPr>
          <p:cNvSpPr txBox="1"/>
          <p:nvPr/>
        </p:nvSpPr>
        <p:spPr>
          <a:xfrm>
            <a:off x="5473809" y="2504551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A778C-D71B-43E9-9197-D498671293C3}"/>
              </a:ext>
            </a:extLst>
          </p:cNvPr>
          <p:cNvSpPr txBox="1"/>
          <p:nvPr/>
        </p:nvSpPr>
        <p:spPr>
          <a:xfrm>
            <a:off x="6352909" y="238506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87687-D518-4DAC-BDA5-946080022E61}"/>
              </a:ext>
            </a:extLst>
          </p:cNvPr>
          <p:cNvSpPr txBox="1"/>
          <p:nvPr/>
        </p:nvSpPr>
        <p:spPr>
          <a:xfrm>
            <a:off x="7571494" y="2061778"/>
            <a:ext cx="389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function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values in the range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D5AEC1-6997-493E-9C6C-E03D7520A829}"/>
              </a:ext>
            </a:extLst>
          </p:cNvPr>
          <p:cNvSpPr txBox="1"/>
          <p:nvPr/>
        </p:nvSpPr>
        <p:spPr>
          <a:xfrm>
            <a:off x="2615919" y="3859626"/>
            <a:ext cx="8674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able to solve the problems we have discussed in the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previous lectures and slides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has a value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can be interpreted as probability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this logistic function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sensitive to outliars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41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5E24CE-160E-4C05-8616-25C2968E82D1}"/>
              </a:ext>
            </a:extLst>
          </p:cNvPr>
          <p:cNvSpPr/>
          <p:nvPr/>
        </p:nvSpPr>
        <p:spPr>
          <a:xfrm>
            <a:off x="3664789" y="2286048"/>
            <a:ext cx="4328836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63DC7-8F1D-4DCB-A009-0AFB7618FFED}"/>
              </a:ext>
            </a:extLst>
          </p:cNvPr>
          <p:cNvSpPr txBox="1"/>
          <p:nvPr/>
        </p:nvSpPr>
        <p:spPr>
          <a:xfrm>
            <a:off x="838200" y="1337874"/>
            <a:ext cx="757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instead of a linear model we have to deal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sigmoid-function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584D-685F-421A-8D85-708FC4662A87}"/>
              </a:ext>
            </a:extLst>
          </p:cNvPr>
          <p:cNvSpPr txBox="1"/>
          <p:nvPr/>
        </p:nvSpPr>
        <p:spPr>
          <a:xfrm>
            <a:off x="3908822" y="268107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p(x) =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8F616B-592B-4ADF-A839-AE74A420DD50}"/>
              </a:ext>
            </a:extLst>
          </p:cNvPr>
          <p:cNvCxnSpPr/>
          <p:nvPr/>
        </p:nvCxnSpPr>
        <p:spPr>
          <a:xfrm>
            <a:off x="4748393" y="2905097"/>
            <a:ext cx="2851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7D743B-A9C9-415B-A131-AB9DBBF43F00}"/>
              </a:ext>
            </a:extLst>
          </p:cNvPr>
          <p:cNvSpPr txBox="1"/>
          <p:nvPr/>
        </p:nvSpPr>
        <p:spPr>
          <a:xfrm>
            <a:off x="6004247" y="2436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D9DB-77D1-4B69-8D8D-5B2103D11C62}"/>
              </a:ext>
            </a:extLst>
          </p:cNvPr>
          <p:cNvSpPr txBox="1"/>
          <p:nvPr/>
        </p:nvSpPr>
        <p:spPr>
          <a:xfrm>
            <a:off x="5242869" y="298601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CC1EF-CC24-49F0-B0BA-FAC7B63E8E71}"/>
              </a:ext>
            </a:extLst>
          </p:cNvPr>
          <p:cNvSpPr txBox="1"/>
          <p:nvPr/>
        </p:nvSpPr>
        <p:spPr>
          <a:xfrm>
            <a:off x="6121969" y="2866533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(b  + b  * x)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E232-09C2-4022-83BA-646F8D7CC839}"/>
              </a:ext>
            </a:extLst>
          </p:cNvPr>
          <p:cNvSpPr txBox="1"/>
          <p:nvPr/>
        </p:nvSpPr>
        <p:spPr>
          <a:xfrm>
            <a:off x="6484192" y="3013122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825AD-EAFC-4B7D-BC2C-5C27B5C78A7E}"/>
              </a:ext>
            </a:extLst>
          </p:cNvPr>
          <p:cNvSpPr txBox="1"/>
          <p:nvPr/>
        </p:nvSpPr>
        <p:spPr>
          <a:xfrm>
            <a:off x="6916798" y="3013122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BB93A-5A63-4E2F-B3CB-54E67E7D54D1}"/>
              </a:ext>
            </a:extLst>
          </p:cNvPr>
          <p:cNvSpPr txBox="1"/>
          <p:nvPr/>
        </p:nvSpPr>
        <p:spPr>
          <a:xfrm>
            <a:off x="1342023" y="4016404"/>
            <a:ext cx="401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probability of default given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balance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 = P(y=1|x=balance)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CFD51-8185-4900-9307-3B97F2187CA1}"/>
              </a:ext>
            </a:extLst>
          </p:cNvPr>
          <p:cNvSpPr txBox="1"/>
          <p:nvPr/>
        </p:nvSpPr>
        <p:spPr>
          <a:xfrm>
            <a:off x="6004247" y="4018080"/>
            <a:ext cx="40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the model parameters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2A66F-2210-4A7F-BB42-D4409757E8C3}"/>
              </a:ext>
            </a:extLst>
          </p:cNvPr>
          <p:cNvSpPr txBox="1"/>
          <p:nvPr/>
        </p:nvSpPr>
        <p:spPr>
          <a:xfrm>
            <a:off x="6712237" y="4387412"/>
            <a:ext cx="4066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ways to fit the model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gradient descent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maximum-likelihood method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6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63DC7-8F1D-4DCB-A009-0AFB7618FFED}"/>
              </a:ext>
            </a:extLst>
          </p:cNvPr>
          <p:cNvSpPr txBox="1"/>
          <p:nvPr/>
        </p:nvSpPr>
        <p:spPr>
          <a:xfrm>
            <a:off x="838200" y="1291547"/>
            <a:ext cx="757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instead of a linear model we have to deal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sigmoid-function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4647F-CDB8-487A-AA78-71C42F2AF1D4}"/>
              </a:ext>
            </a:extLst>
          </p:cNvPr>
          <p:cNvSpPr txBox="1"/>
          <p:nvPr/>
        </p:nvSpPr>
        <p:spPr>
          <a:xfrm>
            <a:off x="8348942" y="2678407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„logit transformation”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5A4C1-870D-4D45-9A76-32A0F1E583DA}"/>
              </a:ext>
            </a:extLst>
          </p:cNvPr>
          <p:cNvSpPr txBox="1"/>
          <p:nvPr/>
        </p:nvSpPr>
        <p:spPr>
          <a:xfrm>
            <a:off x="1816205" y="3842904"/>
            <a:ext cx="8897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point of the logit transformation is to make it linear –  so logistic regression</a:t>
            </a:r>
          </a:p>
          <a:p>
            <a:pPr lvl="2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regression on the logit transformation</a:t>
            </a: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10195-0874-439A-B3E0-EDEA9B42BC6F}"/>
              </a:ext>
            </a:extLst>
          </p:cNvPr>
          <p:cNvSpPr txBox="1"/>
          <p:nvPr/>
        </p:nvSpPr>
        <p:spPr>
          <a:xfrm>
            <a:off x="1816205" y="4744431"/>
            <a:ext cx="9228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can fit the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parameters with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gradient descent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maximum-likelihood method</a:t>
            </a: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18138-40E0-4254-A677-67A7E6290E17}"/>
              </a:ext>
            </a:extLst>
          </p:cNvPr>
          <p:cNvSpPr txBox="1"/>
          <p:nvPr/>
        </p:nvSpPr>
        <p:spPr>
          <a:xfrm>
            <a:off x="1467264" y="5407234"/>
            <a:ext cx="9257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generalized linear model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because the estimated probability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response is linear but because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estimated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response is a linear function of the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194D2-C182-45D6-A188-18A143CB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41" y="1974493"/>
            <a:ext cx="5191259" cy="1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3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970C4-3B1D-4060-A32A-958202D52DFE}"/>
              </a:ext>
            </a:extLst>
          </p:cNvPr>
          <p:cNvSpPr txBox="1"/>
          <p:nvPr/>
        </p:nvSpPr>
        <p:spPr>
          <a:xfrm>
            <a:off x="1118520" y="1438747"/>
            <a:ext cx="1042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LOGISTIC REGRESSION</a:t>
            </a:r>
            <a:r>
              <a:rPr lang="hu-HU" sz="2400" b="1" dirty="0">
                <a:solidFill>
                  <a:srgbClr val="FFC000"/>
                </a:solidFill>
              </a:rPr>
              <a:t>	            </a:t>
            </a:r>
            <a:r>
              <a:rPr lang="hu-HU" sz="2400" b="1" u="sng" dirty="0">
                <a:solidFill>
                  <a:srgbClr val="FFC000"/>
                </a:solidFill>
              </a:rPr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36E68-81C1-459F-A3B2-1B6EF39FBB52}"/>
              </a:ext>
            </a:extLst>
          </p:cNvPr>
          <p:cNvSpPr txBox="1"/>
          <p:nvPr/>
        </p:nvSpPr>
        <p:spPr>
          <a:xfrm>
            <a:off x="1378642" y="2136997"/>
            <a:ext cx="4188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just a single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balance on 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24818-AE62-4540-8497-C49923C7AB9C}"/>
              </a:ext>
            </a:extLst>
          </p:cNvPr>
          <p:cNvSpPr txBox="1"/>
          <p:nvPr/>
        </p:nvSpPr>
        <p:spPr>
          <a:xfrm>
            <a:off x="6800406" y="2084179"/>
            <a:ext cx="5171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multiple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balance on credit card, age,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gender, demographics, loan to income ratio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DE6D4-ED9E-455D-9E6B-E8ECDE8D03C7}"/>
              </a:ext>
            </a:extLst>
          </p:cNvPr>
          <p:cNvSpPr txBox="1"/>
          <p:nvPr/>
        </p:nvSpPr>
        <p:spPr>
          <a:xfrm>
            <a:off x="1789850" y="387990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p(x) =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72B2E9-CC48-4041-A3B0-5024E3B89686}"/>
              </a:ext>
            </a:extLst>
          </p:cNvPr>
          <p:cNvCxnSpPr/>
          <p:nvPr/>
        </p:nvCxnSpPr>
        <p:spPr>
          <a:xfrm>
            <a:off x="2629421" y="4095844"/>
            <a:ext cx="205113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1CDBEA-730E-4AA5-A92D-808CA56CD1A2}"/>
              </a:ext>
            </a:extLst>
          </p:cNvPr>
          <p:cNvSpPr txBox="1"/>
          <p:nvPr/>
        </p:nvSpPr>
        <p:spPr>
          <a:xfrm>
            <a:off x="3540324" y="3679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4BF53-906E-4BB3-868B-72FB98E55AA8}"/>
              </a:ext>
            </a:extLst>
          </p:cNvPr>
          <p:cNvSpPr txBox="1"/>
          <p:nvPr/>
        </p:nvSpPr>
        <p:spPr>
          <a:xfrm>
            <a:off x="2581733" y="4176764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+  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B798-9E28-4161-A9E8-F5AA60F9B66D}"/>
              </a:ext>
            </a:extLst>
          </p:cNvPr>
          <p:cNvSpPr txBox="1"/>
          <p:nvPr/>
        </p:nvSpPr>
        <p:spPr>
          <a:xfrm>
            <a:off x="3460833" y="4057280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(b  + b  * x)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91D9-8707-4D1B-84D0-19EE63EA761A}"/>
              </a:ext>
            </a:extLst>
          </p:cNvPr>
          <p:cNvSpPr txBox="1"/>
          <p:nvPr/>
        </p:nvSpPr>
        <p:spPr>
          <a:xfrm>
            <a:off x="3823056" y="420386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43138-4AF8-4DAA-8336-F97DCC7B11D6}"/>
              </a:ext>
            </a:extLst>
          </p:cNvPr>
          <p:cNvSpPr txBox="1"/>
          <p:nvPr/>
        </p:nvSpPr>
        <p:spPr>
          <a:xfrm>
            <a:off x="4255662" y="420386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6A5EF-968A-453F-9D49-FD99164C971F}"/>
              </a:ext>
            </a:extLst>
          </p:cNvPr>
          <p:cNvSpPr txBox="1"/>
          <p:nvPr/>
        </p:nvSpPr>
        <p:spPr>
          <a:xfrm>
            <a:off x="7286463" y="38598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p(x) =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8B190-9D32-4F9A-A749-A7DE508EB972}"/>
              </a:ext>
            </a:extLst>
          </p:cNvPr>
          <p:cNvCxnSpPr/>
          <p:nvPr/>
        </p:nvCxnSpPr>
        <p:spPr>
          <a:xfrm>
            <a:off x="8126034" y="4075746"/>
            <a:ext cx="3191611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CB2C80-CF3D-4A70-9B08-9361CAEEC209}"/>
              </a:ext>
            </a:extLst>
          </p:cNvPr>
          <p:cNvSpPr txBox="1"/>
          <p:nvPr/>
        </p:nvSpPr>
        <p:spPr>
          <a:xfrm>
            <a:off x="9635259" y="36370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21A2A-504E-400C-A049-8CC49F15E780}"/>
              </a:ext>
            </a:extLst>
          </p:cNvPr>
          <p:cNvSpPr txBox="1"/>
          <p:nvPr/>
        </p:nvSpPr>
        <p:spPr>
          <a:xfrm>
            <a:off x="8078346" y="41566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+  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4F493-4DF9-434D-9D42-BD01680F5ED2}"/>
              </a:ext>
            </a:extLst>
          </p:cNvPr>
          <p:cNvSpPr txBox="1"/>
          <p:nvPr/>
        </p:nvSpPr>
        <p:spPr>
          <a:xfrm>
            <a:off x="8957446" y="403718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(b  + b  * x  + ... + b  x  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FC7A4-82F0-44F4-8781-F7B6501BAA6E}"/>
              </a:ext>
            </a:extLst>
          </p:cNvPr>
          <p:cNvSpPr txBox="1"/>
          <p:nvPr/>
        </p:nvSpPr>
        <p:spPr>
          <a:xfrm>
            <a:off x="9287301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5577C-E7D4-41E1-A0BB-1FAC817F3319}"/>
              </a:ext>
            </a:extLst>
          </p:cNvPr>
          <p:cNvSpPr txBox="1"/>
          <p:nvPr/>
        </p:nvSpPr>
        <p:spPr>
          <a:xfrm>
            <a:off x="9703723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C7320B-86DF-40C1-BE4E-6984D8EFB249}"/>
              </a:ext>
            </a:extLst>
          </p:cNvPr>
          <p:cNvSpPr txBox="1"/>
          <p:nvPr/>
        </p:nvSpPr>
        <p:spPr>
          <a:xfrm>
            <a:off x="10059773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61906-0B91-4C98-897B-CA3E687062AE}"/>
              </a:ext>
            </a:extLst>
          </p:cNvPr>
          <p:cNvSpPr txBox="1"/>
          <p:nvPr/>
        </p:nvSpPr>
        <p:spPr>
          <a:xfrm>
            <a:off x="10843347" y="417433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FD29-779A-4338-B2FC-29A1830D8DAD}"/>
              </a:ext>
            </a:extLst>
          </p:cNvPr>
          <p:cNvSpPr txBox="1"/>
          <p:nvPr/>
        </p:nvSpPr>
        <p:spPr>
          <a:xfrm>
            <a:off x="11053741" y="416623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564A0-06CC-453F-AFFD-80A827609EEA}"/>
              </a:ext>
            </a:extLst>
          </p:cNvPr>
          <p:cNvSpPr txBox="1"/>
          <p:nvPr/>
        </p:nvSpPr>
        <p:spPr>
          <a:xfrm>
            <a:off x="2087960" y="5135044"/>
            <a:ext cx="879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use logistic regression for binary classification so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 classes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email classification (spam or not) or a client is sick or healthy ...</a:t>
            </a:r>
          </a:p>
        </p:txBody>
      </p:sp>
    </p:spTree>
    <p:extLst>
      <p:ext uri="{BB962C8B-B14F-4D97-AF65-F5344CB8AC3E}">
        <p14:creationId xmlns:p14="http://schemas.microsoft.com/office/powerpoint/2010/main" val="184293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A9727-988E-405F-97DB-5910CF3A0BA2}"/>
              </a:ext>
            </a:extLst>
          </p:cNvPr>
          <p:cNvSpPr/>
          <p:nvPr/>
        </p:nvSpPr>
        <p:spPr>
          <a:xfrm>
            <a:off x="4187287" y="2590653"/>
            <a:ext cx="3962633" cy="10553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0F00E-1AF4-4EDB-90F7-36CF068E8F79}"/>
              </a:ext>
            </a:extLst>
          </p:cNvPr>
          <p:cNvSpPr txBox="1"/>
          <p:nvPr/>
        </p:nvSpPr>
        <p:spPr>
          <a:xfrm>
            <a:off x="851973" y="1208316"/>
            <a:ext cx="1013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likelihood estimation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of estimating the parameters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 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model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observations by finding the parameter values that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 likelihood of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making the observations given the parameters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4782E7-5AE6-4579-969E-391E65D100DB}"/>
              </a:ext>
            </a:extLst>
          </p:cNvPr>
          <p:cNvSpPr txBox="1"/>
          <p:nvPr/>
        </p:nvSpPr>
        <p:spPr>
          <a:xfrm>
            <a:off x="4843932" y="285670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,x)   =   ln L(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A8D55A-6687-4D64-89F5-4AF2E2418682}"/>
              </a:ext>
            </a:extLst>
          </p:cNvPr>
          <p:cNvSpPr txBox="1"/>
          <p:nvPr/>
        </p:nvSpPr>
        <p:spPr>
          <a:xfrm>
            <a:off x="6433130" y="3728106"/>
            <a:ext cx="19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45CF-B2A0-4ACC-AECE-663AE6A28C3B}"/>
              </a:ext>
            </a:extLst>
          </p:cNvPr>
          <p:cNvSpPr txBox="1"/>
          <p:nvPr/>
        </p:nvSpPr>
        <p:spPr>
          <a:xfrm>
            <a:off x="4233391" y="3744709"/>
            <a:ext cx="19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82CEFE-6F97-48E1-929F-DE3BBBAAFA6E}"/>
              </a:ext>
            </a:extLst>
          </p:cNvPr>
          <p:cNvSpPr txBox="1"/>
          <p:nvPr/>
        </p:nvSpPr>
        <p:spPr>
          <a:xfrm>
            <a:off x="1414370" y="4542595"/>
            <a:ext cx="982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the same as we have seen for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inear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egression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after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optimal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likelihood-function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78A84-2A62-405F-BF5E-0D4B8CF7A140}"/>
              </a:ext>
            </a:extLst>
          </p:cNvPr>
          <p:cNvSpPr txBox="1"/>
          <p:nvPr/>
        </p:nvSpPr>
        <p:spPr>
          <a:xfrm>
            <a:off x="4336415" y="5682267"/>
            <a:ext cx="351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 max l(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,x) 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A3D710-0E11-4034-A34E-379B951AA18D}"/>
              </a:ext>
            </a:extLst>
          </p:cNvPr>
          <p:cNvSpPr txBox="1"/>
          <p:nvPr/>
        </p:nvSpPr>
        <p:spPr>
          <a:xfrm>
            <a:off x="6565978" y="595403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37211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C70CEF-E513-4283-8DE0-857677915AC1}"/>
              </a:ext>
            </a:extLst>
          </p:cNvPr>
          <p:cNvSpPr/>
          <p:nvPr/>
        </p:nvSpPr>
        <p:spPr>
          <a:xfrm>
            <a:off x="3264060" y="2685330"/>
            <a:ext cx="5766066" cy="26082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0F00E-1AF4-4EDB-90F7-36CF068E8F79}"/>
              </a:ext>
            </a:extLst>
          </p:cNvPr>
          <p:cNvSpPr txBox="1"/>
          <p:nvPr/>
        </p:nvSpPr>
        <p:spPr>
          <a:xfrm>
            <a:off x="851973" y="1208316"/>
            <a:ext cx="1013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likelihood estimation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of estimating the parameters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 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model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observations by finding the parameter values that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 likelihood of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making the observations given the parameters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02F9B-5989-45A1-90F6-054F64336539}"/>
              </a:ext>
            </a:extLst>
          </p:cNvPr>
          <p:cNvSpPr txBox="1"/>
          <p:nvPr/>
        </p:nvSpPr>
        <p:spPr>
          <a:xfrm>
            <a:off x="3794920" y="3227122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L(</a:t>
            </a:r>
            <a:r>
              <a:rPr lang="el-GR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  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1A162-7FC5-48DF-905F-BF477DA86D5D}"/>
                  </a:ext>
                </a:extLst>
              </p:cNvPr>
              <p:cNvSpPr txBox="1"/>
              <p:nvPr/>
            </p:nvSpPr>
            <p:spPr>
              <a:xfrm>
                <a:off x="4576546" y="2873621"/>
                <a:ext cx="3683637" cy="1097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1A162-7FC5-48DF-905F-BF477DA86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46" y="2873621"/>
                <a:ext cx="3683637" cy="1097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A8F165-B76B-4E00-8C05-B4C5024F0C30}"/>
              </a:ext>
            </a:extLst>
          </p:cNvPr>
          <p:cNvSpPr txBox="1"/>
          <p:nvPr/>
        </p:nvSpPr>
        <p:spPr>
          <a:xfrm>
            <a:off x="6104439" y="3008142"/>
            <a:ext cx="23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0BD88-EA36-4AE5-BA84-1229D3B3D9B7}"/>
              </a:ext>
            </a:extLst>
          </p:cNvPr>
          <p:cNvSpPr txBox="1"/>
          <p:nvPr/>
        </p:nvSpPr>
        <p:spPr>
          <a:xfrm>
            <a:off x="7962174" y="3053059"/>
            <a:ext cx="6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68675-228C-4F12-A433-244E7F817694}"/>
              </a:ext>
            </a:extLst>
          </p:cNvPr>
          <p:cNvSpPr txBox="1"/>
          <p:nvPr/>
        </p:nvSpPr>
        <p:spPr>
          <a:xfrm>
            <a:off x="6199183" y="3129692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4B79-B442-4C66-8DFC-9AC34E566149}"/>
              </a:ext>
            </a:extLst>
          </p:cNvPr>
          <p:cNvSpPr txBox="1"/>
          <p:nvPr/>
        </p:nvSpPr>
        <p:spPr>
          <a:xfrm>
            <a:off x="8250599" y="3182159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81D57F-EB0D-46D0-A7E0-3FA38A302930}"/>
              </a:ext>
            </a:extLst>
          </p:cNvPr>
          <p:cNvSpPr txBox="1"/>
          <p:nvPr/>
        </p:nvSpPr>
        <p:spPr>
          <a:xfrm>
            <a:off x="5602473" y="3394041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D529-866B-4107-98BF-1316A71EBB3A}"/>
              </a:ext>
            </a:extLst>
          </p:cNvPr>
          <p:cNvSpPr txBox="1"/>
          <p:nvPr/>
        </p:nvSpPr>
        <p:spPr>
          <a:xfrm>
            <a:off x="7712765" y="3390108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51755-E84F-4845-B97B-89EB7682EDB0}"/>
              </a:ext>
            </a:extLst>
          </p:cNvPr>
          <p:cNvSpPr txBox="1"/>
          <p:nvPr/>
        </p:nvSpPr>
        <p:spPr>
          <a:xfrm>
            <a:off x="5972953" y="3402675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1A79B-22D9-40FE-ADAC-4104066AF893}"/>
              </a:ext>
            </a:extLst>
          </p:cNvPr>
          <p:cNvSpPr txBox="1"/>
          <p:nvPr/>
        </p:nvSpPr>
        <p:spPr>
          <a:xfrm>
            <a:off x="7387242" y="3168641"/>
            <a:ext cx="239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DE225-CEBB-497E-B492-4C85ED2ADF4E}"/>
              </a:ext>
            </a:extLst>
          </p:cNvPr>
          <p:cNvSpPr txBox="1"/>
          <p:nvPr/>
        </p:nvSpPr>
        <p:spPr>
          <a:xfrm>
            <a:off x="4705570" y="4226971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p(y ,</a:t>
            </a:r>
            <a:r>
              <a:rPr lang="hu-HU" sz="28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 =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B5B662-31C2-4A38-B5EC-800B4DC0F6B6}"/>
              </a:ext>
            </a:extLst>
          </p:cNvPr>
          <p:cNvCxnSpPr>
            <a:cxnSpLocks/>
          </p:cNvCxnSpPr>
          <p:nvPr/>
        </p:nvCxnSpPr>
        <p:spPr>
          <a:xfrm>
            <a:off x="6166701" y="4500966"/>
            <a:ext cx="195101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4D533E-DE30-456C-862B-4A9E545F0071}"/>
              </a:ext>
            </a:extLst>
          </p:cNvPr>
          <p:cNvSpPr txBox="1"/>
          <p:nvPr/>
        </p:nvSpPr>
        <p:spPr>
          <a:xfrm>
            <a:off x="6750940" y="40006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61B3D-62CF-494D-B8D1-2C5792C73FE2}"/>
              </a:ext>
            </a:extLst>
          </p:cNvPr>
          <p:cNvSpPr txBox="1"/>
          <p:nvPr/>
        </p:nvSpPr>
        <p:spPr>
          <a:xfrm>
            <a:off x="6105501" y="453144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A9E31-9A98-468E-A8D2-0CC4B7807089}"/>
              </a:ext>
            </a:extLst>
          </p:cNvPr>
          <p:cNvSpPr txBox="1"/>
          <p:nvPr/>
        </p:nvSpPr>
        <p:spPr>
          <a:xfrm>
            <a:off x="6984601" y="4411962"/>
            <a:ext cx="1292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(</a:t>
            </a:r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* b )</a:t>
            </a:r>
          </a:p>
          <a:p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556551-B7A2-443E-A24F-525B1C8FCBCD}"/>
              </a:ext>
            </a:extLst>
          </p:cNvPr>
          <p:cNvSpPr txBox="1"/>
          <p:nvPr/>
        </p:nvSpPr>
        <p:spPr>
          <a:xfrm>
            <a:off x="7925244" y="4566969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7C7F0-88EB-41A1-81DC-119B4FEFE88F}"/>
              </a:ext>
            </a:extLst>
          </p:cNvPr>
          <p:cNvSpPr txBox="1"/>
          <p:nvPr/>
        </p:nvSpPr>
        <p:spPr>
          <a:xfrm>
            <a:off x="5523188" y="4483484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E92B18-7796-4E5C-BF8A-FBFDF1141C09}"/>
              </a:ext>
            </a:extLst>
          </p:cNvPr>
          <p:cNvSpPr txBox="1"/>
          <p:nvPr/>
        </p:nvSpPr>
        <p:spPr>
          <a:xfrm>
            <a:off x="5183902" y="4483485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21548-4B59-4533-9F23-53092F99356F}"/>
              </a:ext>
            </a:extLst>
          </p:cNvPr>
          <p:cNvSpPr txBox="1"/>
          <p:nvPr/>
        </p:nvSpPr>
        <p:spPr>
          <a:xfrm>
            <a:off x="9345631" y="3710452"/>
            <a:ext cx="23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33412-FAA3-4E4A-862D-8D6720BD46CB}"/>
              </a:ext>
            </a:extLst>
          </p:cNvPr>
          <p:cNvSpPr txBox="1"/>
          <p:nvPr/>
        </p:nvSpPr>
        <p:spPr>
          <a:xfrm>
            <a:off x="3461334" y="5559424"/>
            <a:ext cx="576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estimate is usually obtained by using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Newton-Raphson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method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Cross Validation 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140533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07EC5-05D2-4ECA-A230-42295E4B9058}"/>
              </a:ext>
            </a:extLst>
          </p:cNvPr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8C3DF-44F3-4BB2-834E-D84495A9E878}"/>
              </a:ext>
            </a:extLst>
          </p:cNvPr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FE18-D944-4A98-B1B5-C94742AC6A2A}"/>
              </a:ext>
            </a:extLst>
          </p:cNvPr>
          <p:cNvSpPr txBox="1"/>
          <p:nvPr/>
        </p:nvSpPr>
        <p:spPr>
          <a:xfrm>
            <a:off x="2809532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C0E94-FDFB-4A17-980D-2C964C0A8A9E}"/>
              </a:ext>
            </a:extLst>
          </p:cNvPr>
          <p:cNvSpPr txBox="1"/>
          <p:nvPr/>
        </p:nvSpPr>
        <p:spPr>
          <a:xfrm>
            <a:off x="6716991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2BBA1-8942-4FA2-878A-C6E31A7A0930}"/>
              </a:ext>
            </a:extLst>
          </p:cNvPr>
          <p:cNvSpPr txBox="1"/>
          <p:nvPr/>
        </p:nvSpPr>
        <p:spPr>
          <a:xfrm>
            <a:off x="1650584" y="2571457"/>
            <a:ext cx="8890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fit the model to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dataset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we test the model on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dataset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only have information how the model performs to our in-sample data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would like to see the accuracy when dealing with new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653D-B383-447D-9791-435BE5251323}"/>
              </a:ext>
            </a:extLst>
          </p:cNvPr>
          <p:cNvSpPr txBox="1"/>
          <p:nvPr/>
        </p:nvSpPr>
        <p:spPr>
          <a:xfrm>
            <a:off x="537799" y="3869682"/>
            <a:ext cx="80074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OVERFITTING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has trained „too well” on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it is very accurate on the training dataset but yields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results on the test set (due to too complex models)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between the variables in the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(of course this noise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not present in the test set...)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C3700-857F-4486-834E-D68DE7413A13}"/>
              </a:ext>
            </a:extLst>
          </p:cNvPr>
          <p:cNvCxnSpPr/>
          <p:nvPr/>
        </p:nvCxnSpPr>
        <p:spPr>
          <a:xfrm flipV="1">
            <a:off x="9305950" y="4197591"/>
            <a:ext cx="0" cy="18009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6CB688-7EC1-4929-89CF-7F8C8D67AB27}"/>
              </a:ext>
            </a:extLst>
          </p:cNvPr>
          <p:cNvCxnSpPr/>
          <p:nvPr/>
        </p:nvCxnSpPr>
        <p:spPr>
          <a:xfrm>
            <a:off x="9127529" y="5808975"/>
            <a:ext cx="20342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0C881F-3140-4470-A222-84E88027D4DC}"/>
              </a:ext>
            </a:extLst>
          </p:cNvPr>
          <p:cNvSpPr/>
          <p:nvPr/>
        </p:nvSpPr>
        <p:spPr>
          <a:xfrm>
            <a:off x="9630539" y="499590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27A9CF-B4C1-43BB-8C53-D58BCF4E5F4F}"/>
              </a:ext>
            </a:extLst>
          </p:cNvPr>
          <p:cNvSpPr/>
          <p:nvPr/>
        </p:nvSpPr>
        <p:spPr>
          <a:xfrm>
            <a:off x="9892928" y="5214068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A04D5-786A-4635-B659-487948969534}"/>
              </a:ext>
            </a:extLst>
          </p:cNvPr>
          <p:cNvSpPr/>
          <p:nvPr/>
        </p:nvSpPr>
        <p:spPr>
          <a:xfrm>
            <a:off x="10625149" y="5184086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FF3FC-D842-486B-BA6A-E560ECADE597}"/>
              </a:ext>
            </a:extLst>
          </p:cNvPr>
          <p:cNvSpPr/>
          <p:nvPr/>
        </p:nvSpPr>
        <p:spPr>
          <a:xfrm>
            <a:off x="10054348" y="5453551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42F96-5097-4FAF-82F6-2047ED3B23EF}"/>
              </a:ext>
            </a:extLst>
          </p:cNvPr>
          <p:cNvSpPr/>
          <p:nvPr/>
        </p:nvSpPr>
        <p:spPr>
          <a:xfrm>
            <a:off x="10271862" y="5326347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D9F051-CC06-4CB6-99C4-46C98DEADC37}"/>
              </a:ext>
            </a:extLst>
          </p:cNvPr>
          <p:cNvSpPr/>
          <p:nvPr/>
        </p:nvSpPr>
        <p:spPr>
          <a:xfrm>
            <a:off x="10604205" y="5416203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30CB86-288A-4B1D-9EED-77AD77774AD2}"/>
              </a:ext>
            </a:extLst>
          </p:cNvPr>
          <p:cNvSpPr/>
          <p:nvPr/>
        </p:nvSpPr>
        <p:spPr>
          <a:xfrm>
            <a:off x="10925617" y="496973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D5B225-52F6-404F-9F0E-A416DE57A1E9}"/>
              </a:ext>
            </a:extLst>
          </p:cNvPr>
          <p:cNvSpPr/>
          <p:nvPr/>
        </p:nvSpPr>
        <p:spPr>
          <a:xfrm>
            <a:off x="9588378" y="5261552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C6F80F-6917-49B5-8274-9890A37C88B4}"/>
              </a:ext>
            </a:extLst>
          </p:cNvPr>
          <p:cNvSpPr/>
          <p:nvPr/>
        </p:nvSpPr>
        <p:spPr>
          <a:xfrm>
            <a:off x="10925617" y="527767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14FDFB14-3B47-4643-9C2A-82E0BCD85B83}"/>
              </a:ext>
            </a:extLst>
          </p:cNvPr>
          <p:cNvSpPr/>
          <p:nvPr/>
        </p:nvSpPr>
        <p:spPr>
          <a:xfrm>
            <a:off x="9491058" y="473061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00AC1-9E27-48FF-A9EE-46496872DD3D}"/>
              </a:ext>
            </a:extLst>
          </p:cNvPr>
          <p:cNvSpPr txBox="1"/>
          <p:nvPr/>
        </p:nvSpPr>
        <p:spPr>
          <a:xfrm>
            <a:off x="10153577" y="57638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833F3-1358-48B2-A706-63BCFE6BC040}"/>
              </a:ext>
            </a:extLst>
          </p:cNvPr>
          <p:cNvSpPr txBox="1"/>
          <p:nvPr/>
        </p:nvSpPr>
        <p:spPr>
          <a:xfrm>
            <a:off x="10267697" y="5906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7B599-F043-4342-96C3-B82B0609DBE2}"/>
              </a:ext>
            </a:extLst>
          </p:cNvPr>
          <p:cNvSpPr txBox="1"/>
          <p:nvPr/>
        </p:nvSpPr>
        <p:spPr>
          <a:xfrm>
            <a:off x="8938403" y="4814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AA0E5-0E4D-4562-9C57-56F1E71E46D5}"/>
              </a:ext>
            </a:extLst>
          </p:cNvPr>
          <p:cNvSpPr txBox="1"/>
          <p:nvPr/>
        </p:nvSpPr>
        <p:spPr>
          <a:xfrm>
            <a:off x="9060271" y="4956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098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C07EC5-05D2-4ECA-A230-42295E4B9058}"/>
              </a:ext>
            </a:extLst>
          </p:cNvPr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8C3DF-44F3-4BB2-834E-D84495A9E878}"/>
              </a:ext>
            </a:extLst>
          </p:cNvPr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FE18-D944-4A98-B1B5-C94742AC6A2A}"/>
              </a:ext>
            </a:extLst>
          </p:cNvPr>
          <p:cNvSpPr txBox="1"/>
          <p:nvPr/>
        </p:nvSpPr>
        <p:spPr>
          <a:xfrm>
            <a:off x="2809532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C0E94-FDFB-4A17-980D-2C964C0A8A9E}"/>
              </a:ext>
            </a:extLst>
          </p:cNvPr>
          <p:cNvSpPr txBox="1"/>
          <p:nvPr/>
        </p:nvSpPr>
        <p:spPr>
          <a:xfrm>
            <a:off x="6716991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2BBA1-8942-4FA2-878A-C6E31A7A0930}"/>
              </a:ext>
            </a:extLst>
          </p:cNvPr>
          <p:cNvSpPr txBox="1"/>
          <p:nvPr/>
        </p:nvSpPr>
        <p:spPr>
          <a:xfrm>
            <a:off x="1650584" y="2571457"/>
            <a:ext cx="8890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fit the model to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dataset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we test the model on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dataset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only have information how the model performs to our in-sample data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would like to see the accuracy when dealing with 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C3700-857F-4486-834E-D68DE7413A13}"/>
              </a:ext>
            </a:extLst>
          </p:cNvPr>
          <p:cNvCxnSpPr/>
          <p:nvPr/>
        </p:nvCxnSpPr>
        <p:spPr>
          <a:xfrm flipV="1">
            <a:off x="9305950" y="4197591"/>
            <a:ext cx="0" cy="18009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6CB688-7EC1-4929-89CF-7F8C8D67AB27}"/>
              </a:ext>
            </a:extLst>
          </p:cNvPr>
          <p:cNvCxnSpPr/>
          <p:nvPr/>
        </p:nvCxnSpPr>
        <p:spPr>
          <a:xfrm>
            <a:off x="9127529" y="5808975"/>
            <a:ext cx="20342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0C881F-3140-4470-A222-84E88027D4DC}"/>
              </a:ext>
            </a:extLst>
          </p:cNvPr>
          <p:cNvSpPr/>
          <p:nvPr/>
        </p:nvSpPr>
        <p:spPr>
          <a:xfrm>
            <a:off x="9630539" y="499590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27A9CF-B4C1-43BB-8C53-D58BCF4E5F4F}"/>
              </a:ext>
            </a:extLst>
          </p:cNvPr>
          <p:cNvSpPr/>
          <p:nvPr/>
        </p:nvSpPr>
        <p:spPr>
          <a:xfrm>
            <a:off x="9892928" y="5214068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A04D5-786A-4635-B659-487948969534}"/>
              </a:ext>
            </a:extLst>
          </p:cNvPr>
          <p:cNvSpPr/>
          <p:nvPr/>
        </p:nvSpPr>
        <p:spPr>
          <a:xfrm>
            <a:off x="10625149" y="5184086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FF3FC-D842-486B-BA6A-E560ECADE597}"/>
              </a:ext>
            </a:extLst>
          </p:cNvPr>
          <p:cNvSpPr/>
          <p:nvPr/>
        </p:nvSpPr>
        <p:spPr>
          <a:xfrm>
            <a:off x="10054348" y="5453551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42F96-5097-4FAF-82F6-2047ED3B23EF}"/>
              </a:ext>
            </a:extLst>
          </p:cNvPr>
          <p:cNvSpPr/>
          <p:nvPr/>
        </p:nvSpPr>
        <p:spPr>
          <a:xfrm>
            <a:off x="10271862" y="5326347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D9F051-CC06-4CB6-99C4-46C98DEADC37}"/>
              </a:ext>
            </a:extLst>
          </p:cNvPr>
          <p:cNvSpPr/>
          <p:nvPr/>
        </p:nvSpPr>
        <p:spPr>
          <a:xfrm>
            <a:off x="10604205" y="5416203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30CB86-288A-4B1D-9EED-77AD77774AD2}"/>
              </a:ext>
            </a:extLst>
          </p:cNvPr>
          <p:cNvSpPr/>
          <p:nvPr/>
        </p:nvSpPr>
        <p:spPr>
          <a:xfrm>
            <a:off x="10925617" y="496973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D5B225-52F6-404F-9F0E-A416DE57A1E9}"/>
              </a:ext>
            </a:extLst>
          </p:cNvPr>
          <p:cNvSpPr/>
          <p:nvPr/>
        </p:nvSpPr>
        <p:spPr>
          <a:xfrm>
            <a:off x="9588378" y="5261552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C6F80F-6917-49B5-8274-9890A37C88B4}"/>
              </a:ext>
            </a:extLst>
          </p:cNvPr>
          <p:cNvSpPr/>
          <p:nvPr/>
        </p:nvSpPr>
        <p:spPr>
          <a:xfrm>
            <a:off x="10925617" y="527767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00AC1-9E27-48FF-A9EE-46496872DD3D}"/>
              </a:ext>
            </a:extLst>
          </p:cNvPr>
          <p:cNvSpPr txBox="1"/>
          <p:nvPr/>
        </p:nvSpPr>
        <p:spPr>
          <a:xfrm>
            <a:off x="10153577" y="57638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833F3-1358-48B2-A706-63BCFE6BC040}"/>
              </a:ext>
            </a:extLst>
          </p:cNvPr>
          <p:cNvSpPr txBox="1"/>
          <p:nvPr/>
        </p:nvSpPr>
        <p:spPr>
          <a:xfrm>
            <a:off x="10267697" y="5906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7B599-F043-4342-96C3-B82B0609DBE2}"/>
              </a:ext>
            </a:extLst>
          </p:cNvPr>
          <p:cNvSpPr txBox="1"/>
          <p:nvPr/>
        </p:nvSpPr>
        <p:spPr>
          <a:xfrm>
            <a:off x="8938403" y="4814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AA0E5-0E4D-4562-9C57-56F1E71E46D5}"/>
              </a:ext>
            </a:extLst>
          </p:cNvPr>
          <p:cNvSpPr txBox="1"/>
          <p:nvPr/>
        </p:nvSpPr>
        <p:spPr>
          <a:xfrm>
            <a:off x="9060271" y="4956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7440EA-D9C8-489F-91E6-365F4CAF3F7E}"/>
              </a:ext>
            </a:extLst>
          </p:cNvPr>
          <p:cNvCxnSpPr>
            <a:cxnSpLocks/>
          </p:cNvCxnSpPr>
          <p:nvPr/>
        </p:nvCxnSpPr>
        <p:spPr>
          <a:xfrm flipV="1">
            <a:off x="9413916" y="5184086"/>
            <a:ext cx="1747872" cy="25383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6910C2-D270-4FF2-9E76-38614C3A8827}"/>
              </a:ext>
            </a:extLst>
          </p:cNvPr>
          <p:cNvSpPr txBox="1"/>
          <p:nvPr/>
        </p:nvSpPr>
        <p:spPr>
          <a:xfrm>
            <a:off x="720820" y="3999719"/>
            <a:ext cx="74165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UNDERFITTING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has not been fitted well to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misses the trends in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is usually the case when we use too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simple models for the problem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776B972-30E7-4B22-ADBE-9ADA7FD8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239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D6E7E0-26FB-4FDC-8E92-11079A73AE2D}"/>
              </a:ext>
            </a:extLst>
          </p:cNvPr>
          <p:cNvSpPr/>
          <p:nvPr/>
        </p:nvSpPr>
        <p:spPr>
          <a:xfrm>
            <a:off x="895350" y="3429000"/>
            <a:ext cx="3571875" cy="3200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ECA94-67C3-43A8-8796-17C6E3697947}"/>
              </a:ext>
            </a:extLst>
          </p:cNvPr>
          <p:cNvCxnSpPr/>
          <p:nvPr/>
        </p:nvCxnSpPr>
        <p:spPr>
          <a:xfrm>
            <a:off x="1163224" y="4162482"/>
            <a:ext cx="308095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6D5066-D136-4DF8-ACB6-7AA476CD0073}"/>
              </a:ext>
            </a:extLst>
          </p:cNvPr>
          <p:cNvCxnSpPr/>
          <p:nvPr/>
        </p:nvCxnSpPr>
        <p:spPr>
          <a:xfrm>
            <a:off x="2056043" y="3595811"/>
            <a:ext cx="0" cy="284970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71CF1-C07E-49B0-BF41-5E0D8E0A6E5E}"/>
              </a:ext>
            </a:extLst>
          </p:cNvPr>
          <p:cNvSpPr txBox="1"/>
          <p:nvPr/>
        </p:nvSpPr>
        <p:spPr>
          <a:xfrm>
            <a:off x="1523352" y="359581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C5423-D85C-4A56-A075-506C829E2C74}"/>
              </a:ext>
            </a:extLst>
          </p:cNvPr>
          <p:cNvSpPr txBox="1"/>
          <p:nvPr/>
        </p:nvSpPr>
        <p:spPr>
          <a:xfrm>
            <a:off x="2289543" y="359581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C5763E-DE33-4AD7-9DD8-AFF729C62A45}"/>
              </a:ext>
            </a:extLst>
          </p:cNvPr>
          <p:cNvCxnSpPr/>
          <p:nvPr/>
        </p:nvCxnSpPr>
        <p:spPr>
          <a:xfrm>
            <a:off x="2804286" y="3595810"/>
            <a:ext cx="0" cy="28497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FE4C8C-CB7D-4066-BD31-95CCAA84105E}"/>
              </a:ext>
            </a:extLst>
          </p:cNvPr>
          <p:cNvSpPr txBox="1"/>
          <p:nvPr/>
        </p:nvSpPr>
        <p:spPr>
          <a:xfrm>
            <a:off x="2892975" y="3613273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XOR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53F91-6873-44C3-93C8-2E9D1395C148}"/>
              </a:ext>
            </a:extLst>
          </p:cNvPr>
          <p:cNvSpPr txBox="1"/>
          <p:nvPr/>
        </p:nvSpPr>
        <p:spPr>
          <a:xfrm>
            <a:off x="1523352" y="43238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62A57-E0D7-4069-8DD9-19573DDAA1DA}"/>
              </a:ext>
            </a:extLst>
          </p:cNvPr>
          <p:cNvSpPr txBox="1"/>
          <p:nvPr/>
        </p:nvSpPr>
        <p:spPr>
          <a:xfrm>
            <a:off x="2233803" y="4298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A2FF1-51E5-4E1E-8B33-9107F3FE1459}"/>
              </a:ext>
            </a:extLst>
          </p:cNvPr>
          <p:cNvSpPr txBox="1"/>
          <p:nvPr/>
        </p:nvSpPr>
        <p:spPr>
          <a:xfrm>
            <a:off x="3218511" y="43063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0860F-B70E-42BF-9872-194624548490}"/>
              </a:ext>
            </a:extLst>
          </p:cNvPr>
          <p:cNvSpPr txBox="1"/>
          <p:nvPr/>
        </p:nvSpPr>
        <p:spPr>
          <a:xfrm>
            <a:off x="1523352" y="48112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919DF-6D51-4F47-965A-CC7FE89EEFE6}"/>
              </a:ext>
            </a:extLst>
          </p:cNvPr>
          <p:cNvSpPr txBox="1"/>
          <p:nvPr/>
        </p:nvSpPr>
        <p:spPr>
          <a:xfrm>
            <a:off x="2233803" y="4785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CFE62-1590-4754-BB05-9B5688B6F364}"/>
              </a:ext>
            </a:extLst>
          </p:cNvPr>
          <p:cNvSpPr txBox="1"/>
          <p:nvPr/>
        </p:nvSpPr>
        <p:spPr>
          <a:xfrm>
            <a:off x="3218511" y="48102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5B071-F3A0-47BE-BE6E-9418AAFB2CB1}"/>
              </a:ext>
            </a:extLst>
          </p:cNvPr>
          <p:cNvSpPr txBox="1"/>
          <p:nvPr/>
        </p:nvSpPr>
        <p:spPr>
          <a:xfrm>
            <a:off x="1523352" y="5326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61E2-0605-43E9-B859-EEA54A40A956}"/>
              </a:ext>
            </a:extLst>
          </p:cNvPr>
          <p:cNvSpPr txBox="1"/>
          <p:nvPr/>
        </p:nvSpPr>
        <p:spPr>
          <a:xfrm>
            <a:off x="2233803" y="53010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B44B0-6BD2-46EA-8369-6780F78FC00E}"/>
              </a:ext>
            </a:extLst>
          </p:cNvPr>
          <p:cNvSpPr txBox="1"/>
          <p:nvPr/>
        </p:nvSpPr>
        <p:spPr>
          <a:xfrm>
            <a:off x="3218511" y="5342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A6308-8E1F-4C0C-BCE1-10AF8D584F61}"/>
              </a:ext>
            </a:extLst>
          </p:cNvPr>
          <p:cNvSpPr txBox="1"/>
          <p:nvPr/>
        </p:nvSpPr>
        <p:spPr>
          <a:xfrm>
            <a:off x="1523352" y="58422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D6EB2-11CE-473C-8B88-B4E6D28A81AB}"/>
              </a:ext>
            </a:extLst>
          </p:cNvPr>
          <p:cNvSpPr txBox="1"/>
          <p:nvPr/>
        </p:nvSpPr>
        <p:spPr>
          <a:xfrm>
            <a:off x="2233803" y="58164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2FD2F-0567-4840-87A8-D8EE6D6DA015}"/>
              </a:ext>
            </a:extLst>
          </p:cNvPr>
          <p:cNvSpPr txBox="1"/>
          <p:nvPr/>
        </p:nvSpPr>
        <p:spPr>
          <a:xfrm>
            <a:off x="3218511" y="58494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952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input is the features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(x,y)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the output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 XOR 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label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The aim is to make sure that the prediction made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by the algorithm is approximately the same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as the label in the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</p:spTree>
    <p:extLst>
      <p:ext uri="{BB962C8B-B14F-4D97-AF65-F5344CB8AC3E}">
        <p14:creationId xmlns:p14="http://schemas.microsoft.com/office/powerpoint/2010/main" val="2782372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522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7373" y="4017999"/>
            <a:ext cx="5737253" cy="436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2028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FE53CE-4C52-4983-8DED-602ECC282C6F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61A70-1F9C-4EAF-AA59-8CA3D7D09AEA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EAB7F-2FA1-4003-996C-7D68FDF8D7DF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462EC-58E8-49B9-86D9-94B51AC6504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CFA50D-E41A-4F14-A741-318A2A667BD7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03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98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20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6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65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7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313650" y="4925746"/>
            <a:ext cx="7564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HUGE ADVANTAGE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all observations are used for both training and validation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each observations are used for validation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exactly once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51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ADVANTAGE</a:t>
            </a:r>
            <a:r>
              <a:rPr lang="hu-HU" dirty="0">
                <a:sym typeface="Wingdings" panose="05000000000000000000" pitchFamily="2" charset="2"/>
              </a:rPr>
              <a:t>: all observations are used for both training and validation </a:t>
            </a:r>
          </a:p>
          <a:p>
            <a:r>
              <a:rPr lang="hu-HU" dirty="0">
                <a:sym typeface="Wingdings" panose="05000000000000000000" pitchFamily="2" charset="2"/>
              </a:rPr>
              <a:t>		+ each observations are used for validation exactly once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difference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between the two classes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545680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350640" y="54407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330062" y="338100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23962" y="422370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07843" y="481295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4502277" y="419161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623185" y="370714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165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0BDA8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0BDA8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6363" y="1577000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74" y="5073981"/>
            <a:ext cx="6782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classification models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A8FB327-CC72-48C8-96B7-2A3E7629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219388-2257-4851-81F1-52EED57D667A}"/>
              </a:ext>
            </a:extLst>
          </p:cNvPr>
          <p:cNvSpPr txBox="1"/>
          <p:nvPr/>
        </p:nvSpPr>
        <p:spPr>
          <a:xfrm>
            <a:off x="3831792" y="5636946"/>
            <a:ext cx="646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diagonal elements are the correct 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off-diagonals are the incorrect predictions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Normalization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2321856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8946541" cy="4195481"/>
          </a:xfrm>
        </p:spPr>
        <p:txBody>
          <a:bodyPr>
            <a:noAutofit/>
          </a:bodyPr>
          <a:lstStyle/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are usually transformed into a range before the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is applied</a:t>
            </a:r>
          </a:p>
          <a:p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formula depends on how features are measured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certain features have much larger values than others 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distance measurements will be strongly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dominated by the larger values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rescale the various features such that each one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contributes relatively equally 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the distance formula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84A78-293D-40E1-B037-059DA99E4115}"/>
              </a:ext>
            </a:extLst>
          </p:cNvPr>
          <p:cNvSpPr/>
          <p:nvPr/>
        </p:nvSpPr>
        <p:spPr>
          <a:xfrm>
            <a:off x="3055714" y="5277112"/>
            <a:ext cx="2820365" cy="1113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min-max normalization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E73960-9C30-4FEB-9404-F12C8BBBF061}"/>
              </a:ext>
            </a:extLst>
          </p:cNvPr>
          <p:cNvSpPr/>
          <p:nvPr/>
        </p:nvSpPr>
        <p:spPr>
          <a:xfrm>
            <a:off x="6362223" y="5277112"/>
            <a:ext cx="2820364" cy="1113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z-transformation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13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A66971-5E45-40CF-89CA-093D37FC78E4}"/>
              </a:ext>
            </a:extLst>
          </p:cNvPr>
          <p:cNvSpPr/>
          <p:nvPr/>
        </p:nvSpPr>
        <p:spPr>
          <a:xfrm>
            <a:off x="4097438" y="4502554"/>
            <a:ext cx="4386805" cy="1504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5DBA4-4B15-402B-B4EE-91B67B95181C}"/>
              </a:ext>
            </a:extLst>
          </p:cNvPr>
          <p:cNvSpPr txBox="1"/>
          <p:nvPr/>
        </p:nvSpPr>
        <p:spPr>
          <a:xfrm>
            <a:off x="838200" y="1097705"/>
            <a:ext cx="37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MIN-MAX NORMALIZATION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F9AD-AF98-46E5-BB51-17F88CABC3D8}"/>
              </a:ext>
            </a:extLst>
          </p:cNvPr>
          <p:cNvSpPr txBox="1"/>
          <p:nvPr/>
        </p:nvSpPr>
        <p:spPr>
          <a:xfrm>
            <a:off x="1341204" y="1772125"/>
            <a:ext cx="781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process transforms a feature such that all of its values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fall in a range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124F-6BAD-47F0-9372-BC486F638877}"/>
              </a:ext>
            </a:extLst>
          </p:cNvPr>
          <p:cNvSpPr txBox="1"/>
          <p:nvPr/>
        </p:nvSpPr>
        <p:spPr>
          <a:xfrm>
            <a:off x="1341204" y="2806001"/>
            <a:ext cx="8468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normalized feature values can be interpreted as indicating how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far 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original value fall along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range between the original minima and maxima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3945C-DE5E-4C2C-9C28-19E17297CBAD}"/>
                  </a:ext>
                </a:extLst>
              </p:cNvPr>
              <p:cNvSpPr txBox="1"/>
              <p:nvPr/>
            </p:nvSpPr>
            <p:spPr>
              <a:xfrm>
                <a:off x="4374937" y="4771443"/>
                <a:ext cx="3825278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3945C-DE5E-4C2C-9C28-19E17297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937" y="4771443"/>
                <a:ext cx="3825278" cy="876843"/>
              </a:xfrm>
              <a:prstGeom prst="rect">
                <a:avLst/>
              </a:prstGeom>
              <a:blipFill>
                <a:blip r:embed="rId2"/>
                <a:stretch>
                  <a:fillRect l="-4147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B0CAEF-3213-40B8-ACD1-916CD3E11C72}"/>
              </a:ext>
            </a:extLst>
          </p:cNvPr>
          <p:cNvSpPr txBox="1"/>
          <p:nvPr/>
        </p:nvSpPr>
        <p:spPr>
          <a:xfrm>
            <a:off x="4714253" y="5186621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65442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0D0578-0839-4125-8430-C0D9A7232497}"/>
              </a:ext>
            </a:extLst>
          </p:cNvPr>
          <p:cNvSpPr/>
          <p:nvPr/>
        </p:nvSpPr>
        <p:spPr>
          <a:xfrm>
            <a:off x="3237053" y="2996195"/>
            <a:ext cx="5717894" cy="1521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5DBA4-4B15-402B-B4EE-91B67B95181C}"/>
              </a:ext>
            </a:extLst>
          </p:cNvPr>
          <p:cNvSpPr txBox="1"/>
          <p:nvPr/>
        </p:nvSpPr>
        <p:spPr>
          <a:xfrm>
            <a:off x="838200" y="1097705"/>
            <a:ext cx="379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Z-SCORE TRANSFORMATION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29421-34C1-46AE-A08D-5E29AF3C653F}"/>
              </a:ext>
            </a:extLst>
          </p:cNvPr>
          <p:cNvSpPr txBox="1"/>
          <p:nvPr/>
        </p:nvSpPr>
        <p:spPr>
          <a:xfrm>
            <a:off x="1691539" y="1775990"/>
            <a:ext cx="7946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is a way of normalizing the dataset as well: the algorithm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uses mean and standard deviation to do 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256B8-B1B5-48E3-9584-15972F9B3490}"/>
                  </a:ext>
                </a:extLst>
              </p:cNvPr>
              <p:cNvSpPr txBox="1"/>
              <p:nvPr/>
            </p:nvSpPr>
            <p:spPr>
              <a:xfrm>
                <a:off x="3562608" y="3389739"/>
                <a:ext cx="487665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256B8-B1B5-48E3-9584-15972F9B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8" y="3389739"/>
                <a:ext cx="4876656" cy="876843"/>
              </a:xfrm>
              <a:prstGeom prst="rect">
                <a:avLst/>
              </a:prstGeom>
              <a:blipFill>
                <a:blip r:embed="rId2"/>
                <a:stretch>
                  <a:fillRect l="-3125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448616A-3A3E-4C24-B012-D81A252267FF}"/>
              </a:ext>
            </a:extLst>
          </p:cNvPr>
          <p:cNvSpPr txBox="1"/>
          <p:nvPr/>
        </p:nvSpPr>
        <p:spPr>
          <a:xfrm>
            <a:off x="1362988" y="4932640"/>
            <a:ext cx="9990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 Component Analysis (PCA)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prefer using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z-score normalization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for image processing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pixel intensities have to be normalized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fit within a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certain range + neural networks requires data that on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54F8D-536F-41FA-B17E-76F1345C98CE}"/>
              </a:ext>
            </a:extLst>
          </p:cNvPr>
          <p:cNvSpPr txBox="1"/>
          <p:nvPr/>
        </p:nvSpPr>
        <p:spPr>
          <a:xfrm>
            <a:off x="3913499" y="3804917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643541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K-Nearest Neighbors Classifier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929776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was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first developed by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Evelyn Fix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Joseph Hodges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k-nearest neighbors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classifier can classify examples by assigning them the class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similar labeled examples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extremely powerful algorithm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well suited for classification tasks where the relationships between the features are very complex and hard to understand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39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training dataset so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examples that are classified into several categories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a new example (with the same number of features as the training data)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 identifies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nearest neighbors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20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72AAE-3FB2-4AB0-88AD-8ED9CCDB6F53}"/>
              </a:ext>
            </a:extLst>
          </p:cNvPr>
          <p:cNvCxnSpPr/>
          <p:nvPr/>
        </p:nvCxnSpPr>
        <p:spPr>
          <a:xfrm>
            <a:off x="2032243" y="2143502"/>
            <a:ext cx="77023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FC5D32-8196-47E7-88D4-A3F809E399E2}"/>
              </a:ext>
            </a:extLst>
          </p:cNvPr>
          <p:cNvCxnSpPr/>
          <p:nvPr/>
        </p:nvCxnSpPr>
        <p:spPr>
          <a:xfrm>
            <a:off x="3869283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E2F8C-1190-428F-92A5-7BEC218576BB}"/>
              </a:ext>
            </a:extLst>
          </p:cNvPr>
          <p:cNvCxnSpPr/>
          <p:nvPr/>
        </p:nvCxnSpPr>
        <p:spPr>
          <a:xfrm>
            <a:off x="5965810" y="1686300"/>
            <a:ext cx="0" cy="36723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68262-F14C-4522-8724-3A2A5EFAA7B8}"/>
              </a:ext>
            </a:extLst>
          </p:cNvPr>
          <p:cNvCxnSpPr/>
          <p:nvPr/>
        </p:nvCxnSpPr>
        <p:spPr>
          <a:xfrm>
            <a:off x="7901698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7F85D6-392A-4209-AB6D-368C5FDD9BF7}"/>
              </a:ext>
            </a:extLst>
          </p:cNvPr>
          <p:cNvSpPr txBox="1"/>
          <p:nvPr/>
        </p:nvSpPr>
        <p:spPr>
          <a:xfrm>
            <a:off x="2117159" y="1686300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INGREDIENTS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443A-48AC-416E-A6B9-F7B6DF44FBC5}"/>
              </a:ext>
            </a:extLst>
          </p:cNvPr>
          <p:cNvSpPr txBox="1"/>
          <p:nvPr/>
        </p:nvSpPr>
        <p:spPr>
          <a:xfrm>
            <a:off x="4188114" y="1686300"/>
            <a:ext cx="1448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SWEETNESS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0F43-B6D3-4947-A106-CB32E486A793}"/>
              </a:ext>
            </a:extLst>
          </p:cNvPr>
          <p:cNvSpPr txBox="1"/>
          <p:nvPr/>
        </p:nvSpPr>
        <p:spPr>
          <a:xfrm>
            <a:off x="6071649" y="1686300"/>
            <a:ext cx="170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CRUNCHINESS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4EBFC-B67E-42E4-BB49-7A74CF580093}"/>
              </a:ext>
            </a:extLst>
          </p:cNvPr>
          <p:cNvSpPr txBox="1"/>
          <p:nvPr/>
        </p:nvSpPr>
        <p:spPr>
          <a:xfrm>
            <a:off x="8436224" y="1686300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25792-1762-4165-87E6-C248DF9D44CC}"/>
              </a:ext>
            </a:extLst>
          </p:cNvPr>
          <p:cNvSpPr txBox="1"/>
          <p:nvPr/>
        </p:nvSpPr>
        <p:spPr>
          <a:xfrm>
            <a:off x="2438242" y="241603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		     10		           9		         fruit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D62CB-34B5-41C1-9F0B-9DF01F4AF38F}"/>
              </a:ext>
            </a:extLst>
          </p:cNvPr>
          <p:cNvSpPr txBox="1"/>
          <p:nvPr/>
        </p:nvSpPr>
        <p:spPr>
          <a:xfrm>
            <a:off x="2438242" y="2963855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		     1		           4		        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56656-CCF1-4836-BFC2-61C365BDC869}"/>
              </a:ext>
            </a:extLst>
          </p:cNvPr>
          <p:cNvSpPr txBox="1"/>
          <p:nvPr/>
        </p:nvSpPr>
        <p:spPr>
          <a:xfrm>
            <a:off x="2413530" y="346532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		     10		           1		         fruit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A5C99-47F8-4F4A-AECD-D29F1BAFAE2C}"/>
              </a:ext>
            </a:extLst>
          </p:cNvPr>
          <p:cNvSpPr txBox="1"/>
          <p:nvPr/>
        </p:nvSpPr>
        <p:spPr>
          <a:xfrm>
            <a:off x="2413530" y="4013145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		     7		           10	                          vegetable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4DD37-BD00-4227-A23E-0D6D6ECA31C9}"/>
              </a:ext>
            </a:extLst>
          </p:cNvPr>
          <p:cNvSpPr txBox="1"/>
          <p:nvPr/>
        </p:nvSpPr>
        <p:spPr>
          <a:xfrm>
            <a:off x="2413530" y="4473262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		     1		           1		         protein</a:t>
            </a:r>
          </a:p>
        </p:txBody>
      </p:sp>
    </p:spTree>
    <p:extLst>
      <p:ext uri="{BB962C8B-B14F-4D97-AF65-F5344CB8AC3E}">
        <p14:creationId xmlns:p14="http://schemas.microsoft.com/office/powerpoint/2010/main" val="37842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72AAE-3FB2-4AB0-88AD-8ED9CCDB6F53}"/>
              </a:ext>
            </a:extLst>
          </p:cNvPr>
          <p:cNvCxnSpPr/>
          <p:nvPr/>
        </p:nvCxnSpPr>
        <p:spPr>
          <a:xfrm>
            <a:off x="2032243" y="2143502"/>
            <a:ext cx="77023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FC5D32-8196-47E7-88D4-A3F809E399E2}"/>
              </a:ext>
            </a:extLst>
          </p:cNvPr>
          <p:cNvCxnSpPr/>
          <p:nvPr/>
        </p:nvCxnSpPr>
        <p:spPr>
          <a:xfrm>
            <a:off x="3869283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E2F8C-1190-428F-92A5-7BEC218576BB}"/>
              </a:ext>
            </a:extLst>
          </p:cNvPr>
          <p:cNvCxnSpPr/>
          <p:nvPr/>
        </p:nvCxnSpPr>
        <p:spPr>
          <a:xfrm>
            <a:off x="5965810" y="1686300"/>
            <a:ext cx="0" cy="36723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68262-F14C-4522-8724-3A2A5EFAA7B8}"/>
              </a:ext>
            </a:extLst>
          </p:cNvPr>
          <p:cNvCxnSpPr/>
          <p:nvPr/>
        </p:nvCxnSpPr>
        <p:spPr>
          <a:xfrm>
            <a:off x="7901698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7F85D6-392A-4209-AB6D-368C5FDD9BF7}"/>
              </a:ext>
            </a:extLst>
          </p:cNvPr>
          <p:cNvSpPr txBox="1"/>
          <p:nvPr/>
        </p:nvSpPr>
        <p:spPr>
          <a:xfrm>
            <a:off x="2117159" y="1686300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INGREDIENTS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443A-48AC-416E-A6B9-F7B6DF44FBC5}"/>
              </a:ext>
            </a:extLst>
          </p:cNvPr>
          <p:cNvSpPr txBox="1"/>
          <p:nvPr/>
        </p:nvSpPr>
        <p:spPr>
          <a:xfrm>
            <a:off x="4188114" y="1686300"/>
            <a:ext cx="1448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SWEETNESS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0F43-B6D3-4947-A106-CB32E486A793}"/>
              </a:ext>
            </a:extLst>
          </p:cNvPr>
          <p:cNvSpPr txBox="1"/>
          <p:nvPr/>
        </p:nvSpPr>
        <p:spPr>
          <a:xfrm>
            <a:off x="6071649" y="1686300"/>
            <a:ext cx="170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CRUNCHINESS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4EBFC-B67E-42E4-BB49-7A74CF580093}"/>
              </a:ext>
            </a:extLst>
          </p:cNvPr>
          <p:cNvSpPr txBox="1"/>
          <p:nvPr/>
        </p:nvSpPr>
        <p:spPr>
          <a:xfrm>
            <a:off x="8436224" y="1686300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25792-1762-4165-87E6-C248DF9D44CC}"/>
              </a:ext>
            </a:extLst>
          </p:cNvPr>
          <p:cNvSpPr txBox="1"/>
          <p:nvPr/>
        </p:nvSpPr>
        <p:spPr>
          <a:xfrm>
            <a:off x="2438242" y="241603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		     10		           9		         fruit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D62CB-34B5-41C1-9F0B-9DF01F4AF38F}"/>
              </a:ext>
            </a:extLst>
          </p:cNvPr>
          <p:cNvSpPr txBox="1"/>
          <p:nvPr/>
        </p:nvSpPr>
        <p:spPr>
          <a:xfrm>
            <a:off x="2438242" y="2963855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		     1		           4		        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56656-CCF1-4836-BFC2-61C365BDC869}"/>
              </a:ext>
            </a:extLst>
          </p:cNvPr>
          <p:cNvSpPr txBox="1"/>
          <p:nvPr/>
        </p:nvSpPr>
        <p:spPr>
          <a:xfrm>
            <a:off x="2413530" y="346532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		     10		           1		         fruit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A5C99-47F8-4F4A-AECD-D29F1BAFAE2C}"/>
              </a:ext>
            </a:extLst>
          </p:cNvPr>
          <p:cNvSpPr txBox="1"/>
          <p:nvPr/>
        </p:nvSpPr>
        <p:spPr>
          <a:xfrm>
            <a:off x="2413530" y="4013145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		     7		           10	                          vegetable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4DD37-BD00-4227-A23E-0D6D6ECA31C9}"/>
              </a:ext>
            </a:extLst>
          </p:cNvPr>
          <p:cNvSpPr txBox="1"/>
          <p:nvPr/>
        </p:nvSpPr>
        <p:spPr>
          <a:xfrm>
            <a:off x="2413530" y="4473262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		     1		           1		         protein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74AA2-0AE3-4512-BCC3-F8CB27CDC254}"/>
              </a:ext>
            </a:extLst>
          </p:cNvPr>
          <p:cNvSpPr txBox="1"/>
          <p:nvPr/>
        </p:nvSpPr>
        <p:spPr>
          <a:xfrm>
            <a:off x="2413530" y="4875422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tomato		     6		           4		            ???</a:t>
            </a:r>
          </a:p>
        </p:txBody>
      </p:sp>
    </p:spTree>
    <p:extLst>
      <p:ext uri="{BB962C8B-B14F-4D97-AF65-F5344CB8AC3E}">
        <p14:creationId xmlns:p14="http://schemas.microsoft.com/office/powerpoint/2010/main" val="39571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difference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between the two classes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545680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350640" y="54407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330062" y="338100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23962" y="422370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07843" y="481295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4502277" y="419161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623185" y="370714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6E8531-4F1A-4D65-AAB4-EB25AE97EECB}"/>
              </a:ext>
            </a:extLst>
          </p:cNvPr>
          <p:cNvCxnSpPr/>
          <p:nvPr/>
        </p:nvCxnSpPr>
        <p:spPr>
          <a:xfrm>
            <a:off x="1395641" y="3616666"/>
            <a:ext cx="2943505" cy="21474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DFCC4-FF97-4D1A-A798-82BB173C0A99}"/>
              </a:ext>
            </a:extLst>
          </p:cNvPr>
          <p:cNvSpPr txBox="1"/>
          <p:nvPr/>
        </p:nvSpPr>
        <p:spPr>
          <a:xfrm>
            <a:off x="4549640" y="5376463"/>
            <a:ext cx="3764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boundary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defines the separation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classes</a:t>
            </a:r>
          </a:p>
        </p:txBody>
      </p:sp>
    </p:spTree>
    <p:extLst>
      <p:ext uri="{BB962C8B-B14F-4D97-AF65-F5344CB8AC3E}">
        <p14:creationId xmlns:p14="http://schemas.microsoft.com/office/powerpoint/2010/main" val="3588216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385520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731724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494D42-A8DF-42AE-8BDD-23F66C8C8538}"/>
              </a:ext>
            </a:extLst>
          </p:cNvPr>
          <p:cNvSpPr/>
          <p:nvPr/>
        </p:nvSpPr>
        <p:spPr>
          <a:xfrm>
            <a:off x="4500703" y="3390592"/>
            <a:ext cx="1490161" cy="1490161"/>
          </a:xfrm>
          <a:prstGeom prst="ellipse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lazy learners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learn anything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store the training data – training is very fast (because there is no training at all) but making the prediction is rather slow (calculating the distances is expensive)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who dimension reduction approaches can be applied with principle components (PCA)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BUILD A MODEL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non-parametric learning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no parameters are to be learned about the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linear regression and logistic regression we have to learn the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either with gradient descent or with maximum likelihood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25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823AB-4B0D-4B1A-986A-5B2EC252A3D5}"/>
              </a:ext>
            </a:extLst>
          </p:cNvPr>
          <p:cNvCxnSpPr/>
          <p:nvPr/>
        </p:nvCxnSpPr>
        <p:spPr>
          <a:xfrm flipV="1">
            <a:off x="1469984" y="2720052"/>
            <a:ext cx="717631" cy="98674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DA8103-B006-4124-841F-801172F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types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EFFCE-6D00-42CE-B5AF-0ACC3CED3276}"/>
              </a:ext>
            </a:extLst>
          </p:cNvPr>
          <p:cNvSpPr/>
          <p:nvPr/>
        </p:nvSpPr>
        <p:spPr>
          <a:xfrm>
            <a:off x="1296364" y="353317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A474AD-68ED-4753-B22F-A59347E5442C}"/>
              </a:ext>
            </a:extLst>
          </p:cNvPr>
          <p:cNvSpPr/>
          <p:nvPr/>
        </p:nvSpPr>
        <p:spPr>
          <a:xfrm>
            <a:off x="2027721" y="256153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6BDA7-77A6-4200-BB2C-AD43DBF6E844}"/>
              </a:ext>
            </a:extLst>
          </p:cNvPr>
          <p:cNvSpPr txBox="1"/>
          <p:nvPr/>
        </p:nvSpPr>
        <p:spPr>
          <a:xfrm>
            <a:off x="359889" y="388041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8096A-9373-419E-870A-655047AEA029}"/>
              </a:ext>
            </a:extLst>
          </p:cNvPr>
          <p:cNvSpPr txBox="1"/>
          <p:nvPr/>
        </p:nvSpPr>
        <p:spPr>
          <a:xfrm>
            <a:off x="2328662" y="22327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E34EF-14F5-4903-BFD2-6687C08E3347}"/>
              </a:ext>
            </a:extLst>
          </p:cNvPr>
          <p:cNvSpPr txBox="1"/>
          <p:nvPr/>
        </p:nvSpPr>
        <p:spPr>
          <a:xfrm>
            <a:off x="1043565" y="2830899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d(P,Q)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9E429-482E-4596-A304-7187A508C69E}"/>
              </a:ext>
            </a:extLst>
          </p:cNvPr>
          <p:cNvSpPr txBox="1"/>
          <p:nvPr/>
        </p:nvSpPr>
        <p:spPr>
          <a:xfrm>
            <a:off x="3813760" y="2133639"/>
            <a:ext cx="740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1" dirty="0">
                <a:solidFill>
                  <a:srgbClr val="4D5156"/>
                </a:solidFill>
                <a:effectLst/>
              </a:rPr>
              <a:t>i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n mathematics a metric or </a:t>
            </a:r>
            <a:r>
              <a:rPr lang="en-GB" sz="2400" b="1" i="1" dirty="0">
                <a:solidFill>
                  <a:srgbClr val="4D5156"/>
                </a:solidFill>
                <a:effectLst/>
              </a:rPr>
              <a:t>distance function 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is a function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that gives a distance between each pair of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point elements of a set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endParaRPr lang="hu-HU" sz="2400" i="1" dirty="0">
              <a:solidFill>
                <a:srgbClr val="4D5156"/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CAN MEASURE THE SIMILARITY !!!</a:t>
            </a:r>
            <a:endParaRPr lang="en-GB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A4ABDF-9310-4B06-8927-47CD4371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6" y="4392527"/>
            <a:ext cx="7340588" cy="1314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4502358" y="5886179"/>
            <a:ext cx="318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„Euclidean-distance”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7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823AB-4B0D-4B1A-986A-5B2EC252A3D5}"/>
              </a:ext>
            </a:extLst>
          </p:cNvPr>
          <p:cNvCxnSpPr>
            <a:cxnSpLocks/>
          </p:cNvCxnSpPr>
          <p:nvPr/>
        </p:nvCxnSpPr>
        <p:spPr>
          <a:xfrm flipV="1">
            <a:off x="1469984" y="2731625"/>
            <a:ext cx="0" cy="97516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DA8103-B006-4124-841F-801172F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types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EFFCE-6D00-42CE-B5AF-0ACC3CED3276}"/>
              </a:ext>
            </a:extLst>
          </p:cNvPr>
          <p:cNvSpPr/>
          <p:nvPr/>
        </p:nvSpPr>
        <p:spPr>
          <a:xfrm>
            <a:off x="1296364" y="353317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6BDA7-77A6-4200-BB2C-AD43DBF6E844}"/>
              </a:ext>
            </a:extLst>
          </p:cNvPr>
          <p:cNvSpPr txBox="1"/>
          <p:nvPr/>
        </p:nvSpPr>
        <p:spPr>
          <a:xfrm>
            <a:off x="359889" y="388041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8096A-9373-419E-870A-655047AEA029}"/>
              </a:ext>
            </a:extLst>
          </p:cNvPr>
          <p:cNvSpPr txBox="1"/>
          <p:nvPr/>
        </p:nvSpPr>
        <p:spPr>
          <a:xfrm>
            <a:off x="2328662" y="22327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E34EF-14F5-4903-BFD2-6687C08E3347}"/>
              </a:ext>
            </a:extLst>
          </p:cNvPr>
          <p:cNvSpPr txBox="1"/>
          <p:nvPr/>
        </p:nvSpPr>
        <p:spPr>
          <a:xfrm>
            <a:off x="657213" y="2678499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d(P,Q)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9E429-482E-4596-A304-7187A508C69E}"/>
              </a:ext>
            </a:extLst>
          </p:cNvPr>
          <p:cNvSpPr txBox="1"/>
          <p:nvPr/>
        </p:nvSpPr>
        <p:spPr>
          <a:xfrm>
            <a:off x="3813760" y="2133639"/>
            <a:ext cx="740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1" dirty="0">
                <a:solidFill>
                  <a:srgbClr val="4D5156"/>
                </a:solidFill>
                <a:effectLst/>
              </a:rPr>
              <a:t>i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n mathematics a metric or </a:t>
            </a:r>
            <a:r>
              <a:rPr lang="en-GB" sz="2400" b="1" i="1" dirty="0">
                <a:solidFill>
                  <a:srgbClr val="4D5156"/>
                </a:solidFill>
                <a:effectLst/>
              </a:rPr>
              <a:t>distance function 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is a function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that gives a distance between each pair of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point elements of a set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endParaRPr lang="hu-HU" sz="2400" i="1" dirty="0">
              <a:solidFill>
                <a:srgbClr val="4D5156"/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CAN MEASURE THE SIMILARITY !!!</a:t>
            </a:r>
            <a:endParaRPr lang="en-GB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4372582" y="5886179"/>
            <a:ext cx="344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„Manhattan-distance”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AA7FE-2121-476E-A2E5-433A774AE828}"/>
              </a:ext>
            </a:extLst>
          </p:cNvPr>
          <p:cNvCxnSpPr>
            <a:cxnSpLocks/>
          </p:cNvCxnSpPr>
          <p:nvPr/>
        </p:nvCxnSpPr>
        <p:spPr>
          <a:xfrm>
            <a:off x="1442679" y="2731625"/>
            <a:ext cx="740781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A474AD-68ED-4753-B22F-A59347E5442C}"/>
              </a:ext>
            </a:extLst>
          </p:cNvPr>
          <p:cNvSpPr/>
          <p:nvPr/>
        </p:nvSpPr>
        <p:spPr>
          <a:xfrm>
            <a:off x="2027721" y="256153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B744DF-B1EB-4332-87BC-EC6CEC31CD87}"/>
              </a:ext>
            </a:extLst>
          </p:cNvPr>
          <p:cNvSpPr/>
          <p:nvPr/>
        </p:nvSpPr>
        <p:spPr>
          <a:xfrm>
            <a:off x="2796866" y="4356684"/>
            <a:ext cx="6659648" cy="13125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40896-92AB-46C1-BBFD-670CAD6DB2D4}"/>
              </a:ext>
            </a:extLst>
          </p:cNvPr>
          <p:cNvSpPr txBox="1"/>
          <p:nvPr/>
        </p:nvSpPr>
        <p:spPr>
          <a:xfrm>
            <a:off x="3110272" y="4750270"/>
            <a:ext cx="628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dist(x,y) =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+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+ ... +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1478399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838200" y="4075086"/>
            <a:ext cx="37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u="sng" dirty="0">
                <a:solidFill>
                  <a:srgbClr val="FFC000"/>
                </a:solidFill>
              </a:rPr>
              <a:t>MANHATTAN-DISTANCE</a:t>
            </a:r>
            <a:endParaRPr lang="en-GB" sz="2800" b="1" u="sng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D438A-759E-49F0-95B7-0E93B0FCBBEE}"/>
              </a:ext>
            </a:extLst>
          </p:cNvPr>
          <p:cNvSpPr txBox="1"/>
          <p:nvPr/>
        </p:nvSpPr>
        <p:spPr>
          <a:xfrm>
            <a:off x="828126" y="1642570"/>
            <a:ext cx="345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u="sng" dirty="0">
                <a:solidFill>
                  <a:srgbClr val="FFC000"/>
                </a:solidFill>
              </a:rPr>
              <a:t>EUCLIDEAN-DISTANCE</a:t>
            </a:r>
            <a:endParaRPr lang="en-GB" sz="2800" b="1" u="sng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BA0C9-E4E0-402C-848B-FB99D113C1FF}"/>
              </a:ext>
            </a:extLst>
          </p:cNvPr>
          <p:cNvSpPr txBox="1"/>
          <p:nvPr/>
        </p:nvSpPr>
        <p:spPr>
          <a:xfrm>
            <a:off x="838200" y="2282682"/>
            <a:ext cx="8510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not recommended in higher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scales poorly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number of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deal with the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euclidean distance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B7368-9F87-4039-8FD0-DF0881C2A365}"/>
              </a:ext>
            </a:extLst>
          </p:cNvPr>
          <p:cNvSpPr txBox="1"/>
          <p:nvPr/>
        </p:nvSpPr>
        <p:spPr>
          <a:xfrm>
            <a:off x="838200" y="4633031"/>
            <a:ext cx="672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 is usually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scales well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4276319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6" y="3907640"/>
            <a:ext cx="5722735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H="1" flipV="1">
            <a:off x="4165600" y="2585720"/>
            <a:ext cx="1122680" cy="144272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blipFill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418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6" y="3907640"/>
            <a:ext cx="5722735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V="1">
            <a:off x="5288280" y="3150870"/>
            <a:ext cx="1678305" cy="87757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blipFill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833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7" y="3907640"/>
            <a:ext cx="5137176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H="1">
            <a:off x="3935845" y="4028440"/>
            <a:ext cx="1352435" cy="988568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2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00813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008131" cy="465064"/>
              </a:xfrm>
              <a:prstGeom prst="rect">
                <a:avLst/>
              </a:prstGeom>
              <a:blipFill>
                <a:blip r:embed="rId2"/>
                <a:stretch>
                  <a:fillRect r="-1217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1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55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108083" y="1687684"/>
            <a:ext cx="880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without labels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algorithm itself will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patterns in the unlabeled dataset (such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09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the most relevant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features to make the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687287" y="2661326"/>
            <a:ext cx="775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65764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782469" y="5462741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414038" y="348363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55769" y="400903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90807" y="504375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3444934" y="494707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367924" y="363539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66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>
            <a:off x="5288281" y="4028440"/>
            <a:ext cx="1930399" cy="151892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6048089" y="3894564"/>
            <a:ext cx="5359888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6081040" y="4061596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245958" y="3977429"/>
                <a:ext cx="316201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8" y="3977429"/>
                <a:ext cx="3162019" cy="465064"/>
              </a:xfrm>
              <a:prstGeom prst="rect">
                <a:avLst/>
              </a:prstGeom>
              <a:blipFill>
                <a:blip r:embed="rId2"/>
                <a:stretch>
                  <a:fillRect r="-1158" b="-20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08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3618133" y="4028440"/>
            <a:ext cx="1670148" cy="168887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6048088" y="3894564"/>
            <a:ext cx="5436167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6081040" y="4061596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245958" y="3977429"/>
                <a:ext cx="3336747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5.83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8" y="3977429"/>
                <a:ext cx="3336747" cy="465064"/>
              </a:xfrm>
              <a:prstGeom prst="rect">
                <a:avLst/>
              </a:prstGeom>
              <a:blipFill>
                <a:blip r:embed="rId2"/>
                <a:stretch>
                  <a:fillRect r="-914" b="-20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95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880688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518223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18113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7364017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1538815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2037204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4850427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4481135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5114037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1802425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2619718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1407010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1951833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1022733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4586817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1538815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1128668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2514585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3950697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5042272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3174149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2764760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427C4-BCA9-49E0-ACCA-284AFB64AF27}"/>
              </a:ext>
            </a:extLst>
          </p:cNvPr>
          <p:cNvSpPr txBox="1"/>
          <p:nvPr/>
        </p:nvSpPr>
        <p:spPr>
          <a:xfrm>
            <a:off x="5767018" y="140785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39B7AD-0B49-40F0-9A72-AB399191A1C8}"/>
              </a:ext>
            </a:extLst>
          </p:cNvPr>
          <p:cNvSpPr txBox="1"/>
          <p:nvPr/>
        </p:nvSpPr>
        <p:spPr>
          <a:xfrm>
            <a:off x="6422066" y="1407851"/>
            <a:ext cx="523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smallest distance (bacon and banana)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B9CF1-6BA4-4765-8D3E-FB6E2F066DEE}"/>
              </a:ext>
            </a:extLst>
          </p:cNvPr>
          <p:cNvSpPr txBox="1"/>
          <p:nvPr/>
        </p:nvSpPr>
        <p:spPr>
          <a:xfrm>
            <a:off x="5767018" y="18981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9AEBC-5B63-4A62-8293-B4712336B16E}"/>
              </a:ext>
            </a:extLst>
          </p:cNvPr>
          <p:cNvSpPr txBox="1"/>
          <p:nvPr/>
        </p:nvSpPr>
        <p:spPr>
          <a:xfrm>
            <a:off x="6422066" y="1898197"/>
            <a:ext cx="552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smallest distances (bacon and banana)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50%-50%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tomato is a fruit or a protein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98A5A-024D-4E79-A8DB-18DF0912D206}"/>
              </a:ext>
            </a:extLst>
          </p:cNvPr>
          <p:cNvSpPr txBox="1"/>
          <p:nvPr/>
        </p:nvSpPr>
        <p:spPr>
          <a:xfrm>
            <a:off x="5767018" y="26401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950C5-4AEE-4824-915F-A890737EDC3B}"/>
              </a:ext>
            </a:extLst>
          </p:cNvPr>
          <p:cNvSpPr txBox="1"/>
          <p:nvPr/>
        </p:nvSpPr>
        <p:spPr>
          <a:xfrm>
            <a:off x="6422066" y="2640168"/>
            <a:ext cx="508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smallest distances bacon, banana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and cheese so tomato appears to be a protein </a:t>
            </a:r>
          </a:p>
        </p:txBody>
      </p:sp>
    </p:spTree>
    <p:extLst>
      <p:ext uri="{BB962C8B-B14F-4D97-AF65-F5344CB8AC3E}">
        <p14:creationId xmlns:p14="http://schemas.microsoft.com/office/powerpoint/2010/main" val="6612105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VARAINCE TRADE-OFF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D87B-68DE-48DF-8DC2-679B68CA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8058" cy="4351338"/>
          </a:xfrm>
        </p:spPr>
        <p:txBody>
          <a:bodyPr>
            <a:norm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and variance trade-off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important concept in machine learning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error from the incorrect assumptions in the algorithm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bias (underfitting) oversimplifies the model and miss the relationships between the features and target variables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69DEA52-4675-4D17-BDE5-9F2CE584F818}"/>
              </a:ext>
            </a:extLst>
          </p:cNvPr>
          <p:cNvSpPr/>
          <p:nvPr/>
        </p:nvSpPr>
        <p:spPr>
          <a:xfrm>
            <a:off x="4569194" y="4183110"/>
            <a:ext cx="2563908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D46BF4-6EF2-4569-8D61-D79F23F2D055}"/>
              </a:ext>
            </a:extLst>
          </p:cNvPr>
          <p:cNvSpPr txBox="1"/>
          <p:nvPr/>
        </p:nvSpPr>
        <p:spPr>
          <a:xfrm>
            <a:off x="5101584" y="4485548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E[H(x)] – y</a:t>
            </a:r>
            <a:endParaRPr lang="hu-HU" sz="24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2CD98E-F312-4F6B-AF44-A5A48492D037}"/>
              </a:ext>
            </a:extLst>
          </p:cNvPr>
          <p:cNvSpPr txBox="1"/>
          <p:nvPr/>
        </p:nvSpPr>
        <p:spPr>
          <a:xfrm>
            <a:off x="3448503" y="5515103"/>
            <a:ext cx="4805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bias is essentially the difference between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predition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764971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VARAINCE TRADE-OFF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D87B-68DE-48DF-8DC2-679B68CA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8058" cy="4351338"/>
          </a:xfrm>
        </p:spPr>
        <p:txBody>
          <a:bodyPr>
            <a:norm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and variance trade-off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important concept in machine learning</a:t>
            </a:r>
          </a:p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error from the sensitivity to random fluctuations in the training dataset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 (overfitting) focuses on the training data and does not generalize well on data it has not seen before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00B6C-E3BB-45F8-BE24-4FC3F541840A}"/>
              </a:ext>
            </a:extLst>
          </p:cNvPr>
          <p:cNvSpPr/>
          <p:nvPr/>
        </p:nvSpPr>
        <p:spPr>
          <a:xfrm>
            <a:off x="4490535" y="4369923"/>
            <a:ext cx="2972146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E4420-659F-4A12-8A12-F0C547D5D42C}"/>
              </a:ext>
            </a:extLst>
          </p:cNvPr>
          <p:cNvSpPr txBox="1"/>
          <p:nvPr/>
        </p:nvSpPr>
        <p:spPr>
          <a:xfrm>
            <a:off x="3235917" y="5701916"/>
            <a:ext cx="523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variance is the expected value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deviation of a random variable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its mean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F1979-4707-498E-B4EE-299D05AD7004}"/>
              </a:ext>
            </a:extLst>
          </p:cNvPr>
          <p:cNvSpPr txBox="1"/>
          <p:nvPr/>
        </p:nvSpPr>
        <p:spPr>
          <a:xfrm>
            <a:off x="4786950" y="4672361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E[(H(x)– E[H(x)])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hu-HU" sz="24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41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8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A7E3F-AB7F-4C09-9F87-CFE8DE0F0048}"/>
              </a:ext>
            </a:extLst>
          </p:cNvPr>
          <p:cNvSpPr/>
          <p:nvPr/>
        </p:nvSpPr>
        <p:spPr>
          <a:xfrm>
            <a:off x="4562167" y="4060723"/>
            <a:ext cx="1700981" cy="1778995"/>
          </a:xfrm>
          <a:prstGeom prst="rect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CBFD5-24BD-4611-A7CA-F6A099D9604A}"/>
              </a:ext>
            </a:extLst>
          </p:cNvPr>
          <p:cNvSpPr txBox="1"/>
          <p:nvPr/>
        </p:nvSpPr>
        <p:spPr>
          <a:xfrm>
            <a:off x="1746129" y="4596277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6241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94AED-B760-416A-9AC7-477C07887D1D}"/>
              </a:ext>
            </a:extLst>
          </p:cNvPr>
          <p:cNvSpPr/>
          <p:nvPr/>
        </p:nvSpPr>
        <p:spPr>
          <a:xfrm>
            <a:off x="6243484" y="2320414"/>
            <a:ext cx="1700981" cy="1778995"/>
          </a:xfrm>
          <a:prstGeom prst="rect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B90CD-CCC2-4977-B386-29A42F976E6A}"/>
              </a:ext>
            </a:extLst>
          </p:cNvPr>
          <p:cNvSpPr txBox="1"/>
          <p:nvPr/>
        </p:nvSpPr>
        <p:spPr>
          <a:xfrm>
            <a:off x="8170606" y="2855968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90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9D5F715-0747-4B9C-A3BC-5F51CA54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82"/>
            <a:ext cx="94972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Deciding how many neighbors to use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determines how well the model will generalize and work on other datasets. There is a trade-off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bias and variance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58985"/>
            <a:ext cx="4515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HOW TO CHOOSE THE OPTIMAL K VALUE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3418" y="3028334"/>
            <a:ext cx="3677055" cy="35107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3028334"/>
            <a:ext cx="3677055" cy="3510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042845" y="3206658"/>
            <a:ext cx="33612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k VALUE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noisy data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outliers have a huge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impact on our classifier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low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model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113677" y="3190663"/>
            <a:ext cx="3641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k VALUE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classifier has the tendency to 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predict 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majority class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regardless 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which neighbors are nearest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underfitting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variance is low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bias is high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87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Naïve Bayes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Classifier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4246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55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108083" y="1687684"/>
            <a:ext cx="880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without labels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algorithm itself will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patterns in the unlabeled dataset (such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09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the most relevant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features to make the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687287" y="2661326"/>
            <a:ext cx="775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657649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782469" y="5462741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414038" y="3483639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55769" y="4009036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90807" y="5043758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3444934" y="4947072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367924" y="3635390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6793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is a very efficient supervised learning classification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scales well even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dimensions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(several features)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able to compete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can make good predictions even when the training data is relatively small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IS IT CALLED NAIVE?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naive assumption is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input variable (feature)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independent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353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3CDF6-DDE6-458E-983B-EA9B9637E1D2}"/>
              </a:ext>
            </a:extLst>
          </p:cNvPr>
          <p:cNvSpPr txBox="1"/>
          <p:nvPr/>
        </p:nvSpPr>
        <p:spPr>
          <a:xfrm>
            <a:off x="838200" y="1220045"/>
            <a:ext cx="103221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means there is a strong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independence assumptions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given features (input variabes)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fruit can be considered to be an apple if it is red, rounded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and about 8 cm in diameter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considers each of these features contribute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independently to the probability that this fruit is an apple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care about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color,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roundness, diameter and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6858893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F0DC-D673-4030-A647-5E2383CAD7D7}"/>
              </a:ext>
            </a:extLst>
          </p:cNvPr>
          <p:cNvSpPr txBox="1"/>
          <p:nvPr/>
        </p:nvSpPr>
        <p:spPr>
          <a:xfrm>
            <a:off x="821336" y="1178127"/>
            <a:ext cx="43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MATHEMATICAL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82413-A03D-4452-A50D-EF71017F0521}"/>
              </a:ext>
            </a:extLst>
          </p:cNvPr>
          <p:cNvSpPr txBox="1"/>
          <p:nvPr/>
        </p:nvSpPr>
        <p:spPr>
          <a:xfrm>
            <a:off x="2165292" y="208652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10A84-8879-455A-B6A2-77020108C0A5}"/>
              </a:ext>
            </a:extLst>
          </p:cNvPr>
          <p:cNvSpPr txBox="1"/>
          <p:nvPr/>
        </p:nvSpPr>
        <p:spPr>
          <a:xfrm>
            <a:off x="2537526" y="221003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C4162-986B-49AC-8D3B-D4AB59C72BC6}"/>
              </a:ext>
            </a:extLst>
          </p:cNvPr>
          <p:cNvSpPr txBox="1"/>
          <p:nvPr/>
        </p:nvSpPr>
        <p:spPr>
          <a:xfrm>
            <a:off x="2928013" y="221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659FB-81D3-4B90-A712-9DDF9F902982}"/>
              </a:ext>
            </a:extLst>
          </p:cNvPr>
          <p:cNvSpPr txBox="1"/>
          <p:nvPr/>
        </p:nvSpPr>
        <p:spPr>
          <a:xfrm>
            <a:off x="3161456" y="2218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2D4EB-1C75-46F5-BF3A-0473AB9B8F8B}"/>
              </a:ext>
            </a:extLst>
          </p:cNvPr>
          <p:cNvSpPr txBox="1"/>
          <p:nvPr/>
        </p:nvSpPr>
        <p:spPr>
          <a:xfrm>
            <a:off x="3657865" y="221653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0BF0-C147-4097-BE4B-2396325D63AE}"/>
              </a:ext>
            </a:extLst>
          </p:cNvPr>
          <p:cNvSpPr txBox="1"/>
          <p:nvPr/>
        </p:nvSpPr>
        <p:spPr>
          <a:xfrm>
            <a:off x="4373280" y="2068961"/>
            <a:ext cx="647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relies heavily on conditional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64C4-51A1-4A63-B0D5-AC5A0A7076CA}"/>
              </a:ext>
            </a:extLst>
          </p:cNvPr>
          <p:cNvSpPr txBox="1"/>
          <p:nvPr/>
        </p:nvSpPr>
        <p:spPr>
          <a:xfrm>
            <a:off x="2928013" y="1669896"/>
            <a:ext cx="18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EA3BE-7008-4690-B707-C088EC7649ED}"/>
              </a:ext>
            </a:extLst>
          </p:cNvPr>
          <p:cNvSpPr txBox="1"/>
          <p:nvPr/>
        </p:nvSpPr>
        <p:spPr>
          <a:xfrm>
            <a:off x="1499351" y="2515140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possible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C32DC-FC3E-400D-8028-1BEF84213656}"/>
              </a:ext>
            </a:extLst>
          </p:cNvPr>
          <p:cNvSpPr txBox="1"/>
          <p:nvPr/>
        </p:nvSpPr>
        <p:spPr>
          <a:xfrm>
            <a:off x="2165292" y="3528223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5113B-4943-4606-A77F-BBE452384D4B}"/>
              </a:ext>
            </a:extLst>
          </p:cNvPr>
          <p:cNvSpPr txBox="1"/>
          <p:nvPr/>
        </p:nvSpPr>
        <p:spPr>
          <a:xfrm>
            <a:off x="2537526" y="365173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394C4-94D4-41D6-87E1-469E81FBA3DA}"/>
              </a:ext>
            </a:extLst>
          </p:cNvPr>
          <p:cNvSpPr txBox="1"/>
          <p:nvPr/>
        </p:nvSpPr>
        <p:spPr>
          <a:xfrm>
            <a:off x="2957271" y="365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09572-4508-4F4C-9DF5-28F0D71A4358}"/>
              </a:ext>
            </a:extLst>
          </p:cNvPr>
          <p:cNvSpPr txBox="1"/>
          <p:nvPr/>
        </p:nvSpPr>
        <p:spPr>
          <a:xfrm>
            <a:off x="3161456" y="3659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FE1B5-785F-4C4E-B886-61B4F901F43D}"/>
              </a:ext>
            </a:extLst>
          </p:cNvPr>
          <p:cNvSpPr txBox="1"/>
          <p:nvPr/>
        </p:nvSpPr>
        <p:spPr>
          <a:xfrm>
            <a:off x="3657865" y="36588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37F14-B0FE-4F56-B578-A6F8B096F7A8}"/>
                  </a:ext>
                </a:extLst>
              </p:cNvPr>
              <p:cNvSpPr txBox="1"/>
              <p:nvPr/>
            </p:nvSpPr>
            <p:spPr>
              <a:xfrm>
                <a:off x="4110530" y="3380670"/>
                <a:ext cx="1729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37F14-B0FE-4F56-B578-A6F8B096F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530" y="3380670"/>
                <a:ext cx="1729704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D839A83-7495-432A-B342-3325D233A8E9}"/>
              </a:ext>
            </a:extLst>
          </p:cNvPr>
          <p:cNvSpPr txBox="1"/>
          <p:nvPr/>
        </p:nvSpPr>
        <p:spPr>
          <a:xfrm>
            <a:off x="4516450" y="34649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A55B5-91D3-4319-8CC7-DE4DCAAFD244}"/>
              </a:ext>
            </a:extLst>
          </p:cNvPr>
          <p:cNvSpPr txBox="1"/>
          <p:nvPr/>
        </p:nvSpPr>
        <p:spPr>
          <a:xfrm>
            <a:off x="5431284" y="345286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57281-EFB2-402E-AC1B-4D3EC8E2886B}"/>
              </a:ext>
            </a:extLst>
          </p:cNvPr>
          <p:cNvSpPr txBox="1"/>
          <p:nvPr/>
        </p:nvSpPr>
        <p:spPr>
          <a:xfrm>
            <a:off x="5031045" y="348109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FCEF-3E90-4B7F-9C13-0DA478E63A0F}"/>
              </a:ext>
            </a:extLst>
          </p:cNvPr>
          <p:cNvSpPr txBox="1"/>
          <p:nvPr/>
        </p:nvSpPr>
        <p:spPr>
          <a:xfrm>
            <a:off x="4925152" y="382021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EBFEA-5B07-4B5D-97DD-3270176E41B0}"/>
              </a:ext>
            </a:extLst>
          </p:cNvPr>
          <p:cNvSpPr txBox="1"/>
          <p:nvPr/>
        </p:nvSpPr>
        <p:spPr>
          <a:xfrm>
            <a:off x="5793453" y="3282383"/>
            <a:ext cx="5952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Bayes theorem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stating that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decompose the conditional probability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F3E3E-78E6-40D6-9E73-3D647C16D369}"/>
              </a:ext>
            </a:extLst>
          </p:cNvPr>
          <p:cNvSpPr txBox="1"/>
          <p:nvPr/>
        </p:nvSpPr>
        <p:spPr>
          <a:xfrm>
            <a:off x="3771098" y="4154496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for all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52BC4-2500-49BC-9DBD-2C1A094799F8}"/>
              </a:ext>
            </a:extLst>
          </p:cNvPr>
          <p:cNvSpPr txBox="1"/>
          <p:nvPr/>
        </p:nvSpPr>
        <p:spPr>
          <a:xfrm>
            <a:off x="5358578" y="427577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FBCDE-C643-4D88-9306-25DB777C3DFC}"/>
              </a:ext>
            </a:extLst>
          </p:cNvPr>
          <p:cNvSpPr txBox="1"/>
          <p:nvPr/>
        </p:nvSpPr>
        <p:spPr>
          <a:xfrm>
            <a:off x="2165292" y="4941677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 x  x  ... x | C  ) = P(x | C ) P(x | C ) ... P(x | C 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0F10C-FCCB-46E4-8506-1506A2E234CD}"/>
              </a:ext>
            </a:extLst>
          </p:cNvPr>
          <p:cNvSpPr txBox="1"/>
          <p:nvPr/>
        </p:nvSpPr>
        <p:spPr>
          <a:xfrm>
            <a:off x="3656587" y="510809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D80FC-D3B0-449D-A074-C05BBEAFF5B3}"/>
              </a:ext>
            </a:extLst>
          </p:cNvPr>
          <p:cNvSpPr txBox="1"/>
          <p:nvPr/>
        </p:nvSpPr>
        <p:spPr>
          <a:xfrm>
            <a:off x="2553647" y="5082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D5072-BAE0-4433-9A03-F914733EB2BD}"/>
              </a:ext>
            </a:extLst>
          </p:cNvPr>
          <p:cNvSpPr txBox="1"/>
          <p:nvPr/>
        </p:nvSpPr>
        <p:spPr>
          <a:xfrm>
            <a:off x="2794999" y="5082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5D6300-1753-4A3A-9EF4-C35C83522D79}"/>
              </a:ext>
            </a:extLst>
          </p:cNvPr>
          <p:cNvSpPr txBox="1"/>
          <p:nvPr/>
        </p:nvSpPr>
        <p:spPr>
          <a:xfrm>
            <a:off x="3275407" y="50891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4035B9-EE05-4296-808E-D0A6674F002D}"/>
              </a:ext>
            </a:extLst>
          </p:cNvPr>
          <p:cNvSpPr txBox="1"/>
          <p:nvPr/>
        </p:nvSpPr>
        <p:spPr>
          <a:xfrm>
            <a:off x="7323075" y="4899545"/>
            <a:ext cx="436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FEATURES ARE INDEPENDENT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THE PROBABILITY IS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EASIER TO COMPUTE !!!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61A150-587E-4EEB-8798-B198A7C27267}"/>
              </a:ext>
            </a:extLst>
          </p:cNvPr>
          <p:cNvSpPr txBox="1"/>
          <p:nvPr/>
        </p:nvSpPr>
        <p:spPr>
          <a:xfrm>
            <a:off x="4424087" y="5098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ED226-76AC-42EE-A1B1-60BCB010B76A}"/>
              </a:ext>
            </a:extLst>
          </p:cNvPr>
          <p:cNvSpPr txBox="1"/>
          <p:nvPr/>
        </p:nvSpPr>
        <p:spPr>
          <a:xfrm>
            <a:off x="4779396" y="509722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704B23-C949-428C-BD12-A6D244A6D955}"/>
              </a:ext>
            </a:extLst>
          </p:cNvPr>
          <p:cNvSpPr txBox="1"/>
          <p:nvPr/>
        </p:nvSpPr>
        <p:spPr>
          <a:xfrm>
            <a:off x="5317889" y="5089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3F917-E887-44AA-A864-3D28DA4491E5}"/>
              </a:ext>
            </a:extLst>
          </p:cNvPr>
          <p:cNvSpPr txBox="1"/>
          <p:nvPr/>
        </p:nvSpPr>
        <p:spPr>
          <a:xfrm>
            <a:off x="5673198" y="508860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3D55A-A55C-4C79-8358-94F58CA43BED}"/>
              </a:ext>
            </a:extLst>
          </p:cNvPr>
          <p:cNvSpPr txBox="1"/>
          <p:nvPr/>
        </p:nvSpPr>
        <p:spPr>
          <a:xfrm>
            <a:off x="6473315" y="50809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C1E07-FAAB-463B-8DD4-DE85C2904FEF}"/>
              </a:ext>
            </a:extLst>
          </p:cNvPr>
          <p:cNvSpPr txBox="1"/>
          <p:nvPr/>
        </p:nvSpPr>
        <p:spPr>
          <a:xfrm>
            <a:off x="6828624" y="50796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3F63BF-3588-436E-B1A3-9CAE6221A15E}"/>
              </a:ext>
            </a:extLst>
          </p:cNvPr>
          <p:cNvSpPr txBox="1"/>
          <p:nvPr/>
        </p:nvSpPr>
        <p:spPr>
          <a:xfrm>
            <a:off x="2928013" y="5638934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      p(C 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15973D-A56F-49B9-BDAD-A110A7976592}"/>
              </a:ext>
            </a:extLst>
          </p:cNvPr>
          <p:cNvSpPr txBox="1"/>
          <p:nvPr/>
        </p:nvSpPr>
        <p:spPr>
          <a:xfrm>
            <a:off x="3300247" y="576244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EFEEA-A744-4586-B8F9-733BEA63CCFC}"/>
              </a:ext>
            </a:extLst>
          </p:cNvPr>
          <p:cNvSpPr txBox="1"/>
          <p:nvPr/>
        </p:nvSpPr>
        <p:spPr>
          <a:xfrm>
            <a:off x="3690734" y="57624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0B169E-7973-44F7-8061-CEBEF83FA405}"/>
              </a:ext>
            </a:extLst>
          </p:cNvPr>
          <p:cNvSpPr txBox="1"/>
          <p:nvPr/>
        </p:nvSpPr>
        <p:spPr>
          <a:xfrm>
            <a:off x="3924177" y="57705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105257-CD5F-4464-A154-C0F1DA7E81A2}"/>
              </a:ext>
            </a:extLst>
          </p:cNvPr>
          <p:cNvSpPr txBox="1"/>
          <p:nvPr/>
        </p:nvSpPr>
        <p:spPr>
          <a:xfrm>
            <a:off x="4420586" y="57689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AF515-11BC-4A80-8227-587CB3D5A18F}"/>
              </a:ext>
            </a:extLst>
          </p:cNvPr>
          <p:cNvSpPr txBox="1"/>
          <p:nvPr/>
        </p:nvSpPr>
        <p:spPr>
          <a:xfrm>
            <a:off x="4730844" y="571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4823E4-CC6B-4270-86A8-818800094FBD}"/>
                  </a:ext>
                </a:extLst>
              </p:cNvPr>
              <p:cNvSpPr txBox="1"/>
              <p:nvPr/>
            </p:nvSpPr>
            <p:spPr>
              <a:xfrm>
                <a:off x="5462454" y="5422244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4823E4-CC6B-4270-86A8-81880009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54" y="5422244"/>
                <a:ext cx="1442383" cy="845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D363449-B8B5-4C2D-90F3-59F12D431A24}"/>
              </a:ext>
            </a:extLst>
          </p:cNvPr>
          <p:cNvSpPr txBox="1"/>
          <p:nvPr/>
        </p:nvSpPr>
        <p:spPr>
          <a:xfrm>
            <a:off x="6256220" y="580926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A2CE2-AD3A-4A71-B425-0D8DD5AEE017}"/>
              </a:ext>
            </a:extLst>
          </p:cNvPr>
          <p:cNvSpPr txBox="1"/>
          <p:nvPr/>
        </p:nvSpPr>
        <p:spPr>
          <a:xfrm>
            <a:off x="6530609" y="5807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3533C1-6754-46E1-9F36-3FBBAD10F389}"/>
              </a:ext>
            </a:extLst>
          </p:cNvPr>
          <p:cNvSpPr txBox="1"/>
          <p:nvPr/>
        </p:nvSpPr>
        <p:spPr>
          <a:xfrm>
            <a:off x="5295289" y="579870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28336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F0DC-D673-4030-A647-5E2383CAD7D7}"/>
              </a:ext>
            </a:extLst>
          </p:cNvPr>
          <p:cNvSpPr txBox="1"/>
          <p:nvPr/>
        </p:nvSpPr>
        <p:spPr>
          <a:xfrm>
            <a:off x="821336" y="1178127"/>
            <a:ext cx="43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MATHEMATICAL APPROACH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67C54-1392-45E4-96BB-69221B12B699}"/>
              </a:ext>
            </a:extLst>
          </p:cNvPr>
          <p:cNvSpPr txBox="1"/>
          <p:nvPr/>
        </p:nvSpPr>
        <p:spPr>
          <a:xfrm>
            <a:off x="838200" y="1653967"/>
            <a:ext cx="91122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assume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are independent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up with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powerful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probability-based classification algorithm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have to choose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class with the highest probability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9FB9C-6788-4E8B-8BA1-3211CFB749A4}"/>
              </a:ext>
            </a:extLst>
          </p:cNvPr>
          <p:cNvSpPr txBox="1"/>
          <p:nvPr/>
        </p:nvSpPr>
        <p:spPr>
          <a:xfrm>
            <a:off x="5776200" y="282510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5DCA18-3A64-419A-B0AA-68558BDFE1C0}"/>
              </a:ext>
            </a:extLst>
          </p:cNvPr>
          <p:cNvSpPr txBox="1"/>
          <p:nvPr/>
        </p:nvSpPr>
        <p:spPr>
          <a:xfrm>
            <a:off x="3738560" y="5046891"/>
            <a:ext cx="471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NAIVE BAYER CLASSIFIER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E793-D10B-4D47-9728-7D4805C3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56" y="3286681"/>
            <a:ext cx="4547088" cy="1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290960" y="1820308"/>
            <a:ext cx="2982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aive Bayes classifier has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assumption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 independent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...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and of course it is usally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true at all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1691865"/>
            <a:ext cx="3677055" cy="4315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290960" y="1820308"/>
            <a:ext cx="2982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aive Bayes classifier has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assumption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 independent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...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and of course it is usally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true at all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448286" y="1820308"/>
            <a:ext cx="29685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is relatively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simple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undertand the model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relatively fast algorithm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can be trained on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 datasets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 well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naive Bayes classifier is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sensitive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irrelevant features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817A9-B034-4F7C-8C07-6F8A1532DC89}"/>
              </a:ext>
            </a:extLst>
          </p:cNvPr>
          <p:cNvSpPr txBox="1"/>
          <p:nvPr/>
        </p:nvSpPr>
        <p:spPr>
          <a:xfrm>
            <a:off x="838200" y="1253299"/>
            <a:ext cx="585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it so powerful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classification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E74E3-6AB3-4DD2-AD7A-A34B32DDFBD2}"/>
              </a:ext>
            </a:extLst>
          </p:cNvPr>
          <p:cNvSpPr txBox="1"/>
          <p:nvPr/>
        </p:nvSpPr>
        <p:spPr>
          <a:xfrm>
            <a:off x="1473882" y="1694282"/>
            <a:ext cx="9851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assumptions of naive Bayes classifier: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 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probability of occurrence of any word given the class label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of the probability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occurrence of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other word given that label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 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probability of occurrence of a word in a document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location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that word within the document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8A818-A9E4-4022-BC67-FD0EB7144C2C}"/>
              </a:ext>
            </a:extLst>
          </p:cNvPr>
          <p:cNvSpPr txBox="1"/>
          <p:nvPr/>
        </p:nvSpPr>
        <p:spPr>
          <a:xfrm>
            <a:off x="1774239" y="4967749"/>
            <a:ext cx="8643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same assumption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bag-of-words model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 documents are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a bunch of words thrown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A0139-AF1F-41A6-8F7C-89B26E23E5F4}"/>
              </a:ext>
            </a:extLst>
          </p:cNvPr>
          <p:cNvSpPr txBox="1"/>
          <p:nvPr/>
        </p:nvSpPr>
        <p:spPr>
          <a:xfrm>
            <a:off x="2076982" y="6025225"/>
            <a:ext cx="803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THESE ASSUMPTIONS ARE TRUE FOR TEXT CLASSIFICATION !!!</a:t>
            </a:r>
          </a:p>
        </p:txBody>
      </p:sp>
    </p:spTree>
    <p:extLst>
      <p:ext uri="{BB962C8B-B14F-4D97-AF65-F5344CB8AC3E}">
        <p14:creationId xmlns:p14="http://schemas.microsoft.com/office/powerpoint/2010/main" val="42284373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23C0A-DC22-4181-B4F6-7D111991DEE3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7218A1-27B1-4BEA-A191-9E3F148D4E5A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1BA9B4-86CC-4533-BBB6-E63FA0A67055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745397-7E8F-4327-95C5-A1E43D7BEF05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E5F819-3C65-4F0A-BEFE-0F0C7A9A4E35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9148B9-39C6-4D8C-A423-4A43BA8E1EE9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F2EF3F-6B38-478C-8201-AF846D8CE7A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DDADE-3FF7-4136-88C3-A4427CD28812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59A72-0F3F-4E03-8F55-5DB64A7F5982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7B9001-636A-4BDA-A847-ADCAF5B1A75F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5D8C1F-AAD3-464C-876C-E107609A932B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3A875E-767F-4A0F-B2BB-98DF7772A77C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CED42A-E36E-4317-B54E-B60AEDED7346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BC42E5-87AE-4750-99CF-5D2E59C6E1D1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E02EDE-2C7E-46FE-87C5-5E85035AF8C0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812181-A36B-4D23-9749-12962D51B7BF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44023C-CC53-4635-8973-76D5327BFF11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389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590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129081</TotalTime>
  <Words>10945</Words>
  <Application>Microsoft Office PowerPoint</Application>
  <PresentationFormat>Widescreen</PresentationFormat>
  <Paragraphs>2296</Paragraphs>
  <Slides>233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233</vt:i4>
      </vt:variant>
    </vt:vector>
  </HeadingPairs>
  <TitlesOfParts>
    <vt:vector size="239" baseType="lpstr">
      <vt:lpstr>Arial</vt:lpstr>
      <vt:lpstr>Calibri</vt:lpstr>
      <vt:lpstr>Calibri Light</vt:lpstr>
      <vt:lpstr>Cambria Math</vt:lpstr>
      <vt:lpstr>Wingdings</vt:lpstr>
      <vt:lpstr>Office Theme</vt:lpstr>
      <vt:lpstr>Types of Learning (Machine Learning in Python)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Why to Learn AI and Machine Learning? (Machine Learning in Python)</vt:lpstr>
      <vt:lpstr>Why to Learn Artificial Intelligence?</vt:lpstr>
      <vt:lpstr>Why to Learn Artificial Intelligence?</vt:lpstr>
      <vt:lpstr>Why to Learn Artificial Intelligence?</vt:lpstr>
      <vt:lpstr>Why to Learn Artificial Intelligence?</vt:lpstr>
      <vt:lpstr>Why to Learn Artificial Intelligence?</vt:lpstr>
      <vt:lpstr>Linear Regression (Machine Learning in Python)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Linear Regression Parameters</vt:lpstr>
      <vt:lpstr>Logistic Regression (Machine Learning in Python)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Cross Validation  (Machine Learning in Python)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Confusion Matrix</vt:lpstr>
      <vt:lpstr>Normalization (Machine Learning in Python)</vt:lpstr>
      <vt:lpstr>Confusion Matrix</vt:lpstr>
      <vt:lpstr>Confusion Matrix</vt:lpstr>
      <vt:lpstr>Confusion Matrix</vt:lpstr>
      <vt:lpstr>K-Nearest Neighbors Classifier (Machine Learning in Python)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Naïve Bayes Classifier (Machine Learning in Python)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K-Means Clustering (Machine Learning in Python)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 – Finding k Value</vt:lpstr>
      <vt:lpstr>K-Means Clustering – Finding k Value</vt:lpstr>
      <vt:lpstr>K-Means Clustering</vt:lpstr>
      <vt:lpstr>K-Means Clustering</vt:lpstr>
      <vt:lpstr>DBSCAN Algorithm (Machine Learning in Python)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Hierarchical Clustering (Machine Learning in Python)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Value Iteration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L1 and L2 Regularization (Machine Learning in Python)</vt:lpstr>
      <vt:lpstr>L1 Regularization</vt:lpstr>
      <vt:lpstr>L1 Regularization</vt:lpstr>
      <vt:lpstr>L1 Regularization</vt:lpstr>
      <vt:lpstr>Gradient Descent</vt:lpstr>
      <vt:lpstr>L1 and L2 Regularization (Machine Learning in Python)</vt:lpstr>
      <vt:lpstr>L1 Regularization</vt:lpstr>
      <vt:lpstr>LSTM and Time Series (Machine Learning in Python)</vt:lpstr>
      <vt:lpstr>Time Series Analysis with LSTM</vt:lpstr>
      <vt:lpstr>Time Series Analysis with LSTM</vt:lpstr>
      <vt:lpstr>Time Series Analysis with LSTM</vt:lpstr>
      <vt:lpstr>Time Series Analysis with LSTM</vt:lpstr>
      <vt:lpstr>Time Series Analysis with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1045</cp:revision>
  <dcterms:created xsi:type="dcterms:W3CDTF">2019-01-16T12:03:26Z</dcterms:created>
  <dcterms:modified xsi:type="dcterms:W3CDTF">2021-11-25T09:31:17Z</dcterms:modified>
</cp:coreProperties>
</file>