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35"/>
  </p:notesMasterIdLst>
  <p:sldIdLst>
    <p:sldId id="376" r:id="rId2"/>
    <p:sldId id="942" r:id="rId3"/>
    <p:sldId id="278" r:id="rId4"/>
    <p:sldId id="943" r:id="rId5"/>
    <p:sldId id="944" r:id="rId6"/>
    <p:sldId id="945" r:id="rId7"/>
    <p:sldId id="946" r:id="rId8"/>
    <p:sldId id="947" r:id="rId9"/>
    <p:sldId id="948" r:id="rId10"/>
    <p:sldId id="949" r:id="rId11"/>
    <p:sldId id="950" r:id="rId12"/>
    <p:sldId id="951" r:id="rId13"/>
    <p:sldId id="952" r:id="rId14"/>
    <p:sldId id="953" r:id="rId15"/>
    <p:sldId id="954" r:id="rId16"/>
    <p:sldId id="955" r:id="rId17"/>
    <p:sldId id="956" r:id="rId18"/>
    <p:sldId id="957" r:id="rId19"/>
    <p:sldId id="961" r:id="rId20"/>
    <p:sldId id="962" r:id="rId21"/>
    <p:sldId id="963" r:id="rId22"/>
    <p:sldId id="964" r:id="rId23"/>
    <p:sldId id="965" r:id="rId24"/>
    <p:sldId id="966" r:id="rId25"/>
    <p:sldId id="968" r:id="rId26"/>
    <p:sldId id="969" r:id="rId27"/>
    <p:sldId id="967" r:id="rId28"/>
    <p:sldId id="970" r:id="rId29"/>
    <p:sldId id="971" r:id="rId30"/>
    <p:sldId id="972" r:id="rId31"/>
    <p:sldId id="973" r:id="rId32"/>
    <p:sldId id="974" r:id="rId33"/>
    <p:sldId id="977" r:id="rId34"/>
    <p:sldId id="975" r:id="rId35"/>
    <p:sldId id="293" r:id="rId36"/>
    <p:sldId id="978" r:id="rId37"/>
    <p:sldId id="979" r:id="rId38"/>
    <p:sldId id="980" r:id="rId39"/>
    <p:sldId id="981" r:id="rId40"/>
    <p:sldId id="982" r:id="rId41"/>
    <p:sldId id="983" r:id="rId42"/>
    <p:sldId id="984" r:id="rId43"/>
    <p:sldId id="985" r:id="rId44"/>
    <p:sldId id="986" r:id="rId45"/>
    <p:sldId id="987" r:id="rId46"/>
    <p:sldId id="988" r:id="rId47"/>
    <p:sldId id="989" r:id="rId48"/>
    <p:sldId id="990" r:id="rId49"/>
    <p:sldId id="991" r:id="rId50"/>
    <p:sldId id="307" r:id="rId51"/>
    <p:sldId id="992" r:id="rId52"/>
    <p:sldId id="993" r:id="rId53"/>
    <p:sldId id="994" r:id="rId54"/>
    <p:sldId id="995" r:id="rId55"/>
    <p:sldId id="996" r:id="rId56"/>
    <p:sldId id="997" r:id="rId57"/>
    <p:sldId id="998" r:id="rId58"/>
    <p:sldId id="999" r:id="rId59"/>
    <p:sldId id="313" r:id="rId60"/>
    <p:sldId id="295" r:id="rId61"/>
    <p:sldId id="1000" r:id="rId62"/>
    <p:sldId id="326" r:id="rId63"/>
    <p:sldId id="1001" r:id="rId64"/>
    <p:sldId id="1002" r:id="rId65"/>
    <p:sldId id="1003" r:id="rId66"/>
    <p:sldId id="1005" r:id="rId67"/>
    <p:sldId id="1006" r:id="rId68"/>
    <p:sldId id="1007" r:id="rId69"/>
    <p:sldId id="1008" r:id="rId70"/>
    <p:sldId id="1009" r:id="rId71"/>
    <p:sldId id="1010" r:id="rId72"/>
    <p:sldId id="1011" r:id="rId73"/>
    <p:sldId id="1014" r:id="rId74"/>
    <p:sldId id="1015" r:id="rId75"/>
    <p:sldId id="1016" r:id="rId76"/>
    <p:sldId id="1017" r:id="rId77"/>
    <p:sldId id="1018" r:id="rId78"/>
    <p:sldId id="1019" r:id="rId79"/>
    <p:sldId id="1020" r:id="rId80"/>
    <p:sldId id="1021" r:id="rId81"/>
    <p:sldId id="1022" r:id="rId82"/>
    <p:sldId id="1023" r:id="rId83"/>
    <p:sldId id="1024" r:id="rId84"/>
    <p:sldId id="1027" r:id="rId85"/>
    <p:sldId id="1026" r:id="rId86"/>
    <p:sldId id="1029" r:id="rId87"/>
    <p:sldId id="1028" r:id="rId88"/>
    <p:sldId id="1025" r:id="rId89"/>
    <p:sldId id="1030" r:id="rId90"/>
    <p:sldId id="1031" r:id="rId91"/>
    <p:sldId id="1032" r:id="rId92"/>
    <p:sldId id="1033" r:id="rId93"/>
    <p:sldId id="1035" r:id="rId94"/>
    <p:sldId id="1037" r:id="rId95"/>
    <p:sldId id="1036" r:id="rId96"/>
    <p:sldId id="1038" r:id="rId97"/>
    <p:sldId id="1039" r:id="rId98"/>
    <p:sldId id="336" r:id="rId99"/>
    <p:sldId id="1040" r:id="rId100"/>
    <p:sldId id="1041" r:id="rId101"/>
    <p:sldId id="1042" r:id="rId102"/>
    <p:sldId id="1043" r:id="rId103"/>
    <p:sldId id="1044" r:id="rId104"/>
    <p:sldId id="1045" r:id="rId105"/>
    <p:sldId id="1046" r:id="rId106"/>
    <p:sldId id="1140" r:id="rId107"/>
    <p:sldId id="1141" r:id="rId108"/>
    <p:sldId id="1142" r:id="rId109"/>
    <p:sldId id="1143" r:id="rId110"/>
    <p:sldId id="1144" r:id="rId111"/>
    <p:sldId id="1145" r:id="rId112"/>
    <p:sldId id="1151" r:id="rId113"/>
    <p:sldId id="1146" r:id="rId114"/>
    <p:sldId id="1152" r:id="rId115"/>
    <p:sldId id="1155" r:id="rId116"/>
    <p:sldId id="1147" r:id="rId117"/>
    <p:sldId id="1148" r:id="rId118"/>
    <p:sldId id="1149" r:id="rId119"/>
    <p:sldId id="1156" r:id="rId120"/>
    <p:sldId id="1157" r:id="rId121"/>
    <p:sldId id="1158" r:id="rId122"/>
    <p:sldId id="1159" r:id="rId123"/>
    <p:sldId id="1160" r:id="rId124"/>
    <p:sldId id="1161" r:id="rId125"/>
    <p:sldId id="1163" r:id="rId126"/>
    <p:sldId id="1162" r:id="rId127"/>
    <p:sldId id="1164" r:id="rId128"/>
    <p:sldId id="1165" r:id="rId129"/>
    <p:sldId id="1166" r:id="rId130"/>
    <p:sldId id="1167" r:id="rId131"/>
    <p:sldId id="1168" r:id="rId132"/>
    <p:sldId id="1169" r:id="rId133"/>
    <p:sldId id="1170" r:id="rId134"/>
    <p:sldId id="1171" r:id="rId135"/>
    <p:sldId id="1175" r:id="rId136"/>
    <p:sldId id="1174" r:id="rId137"/>
    <p:sldId id="1172" r:id="rId138"/>
    <p:sldId id="1173" r:id="rId139"/>
    <p:sldId id="1176" r:id="rId140"/>
    <p:sldId id="1177" r:id="rId141"/>
    <p:sldId id="1178" r:id="rId142"/>
    <p:sldId id="1179" r:id="rId143"/>
    <p:sldId id="1180" r:id="rId144"/>
    <p:sldId id="1047" r:id="rId145"/>
    <p:sldId id="1048" r:id="rId146"/>
    <p:sldId id="1049" r:id="rId147"/>
    <p:sldId id="1051" r:id="rId148"/>
    <p:sldId id="1052" r:id="rId149"/>
    <p:sldId id="1053" r:id="rId150"/>
    <p:sldId id="1054" r:id="rId151"/>
    <p:sldId id="1055" r:id="rId152"/>
    <p:sldId id="1056" r:id="rId153"/>
    <p:sldId id="1057" r:id="rId154"/>
    <p:sldId id="1058" r:id="rId155"/>
    <p:sldId id="1060" r:id="rId156"/>
    <p:sldId id="1061" r:id="rId157"/>
    <p:sldId id="1062" r:id="rId158"/>
    <p:sldId id="1063" r:id="rId159"/>
    <p:sldId id="1064" r:id="rId160"/>
    <p:sldId id="1065" r:id="rId161"/>
    <p:sldId id="1066" r:id="rId162"/>
    <p:sldId id="1067" r:id="rId163"/>
    <p:sldId id="1068" r:id="rId164"/>
    <p:sldId id="1069" r:id="rId165"/>
    <p:sldId id="1070" r:id="rId166"/>
    <p:sldId id="1071" r:id="rId167"/>
    <p:sldId id="1072" r:id="rId168"/>
    <p:sldId id="1073" r:id="rId169"/>
    <p:sldId id="1074" r:id="rId170"/>
    <p:sldId id="1076" r:id="rId171"/>
    <p:sldId id="1078" r:id="rId172"/>
    <p:sldId id="1079" r:id="rId173"/>
    <p:sldId id="1081" r:id="rId174"/>
    <p:sldId id="1082" r:id="rId175"/>
    <p:sldId id="1083" r:id="rId176"/>
    <p:sldId id="1084" r:id="rId177"/>
    <p:sldId id="1085" r:id="rId178"/>
    <p:sldId id="1087" r:id="rId179"/>
    <p:sldId id="1088" r:id="rId180"/>
    <p:sldId id="1089" r:id="rId181"/>
    <p:sldId id="1090" r:id="rId182"/>
    <p:sldId id="1091" r:id="rId183"/>
    <p:sldId id="1092" r:id="rId184"/>
    <p:sldId id="1093" r:id="rId185"/>
    <p:sldId id="1094" r:id="rId186"/>
    <p:sldId id="1095" r:id="rId187"/>
    <p:sldId id="1096" r:id="rId188"/>
    <p:sldId id="1097" r:id="rId189"/>
    <p:sldId id="1098" r:id="rId190"/>
    <p:sldId id="1099" r:id="rId191"/>
    <p:sldId id="1100" r:id="rId192"/>
    <p:sldId id="1101" r:id="rId193"/>
    <p:sldId id="1102" r:id="rId194"/>
    <p:sldId id="1103" r:id="rId195"/>
    <p:sldId id="1104" r:id="rId196"/>
    <p:sldId id="1105" r:id="rId197"/>
    <p:sldId id="1106" r:id="rId198"/>
    <p:sldId id="1107" r:id="rId199"/>
    <p:sldId id="1108" r:id="rId200"/>
    <p:sldId id="1109" r:id="rId201"/>
    <p:sldId id="1110" r:id="rId202"/>
    <p:sldId id="1112" r:id="rId203"/>
    <p:sldId id="1114" r:id="rId204"/>
    <p:sldId id="1115" r:id="rId205"/>
    <p:sldId id="1116" r:id="rId206"/>
    <p:sldId id="1117" r:id="rId207"/>
    <p:sldId id="1130" r:id="rId208"/>
    <p:sldId id="1131" r:id="rId209"/>
    <p:sldId id="1118" r:id="rId210"/>
    <p:sldId id="1119" r:id="rId211"/>
    <p:sldId id="1120" r:id="rId212"/>
    <p:sldId id="1121" r:id="rId213"/>
    <p:sldId id="1122" r:id="rId214"/>
    <p:sldId id="1123" r:id="rId215"/>
    <p:sldId id="1124" r:id="rId216"/>
    <p:sldId id="1125" r:id="rId217"/>
    <p:sldId id="1126" r:id="rId218"/>
    <p:sldId id="1127" r:id="rId219"/>
    <p:sldId id="1128" r:id="rId220"/>
    <p:sldId id="1129" r:id="rId221"/>
    <p:sldId id="1132" r:id="rId222"/>
    <p:sldId id="1133" r:id="rId223"/>
    <p:sldId id="1134" r:id="rId224"/>
    <p:sldId id="1135" r:id="rId225"/>
    <p:sldId id="1136" r:id="rId226"/>
    <p:sldId id="1137" r:id="rId227"/>
    <p:sldId id="1138" r:id="rId228"/>
    <p:sldId id="1181" r:id="rId229"/>
    <p:sldId id="1182" r:id="rId230"/>
    <p:sldId id="1185" r:id="rId231"/>
    <p:sldId id="1183" r:id="rId232"/>
    <p:sldId id="1184" r:id="rId233"/>
    <p:sldId id="1186" r:id="rId2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ÁZS" initials="B" lastIdx="9" clrIdx="0">
    <p:extLst>
      <p:ext uri="{19B8F6BF-5375-455C-9EA6-DF929625EA0E}">
        <p15:presenceInfo xmlns:p15="http://schemas.microsoft.com/office/powerpoint/2012/main" userId="BALÁZ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F0BDA8"/>
    <a:srgbClr val="FF9999"/>
    <a:srgbClr val="5B9BD5"/>
    <a:srgbClr val="D7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18D1E-8472-4789-8B1E-F28E7760450B}" v="2" dt="2025-07-22T07:29:49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microsoft.com/office/2016/11/relationships/changesInfo" Target="changesInfos/changesInfo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commentAuthors" Target="commentAuthor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microsoft.com/office/2015/10/relationships/revisionInfo" Target="revisionInfo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notesMaster" Target="notesMasters/notesMaster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thi, Soundarya" userId="bcc6f7c2-505a-4810-8fd8-5386868c3338" providerId="ADAL" clId="{41918D1E-8472-4789-8B1E-F28E7760450B}"/>
    <pc:docChg chg="modSld">
      <pc:chgData name="Sarathi, Soundarya" userId="bcc6f7c2-505a-4810-8fd8-5386868c3338" providerId="ADAL" clId="{41918D1E-8472-4789-8B1E-F28E7760450B}" dt="2025-07-22T07:28:49.380" v="0" actId="20578"/>
      <pc:docMkLst>
        <pc:docMk/>
      </pc:docMkLst>
      <pc:sldChg chg="modSp">
        <pc:chgData name="Sarathi, Soundarya" userId="bcc6f7c2-505a-4810-8fd8-5386868c3338" providerId="ADAL" clId="{41918D1E-8472-4789-8B1E-F28E7760450B}" dt="2025-07-22T07:28:49.380" v="0" actId="20578"/>
        <pc:sldMkLst>
          <pc:docMk/>
          <pc:sldMk cId="2354544923" sldId="1117"/>
        </pc:sldMkLst>
        <pc:spChg chg="mod">
          <ac:chgData name="Sarathi, Soundarya" userId="bcc6f7c2-505a-4810-8fd8-5386868c3338" providerId="ADAL" clId="{41918D1E-8472-4789-8B1E-F28E7760450B}" dt="2025-07-22T07:28:49.380" v="0" actId="20578"/>
          <ac:spMkLst>
            <pc:docMk/>
            <pc:sldMk cId="2354544923" sldId="1117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99FFB-B9B3-4CCE-9997-4397B02BB389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DE559-2356-4D15-A20A-4EB0CA1B8B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2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16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82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407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320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394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5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99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96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140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36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0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51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1089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64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76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13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190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456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66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55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119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53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265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74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6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24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568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79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13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903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DE559-2356-4D15-A20A-4EB0CA1B8B06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8BE7-3FB1-4C49-9A49-051CE7FC4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4539B-BA79-4A3F-B6B2-DA6951FBB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B363-E11A-4CFD-B317-6E8341E5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2025. 07. 22.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FCAC2-CD69-4A1E-95A7-30E854EE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A4FA-B026-405A-B59B-FF0C56C0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827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1D5A-AEDD-4258-A30B-3EE80014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A5821-FB33-43E2-9DA2-0A2DE674E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232-6170-4F27-9BFE-D8E163ED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2025. 07. 22.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CC3A-8688-480D-A1E2-A6443D04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22D2-6BDA-4701-9913-34C56A76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52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11797-F9DE-4D68-8D42-3D2DBD68C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4724C-188C-4583-B40F-9C5390D5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363D-6ED0-4B84-8252-AF5C2150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2025. 07. 22.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B0ECF-8416-492F-9EAF-5D269FB1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6043-F9C8-4D23-95B8-23EF607E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1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D4F4-2956-4B85-92C4-58DDF97F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F82C-702A-435C-999F-0EB89F05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78CE-996E-4212-85E5-31CF1361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2025. 07. 22.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64BF-964E-47BC-AA10-FAE80241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DC28-C0D3-436D-A1A4-638BC744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57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5C37-2A73-4E53-8E07-3D355BC5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AF76-E380-4B5D-8C3E-1E4E0C5F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91133-E67F-4A79-9988-3502616F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2025. 07. 22.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5C6B-9B32-42C9-B84A-5C65F2D2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03C99-E27F-46D1-A698-42C3FC2C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02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5AF9-AB12-4B32-81FF-33773299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6619-A1C2-41D2-AD4D-D6A7A5B39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401B1-F3D4-4ED1-8722-3D4FE39B8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8B13A-ED6F-4328-A5D5-87A18706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2025. 07. 22.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3832-0561-4DD5-9AF6-0F2F6875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079D1-9482-4363-8AFB-4D2C9E2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14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B811-3C37-49C4-BE31-DC2FEB77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C53D4-2EBF-4861-B3EF-300264FB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DC6B0-A205-4DF0-95E7-C3AEC5524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953CF-7132-4C9E-962F-AD6874E0A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BD589-0111-4144-AF84-BE354EC6E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4D581-334D-47A0-B595-A3C7C233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2025. 07. 22.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3F00B-B404-4505-8289-74E5BA70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C39EB-7684-4EC0-AABF-D0BEFC35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767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4915-58FA-4E94-B9FF-4CF399587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9D86C-E9EA-4982-84BB-F55CF862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2025. 07. 22.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8EBCF-6606-401C-BE8E-A8D582D3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E4552-D279-400A-8592-B1DBAA24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45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B53E1-F248-4B0F-88F8-9C372BA6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2025. 07. 22.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0F82E-FF5B-4B92-A22A-02594301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6E6AC-55BD-4912-99F0-B048BF2C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88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3AEB-63D4-4B90-9F0D-357E2107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EE73-573C-4C45-A461-2B0036EC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755CD-852F-4EC1-B168-D18B5AA0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04757-CF8C-4AD4-8FED-18E46B44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2025. 07. 22.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03F0-3B8C-42E7-84B4-F72C2FA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6BD0-2D28-4CBB-AFAA-CF479955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23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331E-7562-4B3E-8B6F-9D3820EC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5D344-3743-487C-9035-0C3AC9625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9884C-76F3-45CF-8091-F1DCF536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4910F-B06C-4129-B5B0-C6338A91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A4E6-1926-4EB0-8C9C-3112EBB7E77C}" type="datetimeFigureOut">
              <a:rPr lang="hu-HU" smtClean="0"/>
              <a:t>2025. 07. 22.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0D307-37CE-48AE-862F-F006EAD3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064D9-7A95-4AED-808E-5AF39BE4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42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DB6A2-F76E-4FF2-BB75-56779E57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CF5B1-F5FB-4070-BD32-88986D6B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6622-91EE-48B8-86C0-239601568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A4E6-1926-4EB0-8C9C-3112EBB7E77C}" type="datetimeFigureOut">
              <a:rPr lang="hu-HU" smtClean="0"/>
              <a:t>2025. 07. 22.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984-466D-4075-9D7B-1C39F7543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DDEE-AB6B-42CE-9044-E3861737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E549-6046-4D72-BB1F-31B9479B95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39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20155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78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REINFORCEMENT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4281-6DD7-4A88-9E61-534BC191200A}"/>
              </a:ext>
            </a:extLst>
          </p:cNvPr>
          <p:cNvSpPr txBox="1"/>
          <p:nvPr/>
        </p:nvSpPr>
        <p:spPr>
          <a:xfrm>
            <a:off x="1315140" y="1668643"/>
            <a:ext cx="9561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not have a dataset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 all. The artificial intelligence agent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interacts with the environment (states) and figures out what to do (action)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FC32F-FA20-44F3-9881-F0EC3D14C632}"/>
              </a:ext>
            </a:extLst>
          </p:cNvPr>
          <p:cNvSpPr txBox="1"/>
          <p:nvPr/>
        </p:nvSpPr>
        <p:spPr>
          <a:xfrm>
            <a:off x="1602975" y="2789478"/>
            <a:ext cx="8986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UPON DOING ACTIONS THE AGENT RECEIVES A REWARD/PENALTY !!!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252ECA-D938-49BA-A4CB-20841366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75" y="3766750"/>
            <a:ext cx="4133850" cy="16668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752475D-4803-4723-9CD7-CC4E69FB2B5B}"/>
              </a:ext>
            </a:extLst>
          </p:cNvPr>
          <p:cNvSpPr/>
          <p:nvPr/>
        </p:nvSpPr>
        <p:spPr>
          <a:xfrm>
            <a:off x="7216346" y="3739978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5F3A7E-4667-4480-8A03-ED1F6BDD8367}"/>
              </a:ext>
            </a:extLst>
          </p:cNvPr>
          <p:cNvSpPr/>
          <p:nvPr/>
        </p:nvSpPr>
        <p:spPr>
          <a:xfrm>
            <a:off x="7661189" y="3739977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2208AA-B35E-483C-A7A6-F9D091C9DE59}"/>
              </a:ext>
            </a:extLst>
          </p:cNvPr>
          <p:cNvSpPr/>
          <p:nvPr/>
        </p:nvSpPr>
        <p:spPr>
          <a:xfrm>
            <a:off x="8106032" y="3739976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63858B-1316-4426-A306-3D201EF3B57A}"/>
              </a:ext>
            </a:extLst>
          </p:cNvPr>
          <p:cNvSpPr/>
          <p:nvPr/>
        </p:nvSpPr>
        <p:spPr>
          <a:xfrm>
            <a:off x="8518697" y="3739978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3C51EE-0DC3-437B-8365-50C9B56791A7}"/>
              </a:ext>
            </a:extLst>
          </p:cNvPr>
          <p:cNvSpPr/>
          <p:nvPr/>
        </p:nvSpPr>
        <p:spPr>
          <a:xfrm>
            <a:off x="8963540" y="3739977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413439-D5AF-47BC-B63D-D9BCA47398EC}"/>
              </a:ext>
            </a:extLst>
          </p:cNvPr>
          <p:cNvSpPr/>
          <p:nvPr/>
        </p:nvSpPr>
        <p:spPr>
          <a:xfrm>
            <a:off x="9408383" y="3739976"/>
            <a:ext cx="444843" cy="4448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B4FDD4-EF9C-4B04-9A46-B6DA004909D6}"/>
              </a:ext>
            </a:extLst>
          </p:cNvPr>
          <p:cNvSpPr/>
          <p:nvPr/>
        </p:nvSpPr>
        <p:spPr>
          <a:xfrm>
            <a:off x="7216346" y="4184820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E23B61-290E-4591-A873-1F6CA077A95F}"/>
              </a:ext>
            </a:extLst>
          </p:cNvPr>
          <p:cNvSpPr/>
          <p:nvPr/>
        </p:nvSpPr>
        <p:spPr>
          <a:xfrm>
            <a:off x="7661189" y="4184819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E2FA7F-46A5-4FA3-9D1B-74D251A1A154}"/>
              </a:ext>
            </a:extLst>
          </p:cNvPr>
          <p:cNvSpPr/>
          <p:nvPr/>
        </p:nvSpPr>
        <p:spPr>
          <a:xfrm>
            <a:off x="8106032" y="4184818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95D273-741E-4C49-9A74-FC9F627BC552}"/>
              </a:ext>
            </a:extLst>
          </p:cNvPr>
          <p:cNvSpPr/>
          <p:nvPr/>
        </p:nvSpPr>
        <p:spPr>
          <a:xfrm>
            <a:off x="8518697" y="4184820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80453F-09F8-4F89-A717-CAB11D73C98A}"/>
              </a:ext>
            </a:extLst>
          </p:cNvPr>
          <p:cNvSpPr/>
          <p:nvPr/>
        </p:nvSpPr>
        <p:spPr>
          <a:xfrm>
            <a:off x="8963540" y="4184819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E1B5A9-3BE1-475C-91B8-6FFC67EB7C38}"/>
              </a:ext>
            </a:extLst>
          </p:cNvPr>
          <p:cNvSpPr/>
          <p:nvPr/>
        </p:nvSpPr>
        <p:spPr>
          <a:xfrm>
            <a:off x="9408383" y="4184818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9B59F8-8622-4D96-AD67-1DE4AAA47887}"/>
              </a:ext>
            </a:extLst>
          </p:cNvPr>
          <p:cNvSpPr/>
          <p:nvPr/>
        </p:nvSpPr>
        <p:spPr>
          <a:xfrm>
            <a:off x="7216346" y="4600190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12D7C7-473F-421E-8D05-21FB522DE36D}"/>
              </a:ext>
            </a:extLst>
          </p:cNvPr>
          <p:cNvSpPr/>
          <p:nvPr/>
        </p:nvSpPr>
        <p:spPr>
          <a:xfrm>
            <a:off x="7661189" y="4600189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9AA60B-910C-4943-BE61-655EF30732AE}"/>
              </a:ext>
            </a:extLst>
          </p:cNvPr>
          <p:cNvSpPr/>
          <p:nvPr/>
        </p:nvSpPr>
        <p:spPr>
          <a:xfrm>
            <a:off x="8106032" y="4600188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BF4A59-5C16-4065-B1D1-9A9803ADB8E2}"/>
              </a:ext>
            </a:extLst>
          </p:cNvPr>
          <p:cNvSpPr/>
          <p:nvPr/>
        </p:nvSpPr>
        <p:spPr>
          <a:xfrm>
            <a:off x="8518697" y="4600190"/>
            <a:ext cx="444843" cy="44484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906D0FC-2130-46EC-8B35-CA03494FBAC5}"/>
              </a:ext>
            </a:extLst>
          </p:cNvPr>
          <p:cNvSpPr/>
          <p:nvPr/>
        </p:nvSpPr>
        <p:spPr>
          <a:xfrm>
            <a:off x="8963540" y="4600189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0A5DD2-BDFF-47EF-A793-62F325EDB823}"/>
              </a:ext>
            </a:extLst>
          </p:cNvPr>
          <p:cNvSpPr/>
          <p:nvPr/>
        </p:nvSpPr>
        <p:spPr>
          <a:xfrm>
            <a:off x="9408383" y="4600188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6335E8-A401-4FC2-A98D-587AFCF7AEDA}"/>
              </a:ext>
            </a:extLst>
          </p:cNvPr>
          <p:cNvSpPr/>
          <p:nvPr/>
        </p:nvSpPr>
        <p:spPr>
          <a:xfrm>
            <a:off x="7216346" y="5045032"/>
            <a:ext cx="444843" cy="444843"/>
          </a:xfrm>
          <a:prstGeom prst="rect">
            <a:avLst/>
          </a:prstGeom>
          <a:solidFill>
            <a:srgbClr val="F0BDA8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B17AC9-3555-4B17-8E8A-1B8A8103EB5F}"/>
              </a:ext>
            </a:extLst>
          </p:cNvPr>
          <p:cNvSpPr/>
          <p:nvPr/>
        </p:nvSpPr>
        <p:spPr>
          <a:xfrm>
            <a:off x="7661189" y="5045031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149C79-C47B-4F1D-9C6F-50E58D797C94}"/>
              </a:ext>
            </a:extLst>
          </p:cNvPr>
          <p:cNvSpPr/>
          <p:nvPr/>
        </p:nvSpPr>
        <p:spPr>
          <a:xfrm>
            <a:off x="8106032" y="5045030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107345-8F6D-426F-8701-F1D20F7B6BDE}"/>
              </a:ext>
            </a:extLst>
          </p:cNvPr>
          <p:cNvSpPr/>
          <p:nvPr/>
        </p:nvSpPr>
        <p:spPr>
          <a:xfrm>
            <a:off x="8518697" y="5045032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5FF607-7A17-4CFC-893D-8A92144AFC35}"/>
              </a:ext>
            </a:extLst>
          </p:cNvPr>
          <p:cNvSpPr/>
          <p:nvPr/>
        </p:nvSpPr>
        <p:spPr>
          <a:xfrm>
            <a:off x="8963540" y="5045031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07CBEA-CAE8-4179-83F4-3353B519CDEF}"/>
              </a:ext>
            </a:extLst>
          </p:cNvPr>
          <p:cNvSpPr/>
          <p:nvPr/>
        </p:nvSpPr>
        <p:spPr>
          <a:xfrm>
            <a:off x="9408383" y="5045030"/>
            <a:ext cx="444843" cy="444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30F1FB-8457-49E4-98EA-7DCD20014AA1}"/>
              </a:ext>
            </a:extLst>
          </p:cNvPr>
          <p:cNvSpPr txBox="1"/>
          <p:nvPr/>
        </p:nvSpPr>
        <p:spPr>
          <a:xfrm>
            <a:off x="5908206" y="5696719"/>
            <a:ext cx="5220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finding the shortest path – there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(cells) and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actions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(we can visit the neighbor cells)</a:t>
            </a:r>
          </a:p>
        </p:txBody>
      </p:sp>
    </p:spTree>
    <p:extLst>
      <p:ext uri="{BB962C8B-B14F-4D97-AF65-F5344CB8AC3E}">
        <p14:creationId xmlns:p14="http://schemas.microsoft.com/office/powerpoint/2010/main" val="24604465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BC275F-4468-4E6F-8BEF-3A9696E5417A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C5239C-12DD-4034-84ED-EC310C479AF7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3E801C-41D7-443D-9832-23F6D25D9877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6C31E5-5373-4DA7-8A65-2FF078F09A14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737ED-7BB5-4934-B832-61EA20F54462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65D361-97A3-4EAC-AAD6-B18E5087A45E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12FA5-7149-410A-A5EB-07F01270FC3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E5553C-58E0-40F4-95CB-3E0C4F4B7085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DAC364-D39A-4992-8F92-998D79E23588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EE40C-FE30-467E-92E3-A6B80C815554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80B87-3B20-4D9C-B912-FD0D193DF66F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C9A0FA-EEF0-4AA8-B7AE-63A6EF2EE0A5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B6956-30A4-40B7-ADB2-26F7B7FFB927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F834AB-87D5-442F-9A9F-8CB90E75F50F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FDD2B4-D1BD-4433-AB18-323D9DC5E26E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85B1E0-3DA6-47A8-8DA8-739E7F6F776A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B6725-C918-4982-BF15-261A54A343EA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971241-BFF3-4E2C-A9A3-9D2191A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/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blipFill>
                <a:blip r:embed="rId2"/>
                <a:stretch>
                  <a:fillRect l="-365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/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blipFill>
                <a:blip r:embed="rId3"/>
                <a:stretch>
                  <a:fillRect l="-387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63FF00-7027-456E-AEB7-7336DEC89C69}"/>
              </a:ext>
            </a:extLst>
          </p:cNvPr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/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blipFill>
                <a:blip r:embed="rId4"/>
                <a:stretch>
                  <a:fillRect l="-3041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/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blipFill>
                <a:blip r:embed="rId5"/>
                <a:stretch>
                  <a:fillRect l="-3072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6052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BC275F-4468-4E6F-8BEF-3A9696E5417A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C5239C-12DD-4034-84ED-EC310C479AF7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3E801C-41D7-443D-9832-23F6D25D9877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6C31E5-5373-4DA7-8A65-2FF078F09A14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737ED-7BB5-4934-B832-61EA20F54462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65D361-97A3-4EAC-AAD6-B18E5087A45E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12FA5-7149-410A-A5EB-07F01270FC3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E5553C-58E0-40F4-95CB-3E0C4F4B7085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DAC364-D39A-4992-8F92-998D79E23588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EE40C-FE30-467E-92E3-A6B80C815554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80B87-3B20-4D9C-B912-FD0D193DF66F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C9A0FA-EEF0-4AA8-B7AE-63A6EF2EE0A5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B6956-30A4-40B7-ADB2-26F7B7FFB927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F834AB-87D5-442F-9A9F-8CB90E75F50F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FDD2B4-D1BD-4433-AB18-323D9DC5E26E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85B1E0-3DA6-47A8-8DA8-739E7F6F776A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B6725-C918-4982-BF15-261A54A343EA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971241-BFF3-4E2C-A9A3-9D2191A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/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blipFill>
                <a:blip r:embed="rId2"/>
                <a:stretch>
                  <a:fillRect l="-365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/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blipFill>
                <a:blip r:embed="rId3"/>
                <a:stretch>
                  <a:fillRect l="-387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63FF00-7027-456E-AEB7-7336DEC89C69}"/>
              </a:ext>
            </a:extLst>
          </p:cNvPr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/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blipFill>
                <a:blip r:embed="rId4"/>
                <a:stretch>
                  <a:fillRect l="-3041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/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blipFill>
                <a:blip r:embed="rId5"/>
                <a:stretch>
                  <a:fillRect l="-3072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56DECD-DF2B-469A-BCCF-45A5DA064327}"/>
                  </a:ext>
                </a:extLst>
              </p:cNvPr>
              <p:cNvSpPr txBox="1"/>
              <p:nvPr/>
            </p:nvSpPr>
            <p:spPr>
              <a:xfrm>
                <a:off x="2086703" y="5623857"/>
                <a:ext cx="82545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posterior probability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P’’(x is green ) = P(green) * 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56DECD-DF2B-469A-BCCF-45A5DA06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03" y="5623857"/>
                <a:ext cx="8254567" cy="492443"/>
              </a:xfrm>
              <a:prstGeom prst="rect">
                <a:avLst/>
              </a:prstGeom>
              <a:blipFill>
                <a:blip r:embed="rId6"/>
                <a:stretch>
                  <a:fillRect l="-591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0408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BC275F-4468-4E6F-8BEF-3A9696E5417A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C5239C-12DD-4034-84ED-EC310C479AF7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3E801C-41D7-443D-9832-23F6D25D9877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6C31E5-5373-4DA7-8A65-2FF078F09A14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737ED-7BB5-4934-B832-61EA20F54462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65D361-97A3-4EAC-AAD6-B18E5087A45E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12FA5-7149-410A-A5EB-07F01270FC3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E5553C-58E0-40F4-95CB-3E0C4F4B7085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DAC364-D39A-4992-8F92-998D79E23588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EE40C-FE30-467E-92E3-A6B80C815554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80B87-3B20-4D9C-B912-FD0D193DF66F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C9A0FA-EEF0-4AA8-B7AE-63A6EF2EE0A5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B6956-30A4-40B7-ADB2-26F7B7FFB927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F834AB-87D5-442F-9A9F-8CB90E75F50F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FDD2B4-D1BD-4433-AB18-323D9DC5E26E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85B1E0-3DA6-47A8-8DA8-739E7F6F776A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B6725-C918-4982-BF15-261A54A343EA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971241-BFF3-4E2C-A9A3-9D2191A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/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blipFill>
                <a:blip r:embed="rId2"/>
                <a:stretch>
                  <a:fillRect l="-365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/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blipFill>
                <a:blip r:embed="rId3"/>
                <a:stretch>
                  <a:fillRect l="-387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63FF00-7027-456E-AEB7-7336DEC89C69}"/>
              </a:ext>
            </a:extLst>
          </p:cNvPr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/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blipFill>
                <a:blip r:embed="rId4"/>
                <a:stretch>
                  <a:fillRect l="-3041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/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blipFill>
                <a:blip r:embed="rId5"/>
                <a:stretch>
                  <a:fillRect l="-3072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56DECD-DF2B-469A-BCCF-45A5DA064327}"/>
                  </a:ext>
                </a:extLst>
              </p:cNvPr>
              <p:cNvSpPr txBox="1"/>
              <p:nvPr/>
            </p:nvSpPr>
            <p:spPr>
              <a:xfrm>
                <a:off x="2086703" y="5623857"/>
                <a:ext cx="82545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posterior probability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P’’(x is green ) = P(green) * 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56DECD-DF2B-469A-BCCF-45A5DA06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03" y="5623857"/>
                <a:ext cx="8254567" cy="492443"/>
              </a:xfrm>
              <a:prstGeom prst="rect">
                <a:avLst/>
              </a:prstGeom>
              <a:blipFill>
                <a:blip r:embed="rId6"/>
                <a:stretch>
                  <a:fillRect l="-591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8B332A-3988-46AE-B433-6B3C98FC21EF}"/>
                  </a:ext>
                </a:extLst>
              </p:cNvPr>
              <p:cNvSpPr txBox="1"/>
              <p:nvPr/>
            </p:nvSpPr>
            <p:spPr>
              <a:xfrm>
                <a:off x="2008604" y="6151774"/>
                <a:ext cx="841076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posterior probability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P’’(x is yellow ) = P(yellow) * P’(x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hu-HU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𝟏𝟏𝟗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8B332A-3988-46AE-B433-6B3C98FC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604" y="6151774"/>
                <a:ext cx="8410764" cy="492443"/>
              </a:xfrm>
              <a:prstGeom prst="rect">
                <a:avLst/>
              </a:prstGeom>
              <a:blipFill>
                <a:blip r:embed="rId7"/>
                <a:stretch>
                  <a:fillRect l="-580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2596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BC275F-4468-4E6F-8BEF-3A9696E5417A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C5239C-12DD-4034-84ED-EC310C479AF7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3E801C-41D7-443D-9832-23F6D25D9877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6C31E5-5373-4DA7-8A65-2FF078F09A14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737ED-7BB5-4934-B832-61EA20F54462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65D361-97A3-4EAC-AAD6-B18E5087A45E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12FA5-7149-410A-A5EB-07F01270FC3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E5553C-58E0-40F4-95CB-3E0C4F4B7085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DAC364-D39A-4992-8F92-998D79E23588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EE40C-FE30-467E-92E3-A6B80C815554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80B87-3B20-4D9C-B912-FD0D193DF66F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C9A0FA-EEF0-4AA8-B7AE-63A6EF2EE0A5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B6956-30A4-40B7-ADB2-26F7B7FFB927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F834AB-87D5-442F-9A9F-8CB90E75F50F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FDD2B4-D1BD-4433-AB18-323D9DC5E26E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85B1E0-3DA6-47A8-8DA8-739E7F6F776A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B6725-C918-4982-BF15-261A54A343EA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971241-BFF3-4E2C-A9A3-9D2191A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/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blipFill>
                <a:blip r:embed="rId2"/>
                <a:stretch>
                  <a:fillRect l="-365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/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blipFill>
                <a:blip r:embed="rId3"/>
                <a:stretch>
                  <a:fillRect l="-387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63FF00-7027-456E-AEB7-7336DEC89C69}"/>
              </a:ext>
            </a:extLst>
          </p:cNvPr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/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772A68-15E3-440F-8D8A-3AB4268F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182882"/>
                <a:ext cx="1802994" cy="492443"/>
              </a:xfrm>
              <a:prstGeom prst="rect">
                <a:avLst/>
              </a:prstGeom>
              <a:blipFill>
                <a:blip r:embed="rId4"/>
                <a:stretch>
                  <a:fillRect l="-3041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/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P’(x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69C307-0CBF-44F3-A8DF-D32F107B4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31" y="2985925"/>
                <a:ext cx="1788118" cy="491288"/>
              </a:xfrm>
              <a:prstGeom prst="rect">
                <a:avLst/>
              </a:prstGeom>
              <a:blipFill>
                <a:blip r:embed="rId5"/>
                <a:stretch>
                  <a:fillRect l="-3072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56DECD-DF2B-469A-BCCF-45A5DA064327}"/>
                  </a:ext>
                </a:extLst>
              </p:cNvPr>
              <p:cNvSpPr txBox="1"/>
              <p:nvPr/>
            </p:nvSpPr>
            <p:spPr>
              <a:xfrm>
                <a:off x="2086703" y="5623857"/>
                <a:ext cx="825456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posterior probability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P’’(x is green ) = P(green) * P’(x | 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hu-HU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𝟏𝟕𝟎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756DECD-DF2B-469A-BCCF-45A5DA06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03" y="5623857"/>
                <a:ext cx="8254567" cy="492443"/>
              </a:xfrm>
              <a:prstGeom prst="rect">
                <a:avLst/>
              </a:prstGeom>
              <a:blipFill>
                <a:blip r:embed="rId6"/>
                <a:stretch>
                  <a:fillRect l="-591"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8B332A-3988-46AE-B433-6B3C98FC21EF}"/>
                  </a:ext>
                </a:extLst>
              </p:cNvPr>
              <p:cNvSpPr txBox="1"/>
              <p:nvPr/>
            </p:nvSpPr>
            <p:spPr>
              <a:xfrm>
                <a:off x="2008604" y="6151774"/>
                <a:ext cx="841076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posterior probability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	</a:t>
                </a:r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P’’(x is yellow ) = P(yellow) * P’(x | 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hu-HU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𝟏𝟏𝟗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8B332A-3988-46AE-B433-6B3C98FC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604" y="6151774"/>
                <a:ext cx="8410764" cy="492443"/>
              </a:xfrm>
              <a:prstGeom prst="rect">
                <a:avLst/>
              </a:prstGeom>
              <a:blipFill>
                <a:blip r:embed="rId7"/>
                <a:stretch>
                  <a:fillRect l="-580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62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Support Vector Machines (SVMs)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6580879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popular and widely used supervised learning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algorithm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great benefit is that it can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operate even in infinite dimensions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defines a margin (decision boundary) between the data points in the multidimensional space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goal is to find a flat boundary ( also known as the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hyperplane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that leads to a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homogeneous partition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data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good separation is achieved by the hyperplane that has the largest distance to the nearest training-data point of any class since in general the larger the margin the lower the generalization error of the classifier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 WITH SUPPORT VECTOR MACHINE ALGORITHM WE MAXIMIZE THE MARGIN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057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56600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7D375-F1D1-4E52-BFF0-DD1511E1EB0C}"/>
              </a:ext>
            </a:extLst>
          </p:cNvPr>
          <p:cNvSpPr/>
          <p:nvPr/>
        </p:nvSpPr>
        <p:spPr>
          <a:xfrm rot="19933915">
            <a:off x="5487086" y="1143901"/>
            <a:ext cx="551645" cy="4992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8922F1-D439-4B3B-8CA0-87E4EE17186B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4599808" y="1431395"/>
            <a:ext cx="2326202" cy="441799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A81986-6ED8-4F27-B8B8-7A998C329DCF}"/>
              </a:ext>
            </a:extLst>
          </p:cNvPr>
          <p:cNvSpPr txBox="1"/>
          <p:nvPr/>
        </p:nvSpPr>
        <p:spPr>
          <a:xfrm>
            <a:off x="7170069" y="4616903"/>
            <a:ext cx="3765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hyperplane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a linear line that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separates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different data points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margin</a:t>
            </a:r>
          </a:p>
        </p:txBody>
      </p:sp>
    </p:spTree>
    <p:extLst>
      <p:ext uri="{BB962C8B-B14F-4D97-AF65-F5344CB8AC3E}">
        <p14:creationId xmlns:p14="http://schemas.microsoft.com/office/powerpoint/2010/main" val="18450097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7D375-F1D1-4E52-BFF0-DD1511E1EB0C}"/>
              </a:ext>
            </a:extLst>
          </p:cNvPr>
          <p:cNvSpPr/>
          <p:nvPr/>
        </p:nvSpPr>
        <p:spPr>
          <a:xfrm rot="18442670">
            <a:off x="5487086" y="1535788"/>
            <a:ext cx="551645" cy="4992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8922F1-D439-4B3B-8CA0-87E4EE17186B}"/>
              </a:ext>
            </a:extLst>
          </p:cNvPr>
          <p:cNvCxnSpPr>
            <a:cxnSpLocks/>
            <a:stCxn id="22" idx="0"/>
            <a:endCxn id="22" idx="2"/>
          </p:cNvCxnSpPr>
          <p:nvPr/>
        </p:nvCxnSpPr>
        <p:spPr>
          <a:xfrm>
            <a:off x="3779072" y="2516738"/>
            <a:ext cx="3967674" cy="303108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A81986-6ED8-4F27-B8B8-7A998C329DCF}"/>
              </a:ext>
            </a:extLst>
          </p:cNvPr>
          <p:cNvSpPr txBox="1"/>
          <p:nvPr/>
        </p:nvSpPr>
        <p:spPr>
          <a:xfrm>
            <a:off x="7882355" y="4400877"/>
            <a:ext cx="3765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 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hyperplane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case a linear line that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separates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different data points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margin</a:t>
            </a:r>
          </a:p>
        </p:txBody>
      </p:sp>
    </p:spTree>
    <p:extLst>
      <p:ext uri="{BB962C8B-B14F-4D97-AF65-F5344CB8AC3E}">
        <p14:creationId xmlns:p14="http://schemas.microsoft.com/office/powerpoint/2010/main" val="10436691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7D375-F1D1-4E52-BFF0-DD1511E1EB0C}"/>
              </a:ext>
            </a:extLst>
          </p:cNvPr>
          <p:cNvSpPr/>
          <p:nvPr/>
        </p:nvSpPr>
        <p:spPr>
          <a:xfrm rot="18150312">
            <a:off x="5245017" y="1670058"/>
            <a:ext cx="1089572" cy="4992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8922F1-D439-4B3B-8CA0-87E4EE17186B}"/>
              </a:ext>
            </a:extLst>
          </p:cNvPr>
          <p:cNvCxnSpPr>
            <a:cxnSpLocks/>
            <a:stCxn id="22" idx="0"/>
            <a:endCxn id="22" idx="2"/>
          </p:cNvCxnSpPr>
          <p:nvPr/>
        </p:nvCxnSpPr>
        <p:spPr>
          <a:xfrm>
            <a:off x="3684404" y="2824995"/>
            <a:ext cx="4210798" cy="268311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A81986-6ED8-4F27-B8B8-7A998C329DCF}"/>
              </a:ext>
            </a:extLst>
          </p:cNvPr>
          <p:cNvSpPr txBox="1"/>
          <p:nvPr/>
        </p:nvSpPr>
        <p:spPr>
          <a:xfrm>
            <a:off x="8093894" y="4266764"/>
            <a:ext cx="3892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looking for the margin (decision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boundary) with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largest width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THE MAXIMUM MARGIN !!!</a:t>
            </a:r>
          </a:p>
        </p:txBody>
      </p:sp>
    </p:spTree>
    <p:extLst>
      <p:ext uri="{BB962C8B-B14F-4D97-AF65-F5344CB8AC3E}">
        <p14:creationId xmlns:p14="http://schemas.microsoft.com/office/powerpoint/2010/main" val="107362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78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REINFORCEMENT LEARNING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50916C-5A75-4E54-A99D-D64A1F43C9FF}"/>
              </a:ext>
            </a:extLst>
          </p:cNvPr>
          <p:cNvSpPr/>
          <p:nvPr/>
        </p:nvSpPr>
        <p:spPr>
          <a:xfrm>
            <a:off x="2022884" y="2031378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70AC27-EB36-4B87-AF94-D4FF26679B15}"/>
              </a:ext>
            </a:extLst>
          </p:cNvPr>
          <p:cNvSpPr/>
          <p:nvPr/>
        </p:nvSpPr>
        <p:spPr>
          <a:xfrm>
            <a:off x="3062912" y="2031378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3C27E9-EFB0-4769-8B2D-36926285E71C}"/>
              </a:ext>
            </a:extLst>
          </p:cNvPr>
          <p:cNvSpPr/>
          <p:nvPr/>
        </p:nvSpPr>
        <p:spPr>
          <a:xfrm>
            <a:off x="4102940" y="2031378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6BDFA9-3E02-4943-A3ED-CB1A9242B30D}"/>
              </a:ext>
            </a:extLst>
          </p:cNvPr>
          <p:cNvSpPr/>
          <p:nvPr/>
        </p:nvSpPr>
        <p:spPr>
          <a:xfrm>
            <a:off x="2022884" y="3071406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9F5AFE-C247-410B-8A61-E9E6D42B03A7}"/>
              </a:ext>
            </a:extLst>
          </p:cNvPr>
          <p:cNvSpPr/>
          <p:nvPr/>
        </p:nvSpPr>
        <p:spPr>
          <a:xfrm>
            <a:off x="3062912" y="3071406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DB7A74-D4C0-4234-B4B0-61E404DC478C}"/>
              </a:ext>
            </a:extLst>
          </p:cNvPr>
          <p:cNvSpPr/>
          <p:nvPr/>
        </p:nvSpPr>
        <p:spPr>
          <a:xfrm>
            <a:off x="4102940" y="3071406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08320-BB05-4E0A-B8FB-EB9F40411F0E}"/>
              </a:ext>
            </a:extLst>
          </p:cNvPr>
          <p:cNvSpPr/>
          <p:nvPr/>
        </p:nvSpPr>
        <p:spPr>
          <a:xfrm>
            <a:off x="2022884" y="4111434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B1253D-2523-4B3E-AC6C-B414D6E05B64}"/>
              </a:ext>
            </a:extLst>
          </p:cNvPr>
          <p:cNvSpPr/>
          <p:nvPr/>
        </p:nvSpPr>
        <p:spPr>
          <a:xfrm>
            <a:off x="3062912" y="4111434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7EF150-50F6-4E72-B3DC-FB3DBB0A5C77}"/>
              </a:ext>
            </a:extLst>
          </p:cNvPr>
          <p:cNvSpPr/>
          <p:nvPr/>
        </p:nvSpPr>
        <p:spPr>
          <a:xfrm>
            <a:off x="4102940" y="4111434"/>
            <a:ext cx="1040028" cy="10400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C29A5-A2EF-4D4F-ACE3-7D34472F1F6A}"/>
              </a:ext>
            </a:extLst>
          </p:cNvPr>
          <p:cNvSpPr txBox="1"/>
          <p:nvPr/>
        </p:nvSpPr>
        <p:spPr>
          <a:xfrm>
            <a:off x="5946999" y="1626076"/>
            <a:ext cx="540680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reinforced learning can be used to learn 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playing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tic-tac-toe game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environment are the cells on the board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agent (computer player) makes a move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according to the board states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move is the location of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eventually the game will end: agent will receive</a:t>
            </a:r>
          </a:p>
          <a:p>
            <a:pPr lvl="1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reward (win) or receive penalty (lose)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29A37E-D6EF-499A-9169-951534C6F9A5}"/>
              </a:ext>
            </a:extLst>
          </p:cNvPr>
          <p:cNvSpPr txBox="1"/>
          <p:nvPr/>
        </p:nvSpPr>
        <p:spPr>
          <a:xfrm>
            <a:off x="1200942" y="5747717"/>
            <a:ext cx="9790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computer (agent) initially plays poorly but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the training procedure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(so playing a lot)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will be able to choose the right actions and moves</a:t>
            </a:r>
          </a:p>
        </p:txBody>
      </p:sp>
    </p:spTree>
    <p:extLst>
      <p:ext uri="{BB962C8B-B14F-4D97-AF65-F5344CB8AC3E}">
        <p14:creationId xmlns:p14="http://schemas.microsoft.com/office/powerpoint/2010/main" val="18860683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252264" y="3999944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03667" y="3427691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7D375-F1D1-4E52-BFF0-DD1511E1EB0C}"/>
              </a:ext>
            </a:extLst>
          </p:cNvPr>
          <p:cNvSpPr/>
          <p:nvPr/>
        </p:nvSpPr>
        <p:spPr>
          <a:xfrm rot="18150312">
            <a:off x="5245017" y="1670058"/>
            <a:ext cx="1089572" cy="49929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8922F1-D439-4B3B-8CA0-87E4EE17186B}"/>
              </a:ext>
            </a:extLst>
          </p:cNvPr>
          <p:cNvCxnSpPr>
            <a:cxnSpLocks/>
            <a:stCxn id="22" idx="0"/>
            <a:endCxn id="22" idx="2"/>
          </p:cNvCxnSpPr>
          <p:nvPr/>
        </p:nvCxnSpPr>
        <p:spPr>
          <a:xfrm>
            <a:off x="3684404" y="2824995"/>
            <a:ext cx="4210798" cy="2683112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A81986-6ED8-4F27-B8B8-7A998C329DCF}"/>
              </a:ext>
            </a:extLst>
          </p:cNvPr>
          <p:cNvSpPr txBox="1"/>
          <p:nvPr/>
        </p:nvSpPr>
        <p:spPr>
          <a:xfrm>
            <a:off x="7878282" y="1955122"/>
            <a:ext cx="41933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points that are closest to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margin are called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support-vectors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SUPPORT VECTORS STORE 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INFORMATION FOR THE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DECISION BOUNDARY !!!</a:t>
            </a:r>
          </a:p>
          <a:p>
            <a:pPr algn="ctr"/>
            <a:endParaRPr lang="hu-HU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change the positions (feature values)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other data points then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nothing happens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but if we change the support vectors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changes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</a:t>
            </a:r>
          </a:p>
        </p:txBody>
      </p:sp>
    </p:spTree>
    <p:extLst>
      <p:ext uri="{BB962C8B-B14F-4D97-AF65-F5344CB8AC3E}">
        <p14:creationId xmlns:p14="http://schemas.microsoft.com/office/powerpoint/2010/main" val="5989610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class have at least one support vector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use the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vectors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exclusively to reconstruct the hyerplane so the decision boundary</a:t>
            </a:r>
          </a:p>
          <a:p>
            <a:r>
              <a:rPr lang="hu-HU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AN EXTREMELY POWERFUL FEATURE 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 model can be stored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 when there are an extemely huge amount of features</a:t>
            </a:r>
          </a:p>
          <a:p>
            <a:endParaRPr lang="hu-HU" sz="2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041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Support Vector Machines (SVMs)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45202728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A757F-D7AB-4F12-A869-AE35E7E3EC2C}"/>
              </a:ext>
            </a:extLst>
          </p:cNvPr>
          <p:cNvSpPr txBox="1"/>
          <p:nvPr/>
        </p:nvSpPr>
        <p:spPr>
          <a:xfrm>
            <a:off x="8049927" y="1920448"/>
            <a:ext cx="39128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geometry a hyperplane is a subspace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has one dimension fewer than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 ambient space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HYPERPLANE SEPARATES THE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SPACE INTO TWO PARTS !!!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general equation for a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hyperplane is 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 = 0</a:t>
            </a:r>
          </a:p>
        </p:txBody>
      </p:sp>
    </p:spTree>
    <p:extLst>
      <p:ext uri="{BB962C8B-B14F-4D97-AF65-F5344CB8AC3E}">
        <p14:creationId xmlns:p14="http://schemas.microsoft.com/office/powerpoint/2010/main" val="15809824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398AD2-147B-4ACE-B5AF-491C4416A8A6}"/>
              </a:ext>
            </a:extLst>
          </p:cNvPr>
          <p:cNvSpPr txBox="1"/>
          <p:nvPr/>
        </p:nvSpPr>
        <p:spPr>
          <a:xfrm>
            <a:off x="7746862" y="4749182"/>
            <a:ext cx="1448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ax + b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- ax - b = 0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F4E6E-025A-4551-86B6-76D81F32D838}"/>
              </a:ext>
            </a:extLst>
          </p:cNvPr>
          <p:cNvSpPr txBox="1"/>
          <p:nvPr/>
        </p:nvSpPr>
        <p:spPr>
          <a:xfrm>
            <a:off x="8049927" y="1920448"/>
            <a:ext cx="39128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geometry a hyperplane is a subspace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has one dimension fewer than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 ambient space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HYPERPLANE SEPARATES THE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SPACE INTO TWO PARTS !!!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general equation for a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hyperplane is 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 = 0</a:t>
            </a:r>
          </a:p>
        </p:txBody>
      </p:sp>
    </p:spTree>
    <p:extLst>
      <p:ext uri="{BB962C8B-B14F-4D97-AF65-F5344CB8AC3E}">
        <p14:creationId xmlns:p14="http://schemas.microsoft.com/office/powerpoint/2010/main" val="27479876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398AD2-147B-4ACE-B5AF-491C4416A8A6}"/>
              </a:ext>
            </a:extLst>
          </p:cNvPr>
          <p:cNvSpPr txBox="1"/>
          <p:nvPr/>
        </p:nvSpPr>
        <p:spPr>
          <a:xfrm>
            <a:off x="7746862" y="4749182"/>
            <a:ext cx="1448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ax + b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- ax - b = 0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F4E6E-025A-4551-86B6-76D81F32D838}"/>
              </a:ext>
            </a:extLst>
          </p:cNvPr>
          <p:cNvSpPr txBox="1"/>
          <p:nvPr/>
        </p:nvSpPr>
        <p:spPr>
          <a:xfrm>
            <a:off x="8049927" y="1920448"/>
            <a:ext cx="39128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geometry a hyperplane is a subspace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has one dimension fewer than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its ambient space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HYPERPLANE SEPARATES THE</a:t>
            </a:r>
          </a:p>
          <a:p>
            <a:pPr algn="ctr"/>
            <a:r>
              <a:rPr lang="hu-HU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SPACE INTO TWO PARTS !!!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general equation for a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hyperplane is 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 = 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6C3496-8B57-4E43-99B7-346FB92BC22C}"/>
              </a:ext>
            </a:extLst>
          </p:cNvPr>
          <p:cNvCxnSpPr/>
          <p:nvPr/>
        </p:nvCxnSpPr>
        <p:spPr>
          <a:xfrm>
            <a:off x="9451743" y="4764333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83596A-ECDC-4F2E-8366-03EB365A3520}"/>
              </a:ext>
            </a:extLst>
          </p:cNvPr>
          <p:cNvCxnSpPr/>
          <p:nvPr/>
        </p:nvCxnSpPr>
        <p:spPr>
          <a:xfrm>
            <a:off x="10081934" y="476037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48E319-97B1-4FF5-AECA-60C2440D5900}"/>
              </a:ext>
            </a:extLst>
          </p:cNvPr>
          <p:cNvCxnSpPr/>
          <p:nvPr/>
        </p:nvCxnSpPr>
        <p:spPr>
          <a:xfrm>
            <a:off x="9451743" y="476433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A665A4-0D0D-4AE6-B73E-61298A28C37A}"/>
              </a:ext>
            </a:extLst>
          </p:cNvPr>
          <p:cNvCxnSpPr/>
          <p:nvPr/>
        </p:nvCxnSpPr>
        <p:spPr>
          <a:xfrm>
            <a:off x="9451743" y="591779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440F68-6919-41ED-B935-C05D2EC11D7E}"/>
              </a:ext>
            </a:extLst>
          </p:cNvPr>
          <p:cNvCxnSpPr/>
          <p:nvPr/>
        </p:nvCxnSpPr>
        <p:spPr>
          <a:xfrm>
            <a:off x="9884226" y="476811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8334BE-9B58-4905-8D1D-015E94D4AEA5}"/>
              </a:ext>
            </a:extLst>
          </p:cNvPr>
          <p:cNvCxnSpPr/>
          <p:nvPr/>
        </p:nvCxnSpPr>
        <p:spPr>
          <a:xfrm>
            <a:off x="9884226" y="591367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5947852-E7BB-41C1-8E0B-7B2806EA7B36}"/>
              </a:ext>
            </a:extLst>
          </p:cNvPr>
          <p:cNvSpPr txBox="1"/>
          <p:nvPr/>
        </p:nvSpPr>
        <p:spPr>
          <a:xfrm>
            <a:off x="9604526" y="4867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076A15-A839-4FEE-A3EE-0F61D1B57B52}"/>
              </a:ext>
            </a:extLst>
          </p:cNvPr>
          <p:cNvSpPr txBox="1"/>
          <p:nvPr/>
        </p:nvSpPr>
        <p:spPr>
          <a:xfrm>
            <a:off x="9574382" y="53887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91541-472D-4E14-B45B-7D5FC7A40C53}"/>
              </a:ext>
            </a:extLst>
          </p:cNvPr>
          <p:cNvSpPr txBox="1"/>
          <p:nvPr/>
        </p:nvSpPr>
        <p:spPr>
          <a:xfrm>
            <a:off x="10082369" y="45663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0CCB8A-17FF-4BCE-8F2C-C8404D2C4BE6}"/>
              </a:ext>
            </a:extLst>
          </p:cNvPr>
          <p:cNvCxnSpPr/>
          <p:nvPr/>
        </p:nvCxnSpPr>
        <p:spPr>
          <a:xfrm>
            <a:off x="10378849" y="4758237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E687AD-EF3D-4ABD-9281-288FB6CE76F2}"/>
              </a:ext>
            </a:extLst>
          </p:cNvPr>
          <p:cNvCxnSpPr/>
          <p:nvPr/>
        </p:nvCxnSpPr>
        <p:spPr>
          <a:xfrm>
            <a:off x="11009040" y="4754283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DBF3F5E-3686-4B8C-BC73-96A0A354453D}"/>
              </a:ext>
            </a:extLst>
          </p:cNvPr>
          <p:cNvCxnSpPr/>
          <p:nvPr/>
        </p:nvCxnSpPr>
        <p:spPr>
          <a:xfrm>
            <a:off x="10378849" y="475823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58C3F-3A94-4DEA-997D-50D0533455D0}"/>
              </a:ext>
            </a:extLst>
          </p:cNvPr>
          <p:cNvCxnSpPr/>
          <p:nvPr/>
        </p:nvCxnSpPr>
        <p:spPr>
          <a:xfrm>
            <a:off x="10378849" y="591169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AA5919-38A2-45A1-914E-70F6DC62A916}"/>
              </a:ext>
            </a:extLst>
          </p:cNvPr>
          <p:cNvCxnSpPr/>
          <p:nvPr/>
        </p:nvCxnSpPr>
        <p:spPr>
          <a:xfrm>
            <a:off x="10811332" y="476202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275D72-57D1-498B-BCB5-D59F22A30FF3}"/>
              </a:ext>
            </a:extLst>
          </p:cNvPr>
          <p:cNvCxnSpPr/>
          <p:nvPr/>
        </p:nvCxnSpPr>
        <p:spPr>
          <a:xfrm>
            <a:off x="10811332" y="590758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1A357E-7291-4933-9F86-6BF0C57B663D}"/>
              </a:ext>
            </a:extLst>
          </p:cNvPr>
          <p:cNvSpPr txBox="1"/>
          <p:nvPr/>
        </p:nvSpPr>
        <p:spPr>
          <a:xfrm>
            <a:off x="10561778" y="486179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728E47-D25E-4DC8-B64E-5471BFCED3EB}"/>
              </a:ext>
            </a:extLst>
          </p:cNvPr>
          <p:cNvSpPr txBox="1"/>
          <p:nvPr/>
        </p:nvSpPr>
        <p:spPr>
          <a:xfrm>
            <a:off x="10561777" y="53826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FAC645-A48A-4D85-A554-BAF9892637A0}"/>
              </a:ext>
            </a:extLst>
          </p:cNvPr>
          <p:cNvSpPr txBox="1"/>
          <p:nvPr/>
        </p:nvSpPr>
        <p:spPr>
          <a:xfrm>
            <a:off x="11109015" y="5081160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b = 0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44532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AD2182-42A6-4EAD-86B0-859FB2138A27}"/>
              </a:ext>
            </a:extLst>
          </p:cNvPr>
          <p:cNvSpPr txBox="1"/>
          <p:nvPr/>
        </p:nvSpPr>
        <p:spPr>
          <a:xfrm>
            <a:off x="7917328" y="5060901"/>
            <a:ext cx="164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-x + 5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+ x – 5 = 0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424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3EBD33-A6F5-4112-8622-193203F86B5A}"/>
              </a:ext>
            </a:extLst>
          </p:cNvPr>
          <p:cNvSpPr txBox="1"/>
          <p:nvPr/>
        </p:nvSpPr>
        <p:spPr>
          <a:xfrm>
            <a:off x="7958970" y="1412635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(10,10)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9F4CC-E95C-4F9B-A7D3-EF00CC1EE489}"/>
              </a:ext>
            </a:extLst>
          </p:cNvPr>
          <p:cNvSpPr txBox="1"/>
          <p:nvPr/>
        </p:nvSpPr>
        <p:spPr>
          <a:xfrm>
            <a:off x="5103403" y="4488984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788FE-3D6F-4CF8-811F-16814DD34A03}"/>
              </a:ext>
            </a:extLst>
          </p:cNvPr>
          <p:cNvSpPr txBox="1"/>
          <p:nvPr/>
        </p:nvSpPr>
        <p:spPr>
          <a:xfrm>
            <a:off x="7917328" y="5060901"/>
            <a:ext cx="164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-x + 5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+ x – 5 = 0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018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3EBD33-A6F5-4112-8622-193203F86B5A}"/>
              </a:ext>
            </a:extLst>
          </p:cNvPr>
          <p:cNvSpPr txBox="1"/>
          <p:nvPr/>
        </p:nvSpPr>
        <p:spPr>
          <a:xfrm>
            <a:off x="7958970" y="1412635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(10,10)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9F4CC-E95C-4F9B-A7D3-EF00CC1EE489}"/>
              </a:ext>
            </a:extLst>
          </p:cNvPr>
          <p:cNvSpPr txBox="1"/>
          <p:nvPr/>
        </p:nvSpPr>
        <p:spPr>
          <a:xfrm>
            <a:off x="5103403" y="4488984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AB82D7-FA5D-44F2-AE8D-E9B0C5DDD26F}"/>
              </a:ext>
            </a:extLst>
          </p:cNvPr>
          <p:cNvSpPr txBox="1"/>
          <p:nvPr/>
        </p:nvSpPr>
        <p:spPr>
          <a:xfrm>
            <a:off x="7917328" y="5060901"/>
            <a:ext cx="164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-x + 5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+ x – 5 = 0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C4489B5-BC8D-4717-9CFB-8F408C9B15FA}"/>
              </a:ext>
            </a:extLst>
          </p:cNvPr>
          <p:cNvCxnSpPr/>
          <p:nvPr/>
        </p:nvCxnSpPr>
        <p:spPr>
          <a:xfrm>
            <a:off x="8758177" y="2551995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F2A0333-1819-4E5D-9DA3-E5ADDD59175C}"/>
              </a:ext>
            </a:extLst>
          </p:cNvPr>
          <p:cNvCxnSpPr/>
          <p:nvPr/>
        </p:nvCxnSpPr>
        <p:spPr>
          <a:xfrm>
            <a:off x="9388368" y="254804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7D8E9C1-3196-47C0-A59E-18B1820F9839}"/>
              </a:ext>
            </a:extLst>
          </p:cNvPr>
          <p:cNvCxnSpPr/>
          <p:nvPr/>
        </p:nvCxnSpPr>
        <p:spPr>
          <a:xfrm>
            <a:off x="8758177" y="255199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4E97AD-9E2D-43EB-9D33-2BDCB426491D}"/>
              </a:ext>
            </a:extLst>
          </p:cNvPr>
          <p:cNvCxnSpPr/>
          <p:nvPr/>
        </p:nvCxnSpPr>
        <p:spPr>
          <a:xfrm>
            <a:off x="8758177" y="370545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8EDFAE-CF1A-4FC6-B2EA-BCFBF1DFA822}"/>
              </a:ext>
            </a:extLst>
          </p:cNvPr>
          <p:cNvCxnSpPr/>
          <p:nvPr/>
        </p:nvCxnSpPr>
        <p:spPr>
          <a:xfrm>
            <a:off x="9190660" y="255578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1A8572-51C2-49A8-9067-E5DEEEB95421}"/>
              </a:ext>
            </a:extLst>
          </p:cNvPr>
          <p:cNvCxnSpPr/>
          <p:nvPr/>
        </p:nvCxnSpPr>
        <p:spPr>
          <a:xfrm>
            <a:off x="9190660" y="370133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56AD1C-DD2B-473A-A0AF-11E26A9C0EC8}"/>
              </a:ext>
            </a:extLst>
          </p:cNvPr>
          <p:cNvSpPr txBox="1"/>
          <p:nvPr/>
        </p:nvSpPr>
        <p:spPr>
          <a:xfrm>
            <a:off x="8910960" y="2655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325EB-D4F8-46AB-B016-2F85CC546639}"/>
              </a:ext>
            </a:extLst>
          </p:cNvPr>
          <p:cNvSpPr txBox="1"/>
          <p:nvPr/>
        </p:nvSpPr>
        <p:spPr>
          <a:xfrm>
            <a:off x="8921008" y="3176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70ACB7-948E-4B49-B87C-426ABB0B2FBD}"/>
              </a:ext>
            </a:extLst>
          </p:cNvPr>
          <p:cNvSpPr txBox="1"/>
          <p:nvPr/>
        </p:nvSpPr>
        <p:spPr>
          <a:xfrm>
            <a:off x="9388803" y="23539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71586-721B-47B8-B57C-07C55F67E662}"/>
              </a:ext>
            </a:extLst>
          </p:cNvPr>
          <p:cNvCxnSpPr/>
          <p:nvPr/>
        </p:nvCxnSpPr>
        <p:spPr>
          <a:xfrm>
            <a:off x="9685283" y="254589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445859-4B5A-4963-91A5-3A819BCF62A7}"/>
              </a:ext>
            </a:extLst>
          </p:cNvPr>
          <p:cNvCxnSpPr/>
          <p:nvPr/>
        </p:nvCxnSpPr>
        <p:spPr>
          <a:xfrm>
            <a:off x="10315474" y="2541945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B7AB09F-DBE2-40DA-A61F-6FEBC5FB1806}"/>
              </a:ext>
            </a:extLst>
          </p:cNvPr>
          <p:cNvCxnSpPr/>
          <p:nvPr/>
        </p:nvCxnSpPr>
        <p:spPr>
          <a:xfrm>
            <a:off x="9685283" y="254589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405FA9-C130-4D67-A86E-4A115A0A85B3}"/>
              </a:ext>
            </a:extLst>
          </p:cNvPr>
          <p:cNvCxnSpPr/>
          <p:nvPr/>
        </p:nvCxnSpPr>
        <p:spPr>
          <a:xfrm>
            <a:off x="9685283" y="369936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E4A1DD-4676-4F3C-A9F4-EC0E24439FFE}"/>
              </a:ext>
            </a:extLst>
          </p:cNvPr>
          <p:cNvCxnSpPr/>
          <p:nvPr/>
        </p:nvCxnSpPr>
        <p:spPr>
          <a:xfrm>
            <a:off x="10117766" y="254968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F0AF5A-2D04-44D9-A24B-CE3D2CD8960B}"/>
              </a:ext>
            </a:extLst>
          </p:cNvPr>
          <p:cNvCxnSpPr/>
          <p:nvPr/>
        </p:nvCxnSpPr>
        <p:spPr>
          <a:xfrm>
            <a:off x="10117766" y="369524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B552DC1-A8F9-48EC-A5B2-2BCDA5C883E9}"/>
              </a:ext>
            </a:extLst>
          </p:cNvPr>
          <p:cNvSpPr txBox="1"/>
          <p:nvPr/>
        </p:nvSpPr>
        <p:spPr>
          <a:xfrm>
            <a:off x="9868212" y="2649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845792-6853-455E-8E4C-991E99DD0D8F}"/>
              </a:ext>
            </a:extLst>
          </p:cNvPr>
          <p:cNvSpPr txBox="1"/>
          <p:nvPr/>
        </p:nvSpPr>
        <p:spPr>
          <a:xfrm>
            <a:off x="9868211" y="3170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48C54-E027-41E3-8F8E-5E41CC707849}"/>
              </a:ext>
            </a:extLst>
          </p:cNvPr>
          <p:cNvSpPr txBox="1"/>
          <p:nvPr/>
        </p:nvSpPr>
        <p:spPr>
          <a:xfrm>
            <a:off x="10415449" y="2868822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- 5 = -3 &lt; 0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103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3EBD33-A6F5-4112-8622-193203F86B5A}"/>
              </a:ext>
            </a:extLst>
          </p:cNvPr>
          <p:cNvSpPr txBox="1"/>
          <p:nvPr/>
        </p:nvSpPr>
        <p:spPr>
          <a:xfrm>
            <a:off x="7958970" y="1412635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(10,10)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9F4CC-E95C-4F9B-A7D3-EF00CC1EE489}"/>
              </a:ext>
            </a:extLst>
          </p:cNvPr>
          <p:cNvSpPr txBox="1"/>
          <p:nvPr/>
        </p:nvSpPr>
        <p:spPr>
          <a:xfrm>
            <a:off x="5103403" y="4488984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(1,1)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AB82D7-FA5D-44F2-AE8D-E9B0C5DDD26F}"/>
              </a:ext>
            </a:extLst>
          </p:cNvPr>
          <p:cNvSpPr txBox="1"/>
          <p:nvPr/>
        </p:nvSpPr>
        <p:spPr>
          <a:xfrm>
            <a:off x="7917328" y="5060901"/>
            <a:ext cx="164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-x + 5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+ x – 5 = 0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C4489B5-BC8D-4717-9CFB-8F408C9B15FA}"/>
              </a:ext>
            </a:extLst>
          </p:cNvPr>
          <p:cNvCxnSpPr/>
          <p:nvPr/>
        </p:nvCxnSpPr>
        <p:spPr>
          <a:xfrm>
            <a:off x="8758177" y="2551995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F2A0333-1819-4E5D-9DA3-E5ADDD59175C}"/>
              </a:ext>
            </a:extLst>
          </p:cNvPr>
          <p:cNvCxnSpPr/>
          <p:nvPr/>
        </p:nvCxnSpPr>
        <p:spPr>
          <a:xfrm>
            <a:off x="9388368" y="2548041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7D8E9C1-3196-47C0-A59E-18B1820F9839}"/>
              </a:ext>
            </a:extLst>
          </p:cNvPr>
          <p:cNvCxnSpPr/>
          <p:nvPr/>
        </p:nvCxnSpPr>
        <p:spPr>
          <a:xfrm>
            <a:off x="8758177" y="255199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4E97AD-9E2D-43EB-9D33-2BDCB426491D}"/>
              </a:ext>
            </a:extLst>
          </p:cNvPr>
          <p:cNvCxnSpPr/>
          <p:nvPr/>
        </p:nvCxnSpPr>
        <p:spPr>
          <a:xfrm>
            <a:off x="8758177" y="3705457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8EDFAE-CF1A-4FC6-B2EA-BCFBF1DFA822}"/>
              </a:ext>
            </a:extLst>
          </p:cNvPr>
          <p:cNvCxnSpPr/>
          <p:nvPr/>
        </p:nvCxnSpPr>
        <p:spPr>
          <a:xfrm>
            <a:off x="9190660" y="255578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1A8572-51C2-49A8-9067-E5DEEEB95421}"/>
              </a:ext>
            </a:extLst>
          </p:cNvPr>
          <p:cNvCxnSpPr/>
          <p:nvPr/>
        </p:nvCxnSpPr>
        <p:spPr>
          <a:xfrm>
            <a:off x="9190660" y="370133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56AD1C-DD2B-473A-A0AF-11E26A9C0EC8}"/>
              </a:ext>
            </a:extLst>
          </p:cNvPr>
          <p:cNvSpPr txBox="1"/>
          <p:nvPr/>
        </p:nvSpPr>
        <p:spPr>
          <a:xfrm>
            <a:off x="8910960" y="2655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325EB-D4F8-46AB-B016-2F85CC546639}"/>
              </a:ext>
            </a:extLst>
          </p:cNvPr>
          <p:cNvSpPr txBox="1"/>
          <p:nvPr/>
        </p:nvSpPr>
        <p:spPr>
          <a:xfrm>
            <a:off x="8921008" y="3176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70ACB7-948E-4B49-B87C-426ABB0B2FBD}"/>
              </a:ext>
            </a:extLst>
          </p:cNvPr>
          <p:cNvSpPr txBox="1"/>
          <p:nvPr/>
        </p:nvSpPr>
        <p:spPr>
          <a:xfrm>
            <a:off x="9388803" y="23539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71586-721B-47B8-B57C-07C55F67E662}"/>
              </a:ext>
            </a:extLst>
          </p:cNvPr>
          <p:cNvCxnSpPr/>
          <p:nvPr/>
        </p:nvCxnSpPr>
        <p:spPr>
          <a:xfrm>
            <a:off x="9685283" y="2545899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445859-4B5A-4963-91A5-3A819BCF62A7}"/>
              </a:ext>
            </a:extLst>
          </p:cNvPr>
          <p:cNvCxnSpPr/>
          <p:nvPr/>
        </p:nvCxnSpPr>
        <p:spPr>
          <a:xfrm>
            <a:off x="10315474" y="2541945"/>
            <a:ext cx="0" cy="11450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B7AB09F-DBE2-40DA-A61F-6FEBC5FB1806}"/>
              </a:ext>
            </a:extLst>
          </p:cNvPr>
          <p:cNvCxnSpPr/>
          <p:nvPr/>
        </p:nvCxnSpPr>
        <p:spPr>
          <a:xfrm>
            <a:off x="9685283" y="2545899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405FA9-C130-4D67-A86E-4A115A0A85B3}"/>
              </a:ext>
            </a:extLst>
          </p:cNvPr>
          <p:cNvCxnSpPr/>
          <p:nvPr/>
        </p:nvCxnSpPr>
        <p:spPr>
          <a:xfrm>
            <a:off x="9685283" y="3699361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E4A1DD-4676-4F3C-A9F4-EC0E24439FFE}"/>
              </a:ext>
            </a:extLst>
          </p:cNvPr>
          <p:cNvCxnSpPr/>
          <p:nvPr/>
        </p:nvCxnSpPr>
        <p:spPr>
          <a:xfrm>
            <a:off x="10117766" y="2549685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3F0AF5A-2D04-44D9-A24B-CE3D2CD8960B}"/>
              </a:ext>
            </a:extLst>
          </p:cNvPr>
          <p:cNvCxnSpPr/>
          <p:nvPr/>
        </p:nvCxnSpPr>
        <p:spPr>
          <a:xfrm>
            <a:off x="10117766" y="3695243"/>
            <a:ext cx="2059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B552DC1-A8F9-48EC-A5B2-2BCDA5C883E9}"/>
              </a:ext>
            </a:extLst>
          </p:cNvPr>
          <p:cNvSpPr txBox="1"/>
          <p:nvPr/>
        </p:nvSpPr>
        <p:spPr>
          <a:xfrm>
            <a:off x="9797875" y="26494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845792-6853-455E-8E4C-991E99DD0D8F}"/>
              </a:ext>
            </a:extLst>
          </p:cNvPr>
          <p:cNvSpPr txBox="1"/>
          <p:nvPr/>
        </p:nvSpPr>
        <p:spPr>
          <a:xfrm>
            <a:off x="9797874" y="3170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48C54-E027-41E3-8F8E-5E41CC707849}"/>
              </a:ext>
            </a:extLst>
          </p:cNvPr>
          <p:cNvSpPr txBox="1"/>
          <p:nvPr/>
        </p:nvSpPr>
        <p:spPr>
          <a:xfrm>
            <a:off x="10415449" y="2868822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- 5 = 15 &gt; 0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8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Why to Learn AI and Machine Learning?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363497721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186948" y="41399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07AC0-5C8B-4877-A8D2-E23E22358B8D}"/>
              </a:ext>
            </a:extLst>
          </p:cNvPr>
          <p:cNvCxnSpPr>
            <a:cxnSpLocks/>
          </p:cNvCxnSpPr>
          <p:nvPr/>
        </p:nvCxnSpPr>
        <p:spPr>
          <a:xfrm>
            <a:off x="3899411" y="2629957"/>
            <a:ext cx="3893362" cy="2967135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AB82D7-FA5D-44F2-AE8D-E9B0C5DDD26F}"/>
              </a:ext>
            </a:extLst>
          </p:cNvPr>
          <p:cNvSpPr txBox="1"/>
          <p:nvPr/>
        </p:nvSpPr>
        <p:spPr>
          <a:xfrm>
            <a:off x="7917328" y="5060901"/>
            <a:ext cx="1643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= -x + 5</a:t>
            </a:r>
          </a:p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 + x – 5 = 0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7857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257284" y="40092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4428318" y="2672861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3847191" y="3558788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4130217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7751727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F4C9BC-1AC9-4A3E-8A60-D09532D817C4}"/>
              </a:ext>
            </a:extLst>
          </p:cNvPr>
          <p:cNvSpPr txBox="1"/>
          <p:nvPr/>
        </p:nvSpPr>
        <p:spPr>
          <a:xfrm>
            <a:off x="8128640" y="476895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H+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A8B0AB-4FD8-4696-BF65-8E458BF88DDC}"/>
              </a:ext>
            </a:extLst>
          </p:cNvPr>
          <p:cNvSpPr txBox="1"/>
          <p:nvPr/>
        </p:nvSpPr>
        <p:spPr>
          <a:xfrm>
            <a:off x="7482093" y="5678442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H-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2394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257284" y="40092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4428318" y="2672861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3847191" y="3558788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4130217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7751727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8858B-A4CD-403A-A179-73AAB24F5579}"/>
              </a:ext>
            </a:extLst>
          </p:cNvPr>
          <p:cNvSpPr txBox="1"/>
          <p:nvPr/>
        </p:nvSpPr>
        <p:spPr>
          <a:xfrm>
            <a:off x="8180176" y="1880126"/>
            <a:ext cx="2844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all the data points in this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side of the hyperplane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 &gt; </a:t>
            </a:r>
            <a:r>
              <a:rPr lang="el-G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BC8D49-A4CB-494E-9821-11328C3DDEC4}"/>
              </a:ext>
            </a:extLst>
          </p:cNvPr>
          <p:cNvSpPr txBox="1"/>
          <p:nvPr/>
        </p:nvSpPr>
        <p:spPr>
          <a:xfrm>
            <a:off x="324854" y="4550569"/>
            <a:ext cx="2844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all the data points in this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side of the hyperplane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b &lt; -</a:t>
            </a:r>
            <a:r>
              <a:rPr lang="el-G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397C8D-20E1-4D68-812B-4801EA66726A}"/>
              </a:ext>
            </a:extLst>
          </p:cNvPr>
          <p:cNvSpPr txBox="1"/>
          <p:nvPr/>
        </p:nvSpPr>
        <p:spPr>
          <a:xfrm>
            <a:off x="8128640" y="4768950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H+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F520E-5F82-47BB-8EBA-D1CE5264190D}"/>
              </a:ext>
            </a:extLst>
          </p:cNvPr>
          <p:cNvSpPr txBox="1"/>
          <p:nvPr/>
        </p:nvSpPr>
        <p:spPr>
          <a:xfrm>
            <a:off x="7482093" y="5678442"/>
            <a:ext cx="1053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H-</a:t>
            </a:r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830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257284" y="400927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112998" y="340902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8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4428318" y="2672861"/>
            <a:ext cx="3534421" cy="222068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3847191" y="3558788"/>
            <a:ext cx="3534421" cy="222068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4130217" y="3098240"/>
            <a:ext cx="3534421" cy="222068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7751727" y="5219301"/>
            <a:ext cx="34496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85000"/>
                  </a:schemeClr>
                </a:solidFill>
              </a:rPr>
              <a:t>H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0F06F-0ED6-4AFF-81B8-5EF64219D2C3}"/>
              </a:ext>
            </a:extLst>
          </p:cNvPr>
          <p:cNvSpPr txBox="1"/>
          <p:nvPr/>
        </p:nvSpPr>
        <p:spPr>
          <a:xfrm>
            <a:off x="8028159" y="4768950"/>
            <a:ext cx="6110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85000"/>
                  </a:schemeClr>
                </a:solidFill>
              </a:rPr>
              <a:t>H+</a:t>
            </a:r>
            <a:r>
              <a:rPr lang="el-GR" sz="2000" b="1" dirty="0">
                <a:solidFill>
                  <a:schemeClr val="bg1">
                    <a:lumMod val="85000"/>
                  </a:schemeClr>
                </a:solidFill>
              </a:rPr>
              <a:t>δ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4386-21BF-4D77-A86D-3142CD7DEA94}"/>
              </a:ext>
            </a:extLst>
          </p:cNvPr>
          <p:cNvSpPr txBox="1"/>
          <p:nvPr/>
        </p:nvSpPr>
        <p:spPr>
          <a:xfrm>
            <a:off x="7381612" y="5678442"/>
            <a:ext cx="56137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85000"/>
                  </a:schemeClr>
                </a:solidFill>
              </a:rPr>
              <a:t>H-</a:t>
            </a:r>
            <a:r>
              <a:rPr lang="el-GR" sz="2000" b="1" dirty="0">
                <a:solidFill>
                  <a:schemeClr val="bg1">
                    <a:lumMod val="85000"/>
                  </a:schemeClr>
                </a:solidFill>
              </a:rPr>
              <a:t>δ</a:t>
            </a:r>
            <a:endParaRPr lang="en-GB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8858B-A4CD-403A-A179-73AAB24F5579}"/>
              </a:ext>
            </a:extLst>
          </p:cNvPr>
          <p:cNvSpPr txBox="1"/>
          <p:nvPr/>
        </p:nvSpPr>
        <p:spPr>
          <a:xfrm>
            <a:off x="8180176" y="1880126"/>
            <a:ext cx="2844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85000"/>
                  </a:schemeClr>
                </a:solidFill>
              </a:rPr>
              <a:t>for all the data points in this</a:t>
            </a:r>
          </a:p>
          <a:p>
            <a:pPr algn="ctr"/>
            <a:r>
              <a:rPr lang="hu-HU" i="1" dirty="0">
                <a:solidFill>
                  <a:schemeClr val="bg1">
                    <a:lumMod val="85000"/>
                  </a:schemeClr>
                </a:solidFill>
              </a:rPr>
              <a:t>side of the hyperplane</a:t>
            </a:r>
          </a:p>
          <a:p>
            <a:pPr algn="ctr"/>
            <a:endParaRPr lang="hu-HU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hu-HU" b="1" i="1" u="sng" dirty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bg1">
                    <a:lumMod val="85000"/>
                  </a:schemeClr>
                </a:solidFill>
              </a:rPr>
              <a:t> + b &gt; </a:t>
            </a:r>
            <a:r>
              <a:rPr lang="el-GR" sz="1800" b="1" dirty="0">
                <a:solidFill>
                  <a:schemeClr val="bg1">
                    <a:lumMod val="85000"/>
                  </a:schemeClr>
                </a:solidFill>
              </a:rPr>
              <a:t>δ</a:t>
            </a:r>
            <a:endParaRPr lang="hu-HU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BC8D49-A4CB-494E-9821-11328C3DDEC4}"/>
              </a:ext>
            </a:extLst>
          </p:cNvPr>
          <p:cNvSpPr txBox="1"/>
          <p:nvPr/>
        </p:nvSpPr>
        <p:spPr>
          <a:xfrm>
            <a:off x="324854" y="4550569"/>
            <a:ext cx="2844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85000"/>
                  </a:schemeClr>
                </a:solidFill>
              </a:rPr>
              <a:t>for all the data points in this</a:t>
            </a:r>
          </a:p>
          <a:p>
            <a:pPr algn="ctr"/>
            <a:r>
              <a:rPr lang="hu-HU" i="1" dirty="0">
                <a:solidFill>
                  <a:schemeClr val="bg1">
                    <a:lumMod val="85000"/>
                  </a:schemeClr>
                </a:solidFill>
              </a:rPr>
              <a:t>side of the hyperplane</a:t>
            </a:r>
          </a:p>
          <a:p>
            <a:pPr algn="ctr"/>
            <a:endParaRPr lang="hu-HU" i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hu-HU" b="1" i="1" u="sng" dirty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hu-HU" b="1" i="1" baseline="30000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hu-HU" b="1" i="1" u="sng" dirty="0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hu-HU" b="1" i="1" dirty="0">
                <a:solidFill>
                  <a:schemeClr val="bg1">
                    <a:lumMod val="85000"/>
                  </a:schemeClr>
                </a:solidFill>
              </a:rPr>
              <a:t> + b &lt; -</a:t>
            </a:r>
            <a:r>
              <a:rPr lang="el-GR" sz="1800" b="1" dirty="0">
                <a:solidFill>
                  <a:schemeClr val="bg1">
                    <a:lumMod val="85000"/>
                  </a:schemeClr>
                </a:solidFill>
              </a:rPr>
              <a:t>δ</a:t>
            </a:r>
            <a:endParaRPr lang="hu-HU" b="1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BDA5E0-791B-4ACE-B548-8B0DDE7C96A8}"/>
              </a:ext>
            </a:extLst>
          </p:cNvPr>
          <p:cNvSpPr/>
          <p:nvPr/>
        </p:nvSpPr>
        <p:spPr>
          <a:xfrm>
            <a:off x="2978927" y="3237667"/>
            <a:ext cx="6234145" cy="13684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 mathematical convenience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usually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the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delta offset to  one (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δ=1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simplify the design of the classifier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output labels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accordingly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949822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692244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3988912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1895921" y="40092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1986571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2340740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3510571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3590649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3751635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4781201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5275635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5199020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4108556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326960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446605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2066955" y="2672861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1485828" y="3558788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1768854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5390364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0F06F-0ED6-4AFF-81B8-5EF64219D2C3}"/>
              </a:ext>
            </a:extLst>
          </p:cNvPr>
          <p:cNvSpPr txBox="1"/>
          <p:nvPr/>
        </p:nvSpPr>
        <p:spPr>
          <a:xfrm>
            <a:off x="5665191" y="475855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H+1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4386-21BF-4D77-A86D-3142CD7DEA94}"/>
              </a:ext>
            </a:extLst>
          </p:cNvPr>
          <p:cNvSpPr txBox="1"/>
          <p:nvPr/>
        </p:nvSpPr>
        <p:spPr>
          <a:xfrm>
            <a:off x="5020249" y="5678442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H-1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2CDCE-0AE1-438D-BA8B-62951EFF59E6}"/>
              </a:ext>
            </a:extLst>
          </p:cNvPr>
          <p:cNvSpPr txBox="1"/>
          <p:nvPr/>
        </p:nvSpPr>
        <p:spPr>
          <a:xfrm>
            <a:off x="7398728" y="1380764"/>
            <a:ext cx="41433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convenient to define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δ=1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it allows the classification constraints to be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combined into a single constraint  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define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hyperplane such that</a:t>
            </a:r>
          </a:p>
          <a:p>
            <a:pPr algn="ctr"/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b ≥ 1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b ≤ 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rgbClr val="FFC000"/>
                </a:solidFill>
              </a:rPr>
              <a:t>y</a:t>
            </a:r>
            <a:r>
              <a:rPr lang="hu-HU" sz="2000" b="1" i="1" baseline="-25000" dirty="0">
                <a:solidFill>
                  <a:srgbClr val="FFC000"/>
                </a:solidFill>
              </a:rPr>
              <a:t>i</a:t>
            </a:r>
            <a:r>
              <a:rPr lang="hu-HU" sz="2000" b="1" i="1" dirty="0">
                <a:solidFill>
                  <a:srgbClr val="FFC000"/>
                </a:solidFill>
              </a:rPr>
              <a:t>(</a:t>
            </a:r>
            <a:r>
              <a:rPr lang="hu-HU" sz="2000" b="1" i="1" u="sng" dirty="0">
                <a:solidFill>
                  <a:srgbClr val="FFC000"/>
                </a:solidFill>
              </a:rPr>
              <a:t>w</a:t>
            </a:r>
            <a:r>
              <a:rPr lang="hu-HU" sz="2000" b="1" i="1" dirty="0">
                <a:solidFill>
                  <a:srgbClr val="FFC000"/>
                </a:solidFill>
              </a:rPr>
              <a:t> </a:t>
            </a:r>
            <a:r>
              <a:rPr lang="hu-HU" sz="2000" b="1" i="1" u="sng" dirty="0">
                <a:solidFill>
                  <a:srgbClr val="FFC000"/>
                </a:solidFill>
              </a:rPr>
              <a:t>x</a:t>
            </a:r>
            <a:r>
              <a:rPr lang="hu-HU" sz="2000" b="1" i="1" baseline="-25000" dirty="0">
                <a:solidFill>
                  <a:srgbClr val="FFC000"/>
                </a:solidFill>
              </a:rPr>
              <a:t>i </a:t>
            </a:r>
            <a:r>
              <a:rPr lang="hu-HU" sz="2000" b="1" i="1" dirty="0">
                <a:solidFill>
                  <a:srgbClr val="FFC000"/>
                </a:solidFill>
              </a:rPr>
              <a:t>+ b) ≥ 1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single constraint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deal with !!!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(and of course support vectors are when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b) = 1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8627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949822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692244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3988912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1895921" y="40092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1986571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2340740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3510571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3590649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3751635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4781201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5275635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5199020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4108556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326960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446605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2066955" y="2672861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1485828" y="3558788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1768854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5390364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0F06F-0ED6-4AFF-81B8-5EF64219D2C3}"/>
              </a:ext>
            </a:extLst>
          </p:cNvPr>
          <p:cNvSpPr txBox="1"/>
          <p:nvPr/>
        </p:nvSpPr>
        <p:spPr>
          <a:xfrm>
            <a:off x="5665191" y="475855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H+1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4386-21BF-4D77-A86D-3142CD7DEA94}"/>
              </a:ext>
            </a:extLst>
          </p:cNvPr>
          <p:cNvSpPr txBox="1"/>
          <p:nvPr/>
        </p:nvSpPr>
        <p:spPr>
          <a:xfrm>
            <a:off x="5020249" y="5678442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H-1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2CDCE-0AE1-438D-BA8B-62951EFF59E6}"/>
              </a:ext>
            </a:extLst>
          </p:cNvPr>
          <p:cNvSpPr txBox="1"/>
          <p:nvPr/>
        </p:nvSpPr>
        <p:spPr>
          <a:xfrm>
            <a:off x="7398728" y="1380764"/>
            <a:ext cx="41433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define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hyperplane such that</a:t>
            </a:r>
          </a:p>
          <a:p>
            <a:pPr algn="ctr"/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b ≥ 1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</a:t>
            </a:r>
          </a:p>
          <a:p>
            <a:pPr algn="ctr"/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b ≤ 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-1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points on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lines are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called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vectors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distance between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lines is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δ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δ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THE TOTAL DISTANCE BETWEEN H</a:t>
            </a:r>
            <a:r>
              <a:rPr lang="hu-HU" sz="2000" b="1" i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hu-HU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</a:t>
            </a:r>
            <a:r>
              <a:rPr lang="hu-HU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?</a:t>
            </a:r>
            <a:r>
              <a:rPr lang="hu-HU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ctr"/>
            <a:endParaRPr lang="hu-HU" sz="20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crucial because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maximum margin classifier so we have to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the distance</a:t>
            </a:r>
          </a:p>
        </p:txBody>
      </p:sp>
    </p:spTree>
    <p:extLst>
      <p:ext uri="{BB962C8B-B14F-4D97-AF65-F5344CB8AC3E}">
        <p14:creationId xmlns:p14="http://schemas.microsoft.com/office/powerpoint/2010/main" val="7522986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949822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692244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3988912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1895921" y="40092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1986571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2340740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3510571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3590649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3751635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4781201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5275635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5199020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4108556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326960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446605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2066955" y="2672861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1485828" y="3558788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1768854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5390364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0F06F-0ED6-4AFF-81B8-5EF64219D2C3}"/>
              </a:ext>
            </a:extLst>
          </p:cNvPr>
          <p:cNvSpPr txBox="1"/>
          <p:nvPr/>
        </p:nvSpPr>
        <p:spPr>
          <a:xfrm>
            <a:off x="5665191" y="475855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H+1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4386-21BF-4D77-A86D-3142CD7DEA94}"/>
              </a:ext>
            </a:extLst>
          </p:cNvPr>
          <p:cNvSpPr txBox="1"/>
          <p:nvPr/>
        </p:nvSpPr>
        <p:spPr>
          <a:xfrm>
            <a:off x="5020249" y="5678442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H-1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2CDCE-0AE1-438D-BA8B-62951EFF59E6}"/>
              </a:ext>
            </a:extLst>
          </p:cNvPr>
          <p:cNvSpPr txBox="1"/>
          <p:nvPr/>
        </p:nvSpPr>
        <p:spPr>
          <a:xfrm>
            <a:off x="7253864" y="1386638"/>
            <a:ext cx="45789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distance between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(and this is the distance between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well) is defined by the following formula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if we want to get the total distance between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then: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this is a typical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maximization problem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4BCEA0-98C9-4F83-8D63-32B2F821BE49}"/>
                  </a:ext>
                </a:extLst>
              </p:cNvPr>
              <p:cNvSpPr txBox="1"/>
              <p:nvPr/>
            </p:nvSpPr>
            <p:spPr>
              <a:xfrm>
                <a:off x="9196001" y="2763905"/>
                <a:ext cx="775020" cy="722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u-HU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GB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4BCEA0-98C9-4F83-8D63-32B2F821B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001" y="2763905"/>
                <a:ext cx="775020" cy="722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5C20C9-5611-46B4-AB86-501A6CCE0E76}"/>
                  </a:ext>
                </a:extLst>
              </p:cNvPr>
              <p:cNvSpPr txBox="1"/>
              <p:nvPr/>
            </p:nvSpPr>
            <p:spPr>
              <a:xfrm>
                <a:off x="9196001" y="4929519"/>
                <a:ext cx="775019" cy="748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u-HU" sz="20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  <m:r>
                            <a:rPr lang="hu-HU" sz="20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GB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5C20C9-5611-46B4-AB86-501A6CCE0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001" y="4929519"/>
                <a:ext cx="775019" cy="748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2240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949822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692244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3988912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1895921" y="40092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1986571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2340740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3510571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3590649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3751635" y="340902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4781201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5275635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5199020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4108556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326960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446605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2066955" y="2672861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1485828" y="3558788"/>
            <a:ext cx="3534421" cy="2220686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1768854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5390364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0F06F-0ED6-4AFF-81B8-5EF64219D2C3}"/>
              </a:ext>
            </a:extLst>
          </p:cNvPr>
          <p:cNvSpPr txBox="1"/>
          <p:nvPr/>
        </p:nvSpPr>
        <p:spPr>
          <a:xfrm>
            <a:off x="5665191" y="475855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H+1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4386-21BF-4D77-A86D-3142CD7DEA94}"/>
              </a:ext>
            </a:extLst>
          </p:cNvPr>
          <p:cNvSpPr txBox="1"/>
          <p:nvPr/>
        </p:nvSpPr>
        <p:spPr>
          <a:xfrm>
            <a:off x="5020249" y="5678442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H-1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2CDCE-0AE1-438D-BA8B-62951EFF59E6}"/>
              </a:ext>
            </a:extLst>
          </p:cNvPr>
          <p:cNvSpPr txBox="1"/>
          <p:nvPr/>
        </p:nvSpPr>
        <p:spPr>
          <a:xfrm>
            <a:off x="7253864" y="1386638"/>
            <a:ext cx="45789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maximization problem can be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transformed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into a minimization problem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minimize this 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instead and we can transform the problem into: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this is a typical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minimization problem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BCEA0-98C9-4F83-8D63-32B2F821BE49}"/>
              </a:ext>
            </a:extLst>
          </p:cNvPr>
          <p:cNvSpPr txBox="1"/>
          <p:nvPr/>
        </p:nvSpPr>
        <p:spPr>
          <a:xfrm>
            <a:off x="9152141" y="2513013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||w||</a:t>
            </a:r>
            <a:endParaRPr lang="en-GB" sz="2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5C20C9-5611-46B4-AB86-501A6CCE0E76}"/>
                  </a:ext>
                </a:extLst>
              </p:cNvPr>
              <p:cNvSpPr txBox="1"/>
              <p:nvPr/>
            </p:nvSpPr>
            <p:spPr>
              <a:xfrm>
                <a:off x="9212279" y="4561275"/>
                <a:ext cx="1305165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rgbClr val="FFC000"/>
                    </a:solidFill>
                  </a:rPr>
                  <a:t> ||w||</a:t>
                </a:r>
                <a:r>
                  <a:rPr lang="hu-HU" sz="2400" b="1" baseline="30000" dirty="0">
                    <a:solidFill>
                      <a:srgbClr val="FFC000"/>
                    </a:solidFill>
                  </a:rPr>
                  <a:t>2</a:t>
                </a:r>
                <a:endParaRPr lang="en-GB" sz="2400" b="1" baseline="30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5C20C9-5611-46B4-AB86-501A6CCE0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79" y="4561275"/>
                <a:ext cx="1305165" cy="624082"/>
              </a:xfrm>
              <a:prstGeom prst="rect">
                <a:avLst/>
              </a:prstGeom>
              <a:blipFill>
                <a:blip r:embed="rId3"/>
                <a:stretch>
                  <a:fillRect r="-2336" b="-8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631A25A-D543-4994-BCFD-73DA2DFD68B4}"/>
              </a:ext>
            </a:extLst>
          </p:cNvPr>
          <p:cNvSpPr txBox="1"/>
          <p:nvPr/>
        </p:nvSpPr>
        <p:spPr>
          <a:xfrm>
            <a:off x="8712411" y="470888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min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06209-8767-467A-B38D-D67A7C6BD87D}"/>
              </a:ext>
            </a:extLst>
          </p:cNvPr>
          <p:cNvSpPr txBox="1"/>
          <p:nvPr/>
        </p:nvSpPr>
        <p:spPr>
          <a:xfrm>
            <a:off x="8297182" y="5295612"/>
            <a:ext cx="257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rgbClr val="FFC000"/>
                </a:solidFill>
              </a:rPr>
              <a:t>y</a:t>
            </a:r>
            <a:r>
              <a:rPr lang="hu-HU" sz="2000" b="1" i="1" baseline="-25000" dirty="0">
                <a:solidFill>
                  <a:srgbClr val="FFC000"/>
                </a:solidFill>
              </a:rPr>
              <a:t>i</a:t>
            </a:r>
            <a:r>
              <a:rPr lang="hu-HU" sz="2000" b="1" i="1" dirty="0">
                <a:solidFill>
                  <a:srgbClr val="FFC000"/>
                </a:solidFill>
              </a:rPr>
              <a:t>(</a:t>
            </a:r>
            <a:r>
              <a:rPr lang="hu-HU" sz="2000" b="1" i="1" u="sng" dirty="0">
                <a:solidFill>
                  <a:srgbClr val="FFC000"/>
                </a:solidFill>
              </a:rPr>
              <a:t>w</a:t>
            </a:r>
            <a:r>
              <a:rPr lang="hu-HU" sz="2000" b="1" i="1" dirty="0">
                <a:solidFill>
                  <a:srgbClr val="FFC000"/>
                </a:solidFill>
              </a:rPr>
              <a:t> </a:t>
            </a:r>
            <a:r>
              <a:rPr lang="hu-HU" sz="2000" b="1" i="1" u="sng" dirty="0">
                <a:solidFill>
                  <a:srgbClr val="FFC000"/>
                </a:solidFill>
              </a:rPr>
              <a:t>x</a:t>
            </a:r>
            <a:r>
              <a:rPr lang="hu-HU" sz="2000" b="1" i="1" baseline="-25000" dirty="0">
                <a:solidFill>
                  <a:srgbClr val="FFC000"/>
                </a:solidFill>
              </a:rPr>
              <a:t>i </a:t>
            </a:r>
            <a:r>
              <a:rPr lang="hu-HU" sz="2000" b="1" i="1" dirty="0">
                <a:solidFill>
                  <a:srgbClr val="FFC000"/>
                </a:solidFill>
              </a:rPr>
              <a:t>+ b) ≥ 1    i=1...N</a:t>
            </a:r>
          </a:p>
          <a:p>
            <a:endParaRPr lang="en-GB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BE61D-2279-4C43-AF33-8633843E7160}"/>
              </a:ext>
            </a:extLst>
          </p:cNvPr>
          <p:cNvSpPr txBox="1"/>
          <p:nvPr/>
        </p:nvSpPr>
        <p:spPr>
          <a:xfrm>
            <a:off x="8837896" y="492966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w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72992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949822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692244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3988912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1895921" y="400927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1986571" y="5309735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2340740" y="470228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3510571" y="5034986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3590649" y="2239198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3751635" y="340902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4781201" y="3755615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5275635" y="3134280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5199020" y="175946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4108556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326960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446605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C2D13-085E-418D-ACCD-49631D643052}"/>
              </a:ext>
            </a:extLst>
          </p:cNvPr>
          <p:cNvCxnSpPr/>
          <p:nvPr/>
        </p:nvCxnSpPr>
        <p:spPr>
          <a:xfrm>
            <a:off x="2066955" y="2672861"/>
            <a:ext cx="3534421" cy="2220686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101D9-AF6E-46C2-98B1-6525B3BCC0F6}"/>
              </a:ext>
            </a:extLst>
          </p:cNvPr>
          <p:cNvCxnSpPr/>
          <p:nvPr/>
        </p:nvCxnSpPr>
        <p:spPr>
          <a:xfrm>
            <a:off x="1485828" y="3558788"/>
            <a:ext cx="3534421" cy="2220686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1768854" y="3098240"/>
            <a:ext cx="3534421" cy="2220686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3767B-0497-4F69-BFA5-F43934BE7A2E}"/>
              </a:ext>
            </a:extLst>
          </p:cNvPr>
          <p:cNvSpPr txBox="1"/>
          <p:nvPr/>
        </p:nvSpPr>
        <p:spPr>
          <a:xfrm>
            <a:off x="5390364" y="5219301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H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E0F06F-0ED6-4AFF-81B8-5EF64219D2C3}"/>
              </a:ext>
            </a:extLst>
          </p:cNvPr>
          <p:cNvSpPr txBox="1"/>
          <p:nvPr/>
        </p:nvSpPr>
        <p:spPr>
          <a:xfrm>
            <a:off x="5665191" y="4758554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 = H+1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4386-21BF-4D77-A86D-3142CD7DEA94}"/>
              </a:ext>
            </a:extLst>
          </p:cNvPr>
          <p:cNvSpPr txBox="1"/>
          <p:nvPr/>
        </p:nvSpPr>
        <p:spPr>
          <a:xfrm>
            <a:off x="5020249" y="5678442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H</a:t>
            </a:r>
            <a:r>
              <a:rPr lang="hu-HU" sz="2000" b="1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 = H-1</a:t>
            </a: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B2CDCE-0AE1-438D-BA8B-62951EFF59E6}"/>
              </a:ext>
            </a:extLst>
          </p:cNvPr>
          <p:cNvSpPr txBox="1"/>
          <p:nvPr/>
        </p:nvSpPr>
        <p:spPr>
          <a:xfrm>
            <a:off x="7253864" y="1386638"/>
            <a:ext cx="45789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every maximization problem can be </a:t>
            </a: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transformed</a:t>
            </a:r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 into a minimization problem</a:t>
            </a:r>
          </a:p>
          <a:p>
            <a:pPr algn="ctr"/>
            <a:endParaRPr lang="hu-HU" sz="2000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hu-HU" sz="2000" b="1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we can </a:t>
            </a: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minimize this function</a:t>
            </a:r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 instead and we can transform the problem into: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i="1" dirty="0">
                <a:solidFill>
                  <a:schemeClr val="bg1">
                    <a:lumMod val="95000"/>
                  </a:schemeClr>
                </a:solidFill>
              </a:rPr>
              <a:t>so this is a typical </a:t>
            </a:r>
            <a:r>
              <a:rPr lang="hu-HU" sz="2000" b="1" i="1" dirty="0">
                <a:solidFill>
                  <a:schemeClr val="bg1">
                    <a:lumMod val="95000"/>
                  </a:schemeClr>
                </a:solidFill>
              </a:rPr>
              <a:t>minimization problem</a:t>
            </a:r>
          </a:p>
          <a:p>
            <a:pPr algn="ctr"/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BCEA0-98C9-4F83-8D63-32B2F821BE49}"/>
              </a:ext>
            </a:extLst>
          </p:cNvPr>
          <p:cNvSpPr txBox="1"/>
          <p:nvPr/>
        </p:nvSpPr>
        <p:spPr>
          <a:xfrm>
            <a:off x="9152141" y="2513013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bg1">
                    <a:lumMod val="95000"/>
                  </a:schemeClr>
                </a:solidFill>
              </a:rPr>
              <a:t>||w||</a:t>
            </a:r>
            <a:endParaRPr lang="en-GB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5C20C9-5611-46B4-AB86-501A6CCE0E76}"/>
                  </a:ext>
                </a:extLst>
              </p:cNvPr>
              <p:cNvSpPr txBox="1"/>
              <p:nvPr/>
            </p:nvSpPr>
            <p:spPr>
              <a:xfrm>
                <a:off x="9212279" y="4561275"/>
                <a:ext cx="1305165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rgbClr val="FFC000"/>
                    </a:solidFill>
                  </a:rPr>
                  <a:t> ||w||</a:t>
                </a:r>
                <a:r>
                  <a:rPr lang="hu-HU" sz="2400" b="1" baseline="30000" dirty="0">
                    <a:solidFill>
                      <a:srgbClr val="FFC000"/>
                    </a:solidFill>
                  </a:rPr>
                  <a:t>2</a:t>
                </a:r>
                <a:endParaRPr lang="en-GB" sz="2400" b="1" baseline="30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65C20C9-5611-46B4-AB86-501A6CCE0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79" y="4561275"/>
                <a:ext cx="1305165" cy="624082"/>
              </a:xfrm>
              <a:prstGeom prst="rect">
                <a:avLst/>
              </a:prstGeom>
              <a:blipFill>
                <a:blip r:embed="rId3"/>
                <a:stretch>
                  <a:fillRect r="-2336" b="-8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631A25A-D543-4994-BCFD-73DA2DFD68B4}"/>
              </a:ext>
            </a:extLst>
          </p:cNvPr>
          <p:cNvSpPr txBox="1"/>
          <p:nvPr/>
        </p:nvSpPr>
        <p:spPr>
          <a:xfrm>
            <a:off x="8712411" y="470888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min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06209-8767-467A-B38D-D67A7C6BD87D}"/>
              </a:ext>
            </a:extLst>
          </p:cNvPr>
          <p:cNvSpPr txBox="1"/>
          <p:nvPr/>
        </p:nvSpPr>
        <p:spPr>
          <a:xfrm>
            <a:off x="8297182" y="5295612"/>
            <a:ext cx="25747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rgbClr val="FFC000"/>
                </a:solidFill>
              </a:rPr>
              <a:t>y</a:t>
            </a:r>
            <a:r>
              <a:rPr lang="hu-HU" sz="2000" b="1" i="1" baseline="-25000" dirty="0">
                <a:solidFill>
                  <a:srgbClr val="FFC000"/>
                </a:solidFill>
              </a:rPr>
              <a:t>i</a:t>
            </a:r>
            <a:r>
              <a:rPr lang="hu-HU" sz="2000" b="1" i="1" dirty="0">
                <a:solidFill>
                  <a:srgbClr val="FFC000"/>
                </a:solidFill>
              </a:rPr>
              <a:t>(</a:t>
            </a:r>
            <a:r>
              <a:rPr lang="hu-HU" sz="2000" b="1" i="1" u="sng" dirty="0">
                <a:solidFill>
                  <a:srgbClr val="FFC000"/>
                </a:solidFill>
              </a:rPr>
              <a:t>w</a:t>
            </a:r>
            <a:r>
              <a:rPr lang="hu-HU" sz="2000" b="1" i="1" dirty="0">
                <a:solidFill>
                  <a:srgbClr val="FFC000"/>
                </a:solidFill>
              </a:rPr>
              <a:t> </a:t>
            </a:r>
            <a:r>
              <a:rPr lang="hu-HU" sz="2000" b="1" i="1" u="sng" dirty="0">
                <a:solidFill>
                  <a:srgbClr val="FFC000"/>
                </a:solidFill>
              </a:rPr>
              <a:t>x</a:t>
            </a:r>
            <a:r>
              <a:rPr lang="hu-HU" sz="2000" b="1" i="1" baseline="-25000" dirty="0">
                <a:solidFill>
                  <a:srgbClr val="FFC000"/>
                </a:solidFill>
              </a:rPr>
              <a:t>i </a:t>
            </a:r>
            <a:r>
              <a:rPr lang="hu-HU" sz="2000" b="1" i="1" dirty="0">
                <a:solidFill>
                  <a:srgbClr val="FFC000"/>
                </a:solidFill>
              </a:rPr>
              <a:t>+ b) ≥ 1    i=1...N</a:t>
            </a:r>
          </a:p>
          <a:p>
            <a:endParaRPr lang="en-GB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BE61D-2279-4C43-AF33-8633843E7160}"/>
              </a:ext>
            </a:extLst>
          </p:cNvPr>
          <p:cNvSpPr txBox="1"/>
          <p:nvPr/>
        </p:nvSpPr>
        <p:spPr>
          <a:xfrm>
            <a:off x="8837896" y="492966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w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2620C8-2C68-4757-8FFD-C2E407F405B9}"/>
              </a:ext>
            </a:extLst>
          </p:cNvPr>
          <p:cNvSpPr/>
          <p:nvPr/>
        </p:nvSpPr>
        <p:spPr>
          <a:xfrm>
            <a:off x="7772345" y="4200211"/>
            <a:ext cx="3526971" cy="1878341"/>
          </a:xfrm>
          <a:prstGeom prst="ellipse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FB36FB-5CB8-4D52-961E-A558B986DC9A}"/>
              </a:ext>
            </a:extLst>
          </p:cNvPr>
          <p:cNvSpPr txBox="1"/>
          <p:nvPr/>
        </p:nvSpPr>
        <p:spPr>
          <a:xfrm>
            <a:off x="8276302" y="3167098"/>
            <a:ext cx="2534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rgbClr val="FF9999"/>
                </a:solidFill>
              </a:rPr>
              <a:t>PRIMAL FORM OF </a:t>
            </a:r>
          </a:p>
          <a:p>
            <a:pPr algn="ctr"/>
            <a:r>
              <a:rPr lang="hu-HU" sz="2400" b="1" dirty="0">
                <a:solidFill>
                  <a:srgbClr val="FF9999"/>
                </a:solidFill>
              </a:rPr>
              <a:t>THE PROBLEM !!!</a:t>
            </a:r>
            <a:endParaRPr lang="en-GB" sz="24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7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Support Vector Machines (SVMs)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416817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Learn Artificial Intelligence?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204290"/>
            <a:ext cx="4293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1.) OPTIMIZATION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7D245-16C4-4020-ABCF-06854BB9C10B}"/>
              </a:ext>
            </a:extLst>
          </p:cNvPr>
          <p:cNvSpPr txBox="1"/>
          <p:nvPr/>
        </p:nvSpPr>
        <p:spPr>
          <a:xfrm>
            <a:off x="1430705" y="1836048"/>
            <a:ext cx="98494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determinsitic algorithms are working fine usually such as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graph algorithms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or other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optimization algorithms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(dynamic programming etc.)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5872E-1487-4C19-B5EC-9A826EEA0618}"/>
              </a:ext>
            </a:extLst>
          </p:cNvPr>
          <p:cNvSpPr txBox="1"/>
          <p:nvPr/>
        </p:nvSpPr>
        <p:spPr>
          <a:xfrm>
            <a:off x="3513241" y="2903331"/>
            <a:ext cx="6059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BUT THEY ARE GETTING EXTREMELY SLOW AS </a:t>
            </a:r>
          </a:p>
          <a:p>
            <a:pPr algn="ctr"/>
            <a:r>
              <a:rPr lang="hu-HU" sz="2400" b="1" dirty="0">
                <a:solidFill>
                  <a:srgbClr val="FF9999"/>
                </a:solidFill>
                <a:sym typeface="Wingdings" panose="05000000000000000000" pitchFamily="2" charset="2"/>
              </a:rPr>
              <a:t>THE SEARCH SPACE INCREASES !!!</a:t>
            </a:r>
            <a:endParaRPr lang="en-GB" sz="2400" b="1" dirty="0">
              <a:solidFill>
                <a:srgbClr val="FF99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85B92-7BF7-4B27-B90D-876BEEDCF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5" y="3636403"/>
            <a:ext cx="2883159" cy="19246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6EEED9-1D39-4D6C-B1C1-EEFFD50BDBA4}"/>
              </a:ext>
            </a:extLst>
          </p:cNvPr>
          <p:cNvSpPr txBox="1"/>
          <p:nvPr/>
        </p:nvSpPr>
        <p:spPr>
          <a:xfrm>
            <a:off x="5822584" y="4016781"/>
            <a:ext cx="592957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there are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heuristic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meta-heuristic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approaches to deal with this problem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genetic algorithms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ant colony optimization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bee colony optimization etc.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8CE477-2364-4418-A5F7-72090AC8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84" y="4919341"/>
            <a:ext cx="2793359" cy="1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2192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main problem is that in </a:t>
            </a:r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problems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non-linearly separable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classifying all the data points correctly – we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some mistakes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many real-world applications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relationships between variables are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non-linear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key feature of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their ability to map the problem into a higher dimension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space using a process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known as the </a:t>
            </a:r>
            <a:r>
              <a:rPr lang="hu-HU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en-US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 trick</a:t>
            </a:r>
            <a:r>
              <a:rPr lang="hu-HU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non-linear relationship may suddenly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appear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quite linear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3270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main problem is that in </a:t>
            </a:r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problems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non-linearly separable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instead of classifying all the data points correctly – we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 some mistakes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many real-world applications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relationships between variables are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non-linear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key feature of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their ability to map the problem into a higher dimension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space using a process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known as the </a:t>
            </a:r>
            <a:r>
              <a:rPr lang="hu-HU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</a:t>
            </a:r>
            <a:r>
              <a:rPr lang="en-US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 trick</a:t>
            </a:r>
            <a:r>
              <a:rPr lang="hu-HU" sz="2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non-linear relationship may suddenly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appear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quite linear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1626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0A2A3A-081B-4822-A141-F985AF1737CD}"/>
              </a:ext>
            </a:extLst>
          </p:cNvPr>
          <p:cNvCxnSpPr/>
          <p:nvPr/>
        </p:nvCxnSpPr>
        <p:spPr>
          <a:xfrm flipV="1">
            <a:off x="3311185" y="1383825"/>
            <a:ext cx="0" cy="51129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584C0-D4DC-4164-8347-9248D3BD45DB}"/>
              </a:ext>
            </a:extLst>
          </p:cNvPr>
          <p:cNvCxnSpPr>
            <a:cxnSpLocks/>
          </p:cNvCxnSpPr>
          <p:nvPr/>
        </p:nvCxnSpPr>
        <p:spPr>
          <a:xfrm>
            <a:off x="3053607" y="6252039"/>
            <a:ext cx="652893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E74EC8-391D-4A9D-99C5-8C7D5D8A454C}"/>
              </a:ext>
            </a:extLst>
          </p:cNvPr>
          <p:cNvSpPr txBox="1"/>
          <p:nvPr/>
        </p:nvSpPr>
        <p:spPr>
          <a:xfrm>
            <a:off x="6350275" y="6320827"/>
            <a:ext cx="32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5807E5-1437-41AA-B4E4-1D5431FA97E4}"/>
              </a:ext>
            </a:extLst>
          </p:cNvPr>
          <p:cNvSpPr/>
          <p:nvPr/>
        </p:nvSpPr>
        <p:spPr>
          <a:xfrm>
            <a:off x="4548373" y="37953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C7B86D-D19F-4808-A438-B2EB1FDB3835}"/>
              </a:ext>
            </a:extLst>
          </p:cNvPr>
          <p:cNvSpPr/>
          <p:nvPr/>
        </p:nvSpPr>
        <p:spPr>
          <a:xfrm>
            <a:off x="4347934" y="530973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0587D-4D7C-4BD6-9BF6-ADF6463F0951}"/>
              </a:ext>
            </a:extLst>
          </p:cNvPr>
          <p:cNvSpPr/>
          <p:nvPr/>
        </p:nvSpPr>
        <p:spPr>
          <a:xfrm>
            <a:off x="4702103" y="470228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ADB76F-2924-407C-A440-3BB1E343C80B}"/>
              </a:ext>
            </a:extLst>
          </p:cNvPr>
          <p:cNvSpPr/>
          <p:nvPr/>
        </p:nvSpPr>
        <p:spPr>
          <a:xfrm>
            <a:off x="5871934" y="503498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A1537-EDC9-4FD2-A7DC-05024A6D7D53}"/>
              </a:ext>
            </a:extLst>
          </p:cNvPr>
          <p:cNvSpPr/>
          <p:nvPr/>
        </p:nvSpPr>
        <p:spPr>
          <a:xfrm>
            <a:off x="5952012" y="223919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097116-CA4A-449B-B566-39D67D111D54}"/>
              </a:ext>
            </a:extLst>
          </p:cNvPr>
          <p:cNvSpPr/>
          <p:nvPr/>
        </p:nvSpPr>
        <p:spPr>
          <a:xfrm>
            <a:off x="6087817" y="3418232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F221C7-C85E-4919-8135-822D4EAC6538}"/>
              </a:ext>
            </a:extLst>
          </p:cNvPr>
          <p:cNvSpPr/>
          <p:nvPr/>
        </p:nvSpPr>
        <p:spPr>
          <a:xfrm>
            <a:off x="7142564" y="375561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882EC-A42A-4887-B7C1-BC4FDF15D2E6}"/>
              </a:ext>
            </a:extLst>
          </p:cNvPr>
          <p:cNvSpPr/>
          <p:nvPr/>
        </p:nvSpPr>
        <p:spPr>
          <a:xfrm>
            <a:off x="7636998" y="3134280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A97D15-9F23-40A0-BCBE-6AE9D93B49D0}"/>
              </a:ext>
            </a:extLst>
          </p:cNvPr>
          <p:cNvSpPr/>
          <p:nvPr/>
        </p:nvSpPr>
        <p:spPr>
          <a:xfrm>
            <a:off x="7560383" y="17594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1174B-65B6-4D55-AF89-D9D2D7B7DEFA}"/>
              </a:ext>
            </a:extLst>
          </p:cNvPr>
          <p:cNvSpPr txBox="1"/>
          <p:nvPr/>
        </p:nvSpPr>
        <p:spPr>
          <a:xfrm>
            <a:off x="6469919" y="6450085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1E63D-07B6-464A-BD99-C04607470D15}"/>
              </a:ext>
            </a:extLst>
          </p:cNvPr>
          <p:cNvSpPr txBox="1"/>
          <p:nvPr/>
        </p:nvSpPr>
        <p:spPr>
          <a:xfrm>
            <a:off x="2688323" y="3492778"/>
            <a:ext cx="42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1E46-1BAA-4113-8DEF-C1E5D22301A9}"/>
              </a:ext>
            </a:extLst>
          </p:cNvPr>
          <p:cNvSpPr txBox="1"/>
          <p:nvPr/>
        </p:nvSpPr>
        <p:spPr>
          <a:xfrm>
            <a:off x="2807968" y="3631367"/>
            <a:ext cx="275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54D68-EB96-4DA6-A770-82E10A20DC04}"/>
              </a:ext>
            </a:extLst>
          </p:cNvPr>
          <p:cNvCxnSpPr/>
          <p:nvPr/>
        </p:nvCxnSpPr>
        <p:spPr>
          <a:xfrm>
            <a:off x="4130217" y="3098240"/>
            <a:ext cx="3534421" cy="2220686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24D13C-439F-428A-AA61-3E4B1514260A}"/>
              </a:ext>
            </a:extLst>
          </p:cNvPr>
          <p:cNvCxnSpPr>
            <a:cxnSpLocks/>
          </p:cNvCxnSpPr>
          <p:nvPr/>
        </p:nvCxnSpPr>
        <p:spPr>
          <a:xfrm flipV="1">
            <a:off x="5869241" y="3711340"/>
            <a:ext cx="259632" cy="449195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F10D32-1BDC-4EC9-B3F8-64E245EA03C0}"/>
              </a:ext>
            </a:extLst>
          </p:cNvPr>
          <p:cNvSpPr txBox="1"/>
          <p:nvPr/>
        </p:nvSpPr>
        <p:spPr>
          <a:xfrm>
            <a:off x="5999057" y="37705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E6708A-786E-406E-BC86-7D061F70FE03}"/>
              </a:ext>
            </a:extLst>
          </p:cNvPr>
          <p:cNvCxnSpPr>
            <a:cxnSpLocks/>
          </p:cNvCxnSpPr>
          <p:nvPr/>
        </p:nvCxnSpPr>
        <p:spPr>
          <a:xfrm flipV="1">
            <a:off x="4802441" y="3613863"/>
            <a:ext cx="129816" cy="205298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B6311A-E00B-4568-9128-30E24BE7B16C}"/>
              </a:ext>
            </a:extLst>
          </p:cNvPr>
          <p:cNvSpPr txBox="1"/>
          <p:nvPr/>
        </p:nvSpPr>
        <p:spPr>
          <a:xfrm>
            <a:off x="4492329" y="339192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hu-HU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B596B2-D72D-46B5-824B-B97AE5D7D441}"/>
              </a:ext>
            </a:extLst>
          </p:cNvPr>
          <p:cNvSpPr txBox="1"/>
          <p:nvPr/>
        </p:nvSpPr>
        <p:spPr>
          <a:xfrm>
            <a:off x="7395934" y="3955239"/>
            <a:ext cx="457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allow misclassifications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real-world problems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not be sepratared linearly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(slack variables) define the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distances from the decision boundary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82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FC8825-43BF-41F6-8151-8E65931FB65A}"/>
              </a:ext>
            </a:extLst>
          </p:cNvPr>
          <p:cNvSpPr txBox="1"/>
          <p:nvPr/>
        </p:nvSpPr>
        <p:spPr>
          <a:xfrm>
            <a:off x="6080471" y="178078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+ 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1D004A-B769-4C77-9CEA-90FBF0D9833F}"/>
                  </a:ext>
                </a:extLst>
              </p:cNvPr>
              <p:cNvSpPr txBox="1"/>
              <p:nvPr/>
            </p:nvSpPr>
            <p:spPr>
              <a:xfrm>
                <a:off x="6573178" y="1487899"/>
                <a:ext cx="735907" cy="895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1D004A-B769-4C77-9CEA-90FBF0D9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78" y="1487899"/>
                <a:ext cx="735907" cy="895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15153F18-21CD-409A-9E8D-B4C9AD8FAC06}"/>
              </a:ext>
            </a:extLst>
          </p:cNvPr>
          <p:cNvSpPr txBox="1"/>
          <p:nvPr/>
        </p:nvSpPr>
        <p:spPr>
          <a:xfrm>
            <a:off x="7114147" y="1950335"/>
            <a:ext cx="218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C000"/>
                </a:solidFill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F5BCE5-55B0-4713-BDA5-36C11DD36A9C}"/>
                  </a:ext>
                </a:extLst>
              </p:cNvPr>
              <p:cNvSpPr txBox="1"/>
              <p:nvPr/>
            </p:nvSpPr>
            <p:spPr>
              <a:xfrm>
                <a:off x="4810931" y="1629263"/>
                <a:ext cx="1305165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4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hu-HU" sz="2400" b="1" dirty="0">
                    <a:solidFill>
                      <a:srgbClr val="FFC000"/>
                    </a:solidFill>
                  </a:rPr>
                  <a:t> ||w||</a:t>
                </a:r>
                <a:r>
                  <a:rPr lang="hu-HU" sz="2400" b="1" baseline="30000" dirty="0">
                    <a:solidFill>
                      <a:srgbClr val="FFC000"/>
                    </a:solidFill>
                  </a:rPr>
                  <a:t>2</a:t>
                </a:r>
                <a:endParaRPr lang="en-GB" sz="2400" b="1" baseline="30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F5BCE5-55B0-4713-BDA5-36C11DD36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931" y="1629263"/>
                <a:ext cx="1305165" cy="624082"/>
              </a:xfrm>
              <a:prstGeom prst="rect">
                <a:avLst/>
              </a:prstGeom>
              <a:blipFill>
                <a:blip r:embed="rId4"/>
                <a:stretch>
                  <a:fillRect r="-2336" b="-8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212589D-E588-40BB-93DF-AB64D61EDF0E}"/>
              </a:ext>
            </a:extLst>
          </p:cNvPr>
          <p:cNvSpPr txBox="1"/>
          <p:nvPr/>
        </p:nvSpPr>
        <p:spPr>
          <a:xfrm>
            <a:off x="4210583" y="1776869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min [                                                 ]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AC72C1-751B-4786-8F1B-E5EE9B26874A}"/>
              </a:ext>
            </a:extLst>
          </p:cNvPr>
          <p:cNvSpPr txBox="1"/>
          <p:nvPr/>
        </p:nvSpPr>
        <p:spPr>
          <a:xfrm>
            <a:off x="4356163" y="200770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w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1D1F15-2DDE-4089-8B8F-6AB6FF494273}"/>
              </a:ext>
            </a:extLst>
          </p:cNvPr>
          <p:cNvSpPr txBox="1"/>
          <p:nvPr/>
        </p:nvSpPr>
        <p:spPr>
          <a:xfrm>
            <a:off x="1315491" y="3361948"/>
            <a:ext cx="9561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 parameter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all points that violate the constraints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(by the way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20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the points that are classified correctly)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make our optimization on this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cost function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tune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parameter: we can modify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penalty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data points that are misclassified</a:t>
            </a:r>
          </a:p>
          <a:p>
            <a:pPr algn="ctr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very large then the algorithm tries to find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separation</a:t>
            </a:r>
          </a:p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low then wider overall margin is allowed with more misclassified data points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4BAA81-AA57-4EC1-94E6-D9477FCF9A6D}"/>
              </a:ext>
            </a:extLst>
          </p:cNvPr>
          <p:cNvSpPr txBox="1"/>
          <p:nvPr/>
        </p:nvSpPr>
        <p:spPr>
          <a:xfrm>
            <a:off x="4455964" y="2582507"/>
            <a:ext cx="285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i="1" dirty="0">
                <a:solidFill>
                  <a:srgbClr val="FFC000"/>
                </a:solidFill>
              </a:rPr>
              <a:t>y</a:t>
            </a:r>
            <a:r>
              <a:rPr lang="hu-HU" sz="2000" b="1" i="1" baseline="-25000" dirty="0">
                <a:solidFill>
                  <a:srgbClr val="FFC000"/>
                </a:solidFill>
              </a:rPr>
              <a:t>i</a:t>
            </a:r>
            <a:r>
              <a:rPr lang="hu-HU" sz="2000" b="1" i="1" dirty="0">
                <a:solidFill>
                  <a:srgbClr val="FFC000"/>
                </a:solidFill>
              </a:rPr>
              <a:t>(</a:t>
            </a:r>
            <a:r>
              <a:rPr lang="hu-HU" sz="2000" b="1" i="1" u="sng" dirty="0">
                <a:solidFill>
                  <a:srgbClr val="FFC000"/>
                </a:solidFill>
              </a:rPr>
              <a:t>w</a:t>
            </a:r>
            <a:r>
              <a:rPr lang="hu-HU" sz="2000" b="1" i="1" dirty="0">
                <a:solidFill>
                  <a:srgbClr val="FFC000"/>
                </a:solidFill>
              </a:rPr>
              <a:t> </a:t>
            </a:r>
            <a:r>
              <a:rPr lang="hu-HU" sz="2000" b="1" i="1" u="sng" dirty="0">
                <a:solidFill>
                  <a:srgbClr val="FFC000"/>
                </a:solidFill>
              </a:rPr>
              <a:t>x</a:t>
            </a:r>
            <a:r>
              <a:rPr lang="hu-HU" sz="2000" b="1" i="1" baseline="-25000" dirty="0">
                <a:solidFill>
                  <a:srgbClr val="FFC000"/>
                </a:solidFill>
              </a:rPr>
              <a:t>i </a:t>
            </a:r>
            <a:r>
              <a:rPr lang="hu-HU" sz="2000" b="1" i="1" dirty="0">
                <a:solidFill>
                  <a:srgbClr val="FFC000"/>
                </a:solidFill>
              </a:rPr>
              <a:t>+ b) ≥ 1-a</a:t>
            </a:r>
            <a:r>
              <a:rPr lang="hu-HU" sz="2000" b="1" i="1" baseline="-25000" dirty="0">
                <a:solidFill>
                  <a:srgbClr val="FFC000"/>
                </a:solidFill>
              </a:rPr>
              <a:t>i</a:t>
            </a:r>
            <a:r>
              <a:rPr lang="hu-HU" sz="2000" b="1" i="1" dirty="0">
                <a:solidFill>
                  <a:srgbClr val="FFC000"/>
                </a:solidFill>
              </a:rPr>
              <a:t>    i=1...N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1652153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B4C6CD4-1C9F-41E7-81E9-3AFC65B2DDE4}"/>
              </a:ext>
            </a:extLst>
          </p:cNvPr>
          <p:cNvSpPr/>
          <p:nvPr/>
        </p:nvSpPr>
        <p:spPr>
          <a:xfrm>
            <a:off x="1978426" y="1691864"/>
            <a:ext cx="3677055" cy="4315645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E0B5DBA-5FFD-4300-B291-F8FE921EB7A8}"/>
              </a:ext>
            </a:extLst>
          </p:cNvPr>
          <p:cNvSpPr/>
          <p:nvPr/>
        </p:nvSpPr>
        <p:spPr>
          <a:xfrm>
            <a:off x="6095999" y="1691865"/>
            <a:ext cx="3677055" cy="43156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896C0-56F7-49D7-865A-5CBD36AE46D7}"/>
              </a:ext>
            </a:extLst>
          </p:cNvPr>
          <p:cNvSpPr txBox="1"/>
          <p:nvPr/>
        </p:nvSpPr>
        <p:spPr>
          <a:xfrm>
            <a:off x="2079332" y="1820308"/>
            <a:ext cx="34062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SVM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deals with a large number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 parameters and kernels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quite slow especially when there is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large number of features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quite hard to understand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„black box model”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there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 probabilities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associated with the predictions</a:t>
            </a: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D342FF-4E3C-4BA7-977E-96896F78F9B3}"/>
              </a:ext>
            </a:extLst>
          </p:cNvPr>
          <p:cNvSpPr txBox="1"/>
          <p:nvPr/>
        </p:nvSpPr>
        <p:spPr>
          <a:xfrm>
            <a:off x="6134326" y="1820308"/>
            <a:ext cx="35964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SVM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can be used both for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regression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classification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well</a:t>
            </a:r>
            <a:endParaRPr lang="hu-HU" sz="1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uses a subset of the dataset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(support vectors) in the decision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function so it is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memory friendly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SVM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working fine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even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inifinite dimensions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easier to use than neural netoworks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99F220E-D8C5-45F6-8425-6E429002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Support Vector Machines (SVMs)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3166697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C1E9E-EE6C-41C3-AAB8-4E107F268017}"/>
              </a:ext>
            </a:extLst>
          </p:cNvPr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1966DE-F0B8-4746-BD6A-0EABC25D9560}"/>
              </a:ext>
            </a:extLst>
          </p:cNvPr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0B9EB6-914F-4696-A752-9CB64C6B8C1F}"/>
              </a:ext>
            </a:extLst>
          </p:cNvPr>
          <p:cNvSpPr txBox="1"/>
          <p:nvPr/>
        </p:nvSpPr>
        <p:spPr>
          <a:xfrm>
            <a:off x="151437" y="3181083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(latitude)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30E70-5577-4A2B-8E50-517825D8BAEB}"/>
              </a:ext>
            </a:extLst>
          </p:cNvPr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6912B1-0E45-4304-9D60-F047AE0C382D}"/>
              </a:ext>
            </a:extLst>
          </p:cNvPr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EEFB4A-DA5F-4164-B9EC-74C5E6777B69}"/>
              </a:ext>
            </a:extLst>
          </p:cNvPr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481C10-AAB4-435D-857C-4CFBEADB19A0}"/>
              </a:ext>
            </a:extLst>
          </p:cNvPr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6D4E60-BDFC-4C88-B309-FB61DE8BD65A}"/>
              </a:ext>
            </a:extLst>
          </p:cNvPr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FA026E-9177-4744-AEA8-76430B254881}"/>
              </a:ext>
            </a:extLst>
          </p:cNvPr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23FA1F-9850-46FB-9497-D705B905BBFF}"/>
              </a:ext>
            </a:extLst>
          </p:cNvPr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C0BCB0-E681-4364-BD90-9087801033F9}"/>
              </a:ext>
            </a:extLst>
          </p:cNvPr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25F236-5851-41E5-B1B2-24C1116D8FA4}"/>
              </a:ext>
            </a:extLst>
          </p:cNvPr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456D92-4189-4320-8C9B-4B82527E6348}"/>
              </a:ext>
            </a:extLst>
          </p:cNvPr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657A1-0299-45FD-9ED7-154B7E9AAB1F}"/>
              </a:ext>
            </a:extLst>
          </p:cNvPr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AF3A7A-B19D-4950-B85A-5CF4320CC2B9}"/>
              </a:ext>
            </a:extLst>
          </p:cNvPr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E09EDE-EEF3-4CC4-913D-D7349DB1EB14}"/>
              </a:ext>
            </a:extLst>
          </p:cNvPr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380A9-AA29-41E5-BD98-141F00CCF8B1}"/>
              </a:ext>
            </a:extLst>
          </p:cNvPr>
          <p:cNvSpPr txBox="1"/>
          <p:nvPr/>
        </p:nvSpPr>
        <p:spPr>
          <a:xfrm>
            <a:off x="2334147" y="5046161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(longitude)</a:t>
            </a:r>
          </a:p>
        </p:txBody>
      </p:sp>
    </p:spTree>
    <p:extLst>
      <p:ext uri="{BB962C8B-B14F-4D97-AF65-F5344CB8AC3E}">
        <p14:creationId xmlns:p14="http://schemas.microsoft.com/office/powerpoint/2010/main" val="2579658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C1E9E-EE6C-41C3-AAB8-4E107F268017}"/>
              </a:ext>
            </a:extLst>
          </p:cNvPr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1966DE-F0B8-4746-BD6A-0EABC25D9560}"/>
              </a:ext>
            </a:extLst>
          </p:cNvPr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0B9EB6-914F-4696-A752-9CB64C6B8C1F}"/>
              </a:ext>
            </a:extLst>
          </p:cNvPr>
          <p:cNvSpPr txBox="1"/>
          <p:nvPr/>
        </p:nvSpPr>
        <p:spPr>
          <a:xfrm>
            <a:off x="151437" y="3181083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(latitude)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30E70-5577-4A2B-8E50-517825D8BAEB}"/>
              </a:ext>
            </a:extLst>
          </p:cNvPr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6912B1-0E45-4304-9D60-F047AE0C382D}"/>
              </a:ext>
            </a:extLst>
          </p:cNvPr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EEFB4A-DA5F-4164-B9EC-74C5E6777B69}"/>
              </a:ext>
            </a:extLst>
          </p:cNvPr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481C10-AAB4-435D-857C-4CFBEADB19A0}"/>
              </a:ext>
            </a:extLst>
          </p:cNvPr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6D4E60-BDFC-4C88-B309-FB61DE8BD65A}"/>
              </a:ext>
            </a:extLst>
          </p:cNvPr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FA026E-9177-4744-AEA8-76430B254881}"/>
              </a:ext>
            </a:extLst>
          </p:cNvPr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23FA1F-9850-46FB-9497-D705B905BBFF}"/>
              </a:ext>
            </a:extLst>
          </p:cNvPr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C0BCB0-E681-4364-BD90-9087801033F9}"/>
              </a:ext>
            </a:extLst>
          </p:cNvPr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25F236-5851-41E5-B1B2-24C1116D8FA4}"/>
              </a:ext>
            </a:extLst>
          </p:cNvPr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456D92-4189-4320-8C9B-4B82527E6348}"/>
              </a:ext>
            </a:extLst>
          </p:cNvPr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657A1-0299-45FD-9ED7-154B7E9AAB1F}"/>
              </a:ext>
            </a:extLst>
          </p:cNvPr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AF3A7A-B19D-4950-B85A-5CF4320CC2B9}"/>
              </a:ext>
            </a:extLst>
          </p:cNvPr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E09EDE-EEF3-4CC4-913D-D7349DB1EB14}"/>
              </a:ext>
            </a:extLst>
          </p:cNvPr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380A9-AA29-41E5-BD98-141F00CCF8B1}"/>
              </a:ext>
            </a:extLst>
          </p:cNvPr>
          <p:cNvSpPr txBox="1"/>
          <p:nvPr/>
        </p:nvSpPr>
        <p:spPr>
          <a:xfrm>
            <a:off x="2334147" y="5046161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(longitude)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650911-84A6-4837-B3F9-45DA9A8C4D01}"/>
              </a:ext>
            </a:extLst>
          </p:cNvPr>
          <p:cNvCxnSpPr/>
          <p:nvPr/>
        </p:nvCxnSpPr>
        <p:spPr>
          <a:xfrm flipV="1">
            <a:off x="8076306" y="2114875"/>
            <a:ext cx="0" cy="3092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EED8DC-5A14-42B7-BA7A-3F649D5F639A}"/>
              </a:ext>
            </a:extLst>
          </p:cNvPr>
          <p:cNvCxnSpPr/>
          <p:nvPr/>
        </p:nvCxnSpPr>
        <p:spPr>
          <a:xfrm>
            <a:off x="7818728" y="4963085"/>
            <a:ext cx="36833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673A1B-6D0A-4715-8027-7950B9784063}"/>
              </a:ext>
            </a:extLst>
          </p:cNvPr>
          <p:cNvSpPr txBox="1"/>
          <p:nvPr/>
        </p:nvSpPr>
        <p:spPr>
          <a:xfrm>
            <a:off x="6903970" y="3133481"/>
            <a:ext cx="97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(alitude)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99F97F-DD27-48E9-85A2-E9CA9BBE2653}"/>
              </a:ext>
            </a:extLst>
          </p:cNvPr>
          <p:cNvSpPr/>
          <p:nvPr/>
        </p:nvSpPr>
        <p:spPr>
          <a:xfrm>
            <a:off x="9034709" y="424079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7AFA5C-4957-4771-999B-4277F1A5C791}"/>
              </a:ext>
            </a:extLst>
          </p:cNvPr>
          <p:cNvSpPr/>
          <p:nvPr/>
        </p:nvSpPr>
        <p:spPr>
          <a:xfrm>
            <a:off x="8630097" y="351850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754B6C-161F-4951-A9B0-294B88BF50A3}"/>
              </a:ext>
            </a:extLst>
          </p:cNvPr>
          <p:cNvSpPr/>
          <p:nvPr/>
        </p:nvSpPr>
        <p:spPr>
          <a:xfrm>
            <a:off x="9968011" y="4079810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2C590A-4963-4F07-8044-43D4073999EC}"/>
              </a:ext>
            </a:extLst>
          </p:cNvPr>
          <p:cNvSpPr/>
          <p:nvPr/>
        </p:nvSpPr>
        <p:spPr>
          <a:xfrm>
            <a:off x="9860029" y="2587593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97BF02-CFDA-4993-B51A-2F65F4B79531}"/>
              </a:ext>
            </a:extLst>
          </p:cNvPr>
          <p:cNvSpPr/>
          <p:nvPr/>
        </p:nvSpPr>
        <p:spPr>
          <a:xfrm>
            <a:off x="9467225" y="350034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95772C-2A60-4074-9CC6-BA5133BCEFA5}"/>
              </a:ext>
            </a:extLst>
          </p:cNvPr>
          <p:cNvSpPr/>
          <p:nvPr/>
        </p:nvSpPr>
        <p:spPr>
          <a:xfrm>
            <a:off x="10182001" y="333085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658002-252B-4798-A029-F181EA3B3378}"/>
              </a:ext>
            </a:extLst>
          </p:cNvPr>
          <p:cNvSpPr/>
          <p:nvPr/>
        </p:nvSpPr>
        <p:spPr>
          <a:xfrm>
            <a:off x="9467224" y="212737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95CA73-F4DB-4D8B-A528-12F66D269B4C}"/>
              </a:ext>
            </a:extLst>
          </p:cNvPr>
          <p:cNvSpPr/>
          <p:nvPr/>
        </p:nvSpPr>
        <p:spPr>
          <a:xfrm>
            <a:off x="10282713" y="2164036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7A21042-4477-469A-8ACA-EE525A6D538D}"/>
              </a:ext>
            </a:extLst>
          </p:cNvPr>
          <p:cNvSpPr/>
          <p:nvPr/>
        </p:nvSpPr>
        <p:spPr>
          <a:xfrm>
            <a:off x="10959512" y="311060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5F34ACB-AA99-4EF9-B17A-DAE977022E62}"/>
              </a:ext>
            </a:extLst>
          </p:cNvPr>
          <p:cNvSpPr/>
          <p:nvPr/>
        </p:nvSpPr>
        <p:spPr>
          <a:xfrm>
            <a:off x="10938288" y="3907018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82E3B5B-A0AE-45FE-9FBF-9A51DB4392B0}"/>
              </a:ext>
            </a:extLst>
          </p:cNvPr>
          <p:cNvSpPr/>
          <p:nvPr/>
        </p:nvSpPr>
        <p:spPr>
          <a:xfrm>
            <a:off x="8569821" y="2367543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681494-3E56-4AE1-9F74-DEF516ECE9D8}"/>
              </a:ext>
            </a:extLst>
          </p:cNvPr>
          <p:cNvSpPr txBox="1"/>
          <p:nvPr/>
        </p:nvSpPr>
        <p:spPr>
          <a:xfrm>
            <a:off x="9148324" y="5038000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(longitude)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659C6A-57EB-4E62-B65E-B2E6F708801E}"/>
              </a:ext>
            </a:extLst>
          </p:cNvPr>
          <p:cNvCxnSpPr>
            <a:cxnSpLocks/>
          </p:cNvCxnSpPr>
          <p:nvPr/>
        </p:nvCxnSpPr>
        <p:spPr>
          <a:xfrm flipV="1">
            <a:off x="8348046" y="2867357"/>
            <a:ext cx="3206715" cy="48840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4EA3C7-90AE-40F0-83F6-7951A2ACC910}"/>
              </a:ext>
            </a:extLst>
          </p:cNvPr>
          <p:cNvCxnSpPr/>
          <p:nvPr/>
        </p:nvCxnSpPr>
        <p:spPr>
          <a:xfrm>
            <a:off x="5276416" y="3440738"/>
            <a:ext cx="1403797" cy="0"/>
          </a:xfrm>
          <a:prstGeom prst="straightConnector1">
            <a:avLst/>
          </a:prstGeom>
          <a:ln w="1905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E72EE4A-629A-441D-9734-331586C3D7C4}"/>
              </a:ext>
            </a:extLst>
          </p:cNvPr>
          <p:cNvSpPr txBox="1"/>
          <p:nvPr/>
        </p:nvSpPr>
        <p:spPr>
          <a:xfrm>
            <a:off x="5039182" y="2433775"/>
            <a:ext cx="183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φ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(x)</a:t>
            </a:r>
          </a:p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„kernel function”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166D1A-1CD6-4BF5-8E72-BE3F724CEF37}"/>
              </a:ext>
            </a:extLst>
          </p:cNvPr>
          <p:cNvSpPr txBox="1"/>
          <p:nvPr/>
        </p:nvSpPr>
        <p:spPr>
          <a:xfrm>
            <a:off x="3928644" y="5460983"/>
            <a:ext cx="43347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 function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transform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problem into a higher dimensional space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is a linearly separable one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(additional variabe is altitude )</a:t>
            </a:r>
          </a:p>
        </p:txBody>
      </p:sp>
    </p:spTree>
    <p:extLst>
      <p:ext uri="{BB962C8B-B14F-4D97-AF65-F5344CB8AC3E}">
        <p14:creationId xmlns:p14="http://schemas.microsoft.com/office/powerpoint/2010/main" val="374955321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C1E9E-EE6C-41C3-AAB8-4E107F268017}"/>
              </a:ext>
            </a:extLst>
          </p:cNvPr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1966DE-F0B8-4746-BD6A-0EABC25D9560}"/>
              </a:ext>
            </a:extLst>
          </p:cNvPr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0B9EB6-914F-4696-A752-9CB64C6B8C1F}"/>
              </a:ext>
            </a:extLst>
          </p:cNvPr>
          <p:cNvSpPr txBox="1"/>
          <p:nvPr/>
        </p:nvSpPr>
        <p:spPr>
          <a:xfrm>
            <a:off x="151437" y="3181083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(latitude)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30E70-5577-4A2B-8E50-517825D8BAEB}"/>
              </a:ext>
            </a:extLst>
          </p:cNvPr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6912B1-0E45-4304-9D60-F047AE0C382D}"/>
              </a:ext>
            </a:extLst>
          </p:cNvPr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EEFB4A-DA5F-4164-B9EC-74C5E6777B69}"/>
              </a:ext>
            </a:extLst>
          </p:cNvPr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481C10-AAB4-435D-857C-4CFBEADB19A0}"/>
              </a:ext>
            </a:extLst>
          </p:cNvPr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6D4E60-BDFC-4C88-B309-FB61DE8BD65A}"/>
              </a:ext>
            </a:extLst>
          </p:cNvPr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FA026E-9177-4744-AEA8-76430B254881}"/>
              </a:ext>
            </a:extLst>
          </p:cNvPr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23FA1F-9850-46FB-9497-D705B905BBFF}"/>
              </a:ext>
            </a:extLst>
          </p:cNvPr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C0BCB0-E681-4364-BD90-9087801033F9}"/>
              </a:ext>
            </a:extLst>
          </p:cNvPr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25F236-5851-41E5-B1B2-24C1116D8FA4}"/>
              </a:ext>
            </a:extLst>
          </p:cNvPr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456D92-4189-4320-8C9B-4B82527E6348}"/>
              </a:ext>
            </a:extLst>
          </p:cNvPr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7657A1-0299-45FD-9ED7-154B7E9AAB1F}"/>
              </a:ext>
            </a:extLst>
          </p:cNvPr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AF3A7A-B19D-4950-B85A-5CF4320CC2B9}"/>
              </a:ext>
            </a:extLst>
          </p:cNvPr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E09EDE-EEF3-4CC4-913D-D7349DB1EB14}"/>
              </a:ext>
            </a:extLst>
          </p:cNvPr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380A9-AA29-41E5-BD98-141F00CCF8B1}"/>
              </a:ext>
            </a:extLst>
          </p:cNvPr>
          <p:cNvSpPr txBox="1"/>
          <p:nvPr/>
        </p:nvSpPr>
        <p:spPr>
          <a:xfrm>
            <a:off x="2334147" y="5046161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(longitude)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650911-84A6-4837-B3F9-45DA9A8C4D01}"/>
              </a:ext>
            </a:extLst>
          </p:cNvPr>
          <p:cNvCxnSpPr/>
          <p:nvPr/>
        </p:nvCxnSpPr>
        <p:spPr>
          <a:xfrm flipV="1">
            <a:off x="8076306" y="2114875"/>
            <a:ext cx="0" cy="30929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EED8DC-5A14-42B7-BA7A-3F649D5F639A}"/>
              </a:ext>
            </a:extLst>
          </p:cNvPr>
          <p:cNvCxnSpPr/>
          <p:nvPr/>
        </p:nvCxnSpPr>
        <p:spPr>
          <a:xfrm>
            <a:off x="7818728" y="4963085"/>
            <a:ext cx="36833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E673A1B-6D0A-4715-8027-7950B9784063}"/>
              </a:ext>
            </a:extLst>
          </p:cNvPr>
          <p:cNvSpPr txBox="1"/>
          <p:nvPr/>
        </p:nvSpPr>
        <p:spPr>
          <a:xfrm>
            <a:off x="6903970" y="3133481"/>
            <a:ext cx="97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(alitude)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99F97F-DD27-48E9-85A2-E9CA9BBE2653}"/>
              </a:ext>
            </a:extLst>
          </p:cNvPr>
          <p:cNvSpPr/>
          <p:nvPr/>
        </p:nvSpPr>
        <p:spPr>
          <a:xfrm>
            <a:off x="9034709" y="424079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7AFA5C-4957-4771-999B-4277F1A5C791}"/>
              </a:ext>
            </a:extLst>
          </p:cNvPr>
          <p:cNvSpPr/>
          <p:nvPr/>
        </p:nvSpPr>
        <p:spPr>
          <a:xfrm>
            <a:off x="8630097" y="351850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754B6C-161F-4951-A9B0-294B88BF50A3}"/>
              </a:ext>
            </a:extLst>
          </p:cNvPr>
          <p:cNvSpPr/>
          <p:nvPr/>
        </p:nvSpPr>
        <p:spPr>
          <a:xfrm>
            <a:off x="9968011" y="4079810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2C590A-4963-4F07-8044-43D4073999EC}"/>
              </a:ext>
            </a:extLst>
          </p:cNvPr>
          <p:cNvSpPr/>
          <p:nvPr/>
        </p:nvSpPr>
        <p:spPr>
          <a:xfrm>
            <a:off x="9860029" y="2587593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97BF02-CFDA-4993-B51A-2F65F4B79531}"/>
              </a:ext>
            </a:extLst>
          </p:cNvPr>
          <p:cNvSpPr/>
          <p:nvPr/>
        </p:nvSpPr>
        <p:spPr>
          <a:xfrm>
            <a:off x="9467225" y="3500344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95772C-2A60-4074-9CC6-BA5133BCEFA5}"/>
              </a:ext>
            </a:extLst>
          </p:cNvPr>
          <p:cNvSpPr/>
          <p:nvPr/>
        </p:nvSpPr>
        <p:spPr>
          <a:xfrm>
            <a:off x="10182001" y="3330856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658002-252B-4798-A029-F181EA3B3378}"/>
              </a:ext>
            </a:extLst>
          </p:cNvPr>
          <p:cNvSpPr/>
          <p:nvPr/>
        </p:nvSpPr>
        <p:spPr>
          <a:xfrm>
            <a:off x="9467224" y="2127377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95CA73-F4DB-4D8B-A528-12F66D269B4C}"/>
              </a:ext>
            </a:extLst>
          </p:cNvPr>
          <p:cNvSpPr/>
          <p:nvPr/>
        </p:nvSpPr>
        <p:spPr>
          <a:xfrm>
            <a:off x="10282713" y="2164036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7A21042-4477-469A-8ACA-EE525A6D538D}"/>
              </a:ext>
            </a:extLst>
          </p:cNvPr>
          <p:cNvSpPr/>
          <p:nvPr/>
        </p:nvSpPr>
        <p:spPr>
          <a:xfrm>
            <a:off x="10959512" y="3110605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5F34ACB-AA99-4EF9-B17A-DAE977022E62}"/>
              </a:ext>
            </a:extLst>
          </p:cNvPr>
          <p:cNvSpPr/>
          <p:nvPr/>
        </p:nvSpPr>
        <p:spPr>
          <a:xfrm>
            <a:off x="10938288" y="3907018"/>
            <a:ext cx="321972" cy="3219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82E3B5B-A0AE-45FE-9FBF-9A51DB4392B0}"/>
              </a:ext>
            </a:extLst>
          </p:cNvPr>
          <p:cNvSpPr/>
          <p:nvPr/>
        </p:nvSpPr>
        <p:spPr>
          <a:xfrm>
            <a:off x="8569821" y="2367543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681494-3E56-4AE1-9F74-DEF516ECE9D8}"/>
              </a:ext>
            </a:extLst>
          </p:cNvPr>
          <p:cNvSpPr txBox="1"/>
          <p:nvPr/>
        </p:nvSpPr>
        <p:spPr>
          <a:xfrm>
            <a:off x="9148324" y="5038000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(longitude)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C659C6A-57EB-4E62-B65E-B2E6F708801E}"/>
              </a:ext>
            </a:extLst>
          </p:cNvPr>
          <p:cNvCxnSpPr>
            <a:cxnSpLocks/>
          </p:cNvCxnSpPr>
          <p:nvPr/>
        </p:nvCxnSpPr>
        <p:spPr>
          <a:xfrm flipV="1">
            <a:off x="8348046" y="2867357"/>
            <a:ext cx="3206715" cy="48840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4EA3C7-90AE-40F0-83F6-7951A2ACC910}"/>
              </a:ext>
            </a:extLst>
          </p:cNvPr>
          <p:cNvCxnSpPr/>
          <p:nvPr/>
        </p:nvCxnSpPr>
        <p:spPr>
          <a:xfrm>
            <a:off x="5276416" y="3440738"/>
            <a:ext cx="1403797" cy="0"/>
          </a:xfrm>
          <a:prstGeom prst="straightConnector1">
            <a:avLst/>
          </a:prstGeom>
          <a:ln w="1905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E72EE4A-629A-441D-9734-331586C3D7C4}"/>
              </a:ext>
            </a:extLst>
          </p:cNvPr>
          <p:cNvSpPr txBox="1"/>
          <p:nvPr/>
        </p:nvSpPr>
        <p:spPr>
          <a:xfrm>
            <a:off x="5039182" y="2433775"/>
            <a:ext cx="183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φ</a:t>
            </a:r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(x)</a:t>
            </a:r>
          </a:p>
          <a:p>
            <a:pPr algn="ctr"/>
            <a:r>
              <a:rPr lang="hu-HU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„kernel function”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2E2099-CBAA-43A9-9D54-0AA9CAC3D067}"/>
              </a:ext>
            </a:extLst>
          </p:cNvPr>
          <p:cNvSpPr txBox="1"/>
          <p:nvPr/>
        </p:nvSpPr>
        <p:spPr>
          <a:xfrm>
            <a:off x="1912515" y="5797229"/>
            <a:ext cx="8366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SVM LEARNS CONCEPTS (FEATURE) THAT WERE NOT EXPLlCITLY </a:t>
            </a: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MEASURED IN THE ORIGINAL DATASET !!!</a:t>
            </a:r>
          </a:p>
        </p:txBody>
      </p:sp>
    </p:spTree>
    <p:extLst>
      <p:ext uri="{BB962C8B-B14F-4D97-AF65-F5344CB8AC3E}">
        <p14:creationId xmlns:p14="http://schemas.microsoft.com/office/powerpoint/2010/main" val="1934086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with the help of the </a:t>
            </a:r>
            <a:r>
              <a:rPr lang="el-GR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(x)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kernel-function we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 all the points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the dataset one by one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we end up with a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higher dimensional space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(because we have additional features)</a:t>
            </a:r>
            <a:endParaRPr lang="hu-HU" sz="2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58048-CCFB-4442-B034-65261380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99" y="3429000"/>
            <a:ext cx="5729080" cy="987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A8A17-8571-4133-BC86-327D3496226E}"/>
              </a:ext>
            </a:extLst>
          </p:cNvPr>
          <p:cNvSpPr txBox="1"/>
          <p:nvPr/>
        </p:nvSpPr>
        <p:spPr>
          <a:xfrm>
            <a:off x="5028910" y="4930233"/>
            <a:ext cx="5060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loss-function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we just have to use </a:t>
            </a:r>
            <a:r>
              <a:rPr lang="el-G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sz="1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* </a:t>
            </a:r>
            <a:r>
              <a:rPr lang="el-G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sz="1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fter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applying the kernel-function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rgbClr val="F0BDA8"/>
                </a:solidFill>
              </a:rPr>
              <a:t>BUT THIS IS EXPENSIVE IN COMPUTATION AND </a:t>
            </a:r>
            <a:br>
              <a:rPr lang="hu-HU" b="1" i="1" dirty="0">
                <a:solidFill>
                  <a:srgbClr val="F0BDA8"/>
                </a:solidFill>
              </a:rPr>
            </a:br>
            <a:r>
              <a:rPr lang="hu-HU" b="1" i="1" dirty="0">
                <a:solidFill>
                  <a:srgbClr val="F0BDA8"/>
                </a:solidFill>
              </a:rPr>
              <a:t>MEMORY HEAVY OPERATION AS WELL !!!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6797EFD-F288-4429-B238-B30EF7C335E5}"/>
              </a:ext>
            </a:extLst>
          </p:cNvPr>
          <p:cNvSpPr/>
          <p:nvPr/>
        </p:nvSpPr>
        <p:spPr>
          <a:xfrm rot="5400000">
            <a:off x="7276271" y="3941280"/>
            <a:ext cx="565703" cy="1152939"/>
          </a:xfrm>
          <a:prstGeom prst="righ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2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ACEF045-2277-4662-99FA-79754BF5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2" y="3243064"/>
            <a:ext cx="3788624" cy="2410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Learn Artificial Intelligence?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204290"/>
            <a:ext cx="1883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2.) ROBOTICS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7D245-16C4-4020-ABCF-06854BB9C10B}"/>
              </a:ext>
            </a:extLst>
          </p:cNvPr>
          <p:cNvSpPr txBox="1"/>
          <p:nvPr/>
        </p:nvSpPr>
        <p:spPr>
          <a:xfrm>
            <a:off x="1269614" y="1704660"/>
            <a:ext cx="9652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 interesting problem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how to navigate and move robots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an unknown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environment (such as exploration robots on Mars)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EEED9-1D39-4D6C-B1C1-EEFFD50BDBA4}"/>
              </a:ext>
            </a:extLst>
          </p:cNvPr>
          <p:cNvSpPr txBox="1"/>
          <p:nvPr/>
        </p:nvSpPr>
        <p:spPr>
          <a:xfrm>
            <a:off x="5216561" y="3450217"/>
            <a:ext cx="663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need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shortest path algorithms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navigate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the exploration robot as efficient as possible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graph algorithms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useful such as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A* search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33589-BDEB-42FD-B2CD-0BB19EC61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86" y="4646970"/>
            <a:ext cx="3020975" cy="20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9413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dirty="0">
                <a:solidFill>
                  <a:schemeClr val="bg1">
                    <a:lumMod val="95000"/>
                  </a:schemeClr>
                </a:solidFill>
              </a:rPr>
              <a:t>so with the help of the </a:t>
            </a:r>
            <a:r>
              <a:rPr lang="el-GR" sz="2600" b="1" dirty="0">
                <a:solidFill>
                  <a:schemeClr val="bg1">
                    <a:lumMod val="95000"/>
                  </a:schemeClr>
                </a:solidFill>
              </a:rPr>
              <a:t>φ</a:t>
            </a:r>
            <a:r>
              <a:rPr lang="hu-HU" sz="2600" b="1" dirty="0">
                <a:solidFill>
                  <a:schemeClr val="bg1">
                    <a:lumMod val="95000"/>
                  </a:schemeClr>
                </a:solidFill>
              </a:rPr>
              <a:t>(x) </a:t>
            </a:r>
            <a:r>
              <a:rPr lang="hu-HU" sz="2600" dirty="0">
                <a:solidFill>
                  <a:schemeClr val="bg1">
                    <a:lumMod val="95000"/>
                  </a:schemeClr>
                </a:solidFill>
              </a:rPr>
              <a:t>kernel-function we </a:t>
            </a:r>
            <a:r>
              <a:rPr lang="hu-HU" sz="2600" b="1" dirty="0">
                <a:solidFill>
                  <a:schemeClr val="bg1">
                    <a:lumMod val="95000"/>
                  </a:schemeClr>
                </a:solidFill>
              </a:rPr>
              <a:t>transform all the points</a:t>
            </a:r>
            <a:r>
              <a:rPr lang="hu-HU" sz="2600" dirty="0">
                <a:solidFill>
                  <a:schemeClr val="bg1">
                    <a:lumMod val="95000"/>
                  </a:schemeClr>
                </a:solidFill>
              </a:rPr>
              <a:t> in the dataset one by one</a:t>
            </a:r>
          </a:p>
          <a:p>
            <a:r>
              <a:rPr lang="hu-HU" sz="2600" dirty="0">
                <a:solidFill>
                  <a:schemeClr val="bg1">
                    <a:lumMod val="95000"/>
                  </a:schemeClr>
                </a:solidFill>
              </a:rPr>
              <a:t>and we end up with a </a:t>
            </a:r>
            <a:r>
              <a:rPr lang="hu-HU" sz="2600" b="1" dirty="0">
                <a:solidFill>
                  <a:schemeClr val="bg1">
                    <a:lumMod val="95000"/>
                  </a:schemeClr>
                </a:solidFill>
              </a:rPr>
              <a:t>higher dimensional space</a:t>
            </a:r>
            <a:r>
              <a:rPr lang="hu-HU" sz="2600" dirty="0">
                <a:solidFill>
                  <a:schemeClr val="bg1">
                    <a:lumMod val="95000"/>
                  </a:schemeClr>
                </a:solidFill>
              </a:rPr>
              <a:t> (because we have additional features)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58048-CCFB-4442-B034-65261380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999" y="3429000"/>
            <a:ext cx="5729080" cy="987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A8A17-8571-4133-BC86-327D3496226E}"/>
              </a:ext>
            </a:extLst>
          </p:cNvPr>
          <p:cNvSpPr txBox="1"/>
          <p:nvPr/>
        </p:nvSpPr>
        <p:spPr>
          <a:xfrm>
            <a:off x="5028910" y="4930233"/>
            <a:ext cx="5060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in the </a:t>
            </a:r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loss-function</a:t>
            </a:r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 we just have to use </a:t>
            </a:r>
            <a:r>
              <a:rPr lang="el-GR" sz="1800" b="1" dirty="0">
                <a:solidFill>
                  <a:schemeClr val="bg1">
                    <a:lumMod val="95000"/>
                  </a:schemeClr>
                </a:solidFill>
              </a:rPr>
              <a:t>φ</a:t>
            </a:r>
            <a:r>
              <a:rPr lang="hu-HU" sz="1800" b="1" dirty="0">
                <a:solidFill>
                  <a:schemeClr val="bg1">
                    <a:lumMod val="95000"/>
                  </a:schemeClr>
                </a:solidFill>
              </a:rPr>
              <a:t>(x</a:t>
            </a:r>
            <a:r>
              <a:rPr lang="hu-HU" sz="1800" b="1" baseline="-25000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hu-HU" sz="1800" b="1" dirty="0">
                <a:solidFill>
                  <a:schemeClr val="bg1">
                    <a:lumMod val="95000"/>
                  </a:schemeClr>
                </a:solidFill>
              </a:rPr>
              <a:t>) * </a:t>
            </a:r>
            <a:r>
              <a:rPr lang="el-GR" sz="1800" b="1" dirty="0">
                <a:solidFill>
                  <a:schemeClr val="bg1">
                    <a:lumMod val="95000"/>
                  </a:schemeClr>
                </a:solidFill>
              </a:rPr>
              <a:t>φ</a:t>
            </a:r>
            <a:r>
              <a:rPr lang="hu-HU" sz="1800" b="1" dirty="0">
                <a:solidFill>
                  <a:schemeClr val="bg1">
                    <a:lumMod val="95000"/>
                  </a:schemeClr>
                </a:solidFill>
              </a:rPr>
              <a:t>(x</a:t>
            </a:r>
            <a:r>
              <a:rPr lang="hu-HU" sz="1800" b="1" baseline="-25000" dirty="0">
                <a:solidFill>
                  <a:schemeClr val="bg1">
                    <a:lumMod val="95000"/>
                  </a:schemeClr>
                </a:solidFill>
              </a:rPr>
              <a:t>j</a:t>
            </a:r>
            <a:r>
              <a:rPr lang="hu-HU" sz="1800" b="1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hu-HU" sz="1800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hu-HU" sz="1800" i="1" dirty="0">
                <a:solidFill>
                  <a:schemeClr val="bg1">
                    <a:lumMod val="95000"/>
                  </a:schemeClr>
                </a:solidFill>
              </a:rPr>
              <a:t>fter</a:t>
            </a:r>
            <a:r>
              <a:rPr lang="hu-HU" i="1" dirty="0">
                <a:solidFill>
                  <a:schemeClr val="bg1">
                    <a:lumMod val="95000"/>
                  </a:schemeClr>
                </a:solidFill>
              </a:rPr>
              <a:t> applying the kernel-function</a:t>
            </a:r>
          </a:p>
          <a:p>
            <a:pPr algn="ctr"/>
            <a:endParaRPr lang="hu-HU" i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BUT THIS IS EXPENSIVE IN COMPUTATION AND </a:t>
            </a:r>
            <a:br>
              <a:rPr lang="hu-HU" b="1" i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hu-HU" b="1" i="1" dirty="0">
                <a:solidFill>
                  <a:schemeClr val="bg1">
                    <a:lumMod val="95000"/>
                  </a:schemeClr>
                </a:solidFill>
              </a:rPr>
              <a:t>MEMORY HEAVY OPERATION AS WELL !!!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15A77-5B5E-413F-ACC2-B9C61CC7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864" y="3328006"/>
            <a:ext cx="6187019" cy="105969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27B53-4E58-44E6-8ECF-0598DEB4C906}"/>
              </a:ext>
            </a:extLst>
          </p:cNvPr>
          <p:cNvSpPr/>
          <p:nvPr/>
        </p:nvSpPr>
        <p:spPr>
          <a:xfrm>
            <a:off x="2978927" y="3101007"/>
            <a:ext cx="6234145" cy="15946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rgbClr val="00B050"/>
                </a:solidFill>
              </a:rPr>
              <a:t>THIS IS WHY THE KERNEL TRICK IS SO POWERFUL </a:t>
            </a:r>
          </a:p>
          <a:p>
            <a:pPr algn="ctr"/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we can calculate </a:t>
            </a:r>
            <a:r>
              <a:rPr lang="el-G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φ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* </a:t>
            </a:r>
            <a:r>
              <a:rPr lang="el-G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φ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hu-HU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without dealing with the higher dimensional features and data -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2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kernel-functions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 inner products in the transformed (higher dimensional) space</a:t>
            </a:r>
          </a:p>
          <a:p>
            <a:r>
              <a:rPr lang="hu-HU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DEFINES THE SIMILARITY IN THE TRANSFORMED SPACE !!!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powerful statement is that we do not need to compute </a:t>
            </a:r>
            <a:r>
              <a:rPr lang="el-G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(x)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all to compute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,x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 </a:t>
            </a:r>
            <a:r>
              <a:rPr lang="el-G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sz="2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* </a:t>
            </a:r>
            <a:r>
              <a:rPr lang="el-G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sz="2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endParaRPr lang="hu-H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7804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kernel-functions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define inner products in the transformed (higher dimensional) space</a:t>
            </a:r>
          </a:p>
          <a:p>
            <a:r>
              <a:rPr lang="hu-HU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 DEFINES THE SIMILARITY IN THE TRANSFORMED SPACE !!!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most powerful statement is that we do not need to compute </a:t>
            </a:r>
            <a:r>
              <a:rPr lang="el-G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(x)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all to compute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,x</a:t>
            </a:r>
            <a:r>
              <a:rPr lang="hu-HU" sz="24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 </a:t>
            </a:r>
            <a:r>
              <a:rPr lang="el-G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sz="2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* </a:t>
            </a:r>
            <a:r>
              <a:rPr lang="el-GR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φ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</a:t>
            </a:r>
            <a:r>
              <a:rPr lang="hu-HU" sz="2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endParaRPr lang="hu-H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FBA06-8B4E-48FE-AF55-B87BD530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72" y="4204252"/>
            <a:ext cx="5729080" cy="9875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9369A2-CDA8-47EC-A6B5-38E4141DB11A}"/>
              </a:ext>
            </a:extLst>
          </p:cNvPr>
          <p:cNvSpPr/>
          <p:nvPr/>
        </p:nvSpPr>
        <p:spPr>
          <a:xfrm>
            <a:off x="7531872" y="4038861"/>
            <a:ext cx="904130" cy="1093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i="1" dirty="0">
                <a:solidFill>
                  <a:srgbClr val="1E1E1E"/>
                </a:solidFill>
              </a:rPr>
              <a:t>K(</a:t>
            </a:r>
            <a:r>
              <a:rPr lang="hu-HU" sz="2000" i="1" dirty="0">
                <a:solidFill>
                  <a:srgbClr val="1E1E1E"/>
                </a:solidFill>
              </a:rPr>
              <a:t>x</a:t>
            </a:r>
            <a:r>
              <a:rPr lang="hu-HU" sz="2000" i="1" baseline="-25000" dirty="0">
                <a:solidFill>
                  <a:srgbClr val="1E1E1E"/>
                </a:solidFill>
              </a:rPr>
              <a:t>i</a:t>
            </a:r>
            <a:r>
              <a:rPr lang="hu-HU" sz="2000" i="1" dirty="0">
                <a:solidFill>
                  <a:srgbClr val="1E1E1E"/>
                </a:solidFill>
              </a:rPr>
              <a:t>,x</a:t>
            </a:r>
            <a:r>
              <a:rPr lang="hu-HU" sz="2000" i="1" baseline="-25000" dirty="0">
                <a:solidFill>
                  <a:srgbClr val="1E1E1E"/>
                </a:solidFill>
              </a:rPr>
              <a:t>j</a:t>
            </a:r>
            <a:r>
              <a:rPr lang="hu-HU" sz="2400" i="1" dirty="0">
                <a:solidFill>
                  <a:srgbClr val="1E1E1E"/>
                </a:solidFill>
              </a:rPr>
              <a:t>)</a:t>
            </a:r>
            <a:endParaRPr lang="en-GB" sz="2000" i="1" dirty="0">
              <a:solidFill>
                <a:srgbClr val="1E1E1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CB95A6-685D-4FDF-8304-56265D006ECE}"/>
              </a:ext>
            </a:extLst>
          </p:cNvPr>
          <p:cNvSpPr/>
          <p:nvPr/>
        </p:nvSpPr>
        <p:spPr>
          <a:xfrm>
            <a:off x="8426063" y="3962055"/>
            <a:ext cx="906780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440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Support Vector Machines (SVMs)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E6E6F-D989-4767-A447-AB4BA2320449}"/>
              </a:ext>
            </a:extLst>
          </p:cNvPr>
          <p:cNvSpPr txBox="1"/>
          <p:nvPr/>
        </p:nvSpPr>
        <p:spPr>
          <a:xfrm>
            <a:off x="2688582" y="1452647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C000"/>
                </a:solidFill>
              </a:rPr>
              <a:t>K(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i</a:t>
            </a:r>
            <a:r>
              <a:rPr lang="hu-HU" sz="2800" b="1" dirty="0">
                <a:solidFill>
                  <a:srgbClr val="FFC000"/>
                </a:solidFill>
              </a:rPr>
              <a:t> , 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j</a:t>
            </a:r>
            <a:r>
              <a:rPr lang="hu-HU" sz="2800" b="1" dirty="0">
                <a:solidFill>
                  <a:srgbClr val="FFC000"/>
                </a:solidFill>
              </a:rPr>
              <a:t> ) = 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i</a:t>
            </a:r>
            <a:r>
              <a:rPr lang="hu-HU" sz="2800" b="1" dirty="0">
                <a:solidFill>
                  <a:srgbClr val="FFC000"/>
                </a:solidFill>
              </a:rPr>
              <a:t>   *   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j</a:t>
            </a:r>
            <a:r>
              <a:rPr lang="hu-HU" sz="2800" b="1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6C23DB-96E0-4A2B-971E-2524E9424E09}"/>
              </a:ext>
            </a:extLst>
          </p:cNvPr>
          <p:cNvSpPr txBox="1"/>
          <p:nvPr/>
        </p:nvSpPr>
        <p:spPr>
          <a:xfrm>
            <a:off x="7049883" y="2673739"/>
            <a:ext cx="19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polynomial kernel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D8813C-B521-4B5F-941A-99E99FF52ED8}"/>
              </a:ext>
            </a:extLst>
          </p:cNvPr>
          <p:cNvSpPr txBox="1"/>
          <p:nvPr/>
        </p:nvSpPr>
        <p:spPr>
          <a:xfrm>
            <a:off x="5115597" y="3520474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|| </a:t>
            </a:r>
            <a:r>
              <a:rPr lang="hu-HU" sz="2400" b="1" u="sng" dirty="0">
                <a:solidFill>
                  <a:srgbClr val="FFC000"/>
                </a:solidFill>
              </a:rPr>
              <a:t>x</a:t>
            </a:r>
            <a:r>
              <a:rPr lang="hu-HU" sz="2400" b="1" baseline="-25000" dirty="0">
                <a:solidFill>
                  <a:srgbClr val="FFC000"/>
                </a:solidFill>
              </a:rPr>
              <a:t>i</a:t>
            </a:r>
            <a:r>
              <a:rPr lang="hu-HU" sz="2400" dirty="0">
                <a:solidFill>
                  <a:srgbClr val="FFC000"/>
                </a:solidFill>
              </a:rPr>
              <a:t>  -  </a:t>
            </a:r>
            <a:r>
              <a:rPr lang="hu-HU" sz="2400" b="1" u="sng" dirty="0">
                <a:solidFill>
                  <a:srgbClr val="FFC000"/>
                </a:solidFill>
              </a:rPr>
              <a:t>x</a:t>
            </a:r>
            <a:r>
              <a:rPr lang="hu-HU" sz="2400" b="1" baseline="-25000" dirty="0">
                <a:solidFill>
                  <a:srgbClr val="FFC000"/>
                </a:solidFill>
              </a:rPr>
              <a:t>j</a:t>
            </a:r>
            <a:r>
              <a:rPr lang="hu-HU" sz="2400" b="1" dirty="0">
                <a:solidFill>
                  <a:srgbClr val="FFC000"/>
                </a:solidFill>
              </a:rPr>
              <a:t> ||</a:t>
            </a:r>
            <a:r>
              <a:rPr lang="hu-HU" sz="2400" dirty="0">
                <a:solidFill>
                  <a:srgbClr val="FFC000"/>
                </a:solidFill>
              </a:rPr>
              <a:t>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AEBDCB-7467-4DFA-94E4-B1EE3B738374}"/>
              </a:ext>
            </a:extLst>
          </p:cNvPr>
          <p:cNvSpPr txBox="1"/>
          <p:nvPr/>
        </p:nvSpPr>
        <p:spPr>
          <a:xfrm>
            <a:off x="4246758" y="3816322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exp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551F3E-F4C2-4ED8-A4F2-2E234F32FC8F}"/>
              </a:ext>
            </a:extLst>
          </p:cNvPr>
          <p:cNvCxnSpPr/>
          <p:nvPr/>
        </p:nvCxnSpPr>
        <p:spPr>
          <a:xfrm>
            <a:off x="5003595" y="4080985"/>
            <a:ext cx="189740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29961F-4C2B-46C8-96D5-933F132C670D}"/>
              </a:ext>
            </a:extLst>
          </p:cNvPr>
          <p:cNvSpPr txBox="1"/>
          <p:nvPr/>
        </p:nvSpPr>
        <p:spPr>
          <a:xfrm>
            <a:off x="5649131" y="414030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2</a:t>
            </a:r>
            <a:r>
              <a:rPr lang="el-GR" b="1" dirty="0">
                <a:solidFill>
                  <a:srgbClr val="FFC000"/>
                </a:solidFill>
              </a:rPr>
              <a:t>σ</a:t>
            </a:r>
            <a:r>
              <a:rPr lang="hu-HU" b="1" baseline="30000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BF148A-AF23-443F-AD22-05A3E72B0D4F}"/>
              </a:ext>
            </a:extLst>
          </p:cNvPr>
          <p:cNvSpPr txBox="1"/>
          <p:nvPr/>
        </p:nvSpPr>
        <p:spPr>
          <a:xfrm>
            <a:off x="6566304" y="34616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E5BD1E-E5E7-48FC-8731-D547C40DC892}"/>
              </a:ext>
            </a:extLst>
          </p:cNvPr>
          <p:cNvSpPr txBox="1"/>
          <p:nvPr/>
        </p:nvSpPr>
        <p:spPr>
          <a:xfrm>
            <a:off x="7580554" y="3862488"/>
            <a:ext cx="35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gaussian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radial basis function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kernel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AF9BAB-5951-4FDF-B0C5-9E3F0C7EE8D5}"/>
              </a:ext>
            </a:extLst>
          </p:cNvPr>
          <p:cNvSpPr txBox="1"/>
          <p:nvPr/>
        </p:nvSpPr>
        <p:spPr>
          <a:xfrm>
            <a:off x="4981279" y="357496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3FCEAC-F65C-4888-8756-1E18F9774E94}"/>
              </a:ext>
            </a:extLst>
          </p:cNvPr>
          <p:cNvSpPr txBox="1"/>
          <p:nvPr/>
        </p:nvSpPr>
        <p:spPr>
          <a:xfrm>
            <a:off x="2688581" y="3836770"/>
            <a:ext cx="1534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K(</a:t>
            </a:r>
            <a:r>
              <a:rPr lang="hu-HU" sz="2400" b="1" u="sng" dirty="0">
                <a:solidFill>
                  <a:srgbClr val="FFC000"/>
                </a:solidFill>
              </a:rPr>
              <a:t>x</a:t>
            </a:r>
            <a:r>
              <a:rPr lang="hu-HU" sz="2400" b="1" baseline="-25000" dirty="0">
                <a:solidFill>
                  <a:srgbClr val="FFC000"/>
                </a:solidFill>
              </a:rPr>
              <a:t>i</a:t>
            </a:r>
            <a:r>
              <a:rPr lang="hu-HU" sz="2400" b="1" dirty="0">
                <a:solidFill>
                  <a:srgbClr val="FFC000"/>
                </a:solidFill>
              </a:rPr>
              <a:t> , </a:t>
            </a:r>
            <a:r>
              <a:rPr lang="hu-HU" sz="2400" b="1" u="sng" dirty="0">
                <a:solidFill>
                  <a:srgbClr val="FFC000"/>
                </a:solidFill>
              </a:rPr>
              <a:t>x</a:t>
            </a:r>
            <a:r>
              <a:rPr lang="hu-HU" sz="2400" b="1" baseline="-25000" dirty="0">
                <a:solidFill>
                  <a:srgbClr val="FFC000"/>
                </a:solidFill>
              </a:rPr>
              <a:t>j</a:t>
            </a:r>
            <a:r>
              <a:rPr lang="hu-HU" sz="2400" b="1" dirty="0">
                <a:solidFill>
                  <a:srgbClr val="FFC000"/>
                </a:solidFill>
              </a:rPr>
              <a:t> ) =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224B4D-CF7F-46FF-9263-068779055422}"/>
              </a:ext>
            </a:extLst>
          </p:cNvPr>
          <p:cNvSpPr txBox="1"/>
          <p:nvPr/>
        </p:nvSpPr>
        <p:spPr>
          <a:xfrm>
            <a:off x="6096000" y="1539317"/>
            <a:ext cx="451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kernel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that does not transform the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0F676D-0008-4DD6-863C-561BD723F8D0}"/>
              </a:ext>
            </a:extLst>
          </p:cNvPr>
          <p:cNvSpPr txBox="1"/>
          <p:nvPr/>
        </p:nvSpPr>
        <p:spPr>
          <a:xfrm>
            <a:off x="2688581" y="2609463"/>
            <a:ext cx="380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rgbClr val="FFC000"/>
                </a:solidFill>
              </a:rPr>
              <a:t>K(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i</a:t>
            </a:r>
            <a:r>
              <a:rPr lang="hu-HU" sz="2800" b="1" dirty="0">
                <a:solidFill>
                  <a:srgbClr val="FFC000"/>
                </a:solidFill>
              </a:rPr>
              <a:t> , 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j</a:t>
            </a:r>
            <a:r>
              <a:rPr lang="hu-HU" sz="2800" b="1" dirty="0">
                <a:solidFill>
                  <a:srgbClr val="FFC000"/>
                </a:solidFill>
              </a:rPr>
              <a:t> ) = (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i</a:t>
            </a:r>
            <a:r>
              <a:rPr lang="hu-HU" sz="2800" b="1" dirty="0">
                <a:solidFill>
                  <a:srgbClr val="FFC000"/>
                </a:solidFill>
              </a:rPr>
              <a:t>   *   </a:t>
            </a:r>
            <a:r>
              <a:rPr lang="hu-HU" sz="2800" b="1" u="sng" dirty="0">
                <a:solidFill>
                  <a:srgbClr val="FFC000"/>
                </a:solidFill>
              </a:rPr>
              <a:t>x</a:t>
            </a:r>
            <a:r>
              <a:rPr lang="hu-HU" sz="2800" b="1" baseline="-25000" dirty="0">
                <a:solidFill>
                  <a:srgbClr val="FFC000"/>
                </a:solidFill>
              </a:rPr>
              <a:t>j</a:t>
            </a:r>
            <a:r>
              <a:rPr lang="hu-HU" sz="2800" b="1" dirty="0">
                <a:solidFill>
                  <a:srgbClr val="FFC000"/>
                </a:solidFill>
              </a:rPr>
              <a:t> + 1)</a:t>
            </a:r>
            <a:r>
              <a:rPr lang="hu-HU" sz="2800" b="1" baseline="30000" dirty="0">
                <a:solidFill>
                  <a:srgbClr val="FFC000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E6BF17-736F-4152-A878-F729371A0D1A}"/>
                  </a:ext>
                </a:extLst>
              </p:cNvPr>
              <p:cNvSpPr txBox="1"/>
              <p:nvPr/>
            </p:nvSpPr>
            <p:spPr>
              <a:xfrm>
                <a:off x="2238935" y="4801556"/>
                <a:ext cx="7830926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These clculations are done on the original dataset so without applying the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φ</m:t>
                    </m:r>
                    <m:r>
                      <m:rPr>
                        <m:nor/>
                      </m:rPr>
                      <a:rPr lang="hu-HU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hu-HU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hu-HU" sz="2000" b="1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hu-HU" sz="20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kernel-function explicitly</a:t>
                </a:r>
              </a:p>
              <a:p>
                <a:pPr algn="ctr"/>
                <a:endParaRPr lang="hu-HU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/>
                <a:r>
                  <a:rPr lang="hu-HU" sz="2000" b="1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WE DO NOT SEND THE DATA INTO THE HIGH DIMENSIOANL SPACE </a:t>
                </a:r>
              </a:p>
              <a:p>
                <a:pPr algn="ctr"/>
                <a:r>
                  <a:rPr lang="hu-HU" sz="2000" b="1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BUT WE STILL GET ALL THE BENEFITS (THIS IS THE „KERNEL-TRICK”)</a:t>
                </a:r>
                <a:endParaRPr lang="en-GB" sz="2000" b="1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E6BF17-736F-4152-A878-F729371A0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935" y="4801556"/>
                <a:ext cx="7830926" cy="1631216"/>
              </a:xfrm>
              <a:prstGeom prst="rect">
                <a:avLst/>
              </a:prstGeom>
              <a:blipFill>
                <a:blip r:embed="rId2"/>
                <a:stretch>
                  <a:fillRect l="-389" t="-2247" r="-311" b="-5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77461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Means Clustering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70077820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was first proposed by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Stuart Lloyd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in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1957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Edward W. 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Forgy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published essentially the same method</a:t>
            </a:r>
            <a:endParaRPr lang="hu-HU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it is also known as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Lloyd–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Forgy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algorithm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popular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unsupervised learning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in data mining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automatically divides 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into clusters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similar items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does this without having been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told what the groups should look like ahead of time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rgbClr val="FF9999"/>
                </a:solidFill>
              </a:rPr>
              <a:t>PROBLEM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how could a computer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possibly know where one group ends and another begins?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inside a cluster should be very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similar to each other, but very different from those outside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0667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323877"/>
            <a:ext cx="10515600" cy="50219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600" b="1" dirty="0">
                <a:solidFill>
                  <a:srgbClr val="FF9999"/>
                </a:solidFill>
              </a:rPr>
              <a:t>MAIN PROBLEM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how could a computer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possibly know where 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 group ends and another begins?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</a:t>
            </a:r>
          </a:p>
          <a:p>
            <a:pPr marL="0" indent="0" algn="ctr">
              <a:buNone/>
            </a:pP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idea is that elements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inside a cluster should be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similar </a:t>
            </a:r>
            <a:endParaRPr lang="hu-HU" sz="2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each other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but very different from those outside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6369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k-means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clustering aims to partition 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observations into 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clusters in which each observation belongs to the cluster with the nearest mean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same can be achieved with graph algorithms – we just ahve to construct the minimum spanning tree and remove the last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edges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NP-hard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problem (so quite hard to solve)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Lloyd-algorithm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very common nowadays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695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910348" y="1789473"/>
            <a:ext cx="6371303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the centroids at random –  these are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centers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cluster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910348" y="1789473"/>
            <a:ext cx="6371303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the centroids at random –  these are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centers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cluster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7460E-EDBD-4B05-B4BC-2870D064F9F1}"/>
              </a:ext>
            </a:extLst>
          </p:cNvPr>
          <p:cNvSpPr/>
          <p:nvPr/>
        </p:nvSpPr>
        <p:spPr>
          <a:xfrm>
            <a:off x="2910348" y="3274142"/>
            <a:ext cx="6371303" cy="124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decide for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point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our dataset what centroid is the nearest to them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Learn Artificial Intelligence?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204290"/>
            <a:ext cx="153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3.) GAMES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7D245-16C4-4020-ABCF-06854BB9C10B}"/>
              </a:ext>
            </a:extLst>
          </p:cNvPr>
          <p:cNvSpPr txBox="1"/>
          <p:nvPr/>
        </p:nvSpPr>
        <p:spPr>
          <a:xfrm>
            <a:off x="1345789" y="1807297"/>
            <a:ext cx="9500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use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artificial intelligence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machine learning to construct perfect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or nearly-perfect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players for games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(such as chess or tic-tac-toe)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EEED9-1D39-4D6C-B1C1-EEFFD50BDBA4}"/>
              </a:ext>
            </a:extLst>
          </p:cNvPr>
          <p:cNvSpPr txBox="1"/>
          <p:nvPr/>
        </p:nvSpPr>
        <p:spPr>
          <a:xfrm>
            <a:off x="5804390" y="3429000"/>
            <a:ext cx="56801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minimax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algorithm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that used depth-first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search and recursion to find the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optimal next move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alpha-beta pruning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method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115A3-FA96-4CC6-B176-948FC2EB8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6" y="3162348"/>
            <a:ext cx="3198469" cy="2132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28FF00-5E39-4EED-B429-84DE20FE54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12" y="3956175"/>
            <a:ext cx="2278200" cy="25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616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910348" y="1789473"/>
            <a:ext cx="6371303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the centroids at random –  these are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centers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cluster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7460E-EDBD-4B05-B4BC-2870D064F9F1}"/>
              </a:ext>
            </a:extLst>
          </p:cNvPr>
          <p:cNvSpPr/>
          <p:nvPr/>
        </p:nvSpPr>
        <p:spPr>
          <a:xfrm>
            <a:off x="2910348" y="3274142"/>
            <a:ext cx="6371303" cy="124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decide for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point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our dataset what centroid is the nearest to them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8CCE6F-C5C0-4EFF-9747-6DC55638BD91}"/>
              </a:ext>
            </a:extLst>
          </p:cNvPr>
          <p:cNvSpPr/>
          <p:nvPr/>
        </p:nvSpPr>
        <p:spPr>
          <a:xfrm>
            <a:off x="2910347" y="4758811"/>
            <a:ext cx="6371303" cy="12486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alculate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means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every distinct cluster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910348" y="1789473"/>
            <a:ext cx="6371303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the centroids at random –  these are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centers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given cluster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7460E-EDBD-4B05-B4BC-2870D064F9F1}"/>
              </a:ext>
            </a:extLst>
          </p:cNvPr>
          <p:cNvSpPr/>
          <p:nvPr/>
        </p:nvSpPr>
        <p:spPr>
          <a:xfrm>
            <a:off x="2910348" y="3274142"/>
            <a:ext cx="6371303" cy="124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decide for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point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our dataset what centroid is the nearest to them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8CCE6F-C5C0-4EFF-9747-6DC55638BD91}"/>
              </a:ext>
            </a:extLst>
          </p:cNvPr>
          <p:cNvSpPr/>
          <p:nvPr/>
        </p:nvSpPr>
        <p:spPr>
          <a:xfrm>
            <a:off x="2910347" y="4758811"/>
            <a:ext cx="6371303" cy="12486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alculate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means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every distinct cluster</a:t>
            </a:r>
            <a:endParaRPr lang="en-GB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2F32F92-BEE5-4307-8FC7-874BBAD2E3DB}"/>
              </a:ext>
            </a:extLst>
          </p:cNvPr>
          <p:cNvCxnSpPr>
            <a:stCxn id="9" idx="3"/>
            <a:endCxn id="8" idx="3"/>
          </p:cNvCxnSpPr>
          <p:nvPr/>
        </p:nvCxnSpPr>
        <p:spPr>
          <a:xfrm flipV="1">
            <a:off x="9281650" y="3898490"/>
            <a:ext cx="1" cy="1484669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3681B0-AA7E-4E48-B09F-8C9D439DB985}"/>
              </a:ext>
            </a:extLst>
          </p:cNvPr>
          <p:cNvSpPr txBox="1"/>
          <p:nvPr/>
        </p:nvSpPr>
        <p:spPr>
          <a:xfrm>
            <a:off x="9578158" y="4199672"/>
            <a:ext cx="240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run these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until convergence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2596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8EB347-4C7B-45DF-8D30-351DF8408F7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34C623-FB6A-4E73-8EF8-2D769EE5ABDE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CE9E4E-661C-400A-89F7-31B8DEAB6A52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4182805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8EB347-4C7B-45DF-8D30-351DF8408F7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34C623-FB6A-4E73-8EF8-2D769EE5ABDE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CE9E4E-661C-400A-89F7-31B8DEAB6A52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Multiply 26">
            <a:extLst>
              <a:ext uri="{FF2B5EF4-FFF2-40B4-BE49-F238E27FC236}">
                <a16:creationId xmlns:a16="http://schemas.microsoft.com/office/drawing/2014/main" id="{90E1079A-C4EB-441C-B983-B9CE2F39A643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Multiply 26">
            <a:extLst>
              <a:ext uri="{FF2B5EF4-FFF2-40B4-BE49-F238E27FC236}">
                <a16:creationId xmlns:a16="http://schemas.microsoft.com/office/drawing/2014/main" id="{CC8A15D6-4F88-432E-B8E3-271F6D952077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Multiply 26">
            <a:extLst>
              <a:ext uri="{FF2B5EF4-FFF2-40B4-BE49-F238E27FC236}">
                <a16:creationId xmlns:a16="http://schemas.microsoft.com/office/drawing/2014/main" id="{1713750A-FB8F-4504-9936-D6EF38579847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2499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C1B161-7000-44F0-A500-2D0223672A27}"/>
              </a:ext>
            </a:extLst>
          </p:cNvPr>
          <p:cNvCxnSpPr>
            <a:cxnSpLocks/>
          </p:cNvCxnSpPr>
          <p:nvPr/>
        </p:nvCxnSpPr>
        <p:spPr>
          <a:xfrm flipV="1">
            <a:off x="5260848" y="2289185"/>
            <a:ext cx="835152" cy="67347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7F1D3D-28EC-4B36-9283-2483D8A613B0}"/>
              </a:ext>
            </a:extLst>
          </p:cNvPr>
          <p:cNvCxnSpPr>
            <a:cxnSpLocks/>
          </p:cNvCxnSpPr>
          <p:nvPr/>
        </p:nvCxnSpPr>
        <p:spPr>
          <a:xfrm flipV="1">
            <a:off x="6035040" y="2289185"/>
            <a:ext cx="85784" cy="281521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A13CF6-6DAD-471E-852C-AF915E5DC968}"/>
              </a:ext>
            </a:extLst>
          </p:cNvPr>
          <p:cNvCxnSpPr>
            <a:cxnSpLocks/>
          </p:cNvCxnSpPr>
          <p:nvPr/>
        </p:nvCxnSpPr>
        <p:spPr>
          <a:xfrm flipV="1">
            <a:off x="4355760" y="2289185"/>
            <a:ext cx="1765064" cy="189876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C44FB-5D04-402B-8E6F-B10B2E55E247}"/>
              </a:ext>
            </a:extLst>
          </p:cNvPr>
          <p:cNvSpPr txBox="1"/>
          <p:nvPr/>
        </p:nvSpPr>
        <p:spPr>
          <a:xfrm>
            <a:off x="5415326" y="2244938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hu-HU" sz="1400" b="1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B58FB5-3DBB-4F3E-83B2-9352536D5A4D}"/>
              </a:ext>
            </a:extLst>
          </p:cNvPr>
          <p:cNvSpPr txBox="1"/>
          <p:nvPr/>
        </p:nvSpPr>
        <p:spPr>
          <a:xfrm>
            <a:off x="5006060" y="3418522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hu-HU" sz="1400" b="1" baseline="-250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GB" sz="1400" b="1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649ADF-9C7C-4391-87A9-1DF74BC9724E}"/>
              </a:ext>
            </a:extLst>
          </p:cNvPr>
          <p:cNvSpPr txBox="1"/>
          <p:nvPr/>
        </p:nvSpPr>
        <p:spPr>
          <a:xfrm>
            <a:off x="5754240" y="361751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hu-HU" sz="1400" b="1" baseline="-25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en-GB" sz="1400" b="1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435268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35254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83346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366877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07147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21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Learn Artificial Intelligence?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204290"/>
            <a:ext cx="5936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4.) NEURAL NETWORKS AND DEEP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7D245-16C4-4020-ABCF-06854BB9C10B}"/>
              </a:ext>
            </a:extLst>
          </p:cNvPr>
          <p:cNvSpPr txBox="1"/>
          <p:nvPr/>
        </p:nvSpPr>
        <p:spPr>
          <a:xfrm>
            <a:off x="1307156" y="1762647"/>
            <a:ext cx="9577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Neural networks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machine learning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deep learning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are in the center of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artificial intelligence (of course becasue these approaches are working fine)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EEED9-1D39-4D6C-B1C1-EEFFD50BDBA4}"/>
              </a:ext>
            </a:extLst>
          </p:cNvPr>
          <p:cNvSpPr txBox="1"/>
          <p:nvPr/>
        </p:nvSpPr>
        <p:spPr>
          <a:xfrm>
            <a:off x="6230421" y="3318310"/>
            <a:ext cx="54034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handwritten digit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classification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face detection algorithms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face </a:t>
            </a:r>
          </a:p>
          <a:p>
            <a:pPr lvl="1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recognition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algorithms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natural language processing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(NLP) and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sentiment analysis (text clustering)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7C184-BA8D-4524-894E-C9D6B73B6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3351"/>
            <a:ext cx="3394506" cy="1894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1A133-560E-455E-8FC1-E596B72687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09" y="4264089"/>
            <a:ext cx="3190291" cy="21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7967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94291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190859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188514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05963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195710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582273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062074" y="3875294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4981905" y="2664367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5757086" y="4765857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62738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180756" y="4391470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6566160" y="2311323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7438192" y="4949621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32797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180756" y="4391470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6566160" y="2311323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7438192" y="4949621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560302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C23C9-C45D-4106-BF0A-AAFF75EA83C8}"/>
              </a:ext>
            </a:extLst>
          </p:cNvPr>
          <p:cNvCxnSpPr>
            <a:cxnSpLocks/>
          </p:cNvCxnSpPr>
          <p:nvPr/>
        </p:nvCxnSpPr>
        <p:spPr>
          <a:xfrm flipV="1">
            <a:off x="3319011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1EFD04-3D1E-4E0E-9C00-7210F42FBA62}"/>
              </a:ext>
            </a:extLst>
          </p:cNvPr>
          <p:cNvCxnSpPr>
            <a:cxnSpLocks/>
          </p:cNvCxnSpPr>
          <p:nvPr/>
        </p:nvCxnSpPr>
        <p:spPr>
          <a:xfrm>
            <a:off x="3061433" y="6118572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7511399-6600-4B79-9D82-3D0189C13CE6}"/>
              </a:ext>
            </a:extLst>
          </p:cNvPr>
          <p:cNvSpPr/>
          <p:nvPr/>
        </p:nvSpPr>
        <p:spPr>
          <a:xfrm>
            <a:off x="4355760" y="5176268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315BE-490F-4307-9DD2-2E84642F5B1C}"/>
              </a:ext>
            </a:extLst>
          </p:cNvPr>
          <p:cNvSpPr/>
          <p:nvPr/>
        </p:nvSpPr>
        <p:spPr>
          <a:xfrm>
            <a:off x="4709929" y="4568815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19E0A-5A97-4B7A-B322-1A26B40FBCC0}"/>
              </a:ext>
            </a:extLst>
          </p:cNvPr>
          <p:cNvSpPr/>
          <p:nvPr/>
        </p:nvSpPr>
        <p:spPr>
          <a:xfrm>
            <a:off x="6120824" y="3275562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47CC43-5A65-49CC-8EF5-B99287A6BD86}"/>
              </a:ext>
            </a:extLst>
          </p:cNvPr>
          <p:cNvSpPr/>
          <p:nvPr/>
        </p:nvSpPr>
        <p:spPr>
          <a:xfrm>
            <a:off x="7150390" y="362214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53AA63-04C3-4A37-BFCD-6854A8074019}"/>
              </a:ext>
            </a:extLst>
          </p:cNvPr>
          <p:cNvSpPr/>
          <p:nvPr/>
        </p:nvSpPr>
        <p:spPr>
          <a:xfrm>
            <a:off x="7221310" y="2782878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662797-FD8A-4C33-B134-2D1D3E449168}"/>
              </a:ext>
            </a:extLst>
          </p:cNvPr>
          <p:cNvSpPr/>
          <p:nvPr/>
        </p:nvSpPr>
        <p:spPr>
          <a:xfrm>
            <a:off x="7568209" y="1625995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0FA42-22E4-431D-B849-CC969B7A2118}"/>
              </a:ext>
            </a:extLst>
          </p:cNvPr>
          <p:cNvSpPr/>
          <p:nvPr/>
        </p:nvSpPr>
        <p:spPr>
          <a:xfrm>
            <a:off x="7130986" y="478242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C60A3B-3D38-4198-931E-050FABFE66D2}"/>
              </a:ext>
            </a:extLst>
          </p:cNvPr>
          <p:cNvSpPr/>
          <p:nvPr/>
        </p:nvSpPr>
        <p:spPr>
          <a:xfrm>
            <a:off x="8160552" y="512900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DE7A8EC-A9BB-451F-8615-1F4286D00FC9}"/>
              </a:ext>
            </a:extLst>
          </p:cNvPr>
          <p:cNvSpPr/>
          <p:nvPr/>
        </p:nvSpPr>
        <p:spPr>
          <a:xfrm>
            <a:off x="8231472" y="4289739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243365-DA31-49A2-A0CD-241F85B6D99A}"/>
              </a:ext>
            </a:extLst>
          </p:cNvPr>
          <p:cNvSpPr/>
          <p:nvPr/>
        </p:nvSpPr>
        <p:spPr>
          <a:xfrm>
            <a:off x="7322852" y="5573297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C3FD6F-3EF0-40FB-BD3E-E7AB95A93E61}"/>
              </a:ext>
            </a:extLst>
          </p:cNvPr>
          <p:cNvSpPr/>
          <p:nvPr/>
        </p:nvSpPr>
        <p:spPr>
          <a:xfrm>
            <a:off x="7811334" y="4849933"/>
            <a:ext cx="321972" cy="3219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DDE1B-6C9A-4A1E-8798-F4B202CE8DC7}"/>
              </a:ext>
            </a:extLst>
          </p:cNvPr>
          <p:cNvSpPr txBox="1"/>
          <p:nvPr/>
        </p:nvSpPr>
        <p:spPr>
          <a:xfrm>
            <a:off x="2760296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78D2BD-56E4-4DA0-BF41-47A2E127F24D}"/>
              </a:ext>
            </a:extLst>
          </p:cNvPr>
          <p:cNvSpPr txBox="1"/>
          <p:nvPr/>
        </p:nvSpPr>
        <p:spPr>
          <a:xfrm>
            <a:off x="6566160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27BB6A-9D7A-4D50-B775-0450CC0E7EEF}"/>
              </a:ext>
            </a:extLst>
          </p:cNvPr>
          <p:cNvSpPr/>
          <p:nvPr/>
        </p:nvSpPr>
        <p:spPr>
          <a:xfrm>
            <a:off x="5959838" y="2105731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28666C-2C77-42CA-A118-2058D79E3102}"/>
              </a:ext>
            </a:extLst>
          </p:cNvPr>
          <p:cNvSpPr/>
          <p:nvPr/>
        </p:nvSpPr>
        <p:spPr>
          <a:xfrm>
            <a:off x="4194774" y="4006437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AF5D34E-0BBE-45E8-B7F0-8DE250B56026}"/>
              </a:ext>
            </a:extLst>
          </p:cNvPr>
          <p:cNvSpPr/>
          <p:nvPr/>
        </p:nvSpPr>
        <p:spPr>
          <a:xfrm>
            <a:off x="5109175" y="2790389"/>
            <a:ext cx="321972" cy="3219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Multiply 26">
            <a:extLst>
              <a:ext uri="{FF2B5EF4-FFF2-40B4-BE49-F238E27FC236}">
                <a16:creationId xmlns:a16="http://schemas.microsoft.com/office/drawing/2014/main" id="{752839D5-EBF7-4D19-9947-EE5006ACBD7C}"/>
              </a:ext>
            </a:extLst>
          </p:cNvPr>
          <p:cNvSpPr/>
          <p:nvPr/>
        </p:nvSpPr>
        <p:spPr>
          <a:xfrm>
            <a:off x="4710968" y="4434947"/>
            <a:ext cx="576512" cy="593295"/>
          </a:xfrm>
          <a:prstGeom prst="mathMultiply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Multiply 26">
            <a:extLst>
              <a:ext uri="{FF2B5EF4-FFF2-40B4-BE49-F238E27FC236}">
                <a16:creationId xmlns:a16="http://schemas.microsoft.com/office/drawing/2014/main" id="{7989624C-6DD4-4B7E-B986-7933FE437832}"/>
              </a:ext>
            </a:extLst>
          </p:cNvPr>
          <p:cNvSpPr/>
          <p:nvPr/>
        </p:nvSpPr>
        <p:spPr>
          <a:xfrm>
            <a:off x="6566160" y="2311323"/>
            <a:ext cx="576512" cy="593295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E5278F-9643-41CE-9B4F-6AE2DD26B110}"/>
              </a:ext>
            </a:extLst>
          </p:cNvPr>
          <p:cNvSpPr/>
          <p:nvPr/>
        </p:nvSpPr>
        <p:spPr>
          <a:xfrm>
            <a:off x="5879760" y="4901519"/>
            <a:ext cx="321972" cy="3219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Multiply 26">
            <a:extLst>
              <a:ext uri="{FF2B5EF4-FFF2-40B4-BE49-F238E27FC236}">
                <a16:creationId xmlns:a16="http://schemas.microsoft.com/office/drawing/2014/main" id="{6B88386C-1BC0-47AF-89CA-B1689BB8E572}"/>
              </a:ext>
            </a:extLst>
          </p:cNvPr>
          <p:cNvSpPr/>
          <p:nvPr/>
        </p:nvSpPr>
        <p:spPr>
          <a:xfrm>
            <a:off x="7654960" y="4657029"/>
            <a:ext cx="576512" cy="593295"/>
          </a:xfrm>
          <a:prstGeom prst="mathMultiply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28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1B47EC-893F-480C-96C3-FE97077CBB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9451"/>
            <a:ext cx="3234387" cy="1819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Why to Learn Artificial Intelligence?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204290"/>
            <a:ext cx="4187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5.) 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7D245-16C4-4020-ABCF-06854BB9C10B}"/>
              </a:ext>
            </a:extLst>
          </p:cNvPr>
          <p:cNvSpPr txBox="1"/>
          <p:nvPr/>
        </p:nvSpPr>
        <p:spPr>
          <a:xfrm>
            <a:off x="1569440" y="1809081"/>
            <a:ext cx="90531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Reinforcement learning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has several applications (self-driving cars) but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most interesting one is related to games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EEED9-1D39-4D6C-B1C1-EEFFD50BDBA4}"/>
              </a:ext>
            </a:extLst>
          </p:cNvPr>
          <p:cNvSpPr txBox="1"/>
          <p:nvPr/>
        </p:nvSpPr>
        <p:spPr>
          <a:xfrm>
            <a:off x="6095999" y="3659059"/>
            <a:ext cx="56934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it is the state of the art approach to deal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player games</a:t>
            </a:r>
          </a:p>
          <a:p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chess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AlphaGo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etc.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DA4F20-DC1E-4BD4-8E76-235AF12221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912" y="3956175"/>
            <a:ext cx="2278200" cy="25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8332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 – Finding k Value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3BDEA7D-A711-4530-B67F-E5C1DB79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sometimes we have some a priori knowledge that we know how many clusters we want to construct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Without any a priori knowledge: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approximately equal to the square root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n/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number of elements in the dataset</a:t>
            </a:r>
          </a:p>
          <a:p>
            <a:r>
              <a:rPr lang="hu-HU" sz="2400" b="1" u="sng" dirty="0">
                <a:solidFill>
                  <a:srgbClr val="FFC000"/>
                </a:solidFill>
              </a:rPr>
              <a:t>ELBOW METHOD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we monitor the change of homogeneity within the clusters with different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we consider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percentage of variance explained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a function of the number of clusters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 should choose a number of clusters so that adding another cluster doe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not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 much better modeling of the data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find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elbow point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that defines the value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468463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 – Finding k Value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FB5445-B56F-4BA0-8482-1E84AC2E5DFB}"/>
              </a:ext>
            </a:extLst>
          </p:cNvPr>
          <p:cNvCxnSpPr>
            <a:cxnSpLocks/>
          </p:cNvCxnSpPr>
          <p:nvPr/>
        </p:nvCxnSpPr>
        <p:spPr>
          <a:xfrm flipV="1">
            <a:off x="3486159" y="165871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97A73E-EE5D-4F9B-BFED-B290BF61C8F9}"/>
              </a:ext>
            </a:extLst>
          </p:cNvPr>
          <p:cNvCxnSpPr>
            <a:cxnSpLocks/>
          </p:cNvCxnSpPr>
          <p:nvPr/>
        </p:nvCxnSpPr>
        <p:spPr>
          <a:xfrm>
            <a:off x="3228581" y="5789993"/>
            <a:ext cx="6662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85D643-52C8-4921-9949-D2837656FFCA}"/>
              </a:ext>
            </a:extLst>
          </p:cNvPr>
          <p:cNvSpPr txBox="1"/>
          <p:nvPr/>
        </p:nvSpPr>
        <p:spPr>
          <a:xfrm>
            <a:off x="878771" y="3105834"/>
            <a:ext cx="2349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percentage of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explained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[0%-100%]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969F0-793B-45EA-8610-EDDE61B25B70}"/>
              </a:ext>
            </a:extLst>
          </p:cNvPr>
          <p:cNvSpPr txBox="1"/>
          <p:nvPr/>
        </p:nvSpPr>
        <p:spPr>
          <a:xfrm>
            <a:off x="5830107" y="5937478"/>
            <a:ext cx="207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C72FCF-4271-4C41-93B4-FB5269001B58}"/>
              </a:ext>
            </a:extLst>
          </p:cNvPr>
          <p:cNvCxnSpPr/>
          <p:nvPr/>
        </p:nvCxnSpPr>
        <p:spPr>
          <a:xfrm flipV="1">
            <a:off x="4156688" y="4399614"/>
            <a:ext cx="501445" cy="9340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0AB56C-79C2-480C-972F-2A76386AB84D}"/>
              </a:ext>
            </a:extLst>
          </p:cNvPr>
          <p:cNvCxnSpPr>
            <a:cxnSpLocks/>
          </p:cNvCxnSpPr>
          <p:nvPr/>
        </p:nvCxnSpPr>
        <p:spPr>
          <a:xfrm flipV="1">
            <a:off x="4658133" y="3495799"/>
            <a:ext cx="670528" cy="90470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76FC93-7A37-41E5-8C6A-95914F794612}"/>
              </a:ext>
            </a:extLst>
          </p:cNvPr>
          <p:cNvCxnSpPr>
            <a:cxnSpLocks/>
          </p:cNvCxnSpPr>
          <p:nvPr/>
        </p:nvCxnSpPr>
        <p:spPr>
          <a:xfrm flipV="1">
            <a:off x="5328661" y="3211771"/>
            <a:ext cx="1024781" cy="2938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D1689D-3C15-4600-AF65-2A8D99BFE93D}"/>
              </a:ext>
            </a:extLst>
          </p:cNvPr>
          <p:cNvCxnSpPr>
            <a:cxnSpLocks/>
          </p:cNvCxnSpPr>
          <p:nvPr/>
        </p:nvCxnSpPr>
        <p:spPr>
          <a:xfrm flipV="1">
            <a:off x="6347464" y="3105834"/>
            <a:ext cx="1046394" cy="1053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EE9513-FCA4-4E18-A02B-4018CECAFCE1}"/>
              </a:ext>
            </a:extLst>
          </p:cNvPr>
          <p:cNvCxnSpPr>
            <a:cxnSpLocks/>
          </p:cNvCxnSpPr>
          <p:nvPr/>
        </p:nvCxnSpPr>
        <p:spPr>
          <a:xfrm flipV="1">
            <a:off x="7393858" y="2996798"/>
            <a:ext cx="1046394" cy="10538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59FE59E-4618-47EE-87F7-E051BC92D202}"/>
              </a:ext>
            </a:extLst>
          </p:cNvPr>
          <p:cNvSpPr/>
          <p:nvPr/>
        </p:nvSpPr>
        <p:spPr>
          <a:xfrm>
            <a:off x="5051418" y="3268549"/>
            <a:ext cx="540774" cy="540774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08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CE9F22-87B7-48E6-9D4B-D005C05E31C0}"/>
              </a:ext>
            </a:extLst>
          </p:cNvPr>
          <p:cNvSpPr/>
          <p:nvPr/>
        </p:nvSpPr>
        <p:spPr>
          <a:xfrm>
            <a:off x="1973418" y="1535718"/>
            <a:ext cx="3677055" cy="4796866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90718F6-33C6-44EE-A313-4E1FCDCE77EA}"/>
              </a:ext>
            </a:extLst>
          </p:cNvPr>
          <p:cNvSpPr/>
          <p:nvPr/>
        </p:nvSpPr>
        <p:spPr>
          <a:xfrm>
            <a:off x="6096000" y="1535718"/>
            <a:ext cx="3677055" cy="47968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73BA2-6EB6-49B1-BD4C-9EE98EC2BF04}"/>
              </a:ext>
            </a:extLst>
          </p:cNvPr>
          <p:cNvSpPr txBox="1"/>
          <p:nvPr/>
        </p:nvSpPr>
        <p:spPr>
          <a:xfrm>
            <a:off x="2138509" y="1851949"/>
            <a:ext cx="33468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so sophisticated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ecause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uses an element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random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chanc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e,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guaranteed to find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optimal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clusters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to know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parameter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advance so how many clusters 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FC870-D167-43F0-97BF-970B5B9BC939}"/>
              </a:ext>
            </a:extLst>
          </p:cNvPr>
          <p:cNvSpPr txBox="1"/>
          <p:nvPr/>
        </p:nvSpPr>
        <p:spPr>
          <a:xfrm>
            <a:off x="6433224" y="1851949"/>
            <a:ext cx="30026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k-means clustering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a rather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simple model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quite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flexible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efficient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it is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guaranteed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converge</a:t>
            </a: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977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K-Means Clustering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D3BDEA7D-A711-4530-B67F-E5C1DB79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 is different from classification or numerical predictions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classification and regression the result is a model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relates features to an outcome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CLUSTERING ALGORITHMS CREATE NEW DATA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unlabeled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examples are given a cluster label and inferred entirely from the relationships within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45273496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DBSCAN Algorithm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320888771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it is a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clustering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algorithm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proposed by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Martin Ester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Hans-Peter </a:t>
            </a:r>
            <a:r>
              <a:rPr lang="en-GB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Kriegel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Jörg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Sander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and </a:t>
            </a:r>
            <a:r>
              <a:rPr lang="en-GB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Xiaowei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Xu 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1996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ensity-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ased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patial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lustering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pplications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oise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DBSCAN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no parameters –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non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parametric clustering algorithm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density-based algorithm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–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a set of points in some space, it groups together points that are closely packed together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common clustering algrithm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</p:spTree>
    <p:extLst>
      <p:ext uri="{BB962C8B-B14F-4D97-AF65-F5344CB8AC3E}">
        <p14:creationId xmlns:p14="http://schemas.microsoft.com/office/powerpoint/2010/main" val="311821636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31768" y="1400242"/>
            <a:ext cx="4835015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given points in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dimensional space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try to find every points that are separated by a distance no more than a given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epsilon (the threshold distance)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can hop from a given node to another by hopping no more than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epsilon then the points are in the same cluster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864E84-F797-441A-AD57-05439801005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74476" y="2674432"/>
            <a:ext cx="1022015" cy="1045915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E4F59519-B48B-4F8C-928C-9571C27BCFC4}"/>
              </a:ext>
            </a:extLst>
          </p:cNvPr>
          <p:cNvSpPr txBox="1"/>
          <p:nvPr/>
        </p:nvSpPr>
        <p:spPr>
          <a:xfrm>
            <a:off x="2826029" y="2826450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77C49B-FA77-41D2-8A92-5E0A06584180}"/>
              </a:ext>
            </a:extLst>
          </p:cNvPr>
          <p:cNvSpPr/>
          <p:nvPr/>
        </p:nvSpPr>
        <p:spPr>
          <a:xfrm>
            <a:off x="3181740" y="3481696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E0DFD1-89DD-4E6F-ABAE-AEE4D18A4D4C}"/>
              </a:ext>
            </a:extLst>
          </p:cNvPr>
          <p:cNvSpPr/>
          <p:nvPr/>
        </p:nvSpPr>
        <p:spPr>
          <a:xfrm>
            <a:off x="2762121" y="44518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2FA4AD-4D00-4187-8393-A06C66944A79}"/>
              </a:ext>
            </a:extLst>
          </p:cNvPr>
          <p:cNvSpPr/>
          <p:nvPr/>
        </p:nvSpPr>
        <p:spPr>
          <a:xfrm>
            <a:off x="3483337" y="2642432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E5DEC8-F5B0-4B77-86AB-8ABCAEF81037}"/>
              </a:ext>
            </a:extLst>
          </p:cNvPr>
          <p:cNvSpPr/>
          <p:nvPr/>
        </p:nvSpPr>
        <p:spPr>
          <a:xfrm>
            <a:off x="1951144" y="2251100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F0F7F9-1FDE-402F-94B0-7A4B19F7DC05}"/>
              </a:ext>
            </a:extLst>
          </p:cNvPr>
          <p:cNvSpPr/>
          <p:nvPr/>
        </p:nvSpPr>
        <p:spPr>
          <a:xfrm>
            <a:off x="4270073" y="531564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A99BCE-4EE2-4685-817F-CD9A6F0F2630}"/>
              </a:ext>
            </a:extLst>
          </p:cNvPr>
          <p:cNvSpPr/>
          <p:nvPr/>
        </p:nvSpPr>
        <p:spPr>
          <a:xfrm>
            <a:off x="4055322" y="3505596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8B6999-E077-474D-88A0-2C81552C59E8}"/>
              </a:ext>
            </a:extLst>
          </p:cNvPr>
          <p:cNvSpPr/>
          <p:nvPr/>
        </p:nvSpPr>
        <p:spPr>
          <a:xfrm>
            <a:off x="1521642" y="5299078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473DB7-2EF6-4288-B9F4-5D8DC6E5F1AC}"/>
              </a:ext>
            </a:extLst>
          </p:cNvPr>
          <p:cNvSpPr/>
          <p:nvPr/>
        </p:nvSpPr>
        <p:spPr>
          <a:xfrm>
            <a:off x="3321844" y="1519612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844521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955E90-5973-4990-BF25-E9F6AEDCFC04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714499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14994F-D76D-4DDF-94EF-5AED23664031}"/>
              </a:ext>
            </a:extLst>
          </p:cNvPr>
          <p:cNvSpPr/>
          <p:nvPr/>
        </p:nvSpPr>
        <p:spPr>
          <a:xfrm>
            <a:off x="1448271" y="1261766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377575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358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39753495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ACFADF-413C-4E16-83F9-382E7B080EA6}"/>
              </a:ext>
            </a:extLst>
          </p:cNvPr>
          <p:cNvSpPr/>
          <p:nvPr/>
        </p:nvSpPr>
        <p:spPr>
          <a:xfrm>
            <a:off x="2691664" y="1908558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121701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71086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8ED3F4-C80F-4810-A4FD-0DF51F8E91A0}"/>
              </a:ext>
            </a:extLst>
          </p:cNvPr>
          <p:cNvSpPr/>
          <p:nvPr/>
        </p:nvSpPr>
        <p:spPr>
          <a:xfrm>
            <a:off x="3070051" y="818032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495598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68981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96166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592E26-CC3E-4486-B37F-0D50CC384AAE}"/>
              </a:ext>
            </a:extLst>
          </p:cNvPr>
          <p:cNvSpPr/>
          <p:nvPr/>
        </p:nvSpPr>
        <p:spPr>
          <a:xfrm>
            <a:off x="1667618" y="2786213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898996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82650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17A13B-7CFD-4E98-8F3E-CF51D91E817A}"/>
              </a:ext>
            </a:extLst>
          </p:cNvPr>
          <p:cNvSpPr/>
          <p:nvPr/>
        </p:nvSpPr>
        <p:spPr>
          <a:xfrm>
            <a:off x="2980483" y="3287485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973572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473213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790FF6-DE73-4DA9-8049-D5B923E07FCF}"/>
              </a:ext>
            </a:extLst>
          </p:cNvPr>
          <p:cNvSpPr/>
          <p:nvPr/>
        </p:nvSpPr>
        <p:spPr>
          <a:xfrm>
            <a:off x="3853589" y="2382099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378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D035FA8-6122-4381-BE74-38DDD938DED2}"/>
              </a:ext>
            </a:extLst>
          </p:cNvPr>
          <p:cNvSpPr/>
          <p:nvPr/>
        </p:nvSpPr>
        <p:spPr>
          <a:xfrm>
            <a:off x="3057457" y="4816999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141D16-D89B-4F20-800B-30F0BAB2A188}"/>
              </a:ext>
            </a:extLst>
          </p:cNvPr>
          <p:cNvCxnSpPr>
            <a:cxnSpLocks/>
          </p:cNvCxnSpPr>
          <p:nvPr/>
        </p:nvCxnSpPr>
        <p:spPr>
          <a:xfrm flipV="1">
            <a:off x="2323535" y="4447013"/>
            <a:ext cx="0" cy="19346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12C5E-3FA6-43A8-BA7E-820CC258A092}"/>
              </a:ext>
            </a:extLst>
          </p:cNvPr>
          <p:cNvCxnSpPr>
            <a:cxnSpLocks/>
          </p:cNvCxnSpPr>
          <p:nvPr/>
        </p:nvCxnSpPr>
        <p:spPr>
          <a:xfrm>
            <a:off x="2145114" y="6192125"/>
            <a:ext cx="209272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AC358D-6152-4CCA-9FAD-50B393F84A6A}"/>
              </a:ext>
            </a:extLst>
          </p:cNvPr>
          <p:cNvSpPr/>
          <p:nvPr/>
        </p:nvSpPr>
        <p:spPr>
          <a:xfrm>
            <a:off x="3485693" y="4774747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BEB2A6-4491-4209-B7AF-93D6D9AE8221}"/>
              </a:ext>
            </a:extLst>
          </p:cNvPr>
          <p:cNvSpPr/>
          <p:nvPr/>
        </p:nvSpPr>
        <p:spPr>
          <a:xfrm>
            <a:off x="2848641" y="588531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3641E3-11BD-4057-B658-DBE897B9BFB4}"/>
              </a:ext>
            </a:extLst>
          </p:cNvPr>
          <p:cNvSpPr/>
          <p:nvPr/>
        </p:nvSpPr>
        <p:spPr>
          <a:xfrm>
            <a:off x="3783132" y="5587903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F610CC-FA52-4C8F-854C-4AFDDB146115}"/>
              </a:ext>
            </a:extLst>
          </p:cNvPr>
          <p:cNvSpPr/>
          <p:nvPr/>
        </p:nvSpPr>
        <p:spPr>
          <a:xfrm>
            <a:off x="3426294" y="5251312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AAFEC9-8D72-4E38-AC30-DED9520EF059}"/>
              </a:ext>
            </a:extLst>
          </p:cNvPr>
          <p:cNvSpPr/>
          <p:nvPr/>
        </p:nvSpPr>
        <p:spPr>
          <a:xfrm>
            <a:off x="2744897" y="532798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986A46-8F10-4888-8B07-A44E6377E24E}"/>
              </a:ext>
            </a:extLst>
          </p:cNvPr>
          <p:cNvCxnSpPr>
            <a:cxnSpLocks/>
          </p:cNvCxnSpPr>
          <p:nvPr/>
        </p:nvCxnSpPr>
        <p:spPr>
          <a:xfrm flipV="1">
            <a:off x="2509982" y="4949854"/>
            <a:ext cx="1332549" cy="83742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8DC5F-42C8-4CD6-A5D5-54DEDA9CFAAF}"/>
              </a:ext>
            </a:extLst>
          </p:cNvPr>
          <p:cNvSpPr txBox="1"/>
          <p:nvPr/>
        </p:nvSpPr>
        <p:spPr>
          <a:xfrm>
            <a:off x="1487365" y="1304701"/>
            <a:ext cx="9217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is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approach for modelling the relationship between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scalar dependent variable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one or more explanatory variables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20678-3012-4D3C-B7E9-841F0D817E46}"/>
              </a:ext>
            </a:extLst>
          </p:cNvPr>
          <p:cNvSpPr txBox="1"/>
          <p:nvPr/>
        </p:nvSpPr>
        <p:spPr>
          <a:xfrm>
            <a:off x="1358131" y="234916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SIMPLE LINEAR REGRESSION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E69EA-385D-4D39-980E-DE59EFB7A7EA}"/>
              </a:ext>
            </a:extLst>
          </p:cNvPr>
          <p:cNvSpPr txBox="1"/>
          <p:nvPr/>
        </p:nvSpPr>
        <p:spPr>
          <a:xfrm>
            <a:off x="979469" y="2877353"/>
            <a:ext cx="4873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single explanatory variable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approximate the price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houses if we know the size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583E93-E626-4756-88C1-6593A19B1187}"/>
              </a:ext>
            </a:extLst>
          </p:cNvPr>
          <p:cNvSpPr/>
          <p:nvPr/>
        </p:nvSpPr>
        <p:spPr>
          <a:xfrm>
            <a:off x="3150332" y="562716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2471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6" grpId="0" animBg="1"/>
      <p:bldP spid="17" grpId="0" animBg="1"/>
      <p:bldP spid="21" grpId="0" animBg="1"/>
      <p:bldP spid="24" grpId="0"/>
      <p:bldP spid="26" grpId="0"/>
      <p:bldP spid="2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94726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3E15B2-BA1C-4097-AD80-7A9A0AB38E39}"/>
              </a:ext>
            </a:extLst>
          </p:cNvPr>
          <p:cNvSpPr/>
          <p:nvPr/>
        </p:nvSpPr>
        <p:spPr>
          <a:xfrm>
            <a:off x="6875765" y="1908558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027823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88619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2D0E64-2A9B-4C84-BDA7-798709CB81F1}"/>
              </a:ext>
            </a:extLst>
          </p:cNvPr>
          <p:cNvSpPr/>
          <p:nvPr/>
        </p:nvSpPr>
        <p:spPr>
          <a:xfrm>
            <a:off x="6313612" y="858132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698414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63986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896472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0B54F4-AC89-4930-99B7-C0868C4589A9}"/>
              </a:ext>
            </a:extLst>
          </p:cNvPr>
          <p:cNvSpPr/>
          <p:nvPr/>
        </p:nvSpPr>
        <p:spPr>
          <a:xfrm>
            <a:off x="7208503" y="3722105"/>
            <a:ext cx="2890694" cy="289069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768581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939195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5BE85-F5BD-4CAB-819A-9339E66EDF0F}"/>
              </a:ext>
            </a:extLst>
          </p:cNvPr>
          <p:cNvSpPr/>
          <p:nvPr/>
        </p:nvSpPr>
        <p:spPr>
          <a:xfrm>
            <a:off x="2898214" y="4016809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68C90F-6917-449C-833F-0C6A44F2FFE6}"/>
              </a:ext>
            </a:extLst>
          </p:cNvPr>
          <p:cNvSpPr/>
          <p:nvPr/>
        </p:nvSpPr>
        <p:spPr>
          <a:xfrm>
            <a:off x="2683463" y="2492362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B85D0D2-2DF8-41AA-96F3-AB43DD6733E3}"/>
              </a:ext>
            </a:extLst>
          </p:cNvPr>
          <p:cNvSpPr/>
          <p:nvPr/>
        </p:nvSpPr>
        <p:spPr>
          <a:xfrm>
            <a:off x="4211079" y="4518081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CCB3C-6862-4FBE-B058-B9E1A0EFC50D}"/>
              </a:ext>
            </a:extLst>
          </p:cNvPr>
          <p:cNvSpPr/>
          <p:nvPr/>
        </p:nvSpPr>
        <p:spPr>
          <a:xfrm>
            <a:off x="3927502" y="3139154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7ADBF5-857F-4352-8CD2-B3CF8F13CC8C}"/>
              </a:ext>
            </a:extLst>
          </p:cNvPr>
          <p:cNvSpPr/>
          <p:nvPr/>
        </p:nvSpPr>
        <p:spPr>
          <a:xfrm>
            <a:off x="4300647" y="206286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66AE16-F115-4F7F-97C0-EC495A6A41E1}"/>
              </a:ext>
            </a:extLst>
          </p:cNvPr>
          <p:cNvSpPr/>
          <p:nvPr/>
        </p:nvSpPr>
        <p:spPr>
          <a:xfrm>
            <a:off x="5084185" y="3612695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07294C-D481-4F3E-9D9C-C5B1A3215239}"/>
              </a:ext>
            </a:extLst>
          </p:cNvPr>
          <p:cNvSpPr/>
          <p:nvPr/>
        </p:nvSpPr>
        <p:spPr>
          <a:xfrm>
            <a:off x="7544208" y="2090735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F35E77-E786-4430-ACBE-16DCF266C8FF}"/>
              </a:ext>
            </a:extLst>
          </p:cNvPr>
          <p:cNvSpPr/>
          <p:nvPr/>
        </p:nvSpPr>
        <p:spPr>
          <a:xfrm>
            <a:off x="8439099" y="4978694"/>
            <a:ext cx="429502" cy="429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DE65D-8623-4AB0-A4A7-E086B86C000F}"/>
              </a:ext>
            </a:extLst>
          </p:cNvPr>
          <p:cNvSpPr/>
          <p:nvPr/>
        </p:nvSpPr>
        <p:spPr>
          <a:xfrm>
            <a:off x="8106361" y="3143863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D1010D-E228-4B1B-AFBE-7046E0AA6B9A}"/>
              </a:ext>
            </a:extLst>
          </p:cNvPr>
          <p:cNvSpPr/>
          <p:nvPr/>
        </p:nvSpPr>
        <p:spPr>
          <a:xfrm>
            <a:off x="5572680" y="4824480"/>
            <a:ext cx="429502" cy="4295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A202ED-C68B-441A-A8B1-EFFB5EB8FAA3}"/>
              </a:ext>
            </a:extLst>
          </p:cNvPr>
          <p:cNvSpPr/>
          <p:nvPr/>
        </p:nvSpPr>
        <p:spPr>
          <a:xfrm>
            <a:off x="8653850" y="2048877"/>
            <a:ext cx="429502" cy="42950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C70D9F6-05F9-4237-AE2F-71408ADA7F25}"/>
              </a:ext>
            </a:extLst>
          </p:cNvPr>
          <p:cNvSpPr/>
          <p:nvPr/>
        </p:nvSpPr>
        <p:spPr>
          <a:xfrm>
            <a:off x="9161770" y="4737950"/>
            <a:ext cx="429502" cy="42950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239789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DBSCAN Algorithm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CE9F22-87B7-48E6-9D4B-D005C05E31C0}"/>
              </a:ext>
            </a:extLst>
          </p:cNvPr>
          <p:cNvSpPr/>
          <p:nvPr/>
        </p:nvSpPr>
        <p:spPr>
          <a:xfrm>
            <a:off x="1973418" y="1535718"/>
            <a:ext cx="3677055" cy="4796866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90718F6-33C6-44EE-A313-4E1FCDCE77EA}"/>
              </a:ext>
            </a:extLst>
          </p:cNvPr>
          <p:cNvSpPr/>
          <p:nvPr/>
        </p:nvSpPr>
        <p:spPr>
          <a:xfrm>
            <a:off x="6096000" y="1535718"/>
            <a:ext cx="3677055" cy="47968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73BA2-6EB6-49B1-BD4C-9EE98EC2BF04}"/>
              </a:ext>
            </a:extLst>
          </p:cNvPr>
          <p:cNvSpPr txBox="1"/>
          <p:nvPr/>
        </p:nvSpPr>
        <p:spPr>
          <a:xfrm>
            <a:off x="2106353" y="1851949"/>
            <a:ext cx="34111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deterministic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(the order the data is processed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crucial in some cases) 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relies on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metrics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it is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 to find a good value for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„curse of dimensionality”</a:t>
            </a:r>
          </a:p>
          <a:p>
            <a:pPr algn="ctr"/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choosing a meaningful distance 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threshold </a:t>
            </a:r>
            <a:r>
              <a:rPr lang="el-G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ε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epsilon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difficult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FC870-D167-43F0-97BF-970B5B9BC939}"/>
              </a:ext>
            </a:extLst>
          </p:cNvPr>
          <p:cNvSpPr txBox="1"/>
          <p:nvPr/>
        </p:nvSpPr>
        <p:spPr>
          <a:xfrm>
            <a:off x="6253626" y="1851949"/>
            <a:ext cx="33618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DBSCAN can find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non-linearly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separable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clusters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do not have to specify the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number of clusters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advance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algorithm is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robust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to outliers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result does not depend on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starting conditions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has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O(NlogN)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running time</a:t>
            </a: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4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learning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71F6E0-CDB9-460A-8FF9-1FCE1FDFA287}"/>
              </a:ext>
            </a:extLst>
          </p:cNvPr>
          <p:cNvSpPr/>
          <p:nvPr/>
        </p:nvSpPr>
        <p:spPr>
          <a:xfrm>
            <a:off x="838200" y="2133224"/>
            <a:ext cx="749275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SUPERVISED LEARNING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dataset with the labels for the machine learning algorithm </a:t>
            </a:r>
          </a:p>
        </p:txBody>
      </p:sp>
    </p:spTree>
    <p:extLst>
      <p:ext uri="{BB962C8B-B14F-4D97-AF65-F5344CB8AC3E}">
        <p14:creationId xmlns:p14="http://schemas.microsoft.com/office/powerpoint/2010/main" val="39365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D035FA8-6122-4381-BE74-38DDD938DED2}"/>
              </a:ext>
            </a:extLst>
          </p:cNvPr>
          <p:cNvSpPr/>
          <p:nvPr/>
        </p:nvSpPr>
        <p:spPr>
          <a:xfrm>
            <a:off x="3057457" y="4816999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141D16-D89B-4F20-800B-30F0BAB2A188}"/>
              </a:ext>
            </a:extLst>
          </p:cNvPr>
          <p:cNvCxnSpPr>
            <a:cxnSpLocks/>
          </p:cNvCxnSpPr>
          <p:nvPr/>
        </p:nvCxnSpPr>
        <p:spPr>
          <a:xfrm flipV="1">
            <a:off x="2323535" y="4447013"/>
            <a:ext cx="0" cy="193468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12C5E-3FA6-43A8-BA7E-820CC258A092}"/>
              </a:ext>
            </a:extLst>
          </p:cNvPr>
          <p:cNvCxnSpPr>
            <a:cxnSpLocks/>
          </p:cNvCxnSpPr>
          <p:nvPr/>
        </p:nvCxnSpPr>
        <p:spPr>
          <a:xfrm>
            <a:off x="2145114" y="6192125"/>
            <a:ext cx="209272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AC358D-6152-4CCA-9FAD-50B393F84A6A}"/>
              </a:ext>
            </a:extLst>
          </p:cNvPr>
          <p:cNvSpPr/>
          <p:nvPr/>
        </p:nvSpPr>
        <p:spPr>
          <a:xfrm>
            <a:off x="3485693" y="4774747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BEB2A6-4491-4209-B7AF-93D6D9AE8221}"/>
              </a:ext>
            </a:extLst>
          </p:cNvPr>
          <p:cNvSpPr/>
          <p:nvPr/>
        </p:nvSpPr>
        <p:spPr>
          <a:xfrm>
            <a:off x="2848641" y="588531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3641E3-11BD-4057-B658-DBE897B9BFB4}"/>
              </a:ext>
            </a:extLst>
          </p:cNvPr>
          <p:cNvSpPr/>
          <p:nvPr/>
        </p:nvSpPr>
        <p:spPr>
          <a:xfrm>
            <a:off x="3783132" y="5587903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F610CC-FA52-4C8F-854C-4AFDDB146115}"/>
              </a:ext>
            </a:extLst>
          </p:cNvPr>
          <p:cNvSpPr/>
          <p:nvPr/>
        </p:nvSpPr>
        <p:spPr>
          <a:xfrm>
            <a:off x="3426294" y="5251312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AAFEC9-8D72-4E38-AC30-DED9520EF059}"/>
              </a:ext>
            </a:extLst>
          </p:cNvPr>
          <p:cNvSpPr/>
          <p:nvPr/>
        </p:nvSpPr>
        <p:spPr>
          <a:xfrm>
            <a:off x="2744897" y="532798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986A46-8F10-4888-8B07-A44E6377E24E}"/>
              </a:ext>
            </a:extLst>
          </p:cNvPr>
          <p:cNvCxnSpPr>
            <a:cxnSpLocks/>
          </p:cNvCxnSpPr>
          <p:nvPr/>
        </p:nvCxnSpPr>
        <p:spPr>
          <a:xfrm flipV="1">
            <a:off x="2509982" y="4949854"/>
            <a:ext cx="1332549" cy="83742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68DC5F-42C8-4CD6-A5D5-54DEDA9CFAAF}"/>
              </a:ext>
            </a:extLst>
          </p:cNvPr>
          <p:cNvSpPr txBox="1"/>
          <p:nvPr/>
        </p:nvSpPr>
        <p:spPr>
          <a:xfrm>
            <a:off x="1487365" y="1304701"/>
            <a:ext cx="9217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is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approach for modelling the relationship between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scalar dependent variable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one or more explanatory variables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20678-3012-4D3C-B7E9-841F0D817E46}"/>
              </a:ext>
            </a:extLst>
          </p:cNvPr>
          <p:cNvSpPr txBox="1"/>
          <p:nvPr/>
        </p:nvSpPr>
        <p:spPr>
          <a:xfrm>
            <a:off x="1358131" y="234916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SIMPLE LINEAR REGRESSION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E69EA-385D-4D39-980E-DE59EFB7A7EA}"/>
              </a:ext>
            </a:extLst>
          </p:cNvPr>
          <p:cNvSpPr txBox="1"/>
          <p:nvPr/>
        </p:nvSpPr>
        <p:spPr>
          <a:xfrm>
            <a:off x="979469" y="2877353"/>
            <a:ext cx="4873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single explanatory variable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approximate the price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houses if we know the size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402FD5-4FDD-4A43-AB03-EE9C36A91717}"/>
              </a:ext>
            </a:extLst>
          </p:cNvPr>
          <p:cNvSpPr txBox="1"/>
          <p:nvPr/>
        </p:nvSpPr>
        <p:spPr>
          <a:xfrm>
            <a:off x="6375884" y="5089825"/>
            <a:ext cx="5145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several explanatory variables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approximate the price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houses if we know the sizes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and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number of rooms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etc.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583E93-E626-4756-88C1-6593A19B1187}"/>
              </a:ext>
            </a:extLst>
          </p:cNvPr>
          <p:cNvSpPr/>
          <p:nvPr/>
        </p:nvSpPr>
        <p:spPr>
          <a:xfrm>
            <a:off x="3150332" y="562716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D6AC54-008E-48BD-B3EE-69EFC0BC7620}"/>
              </a:ext>
            </a:extLst>
          </p:cNvPr>
          <p:cNvSpPr txBox="1"/>
          <p:nvPr/>
        </p:nvSpPr>
        <p:spPr>
          <a:xfrm>
            <a:off x="6681300" y="4540434"/>
            <a:ext cx="4116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MULTIPLE LINEAR REGRESSION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289663-3210-4C9E-AA01-4D97747C5E3A}"/>
              </a:ext>
            </a:extLst>
          </p:cNvPr>
          <p:cNvSpPr/>
          <p:nvPr/>
        </p:nvSpPr>
        <p:spPr>
          <a:xfrm>
            <a:off x="8500313" y="2648979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68E45E-E99E-4533-A32F-4744A67B40A9}"/>
              </a:ext>
            </a:extLst>
          </p:cNvPr>
          <p:cNvCxnSpPr>
            <a:cxnSpLocks/>
          </p:cNvCxnSpPr>
          <p:nvPr/>
        </p:nvCxnSpPr>
        <p:spPr>
          <a:xfrm flipV="1">
            <a:off x="7766391" y="2425961"/>
            <a:ext cx="0" cy="178771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E03ED6-1A2C-413B-8826-F1725835B9C0}"/>
              </a:ext>
            </a:extLst>
          </p:cNvPr>
          <p:cNvCxnSpPr>
            <a:cxnSpLocks/>
          </p:cNvCxnSpPr>
          <p:nvPr/>
        </p:nvCxnSpPr>
        <p:spPr>
          <a:xfrm>
            <a:off x="7587970" y="4024105"/>
            <a:ext cx="209272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EC39A97-B098-4D71-8C77-4887B7A93229}"/>
              </a:ext>
            </a:extLst>
          </p:cNvPr>
          <p:cNvSpPr/>
          <p:nvPr/>
        </p:nvSpPr>
        <p:spPr>
          <a:xfrm>
            <a:off x="8928549" y="2606727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3F17AA-E809-4FE1-93C2-0C2EA8AC6014}"/>
              </a:ext>
            </a:extLst>
          </p:cNvPr>
          <p:cNvSpPr/>
          <p:nvPr/>
        </p:nvSpPr>
        <p:spPr>
          <a:xfrm>
            <a:off x="8291497" y="371729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98DE84-43D4-46C6-96EB-AD7783E3B909}"/>
              </a:ext>
            </a:extLst>
          </p:cNvPr>
          <p:cNvSpPr/>
          <p:nvPr/>
        </p:nvSpPr>
        <p:spPr>
          <a:xfrm>
            <a:off x="9225988" y="3419883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061387-17C9-4447-889E-9C01DD8BE944}"/>
              </a:ext>
            </a:extLst>
          </p:cNvPr>
          <p:cNvSpPr/>
          <p:nvPr/>
        </p:nvSpPr>
        <p:spPr>
          <a:xfrm>
            <a:off x="8869150" y="3083292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7A7D04-896D-4F0B-95C5-3B3D9DF39579}"/>
              </a:ext>
            </a:extLst>
          </p:cNvPr>
          <p:cNvSpPr/>
          <p:nvPr/>
        </p:nvSpPr>
        <p:spPr>
          <a:xfrm>
            <a:off x="8187753" y="3159964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B9F99E-9CA8-45C1-BD55-9D8697EE62A1}"/>
              </a:ext>
            </a:extLst>
          </p:cNvPr>
          <p:cNvSpPr/>
          <p:nvPr/>
        </p:nvSpPr>
        <p:spPr>
          <a:xfrm>
            <a:off x="8593188" y="3459145"/>
            <a:ext cx="118799" cy="1187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5A7014-4426-468A-AF5C-9C461D1E17E8}"/>
              </a:ext>
            </a:extLst>
          </p:cNvPr>
          <p:cNvCxnSpPr>
            <a:cxnSpLocks/>
          </p:cNvCxnSpPr>
          <p:nvPr/>
        </p:nvCxnSpPr>
        <p:spPr>
          <a:xfrm flipV="1">
            <a:off x="7587970" y="2939145"/>
            <a:ext cx="1399979" cy="123736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C66835E-6911-41D4-BBF3-2C56AEBEB5AF}"/>
              </a:ext>
            </a:extLst>
          </p:cNvPr>
          <p:cNvSpPr/>
          <p:nvPr/>
        </p:nvSpPr>
        <p:spPr>
          <a:xfrm rot="20940094">
            <a:off x="7912354" y="2939145"/>
            <a:ext cx="2006081" cy="569167"/>
          </a:xfrm>
          <a:custGeom>
            <a:avLst/>
            <a:gdLst>
              <a:gd name="connsiteX0" fmla="*/ 0 w 2006081"/>
              <a:gd name="connsiteY0" fmla="*/ 569167 h 569167"/>
              <a:gd name="connsiteX1" fmla="*/ 653142 w 2006081"/>
              <a:gd name="connsiteY1" fmla="*/ 27992 h 569167"/>
              <a:gd name="connsiteX2" fmla="*/ 2006081 w 2006081"/>
              <a:gd name="connsiteY2" fmla="*/ 0 h 569167"/>
              <a:gd name="connsiteX3" fmla="*/ 1558212 w 2006081"/>
              <a:gd name="connsiteY3" fmla="*/ 475861 h 569167"/>
              <a:gd name="connsiteX4" fmla="*/ 0 w 2006081"/>
              <a:gd name="connsiteY4" fmla="*/ 569167 h 56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081" h="569167">
                <a:moveTo>
                  <a:pt x="0" y="569167"/>
                </a:moveTo>
                <a:lnTo>
                  <a:pt x="653142" y="27992"/>
                </a:lnTo>
                <a:lnTo>
                  <a:pt x="2006081" y="0"/>
                </a:lnTo>
                <a:lnTo>
                  <a:pt x="1558212" y="475861"/>
                </a:lnTo>
                <a:lnTo>
                  <a:pt x="0" y="569167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8A5BAF8-D593-40F0-AE38-D105F66B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55794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7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Hierarchical Clustering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14273290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main disadvantage of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k-means clustering 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is that we have to specify the </a:t>
            </a:r>
            <a:r>
              <a:rPr lang="hu-HU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number of clusters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hierarchical clustering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does not need this parameter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build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tree like structure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essentially contains all the possible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number of clusters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SCALING IS CRUCIAL IN THIS ALGORITHM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(z-transformation)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3908935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data mining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hierarchical clustering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method of cluster analyis that seeks to build a hierarchy of clusters</a:t>
            </a:r>
            <a:endParaRPr lang="hu-HU" b="1" dirty="0">
              <a:solidFill>
                <a:srgbClr val="FFC000"/>
              </a:solidFill>
            </a:endParaRPr>
          </a:p>
          <a:p>
            <a:r>
              <a:rPr lang="hu-HU" b="1" dirty="0">
                <a:solidFill>
                  <a:srgbClr val="FFC000"/>
                </a:solidFill>
              </a:rPr>
              <a:t>AGGLOMERATIVE APPROACH (BOTTOM UP)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obsevation (item) starts in its own cluster and pairs of clusters are merged as one moves up the hierarchy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merges and splits are determined in a greedy manner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O(N</a:t>
            </a:r>
            <a:r>
              <a:rPr lang="hu-HU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runing time complexity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results of hierarchical clustering is usually presented in a so-called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dendogram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301149395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182758" y="1789473"/>
            <a:ext cx="7914968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each data point in its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own cluster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(initialization phase)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182758" y="1789473"/>
            <a:ext cx="7914968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each data point in its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own cluster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(initialization phase)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7460E-EDBD-4B05-B4BC-2870D064F9F1}"/>
              </a:ext>
            </a:extLst>
          </p:cNvPr>
          <p:cNvSpPr/>
          <p:nvPr/>
        </p:nvSpPr>
        <p:spPr>
          <a:xfrm>
            <a:off x="2182758" y="3274142"/>
            <a:ext cx="7914968" cy="124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two closest clusters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them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dendogram represents these merge operations)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5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56E53-DD84-4390-BDE3-0A1EFD310567}"/>
              </a:ext>
            </a:extLst>
          </p:cNvPr>
          <p:cNvSpPr/>
          <p:nvPr/>
        </p:nvSpPr>
        <p:spPr>
          <a:xfrm>
            <a:off x="2182758" y="1789473"/>
            <a:ext cx="7914968" cy="12486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initialize each data point in its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own cluster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(initialization phase)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7460E-EDBD-4B05-B4BC-2870D064F9F1}"/>
              </a:ext>
            </a:extLst>
          </p:cNvPr>
          <p:cNvSpPr/>
          <p:nvPr/>
        </p:nvSpPr>
        <p:spPr>
          <a:xfrm>
            <a:off x="2182758" y="3274142"/>
            <a:ext cx="7914968" cy="124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the two closest clusters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merge them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dendogram represents these merge operations)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8CCE6F-C5C0-4EFF-9747-6DC55638BD91}"/>
              </a:ext>
            </a:extLst>
          </p:cNvPr>
          <p:cNvSpPr/>
          <p:nvPr/>
        </p:nvSpPr>
        <p:spPr>
          <a:xfrm>
            <a:off x="2182757" y="4758811"/>
            <a:ext cx="7914968" cy="12486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repeat the algorithm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until just a single cluster left</a:t>
            </a:r>
          </a:p>
        </p:txBody>
      </p:sp>
    </p:spTree>
    <p:extLst>
      <p:ext uri="{BB962C8B-B14F-4D97-AF65-F5344CB8AC3E}">
        <p14:creationId xmlns:p14="http://schemas.microsoft.com/office/powerpoint/2010/main" val="112768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HOW TO MEASURE THE DISTANCE BETWEEN THE CLUSTERS?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usually calculate the distance between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clusters’ elements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Euclidean-approach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when we assume that observations are simiar if the calculated distance is small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correlation-based distance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assumes observations to be similar if the features are highly correlated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235454492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HOW TO MEASURE THE DISTANCE BETWEEN THE CLUSTERS?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 Iteration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CBDB8D-29CB-4CCA-B458-99F694D0C441}"/>
              </a:ext>
            </a:extLst>
          </p:cNvPr>
          <p:cNvCxnSpPr>
            <a:cxnSpLocks/>
          </p:cNvCxnSpPr>
          <p:nvPr/>
        </p:nvCxnSpPr>
        <p:spPr>
          <a:xfrm flipV="1">
            <a:off x="3849453" y="2018483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76BB13-2CB7-48CD-896F-5D3F83A60DF0}"/>
              </a:ext>
            </a:extLst>
          </p:cNvPr>
          <p:cNvCxnSpPr>
            <a:cxnSpLocks/>
          </p:cNvCxnSpPr>
          <p:nvPr/>
        </p:nvCxnSpPr>
        <p:spPr>
          <a:xfrm>
            <a:off x="3591875" y="6189088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8A1D95D-AC00-4E7D-8985-A569C4EA4177}"/>
              </a:ext>
            </a:extLst>
          </p:cNvPr>
          <p:cNvSpPr/>
          <p:nvPr/>
        </p:nvSpPr>
        <p:spPr>
          <a:xfrm>
            <a:off x="4886201" y="5209087"/>
            <a:ext cx="359669" cy="359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6558AE-06F5-4712-8482-1A2FDA93C7FF}"/>
              </a:ext>
            </a:extLst>
          </p:cNvPr>
          <p:cNvSpPr/>
          <p:nvPr/>
        </p:nvSpPr>
        <p:spPr>
          <a:xfrm>
            <a:off x="5286483" y="4887115"/>
            <a:ext cx="359669" cy="359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0FD75-9610-4FBB-B5CE-34B8B3D0BA26}"/>
              </a:ext>
            </a:extLst>
          </p:cNvPr>
          <p:cNvSpPr txBox="1"/>
          <p:nvPr/>
        </p:nvSpPr>
        <p:spPr>
          <a:xfrm>
            <a:off x="3290738" y="369266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7591C-9072-437D-99F1-FAC199ADB3B8}"/>
              </a:ext>
            </a:extLst>
          </p:cNvPr>
          <p:cNvSpPr txBox="1"/>
          <p:nvPr/>
        </p:nvSpPr>
        <p:spPr>
          <a:xfrm>
            <a:off x="6290356" y="621256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9D7AA5-63C4-48EE-835B-12F4602FAD49}"/>
              </a:ext>
            </a:extLst>
          </p:cNvPr>
          <p:cNvSpPr/>
          <p:nvPr/>
        </p:nvSpPr>
        <p:spPr>
          <a:xfrm>
            <a:off x="4526532" y="4011873"/>
            <a:ext cx="359669" cy="359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502040-9E14-44CC-B0F3-2AD1909338B3}"/>
              </a:ext>
            </a:extLst>
          </p:cNvPr>
          <p:cNvSpPr/>
          <p:nvPr/>
        </p:nvSpPr>
        <p:spPr>
          <a:xfrm>
            <a:off x="6083935" y="5215527"/>
            <a:ext cx="359669" cy="359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295CF6-7F24-4900-BE00-6E3DAB1402C3}"/>
              </a:ext>
            </a:extLst>
          </p:cNvPr>
          <p:cNvSpPr/>
          <p:nvPr/>
        </p:nvSpPr>
        <p:spPr>
          <a:xfrm>
            <a:off x="6552082" y="2869645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E27682-90A3-48A1-B8FB-EBAED1943906}"/>
              </a:ext>
            </a:extLst>
          </p:cNvPr>
          <p:cNvSpPr/>
          <p:nvPr/>
        </p:nvSpPr>
        <p:spPr>
          <a:xfrm>
            <a:off x="7111888" y="3585329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85121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rgbClr val="FFC000"/>
                </a:solidFill>
              </a:rPr>
              <a:t>HOW TO MEASURE THE DISTANCE BETWEEN THE CLUSTERS?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CBDB8D-29CB-4CCA-B458-99F694D0C441}"/>
              </a:ext>
            </a:extLst>
          </p:cNvPr>
          <p:cNvCxnSpPr>
            <a:cxnSpLocks/>
          </p:cNvCxnSpPr>
          <p:nvPr/>
        </p:nvCxnSpPr>
        <p:spPr>
          <a:xfrm flipV="1">
            <a:off x="3849453" y="2018483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76BB13-2CB7-48CD-896F-5D3F83A60DF0}"/>
              </a:ext>
            </a:extLst>
          </p:cNvPr>
          <p:cNvCxnSpPr>
            <a:cxnSpLocks/>
          </p:cNvCxnSpPr>
          <p:nvPr/>
        </p:nvCxnSpPr>
        <p:spPr>
          <a:xfrm>
            <a:off x="3591875" y="6189088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8A1D95D-AC00-4E7D-8985-A569C4EA4177}"/>
              </a:ext>
            </a:extLst>
          </p:cNvPr>
          <p:cNvSpPr/>
          <p:nvPr/>
        </p:nvSpPr>
        <p:spPr>
          <a:xfrm>
            <a:off x="4886201" y="5209087"/>
            <a:ext cx="359669" cy="359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6558AE-06F5-4712-8482-1A2FDA93C7FF}"/>
              </a:ext>
            </a:extLst>
          </p:cNvPr>
          <p:cNvSpPr/>
          <p:nvPr/>
        </p:nvSpPr>
        <p:spPr>
          <a:xfrm>
            <a:off x="5286483" y="4887115"/>
            <a:ext cx="359669" cy="359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0FD75-9610-4FBB-B5CE-34B8B3D0BA26}"/>
              </a:ext>
            </a:extLst>
          </p:cNvPr>
          <p:cNvSpPr txBox="1"/>
          <p:nvPr/>
        </p:nvSpPr>
        <p:spPr>
          <a:xfrm>
            <a:off x="3290738" y="369266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F7591C-9072-437D-99F1-FAC199ADB3B8}"/>
              </a:ext>
            </a:extLst>
          </p:cNvPr>
          <p:cNvSpPr txBox="1"/>
          <p:nvPr/>
        </p:nvSpPr>
        <p:spPr>
          <a:xfrm>
            <a:off x="6290356" y="621256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9D7AA5-63C4-48EE-835B-12F4602FAD49}"/>
              </a:ext>
            </a:extLst>
          </p:cNvPr>
          <p:cNvSpPr/>
          <p:nvPr/>
        </p:nvSpPr>
        <p:spPr>
          <a:xfrm>
            <a:off x="4526532" y="4011873"/>
            <a:ext cx="359669" cy="359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502040-9E14-44CC-B0F3-2AD1909338B3}"/>
              </a:ext>
            </a:extLst>
          </p:cNvPr>
          <p:cNvSpPr/>
          <p:nvPr/>
        </p:nvSpPr>
        <p:spPr>
          <a:xfrm>
            <a:off x="6083935" y="5215527"/>
            <a:ext cx="359669" cy="359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295CF6-7F24-4900-BE00-6E3DAB1402C3}"/>
              </a:ext>
            </a:extLst>
          </p:cNvPr>
          <p:cNvSpPr/>
          <p:nvPr/>
        </p:nvSpPr>
        <p:spPr>
          <a:xfrm>
            <a:off x="6552082" y="2869645"/>
            <a:ext cx="359669" cy="359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E27682-90A3-48A1-B8FB-EBAED1943906}"/>
              </a:ext>
            </a:extLst>
          </p:cNvPr>
          <p:cNvSpPr/>
          <p:nvPr/>
        </p:nvSpPr>
        <p:spPr>
          <a:xfrm>
            <a:off x="7111888" y="3585329"/>
            <a:ext cx="359669" cy="3596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57D7BF-C1FE-49E1-9AFE-81D8E5ABF8AB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454794" y="3478195"/>
            <a:ext cx="1511673" cy="133678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AA4BBB-DC56-48D0-82D4-306F2055B7B4}"/>
              </a:ext>
            </a:extLst>
          </p:cNvPr>
          <p:cNvSpPr txBox="1"/>
          <p:nvPr/>
        </p:nvSpPr>
        <p:spPr>
          <a:xfrm>
            <a:off x="5898031" y="386993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hu-HU" sz="1400" b="1" baseline="-250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GB" sz="1400" b="1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B6F34A-06EF-4488-9876-D51C2B58A2D1}"/>
              </a:ext>
            </a:extLst>
          </p:cNvPr>
          <p:cNvSpPr/>
          <p:nvPr/>
        </p:nvSpPr>
        <p:spPr>
          <a:xfrm>
            <a:off x="5245870" y="4779135"/>
            <a:ext cx="244770" cy="24477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48318C-DC55-4589-8360-F6BAC58CC4D1}"/>
              </a:ext>
            </a:extLst>
          </p:cNvPr>
          <p:cNvSpPr/>
          <p:nvPr/>
        </p:nvSpPr>
        <p:spPr>
          <a:xfrm>
            <a:off x="6887155" y="3332338"/>
            <a:ext cx="244770" cy="24477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98934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1701041" y="5138571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E5E6B-A45A-4088-A69F-30B6DA362649}"/>
              </a:ext>
            </a:extLst>
          </p:cNvPr>
          <p:cNvSpPr/>
          <p:nvPr/>
        </p:nvSpPr>
        <p:spPr>
          <a:xfrm>
            <a:off x="2101323" y="4816599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44BC1D-A6C3-4C0C-B8C3-DE8BFCB00DDB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6F370E-C023-4E41-A962-A6D797EA65E2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176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61D962-BC17-4A0B-86AB-B69C3903B15B}"/>
              </a:ext>
            </a:extLst>
          </p:cNvPr>
          <p:cNvSpPr/>
          <p:nvPr/>
        </p:nvSpPr>
        <p:spPr>
          <a:xfrm>
            <a:off x="7477760" y="3636222"/>
            <a:ext cx="3484879" cy="9898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1B4BAF-B709-4663-A38B-A16C4D4E1C8A}"/>
              </a:ext>
            </a:extLst>
          </p:cNvPr>
          <p:cNvSpPr/>
          <p:nvPr/>
        </p:nvSpPr>
        <p:spPr>
          <a:xfrm>
            <a:off x="1879654" y="3986015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B7F299-80CF-43BB-8F17-8696A17084BE}"/>
              </a:ext>
            </a:extLst>
          </p:cNvPr>
          <p:cNvCxnSpPr/>
          <p:nvPr/>
        </p:nvCxnSpPr>
        <p:spPr>
          <a:xfrm flipV="1">
            <a:off x="863895" y="1830410"/>
            <a:ext cx="0" cy="45980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8D9BE1-B7DA-49B4-818E-06B4B3860207}"/>
              </a:ext>
            </a:extLst>
          </p:cNvPr>
          <p:cNvCxnSpPr/>
          <p:nvPr/>
        </p:nvCxnSpPr>
        <p:spPr>
          <a:xfrm>
            <a:off x="685474" y="6238859"/>
            <a:ext cx="620008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7148296-DB32-4412-B51A-1FD17895E134}"/>
              </a:ext>
            </a:extLst>
          </p:cNvPr>
          <p:cNvSpPr/>
          <p:nvPr/>
        </p:nvSpPr>
        <p:spPr>
          <a:xfrm>
            <a:off x="3504015" y="3896805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04108EC-0930-485F-BF75-30AAB7D36B39}"/>
              </a:ext>
            </a:extLst>
          </p:cNvPr>
          <p:cNvSpPr/>
          <p:nvPr/>
        </p:nvSpPr>
        <p:spPr>
          <a:xfrm>
            <a:off x="1389001" y="564382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3E5560-2CF1-4021-BAA5-3B882FBE2F12}"/>
              </a:ext>
            </a:extLst>
          </p:cNvPr>
          <p:cNvSpPr/>
          <p:nvPr/>
        </p:nvSpPr>
        <p:spPr>
          <a:xfrm>
            <a:off x="2801489" y="5136448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09E909-3A19-4540-A4EE-A4186B2FD17C}"/>
              </a:ext>
            </a:extLst>
          </p:cNvPr>
          <p:cNvSpPr/>
          <p:nvPr/>
        </p:nvSpPr>
        <p:spPr>
          <a:xfrm>
            <a:off x="2979909" y="4303824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F75D3AA-5072-4EA9-AEFE-163F10122054}"/>
              </a:ext>
            </a:extLst>
          </p:cNvPr>
          <p:cNvSpPr/>
          <p:nvPr/>
        </p:nvSpPr>
        <p:spPr>
          <a:xfrm>
            <a:off x="4515060" y="420903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874A25-0430-4E04-825C-5491CEC3DA86}"/>
              </a:ext>
            </a:extLst>
          </p:cNvPr>
          <p:cNvSpPr/>
          <p:nvPr/>
        </p:nvSpPr>
        <p:spPr>
          <a:xfrm>
            <a:off x="4199109" y="2577244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0A09975-4B85-4712-A647-BC6EFB04BAFA}"/>
              </a:ext>
            </a:extLst>
          </p:cNvPr>
          <p:cNvSpPr/>
          <p:nvPr/>
        </p:nvSpPr>
        <p:spPr>
          <a:xfrm>
            <a:off x="4693480" y="334574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F3C06A9-4A8E-4448-BF09-4AC8F3DE0C6F}"/>
              </a:ext>
            </a:extLst>
          </p:cNvPr>
          <p:cNvSpPr/>
          <p:nvPr/>
        </p:nvSpPr>
        <p:spPr>
          <a:xfrm>
            <a:off x="5905246" y="2398824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107144-2385-4BFD-A79B-C6616BBFBA47}"/>
              </a:ext>
            </a:extLst>
          </p:cNvPr>
          <p:cNvCxnSpPr/>
          <p:nvPr/>
        </p:nvCxnSpPr>
        <p:spPr>
          <a:xfrm>
            <a:off x="2291253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84DE05-DCC4-44A0-8776-4DB1932F4FE2}"/>
              </a:ext>
            </a:extLst>
          </p:cNvPr>
          <p:cNvCxnSpPr/>
          <p:nvPr/>
        </p:nvCxnSpPr>
        <p:spPr>
          <a:xfrm>
            <a:off x="3726043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0DFD82-8EC6-46C4-9EED-6CEFB806939F}"/>
              </a:ext>
            </a:extLst>
          </p:cNvPr>
          <p:cNvCxnSpPr/>
          <p:nvPr/>
        </p:nvCxnSpPr>
        <p:spPr>
          <a:xfrm>
            <a:off x="5086491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8B7D1D-BB5C-4C33-8AEE-CA86A007CFDC}"/>
              </a:ext>
            </a:extLst>
          </p:cNvPr>
          <p:cNvCxnSpPr/>
          <p:nvPr/>
        </p:nvCxnSpPr>
        <p:spPr>
          <a:xfrm>
            <a:off x="6476677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88AE34-02EA-444A-A6F6-8D92CCEEB8DD}"/>
              </a:ext>
            </a:extLst>
          </p:cNvPr>
          <p:cNvSpPr txBox="1"/>
          <p:nvPr/>
        </p:nvSpPr>
        <p:spPr>
          <a:xfrm>
            <a:off x="2068799" y="62698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683F85-60E5-4C9E-B027-DD3EBAF687D2}"/>
              </a:ext>
            </a:extLst>
          </p:cNvPr>
          <p:cNvSpPr txBox="1"/>
          <p:nvPr/>
        </p:nvSpPr>
        <p:spPr>
          <a:xfrm>
            <a:off x="3515421" y="62698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8B1BAE-9E84-4608-8A2A-0D22F19E0580}"/>
              </a:ext>
            </a:extLst>
          </p:cNvPr>
          <p:cNvSpPr txBox="1"/>
          <p:nvPr/>
        </p:nvSpPr>
        <p:spPr>
          <a:xfrm>
            <a:off x="4870245" y="6264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FBD3DD-8D52-4030-9F15-0C73750A1335}"/>
              </a:ext>
            </a:extLst>
          </p:cNvPr>
          <p:cNvSpPr txBox="1"/>
          <p:nvPr/>
        </p:nvSpPr>
        <p:spPr>
          <a:xfrm>
            <a:off x="6218011" y="62649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DDF9D2-505E-4AF8-AA96-6E75D49516E8}"/>
              </a:ext>
            </a:extLst>
          </p:cNvPr>
          <p:cNvSpPr txBox="1"/>
          <p:nvPr/>
        </p:nvSpPr>
        <p:spPr>
          <a:xfrm>
            <a:off x="6942702" y="6046207"/>
            <a:ext cx="20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of houses [m</a:t>
            </a:r>
            <a:r>
              <a:rPr lang="hu-HU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3F5F64-48B8-43C7-83C5-7F67EBF0812F}"/>
              </a:ext>
            </a:extLst>
          </p:cNvPr>
          <p:cNvSpPr txBox="1"/>
          <p:nvPr/>
        </p:nvSpPr>
        <p:spPr>
          <a:xfrm>
            <a:off x="341473" y="14694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prices [$]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D5F173-9A27-4971-8619-F999F437EC2D}"/>
              </a:ext>
            </a:extLst>
          </p:cNvPr>
          <p:cNvCxnSpPr/>
          <p:nvPr/>
        </p:nvCxnSpPr>
        <p:spPr>
          <a:xfrm>
            <a:off x="796988" y="5521459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FF6D14-E0B4-499D-B75E-E131B3F7E78E}"/>
              </a:ext>
            </a:extLst>
          </p:cNvPr>
          <p:cNvCxnSpPr/>
          <p:nvPr/>
        </p:nvCxnSpPr>
        <p:spPr>
          <a:xfrm>
            <a:off x="796988" y="4679548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4AD1114-13B7-4A5E-A1C9-7DFB6F225875}"/>
              </a:ext>
            </a:extLst>
          </p:cNvPr>
          <p:cNvCxnSpPr/>
          <p:nvPr/>
        </p:nvCxnSpPr>
        <p:spPr>
          <a:xfrm>
            <a:off x="793270" y="3829262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9B8D142-FFDA-46B7-BA44-507C3FEE0FC8}"/>
              </a:ext>
            </a:extLst>
          </p:cNvPr>
          <p:cNvCxnSpPr/>
          <p:nvPr/>
        </p:nvCxnSpPr>
        <p:spPr>
          <a:xfrm>
            <a:off x="793270" y="2987351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EB3E63-ABF0-421B-ADC7-9C65CEAB8212}"/>
              </a:ext>
            </a:extLst>
          </p:cNvPr>
          <p:cNvCxnSpPr/>
          <p:nvPr/>
        </p:nvCxnSpPr>
        <p:spPr>
          <a:xfrm>
            <a:off x="796986" y="2147028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A60C0-2592-4AEF-9C22-AB473E4C0F97}"/>
              </a:ext>
            </a:extLst>
          </p:cNvPr>
          <p:cNvSpPr txBox="1"/>
          <p:nvPr/>
        </p:nvSpPr>
        <p:spPr>
          <a:xfrm>
            <a:off x="145827" y="53367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83C585-0080-4F9B-9C16-CA081C0105CC}"/>
              </a:ext>
            </a:extLst>
          </p:cNvPr>
          <p:cNvSpPr txBox="1"/>
          <p:nvPr/>
        </p:nvSpPr>
        <p:spPr>
          <a:xfrm>
            <a:off x="181893" y="44723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46679E-5E58-4A64-97C8-C44CF6C51558}"/>
              </a:ext>
            </a:extLst>
          </p:cNvPr>
          <p:cNvSpPr txBox="1"/>
          <p:nvPr/>
        </p:nvSpPr>
        <p:spPr>
          <a:xfrm>
            <a:off x="214591" y="36487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BFF38A-5072-4EEA-81D6-856D90C18933}"/>
              </a:ext>
            </a:extLst>
          </p:cNvPr>
          <p:cNvSpPr txBox="1"/>
          <p:nvPr/>
        </p:nvSpPr>
        <p:spPr>
          <a:xfrm>
            <a:off x="199722" y="28079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08FF4F-9182-4AD1-A447-695C01403FB6}"/>
              </a:ext>
            </a:extLst>
          </p:cNvPr>
          <p:cNvSpPr txBox="1"/>
          <p:nvPr/>
        </p:nvSpPr>
        <p:spPr>
          <a:xfrm>
            <a:off x="214591" y="19671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D41B20-D5D0-4160-A815-55E6BB0178A7}"/>
              </a:ext>
            </a:extLst>
          </p:cNvPr>
          <p:cNvSpPr txBox="1"/>
          <p:nvPr/>
        </p:nvSpPr>
        <p:spPr>
          <a:xfrm>
            <a:off x="6179566" y="843333"/>
            <a:ext cx="56780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THE AIM OF LINEAR REGRESSION?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want to find some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linear relationship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between the features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BBB0C9-1E85-414D-BFC8-B9B7C4532CE9}"/>
              </a:ext>
            </a:extLst>
          </p:cNvPr>
          <p:cNvSpPr txBox="1"/>
          <p:nvPr/>
        </p:nvSpPr>
        <p:spPr>
          <a:xfrm>
            <a:off x="7940026" y="3855545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H(x)  =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+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C25909-A496-409B-A674-FC6C3C6EBFB1}"/>
              </a:ext>
            </a:extLst>
          </p:cNvPr>
          <p:cNvSpPr txBox="1"/>
          <p:nvPr/>
        </p:nvSpPr>
        <p:spPr>
          <a:xfrm>
            <a:off x="6263730" y="4728389"/>
            <a:ext cx="41415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dependent variable that we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trying to predict or estimate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(price of the house)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FFFD5A-7049-4424-AC52-3D06DF27C763}"/>
              </a:ext>
            </a:extLst>
          </p:cNvPr>
          <p:cNvSpPr txBox="1"/>
          <p:nvPr/>
        </p:nvSpPr>
        <p:spPr>
          <a:xfrm>
            <a:off x="7845534" y="2781890"/>
            <a:ext cx="4226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independent variable we use to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predictions (size of house) </a:t>
            </a:r>
          </a:p>
        </p:txBody>
      </p:sp>
    </p:spTree>
    <p:extLst>
      <p:ext uri="{BB962C8B-B14F-4D97-AF65-F5344CB8AC3E}">
        <p14:creationId xmlns:p14="http://schemas.microsoft.com/office/powerpoint/2010/main" val="49175036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1701041" y="5138571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AE5E6B-A45A-4088-A69F-30B6DA362649}"/>
              </a:ext>
            </a:extLst>
          </p:cNvPr>
          <p:cNvSpPr/>
          <p:nvPr/>
        </p:nvSpPr>
        <p:spPr>
          <a:xfrm>
            <a:off x="2101323" y="4816599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44BC1D-A6C3-4C0C-B8C3-DE8BFCB00DDB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6F370E-C023-4E41-A962-A6D797EA65E2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256253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1838693" y="4748981"/>
            <a:ext cx="601775" cy="60177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44BC1D-A6C3-4C0C-B8C3-DE8BFCB00DDB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6F370E-C023-4E41-A962-A6D797EA65E2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6429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1838693" y="4748981"/>
            <a:ext cx="601775" cy="6017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44BC1D-A6C3-4C0C-B8C3-DE8BFCB00DDB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36F370E-C023-4E41-A962-A6D797EA65E2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760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2161360" y="4629275"/>
            <a:ext cx="943836" cy="9438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44BC1D-A6C3-4C0C-B8C3-DE8BFCB00DDB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2514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2161360" y="4629275"/>
            <a:ext cx="943836" cy="94383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44BC1D-A6C3-4C0C-B8C3-DE8BFCB00DDB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9155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1439694" y="3834587"/>
            <a:ext cx="1455600" cy="14556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2341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8F218-817F-43F9-BF05-FD966B2BE55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35519" y="3048000"/>
            <a:ext cx="0" cy="28907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3E00D-1449-496B-B830-C1B84A409FD2}"/>
              </a:ext>
            </a:extLst>
          </p:cNvPr>
          <p:cNvCxnSpPr>
            <a:cxnSpLocks/>
          </p:cNvCxnSpPr>
          <p:nvPr/>
        </p:nvCxnSpPr>
        <p:spPr>
          <a:xfrm flipH="1">
            <a:off x="6524089" y="3051810"/>
            <a:ext cx="24477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524A1-4D0C-40D7-A6CF-2FC75A463E23}"/>
              </a:ext>
            </a:extLst>
          </p:cNvPr>
          <p:cNvCxnSpPr>
            <a:cxnSpLocks/>
          </p:cNvCxnSpPr>
          <p:nvPr/>
        </p:nvCxnSpPr>
        <p:spPr>
          <a:xfrm>
            <a:off x="8960373" y="3048000"/>
            <a:ext cx="0" cy="1252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0833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1439694" y="3834587"/>
            <a:ext cx="1455600" cy="1455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2341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FBFCB6-9204-4D07-8B64-120EE6498604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8F218-817F-43F9-BF05-FD966B2BE55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35519" y="3048000"/>
            <a:ext cx="0" cy="28907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3E00D-1449-496B-B830-C1B84A409FD2}"/>
              </a:ext>
            </a:extLst>
          </p:cNvPr>
          <p:cNvCxnSpPr>
            <a:cxnSpLocks/>
          </p:cNvCxnSpPr>
          <p:nvPr/>
        </p:nvCxnSpPr>
        <p:spPr>
          <a:xfrm flipH="1">
            <a:off x="6524089" y="3051810"/>
            <a:ext cx="24477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524A1-4D0C-40D7-A6CF-2FC75A463E23}"/>
              </a:ext>
            </a:extLst>
          </p:cNvPr>
          <p:cNvCxnSpPr>
            <a:cxnSpLocks/>
          </p:cNvCxnSpPr>
          <p:nvPr/>
        </p:nvCxnSpPr>
        <p:spPr>
          <a:xfrm>
            <a:off x="8960373" y="3048000"/>
            <a:ext cx="0" cy="1252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087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EE20AF7-210D-4F17-80B1-FF43734C0EC4}"/>
              </a:ext>
            </a:extLst>
          </p:cNvPr>
          <p:cNvSpPr/>
          <p:nvPr/>
        </p:nvSpPr>
        <p:spPr>
          <a:xfrm>
            <a:off x="2016816" y="2594565"/>
            <a:ext cx="1812789" cy="18127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23415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8F218-817F-43F9-BF05-FD966B2BE55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35519" y="3048000"/>
            <a:ext cx="0" cy="28907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3E00D-1449-496B-B830-C1B84A409FD2}"/>
              </a:ext>
            </a:extLst>
          </p:cNvPr>
          <p:cNvCxnSpPr>
            <a:cxnSpLocks/>
          </p:cNvCxnSpPr>
          <p:nvPr/>
        </p:nvCxnSpPr>
        <p:spPr>
          <a:xfrm flipH="1">
            <a:off x="6524089" y="3051810"/>
            <a:ext cx="24477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524A1-4D0C-40D7-A6CF-2FC75A463E23}"/>
              </a:ext>
            </a:extLst>
          </p:cNvPr>
          <p:cNvCxnSpPr>
            <a:cxnSpLocks/>
          </p:cNvCxnSpPr>
          <p:nvPr/>
        </p:nvCxnSpPr>
        <p:spPr>
          <a:xfrm>
            <a:off x="8960373" y="3048000"/>
            <a:ext cx="0" cy="1252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1D69AD-7E61-41EF-98B6-CBB332889A22}"/>
              </a:ext>
            </a:extLst>
          </p:cNvPr>
          <p:cNvCxnSpPr>
            <a:cxnSpLocks/>
          </p:cNvCxnSpPr>
          <p:nvPr/>
        </p:nvCxnSpPr>
        <p:spPr>
          <a:xfrm flipV="1">
            <a:off x="7685136" y="1947967"/>
            <a:ext cx="0" cy="110003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D64814-9289-4370-899C-C8126CCBB213}"/>
              </a:ext>
            </a:extLst>
          </p:cNvPr>
          <p:cNvCxnSpPr>
            <a:cxnSpLocks/>
          </p:cNvCxnSpPr>
          <p:nvPr/>
        </p:nvCxnSpPr>
        <p:spPr>
          <a:xfrm>
            <a:off x="7673707" y="1947967"/>
            <a:ext cx="33912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DC9856-AFDA-42FA-AB73-6773011B4E2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064928" y="1947967"/>
            <a:ext cx="6351" cy="399076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9836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8F218-817F-43F9-BF05-FD966B2BE55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35519" y="3048000"/>
            <a:ext cx="0" cy="28907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3E00D-1449-496B-B830-C1B84A409FD2}"/>
              </a:ext>
            </a:extLst>
          </p:cNvPr>
          <p:cNvCxnSpPr>
            <a:cxnSpLocks/>
          </p:cNvCxnSpPr>
          <p:nvPr/>
        </p:nvCxnSpPr>
        <p:spPr>
          <a:xfrm flipH="1">
            <a:off x="6524089" y="3051810"/>
            <a:ext cx="24477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524A1-4D0C-40D7-A6CF-2FC75A463E23}"/>
              </a:ext>
            </a:extLst>
          </p:cNvPr>
          <p:cNvCxnSpPr>
            <a:cxnSpLocks/>
          </p:cNvCxnSpPr>
          <p:nvPr/>
        </p:nvCxnSpPr>
        <p:spPr>
          <a:xfrm>
            <a:off x="8960373" y="3048000"/>
            <a:ext cx="0" cy="1252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1D69AD-7E61-41EF-98B6-CBB332889A22}"/>
              </a:ext>
            </a:extLst>
          </p:cNvPr>
          <p:cNvCxnSpPr>
            <a:cxnSpLocks/>
          </p:cNvCxnSpPr>
          <p:nvPr/>
        </p:nvCxnSpPr>
        <p:spPr>
          <a:xfrm flipV="1">
            <a:off x="7685136" y="1947967"/>
            <a:ext cx="0" cy="110003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D64814-9289-4370-899C-C8126CCBB213}"/>
              </a:ext>
            </a:extLst>
          </p:cNvPr>
          <p:cNvCxnSpPr>
            <a:cxnSpLocks/>
          </p:cNvCxnSpPr>
          <p:nvPr/>
        </p:nvCxnSpPr>
        <p:spPr>
          <a:xfrm>
            <a:off x="7673707" y="1947967"/>
            <a:ext cx="33912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DC9856-AFDA-42FA-AB73-6773011B4E2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064928" y="1947967"/>
            <a:ext cx="6351" cy="399076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4F76FDE-8028-4573-BF01-597A9A5264F3}"/>
              </a:ext>
            </a:extLst>
          </p:cNvPr>
          <p:cNvSpPr/>
          <p:nvPr/>
        </p:nvSpPr>
        <p:spPr>
          <a:xfrm>
            <a:off x="1701041" y="5138571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40737E-F90E-46AD-8961-F1AAA0ED2EA3}"/>
              </a:ext>
            </a:extLst>
          </p:cNvPr>
          <p:cNvSpPr/>
          <p:nvPr/>
        </p:nvSpPr>
        <p:spPr>
          <a:xfrm>
            <a:off x="2101323" y="4816599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BABC14-86BD-40E9-8723-491CC4A0B70C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E167E2-EC00-4845-AF38-5F5B349DA845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C9E8B8-AA0A-4366-BE11-5DFEA27E3519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2226118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8F218-817F-43F9-BF05-FD966B2BE55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35519" y="3048000"/>
            <a:ext cx="0" cy="28907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3E00D-1449-496B-B830-C1B84A409FD2}"/>
              </a:ext>
            </a:extLst>
          </p:cNvPr>
          <p:cNvCxnSpPr>
            <a:cxnSpLocks/>
          </p:cNvCxnSpPr>
          <p:nvPr/>
        </p:nvCxnSpPr>
        <p:spPr>
          <a:xfrm flipH="1">
            <a:off x="6524089" y="3051810"/>
            <a:ext cx="24477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524A1-4D0C-40D7-A6CF-2FC75A463E23}"/>
              </a:ext>
            </a:extLst>
          </p:cNvPr>
          <p:cNvCxnSpPr>
            <a:cxnSpLocks/>
          </p:cNvCxnSpPr>
          <p:nvPr/>
        </p:nvCxnSpPr>
        <p:spPr>
          <a:xfrm>
            <a:off x="8960373" y="3048000"/>
            <a:ext cx="0" cy="1252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1D69AD-7E61-41EF-98B6-CBB332889A22}"/>
              </a:ext>
            </a:extLst>
          </p:cNvPr>
          <p:cNvCxnSpPr>
            <a:cxnSpLocks/>
          </p:cNvCxnSpPr>
          <p:nvPr/>
        </p:nvCxnSpPr>
        <p:spPr>
          <a:xfrm flipV="1">
            <a:off x="7685136" y="1947967"/>
            <a:ext cx="0" cy="110003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D64814-9289-4370-899C-C8126CCBB213}"/>
              </a:ext>
            </a:extLst>
          </p:cNvPr>
          <p:cNvCxnSpPr>
            <a:cxnSpLocks/>
          </p:cNvCxnSpPr>
          <p:nvPr/>
        </p:nvCxnSpPr>
        <p:spPr>
          <a:xfrm>
            <a:off x="7673707" y="1947967"/>
            <a:ext cx="33912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DC9856-AFDA-42FA-AB73-6773011B4E2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064928" y="1947967"/>
            <a:ext cx="6351" cy="399076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4F76FDE-8028-4573-BF01-597A9A5264F3}"/>
              </a:ext>
            </a:extLst>
          </p:cNvPr>
          <p:cNvSpPr/>
          <p:nvPr/>
        </p:nvSpPr>
        <p:spPr>
          <a:xfrm>
            <a:off x="1701041" y="5138571"/>
            <a:ext cx="359669" cy="3596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40737E-F90E-46AD-8961-F1AAA0ED2EA3}"/>
              </a:ext>
            </a:extLst>
          </p:cNvPr>
          <p:cNvSpPr/>
          <p:nvPr/>
        </p:nvSpPr>
        <p:spPr>
          <a:xfrm>
            <a:off x="2101323" y="4816599"/>
            <a:ext cx="359669" cy="3596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BABC14-86BD-40E9-8723-491CC4A0B70C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E167E2-EC00-4845-AF38-5F5B349DA845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C9E8B8-AA0A-4366-BE11-5DFEA27E3519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F127BF-1F2D-4BA6-A529-725D97875A7E}"/>
              </a:ext>
            </a:extLst>
          </p:cNvPr>
          <p:cNvCxnSpPr>
            <a:cxnSpLocks/>
          </p:cNvCxnSpPr>
          <p:nvPr/>
        </p:nvCxnSpPr>
        <p:spPr>
          <a:xfrm>
            <a:off x="6711526" y="2418693"/>
            <a:ext cx="4992794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97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1B4BAF-B709-4663-A38B-A16C4D4E1C8A}"/>
              </a:ext>
            </a:extLst>
          </p:cNvPr>
          <p:cNvSpPr/>
          <p:nvPr/>
        </p:nvSpPr>
        <p:spPr>
          <a:xfrm>
            <a:off x="1879654" y="3986015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B7F299-80CF-43BB-8F17-8696A17084BE}"/>
              </a:ext>
            </a:extLst>
          </p:cNvPr>
          <p:cNvCxnSpPr/>
          <p:nvPr/>
        </p:nvCxnSpPr>
        <p:spPr>
          <a:xfrm flipV="1">
            <a:off x="863895" y="1830410"/>
            <a:ext cx="0" cy="459802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8D9BE1-B7DA-49B4-818E-06B4B3860207}"/>
              </a:ext>
            </a:extLst>
          </p:cNvPr>
          <p:cNvCxnSpPr/>
          <p:nvPr/>
        </p:nvCxnSpPr>
        <p:spPr>
          <a:xfrm>
            <a:off x="685474" y="6238859"/>
            <a:ext cx="620008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7148296-DB32-4412-B51A-1FD17895E134}"/>
              </a:ext>
            </a:extLst>
          </p:cNvPr>
          <p:cNvSpPr/>
          <p:nvPr/>
        </p:nvSpPr>
        <p:spPr>
          <a:xfrm>
            <a:off x="3504015" y="3896805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04108EC-0930-485F-BF75-30AAB7D36B39}"/>
              </a:ext>
            </a:extLst>
          </p:cNvPr>
          <p:cNvSpPr/>
          <p:nvPr/>
        </p:nvSpPr>
        <p:spPr>
          <a:xfrm>
            <a:off x="1389001" y="564382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3E5560-2CF1-4021-BAA5-3B882FBE2F12}"/>
              </a:ext>
            </a:extLst>
          </p:cNvPr>
          <p:cNvSpPr/>
          <p:nvPr/>
        </p:nvSpPr>
        <p:spPr>
          <a:xfrm>
            <a:off x="2801489" y="5136448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09E909-3A19-4540-A4EE-A4186B2FD17C}"/>
              </a:ext>
            </a:extLst>
          </p:cNvPr>
          <p:cNvSpPr/>
          <p:nvPr/>
        </p:nvSpPr>
        <p:spPr>
          <a:xfrm>
            <a:off x="2979909" y="4303824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F75D3AA-5072-4EA9-AEFE-163F10122054}"/>
              </a:ext>
            </a:extLst>
          </p:cNvPr>
          <p:cNvSpPr/>
          <p:nvPr/>
        </p:nvSpPr>
        <p:spPr>
          <a:xfrm>
            <a:off x="4515060" y="420903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A874A25-0430-4E04-825C-5491CEC3DA86}"/>
              </a:ext>
            </a:extLst>
          </p:cNvPr>
          <p:cNvSpPr/>
          <p:nvPr/>
        </p:nvSpPr>
        <p:spPr>
          <a:xfrm>
            <a:off x="4199109" y="2577244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0A09975-4B85-4712-A647-BC6EFB04BAFA}"/>
              </a:ext>
            </a:extLst>
          </p:cNvPr>
          <p:cNvSpPr/>
          <p:nvPr/>
        </p:nvSpPr>
        <p:spPr>
          <a:xfrm>
            <a:off x="4693480" y="334574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F3C06A9-4A8E-4448-BF09-4AC8F3DE0C6F}"/>
              </a:ext>
            </a:extLst>
          </p:cNvPr>
          <p:cNvSpPr/>
          <p:nvPr/>
        </p:nvSpPr>
        <p:spPr>
          <a:xfrm>
            <a:off x="5905246" y="2398824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107144-2385-4BFD-A79B-C6616BBFBA47}"/>
              </a:ext>
            </a:extLst>
          </p:cNvPr>
          <p:cNvCxnSpPr/>
          <p:nvPr/>
        </p:nvCxnSpPr>
        <p:spPr>
          <a:xfrm>
            <a:off x="2291253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84DE05-DCC4-44A0-8776-4DB1932F4FE2}"/>
              </a:ext>
            </a:extLst>
          </p:cNvPr>
          <p:cNvCxnSpPr/>
          <p:nvPr/>
        </p:nvCxnSpPr>
        <p:spPr>
          <a:xfrm>
            <a:off x="3726043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30DFD82-8EC6-46C4-9EED-6CEFB806939F}"/>
              </a:ext>
            </a:extLst>
          </p:cNvPr>
          <p:cNvCxnSpPr/>
          <p:nvPr/>
        </p:nvCxnSpPr>
        <p:spPr>
          <a:xfrm>
            <a:off x="5086491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8B7D1D-BB5C-4C33-8AEE-CA86A007CFDC}"/>
              </a:ext>
            </a:extLst>
          </p:cNvPr>
          <p:cNvCxnSpPr/>
          <p:nvPr/>
        </p:nvCxnSpPr>
        <p:spPr>
          <a:xfrm>
            <a:off x="6476677" y="6205406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88AE34-02EA-444A-A6F6-8D92CCEEB8DD}"/>
              </a:ext>
            </a:extLst>
          </p:cNvPr>
          <p:cNvSpPr txBox="1"/>
          <p:nvPr/>
        </p:nvSpPr>
        <p:spPr>
          <a:xfrm>
            <a:off x="2068799" y="62698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683F85-60E5-4C9E-B027-DD3EBAF687D2}"/>
              </a:ext>
            </a:extLst>
          </p:cNvPr>
          <p:cNvSpPr txBox="1"/>
          <p:nvPr/>
        </p:nvSpPr>
        <p:spPr>
          <a:xfrm>
            <a:off x="3515421" y="62698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8B1BAE-9E84-4608-8A2A-0D22F19E0580}"/>
              </a:ext>
            </a:extLst>
          </p:cNvPr>
          <p:cNvSpPr txBox="1"/>
          <p:nvPr/>
        </p:nvSpPr>
        <p:spPr>
          <a:xfrm>
            <a:off x="4870245" y="6264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FBD3DD-8D52-4030-9F15-0C73750A1335}"/>
              </a:ext>
            </a:extLst>
          </p:cNvPr>
          <p:cNvSpPr txBox="1"/>
          <p:nvPr/>
        </p:nvSpPr>
        <p:spPr>
          <a:xfrm>
            <a:off x="6218011" y="626490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DDF9D2-505E-4AF8-AA96-6E75D49516E8}"/>
              </a:ext>
            </a:extLst>
          </p:cNvPr>
          <p:cNvSpPr txBox="1"/>
          <p:nvPr/>
        </p:nvSpPr>
        <p:spPr>
          <a:xfrm>
            <a:off x="6942702" y="6046207"/>
            <a:ext cx="201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of houses [m</a:t>
            </a:r>
            <a:r>
              <a:rPr lang="hu-HU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3F5F64-48B8-43C7-83C5-7F67EBF0812F}"/>
              </a:ext>
            </a:extLst>
          </p:cNvPr>
          <p:cNvSpPr txBox="1"/>
          <p:nvPr/>
        </p:nvSpPr>
        <p:spPr>
          <a:xfrm>
            <a:off x="341473" y="146949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prices [$]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D5F173-9A27-4971-8619-F999F437EC2D}"/>
              </a:ext>
            </a:extLst>
          </p:cNvPr>
          <p:cNvCxnSpPr/>
          <p:nvPr/>
        </p:nvCxnSpPr>
        <p:spPr>
          <a:xfrm>
            <a:off x="796988" y="5521459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FFF6D14-E0B4-499D-B75E-E131B3F7E78E}"/>
              </a:ext>
            </a:extLst>
          </p:cNvPr>
          <p:cNvCxnSpPr/>
          <p:nvPr/>
        </p:nvCxnSpPr>
        <p:spPr>
          <a:xfrm>
            <a:off x="796988" y="4679548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4AD1114-13B7-4A5E-A1C9-7DFB6F225875}"/>
              </a:ext>
            </a:extLst>
          </p:cNvPr>
          <p:cNvCxnSpPr/>
          <p:nvPr/>
        </p:nvCxnSpPr>
        <p:spPr>
          <a:xfrm>
            <a:off x="793270" y="3829262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9B8D142-FFDA-46B7-BA44-507C3FEE0FC8}"/>
              </a:ext>
            </a:extLst>
          </p:cNvPr>
          <p:cNvCxnSpPr/>
          <p:nvPr/>
        </p:nvCxnSpPr>
        <p:spPr>
          <a:xfrm>
            <a:off x="793270" y="2987351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EB3E63-ABF0-421B-ADC7-9C65CEAB8212}"/>
              </a:ext>
            </a:extLst>
          </p:cNvPr>
          <p:cNvCxnSpPr/>
          <p:nvPr/>
        </p:nvCxnSpPr>
        <p:spPr>
          <a:xfrm>
            <a:off x="796986" y="2147028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BA60C0-2592-4AEF-9C22-AB473E4C0F97}"/>
              </a:ext>
            </a:extLst>
          </p:cNvPr>
          <p:cNvSpPr txBox="1"/>
          <p:nvPr/>
        </p:nvSpPr>
        <p:spPr>
          <a:xfrm>
            <a:off x="145827" y="533679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83C585-0080-4F9B-9C16-CA081C0105CC}"/>
              </a:ext>
            </a:extLst>
          </p:cNvPr>
          <p:cNvSpPr txBox="1"/>
          <p:nvPr/>
        </p:nvSpPr>
        <p:spPr>
          <a:xfrm>
            <a:off x="181893" y="44723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A46679E-5E58-4A64-97C8-C44CF6C51558}"/>
              </a:ext>
            </a:extLst>
          </p:cNvPr>
          <p:cNvSpPr txBox="1"/>
          <p:nvPr/>
        </p:nvSpPr>
        <p:spPr>
          <a:xfrm>
            <a:off x="214591" y="36487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BFF38A-5072-4EEA-81D6-856D90C18933}"/>
              </a:ext>
            </a:extLst>
          </p:cNvPr>
          <p:cNvSpPr txBox="1"/>
          <p:nvPr/>
        </p:nvSpPr>
        <p:spPr>
          <a:xfrm>
            <a:off x="199722" y="28079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A08FF4F-9182-4AD1-A447-695C01403FB6}"/>
              </a:ext>
            </a:extLst>
          </p:cNvPr>
          <p:cNvSpPr txBox="1"/>
          <p:nvPr/>
        </p:nvSpPr>
        <p:spPr>
          <a:xfrm>
            <a:off x="214591" y="19671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3193BD-97EC-42AE-AC82-9A8C59254B7E}"/>
              </a:ext>
            </a:extLst>
          </p:cNvPr>
          <p:cNvCxnSpPr/>
          <p:nvPr/>
        </p:nvCxnSpPr>
        <p:spPr>
          <a:xfrm flipV="1">
            <a:off x="1174725" y="2328286"/>
            <a:ext cx="4758771" cy="2990579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9E91727-74DA-40ED-9980-BAB4E09ABF01}"/>
              </a:ext>
            </a:extLst>
          </p:cNvPr>
          <p:cNvSpPr txBox="1"/>
          <p:nvPr/>
        </p:nvSpPr>
        <p:spPr>
          <a:xfrm>
            <a:off x="5560435" y="604861"/>
            <a:ext cx="651236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we build a model based on the dataset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i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 is a linear model so the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     result is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line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model defines the relationship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between the variables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we can make predictions with the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trained model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What does it mean?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we have a new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feature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(size of the house) we can get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price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       of the house accordingly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57006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Hierarchical Clustering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55582-4470-44EF-BF99-9A81A46542E2}"/>
              </a:ext>
            </a:extLst>
          </p:cNvPr>
          <p:cNvCxnSpPr>
            <a:cxnSpLocks/>
          </p:cNvCxnSpPr>
          <p:nvPr/>
        </p:nvCxnSpPr>
        <p:spPr>
          <a:xfrm flipV="1">
            <a:off x="664293" y="1947967"/>
            <a:ext cx="0" cy="441530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F9493-63A9-4305-A2E1-5EB4CE598E64}"/>
              </a:ext>
            </a:extLst>
          </p:cNvPr>
          <p:cNvCxnSpPr>
            <a:cxnSpLocks/>
          </p:cNvCxnSpPr>
          <p:nvPr/>
        </p:nvCxnSpPr>
        <p:spPr>
          <a:xfrm>
            <a:off x="406715" y="6118572"/>
            <a:ext cx="5109182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49F560-8D3B-4188-B285-C357F2AA909D}"/>
              </a:ext>
            </a:extLst>
          </p:cNvPr>
          <p:cNvSpPr txBox="1"/>
          <p:nvPr/>
        </p:nvSpPr>
        <p:spPr>
          <a:xfrm>
            <a:off x="105578" y="362214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5D849-76F6-4267-9C60-024220D88B4B}"/>
              </a:ext>
            </a:extLst>
          </p:cNvPr>
          <p:cNvSpPr txBox="1"/>
          <p:nvPr/>
        </p:nvSpPr>
        <p:spPr>
          <a:xfrm>
            <a:off x="3105196" y="614204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0E8FA7-516D-4901-8438-9F2C6C18F13A}"/>
              </a:ext>
            </a:extLst>
          </p:cNvPr>
          <p:cNvSpPr/>
          <p:nvPr/>
        </p:nvSpPr>
        <p:spPr>
          <a:xfrm>
            <a:off x="748962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8B2F6F3-90B3-476B-803F-8F7017849970}"/>
              </a:ext>
            </a:extLst>
          </p:cNvPr>
          <p:cNvSpPr/>
          <p:nvPr/>
        </p:nvSpPr>
        <p:spPr>
          <a:xfrm>
            <a:off x="8623564" y="5938736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D7CE7A-4DAF-41E3-BB68-77585CE2131E}"/>
              </a:ext>
            </a:extLst>
          </p:cNvPr>
          <p:cNvSpPr/>
          <p:nvPr/>
        </p:nvSpPr>
        <p:spPr>
          <a:xfrm>
            <a:off x="6355684" y="5938737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226F60-EC31-46B0-BBAC-59BD8F4579EE}"/>
              </a:ext>
            </a:extLst>
          </p:cNvPr>
          <p:cNvSpPr/>
          <p:nvPr/>
        </p:nvSpPr>
        <p:spPr>
          <a:xfrm>
            <a:off x="9757504" y="5938735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236DC58-A00E-40AE-BE39-547BBD5A589B}"/>
              </a:ext>
            </a:extLst>
          </p:cNvPr>
          <p:cNvSpPr/>
          <p:nvPr/>
        </p:nvSpPr>
        <p:spPr>
          <a:xfrm>
            <a:off x="10891444" y="5938734"/>
            <a:ext cx="359669" cy="3596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3076CF8-7FC4-4B69-8E59-503597838EDD}"/>
              </a:ext>
            </a:extLst>
          </p:cNvPr>
          <p:cNvCxnSpPr>
            <a:stCxn id="31" idx="0"/>
            <a:endCxn id="32" idx="0"/>
          </p:cNvCxnSpPr>
          <p:nvPr/>
        </p:nvCxnSpPr>
        <p:spPr>
          <a:xfrm rot="5400000" flipH="1" flipV="1">
            <a:off x="8236429" y="5371766"/>
            <a:ext cx="12700" cy="1133940"/>
          </a:xfrm>
          <a:prstGeom prst="bentConnector3">
            <a:avLst>
              <a:gd name="adj1" fmla="val 768386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241072-4D1C-4ED3-A226-2F3AF8EDCE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242779" y="4306529"/>
            <a:ext cx="1694560" cy="1632206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03CBC5-4EDE-4987-8A2F-23A77F493E2B}"/>
              </a:ext>
            </a:extLst>
          </p:cNvPr>
          <p:cNvCxnSpPr>
            <a:cxnSpLocks/>
          </p:cNvCxnSpPr>
          <p:nvPr/>
        </p:nvCxnSpPr>
        <p:spPr>
          <a:xfrm>
            <a:off x="8242779" y="4293522"/>
            <a:ext cx="0" cy="67916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E8F218-817F-43F9-BF05-FD966B2BE558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6535519" y="3048000"/>
            <a:ext cx="0" cy="28907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43E00D-1449-496B-B830-C1B84A409FD2}"/>
              </a:ext>
            </a:extLst>
          </p:cNvPr>
          <p:cNvCxnSpPr>
            <a:cxnSpLocks/>
          </p:cNvCxnSpPr>
          <p:nvPr/>
        </p:nvCxnSpPr>
        <p:spPr>
          <a:xfrm flipH="1">
            <a:off x="6524089" y="3051810"/>
            <a:ext cx="244771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E524A1-4D0C-40D7-A6CF-2FC75A463E23}"/>
              </a:ext>
            </a:extLst>
          </p:cNvPr>
          <p:cNvCxnSpPr>
            <a:cxnSpLocks/>
          </p:cNvCxnSpPr>
          <p:nvPr/>
        </p:nvCxnSpPr>
        <p:spPr>
          <a:xfrm>
            <a:off x="8960373" y="3048000"/>
            <a:ext cx="0" cy="12521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B1D69AD-7E61-41EF-98B6-CBB332889A22}"/>
              </a:ext>
            </a:extLst>
          </p:cNvPr>
          <p:cNvCxnSpPr>
            <a:cxnSpLocks/>
          </p:cNvCxnSpPr>
          <p:nvPr/>
        </p:nvCxnSpPr>
        <p:spPr>
          <a:xfrm flipV="1">
            <a:off x="7685136" y="1947967"/>
            <a:ext cx="0" cy="110003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D64814-9289-4370-899C-C8126CCBB213}"/>
              </a:ext>
            </a:extLst>
          </p:cNvPr>
          <p:cNvCxnSpPr>
            <a:cxnSpLocks/>
          </p:cNvCxnSpPr>
          <p:nvPr/>
        </p:nvCxnSpPr>
        <p:spPr>
          <a:xfrm>
            <a:off x="7673707" y="1947967"/>
            <a:ext cx="339122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DC9856-AFDA-42FA-AB73-6773011B4E2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1064928" y="1947967"/>
            <a:ext cx="6351" cy="399076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4F76FDE-8028-4573-BF01-597A9A5264F3}"/>
              </a:ext>
            </a:extLst>
          </p:cNvPr>
          <p:cNvSpPr/>
          <p:nvPr/>
        </p:nvSpPr>
        <p:spPr>
          <a:xfrm>
            <a:off x="1701041" y="5138571"/>
            <a:ext cx="359669" cy="3596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E40737E-F90E-46AD-8961-F1AAA0ED2EA3}"/>
              </a:ext>
            </a:extLst>
          </p:cNvPr>
          <p:cNvSpPr/>
          <p:nvPr/>
        </p:nvSpPr>
        <p:spPr>
          <a:xfrm>
            <a:off x="2101323" y="4816599"/>
            <a:ext cx="359669" cy="3596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hu-HU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BBABC14-86BD-40E9-8723-491CC4A0B70C}"/>
              </a:ext>
            </a:extLst>
          </p:cNvPr>
          <p:cNvSpPr/>
          <p:nvPr/>
        </p:nvSpPr>
        <p:spPr>
          <a:xfrm>
            <a:off x="1330772" y="3834587"/>
            <a:ext cx="359669" cy="3596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7E167E2-EC00-4845-AF38-5F5B349DA845}"/>
              </a:ext>
            </a:extLst>
          </p:cNvPr>
          <p:cNvSpPr/>
          <p:nvPr/>
        </p:nvSpPr>
        <p:spPr>
          <a:xfrm>
            <a:off x="2898775" y="5145011"/>
            <a:ext cx="359669" cy="3596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hu-H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C9E8B8-AA0A-4366-BE11-5DFEA27E3519}"/>
              </a:ext>
            </a:extLst>
          </p:cNvPr>
          <p:cNvSpPr/>
          <p:nvPr/>
        </p:nvSpPr>
        <p:spPr>
          <a:xfrm>
            <a:off x="3814326" y="2211424"/>
            <a:ext cx="359669" cy="3596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hu-HU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F127BF-1F2D-4BA6-A529-725D97875A7E}"/>
              </a:ext>
            </a:extLst>
          </p:cNvPr>
          <p:cNvCxnSpPr>
            <a:cxnSpLocks/>
          </p:cNvCxnSpPr>
          <p:nvPr/>
        </p:nvCxnSpPr>
        <p:spPr>
          <a:xfrm>
            <a:off x="6050280" y="3881733"/>
            <a:ext cx="560832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72924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L1 and L2 Regularization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50365875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regularization helps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 overfitting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 means that the model (hypothesis) fits the training data but the model’s performance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poor on unseen data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it means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is too complex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classifiers (boosting algorithms)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 networks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tendency to overfit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REGULARIZATION IS ADDED TO THE COST FUNCTION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add some bias into our model)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 is known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 norm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Lasso when used in linear regression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L1 Regularization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7582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regularization helps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 overfitting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 means that the model (hypothesis) fits the training data but the model’s performance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poor on unseen data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it means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is too complex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classifiers (boosting algorithms)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 networks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tendency to overfit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REGULARIZATION IS ADDED TO THE COST FUNCTION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add some bias into our model)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 is known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 norm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Lasso when used in linear regression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L1 Regularization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2960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L1 Regularization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84F2006-FB1B-438B-BAB9-668767E9DED2}"/>
              </a:ext>
            </a:extLst>
          </p:cNvPr>
          <p:cNvSpPr/>
          <p:nvPr/>
        </p:nvSpPr>
        <p:spPr>
          <a:xfrm>
            <a:off x="2766349" y="2062026"/>
            <a:ext cx="6481823" cy="1780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56F546-404B-4033-A1E9-E861C3CA5EEC}"/>
                  </a:ext>
                </a:extLst>
              </p:cNvPr>
              <p:cNvSpPr txBox="1"/>
              <p:nvPr/>
            </p:nvSpPr>
            <p:spPr>
              <a:xfrm>
                <a:off x="5081286" y="2491353"/>
                <a:ext cx="53809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56F546-404B-4033-A1E9-E861C3CA5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86" y="2491353"/>
                <a:ext cx="538096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06F5DF-C9E0-4C79-9084-2760628861E7}"/>
                  </a:ext>
                </a:extLst>
              </p:cNvPr>
              <p:cNvSpPr txBox="1"/>
              <p:nvPr/>
            </p:nvSpPr>
            <p:spPr>
              <a:xfrm>
                <a:off x="5539129" y="2213755"/>
                <a:ext cx="1132490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/>
                      </m:nary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06F5DF-C9E0-4C79-9084-276062886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129" y="2213755"/>
                <a:ext cx="1132490" cy="1303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8F982C6-F611-4F68-8F88-F8EE5EA0AB5A}"/>
              </a:ext>
            </a:extLst>
          </p:cNvPr>
          <p:cNvSpPr txBox="1"/>
          <p:nvPr/>
        </p:nvSpPr>
        <p:spPr>
          <a:xfrm>
            <a:off x="6190655" y="2604086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[(b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– 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hu-HU" sz="28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2D0C6C-493C-4061-8C5E-AB96388EEF76}"/>
              </a:ext>
            </a:extLst>
          </p:cNvPr>
          <p:cNvSpPr txBox="1"/>
          <p:nvPr/>
        </p:nvSpPr>
        <p:spPr>
          <a:xfrm>
            <a:off x="3634450" y="2690800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= 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B69563-1CAE-4150-BB62-57A794997CC5}"/>
              </a:ext>
            </a:extLst>
          </p:cNvPr>
          <p:cNvSpPr txBox="1"/>
          <p:nvPr/>
        </p:nvSpPr>
        <p:spPr>
          <a:xfrm>
            <a:off x="1910976" y="4653772"/>
            <a:ext cx="8370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express the 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C(b</a:t>
            </a:r>
            <a:r>
              <a:rPr lang="hu-HU" sz="28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,b</a:t>
            </a:r>
            <a:r>
              <a:rPr lang="hu-HU" sz="28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cost-function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this is the formula we need for gradient descent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C07234D-05E0-406D-924B-C522893E3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327" y="1839975"/>
            <a:ext cx="7701345" cy="23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73329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1824A-4AFF-44AB-8203-A436CE97EB60}"/>
              </a:ext>
            </a:extLst>
          </p:cNvPr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74F55-FD44-4A92-93A6-EC24D5DEAB60}"/>
              </a:ext>
            </a:extLst>
          </p:cNvPr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AB928-123D-4077-901D-E0D11106F49F}"/>
              </a:ext>
            </a:extLst>
          </p:cNvPr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C(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A6177-84C6-463F-A702-0DF2DF68DE95}"/>
              </a:ext>
            </a:extLst>
          </p:cNvPr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FF503-6302-4FE5-9ECA-6061A164BEDC}"/>
              </a:ext>
            </a:extLst>
          </p:cNvPr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E367A-2A8B-45F3-AA93-08A2D90B3F5F}"/>
              </a:ext>
            </a:extLst>
          </p:cNvPr>
          <p:cNvSpPr txBox="1"/>
          <p:nvPr/>
        </p:nvSpPr>
        <p:spPr>
          <a:xfrm>
            <a:off x="1010707" y="926449"/>
            <a:ext cx="100929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We have to know the partial derivative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C(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 function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and go to the direction of the gradient (partial derivative)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E13F33C6-B38B-4331-80A7-3B6C8F6B7708}"/>
                  </a:ext>
                </a:extLst>
              </p:cNvPr>
              <p:cNvSpPr txBox="1"/>
              <p:nvPr/>
            </p:nvSpPr>
            <p:spPr>
              <a:xfrm>
                <a:off x="7151481" y="2365799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E13F33C6-B38B-4331-80A7-3B6C8F6B7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81" y="2365799"/>
                <a:ext cx="873637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58CB3AAC-2C7E-4971-8AD6-A0FA3BE34CFB}"/>
                  </a:ext>
                </a:extLst>
              </p:cNvPr>
              <p:cNvSpPr txBox="1"/>
              <p:nvPr/>
            </p:nvSpPr>
            <p:spPr>
              <a:xfrm>
                <a:off x="8814020" y="2365799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58CB3AAC-2C7E-4971-8AD6-A0FA3BE34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20" y="2365799"/>
                <a:ext cx="873637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F7DAE8-29B9-4AEE-AA1F-CD624572FB4E}"/>
              </a:ext>
            </a:extLst>
          </p:cNvPr>
          <p:cNvSpPr txBox="1"/>
          <p:nvPr/>
        </p:nvSpPr>
        <p:spPr>
          <a:xfrm>
            <a:off x="7656759" y="289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6B211-AD5A-4C45-AA89-78537B294A70}"/>
              </a:ext>
            </a:extLst>
          </p:cNvPr>
          <p:cNvSpPr txBox="1"/>
          <p:nvPr/>
        </p:nvSpPr>
        <p:spPr>
          <a:xfrm>
            <a:off x="9325365" y="289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BAA69-1078-4CB2-9AE0-CEE94409A6BD}"/>
              </a:ext>
            </a:extLst>
          </p:cNvPr>
          <p:cNvSpPr txBox="1"/>
          <p:nvPr/>
        </p:nvSpPr>
        <p:spPr>
          <a:xfrm>
            <a:off x="6096000" y="3301184"/>
            <a:ext cx="5678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  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gradient of a given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pointing in the direction of maximum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AD397-786E-4E6E-A5E2-6D1A4B7B6029}"/>
              </a:ext>
            </a:extLst>
          </p:cNvPr>
          <p:cNvSpPr txBox="1"/>
          <p:nvPr/>
        </p:nvSpPr>
        <p:spPr>
          <a:xfrm rot="10800000">
            <a:off x="6947810" y="33128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Δ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D8FD-01F8-4C1B-84D0-DF3E5EFB1BA1}"/>
              </a:ext>
            </a:extLst>
          </p:cNvPr>
          <p:cNvSpPr txBox="1"/>
          <p:nvPr/>
        </p:nvSpPr>
        <p:spPr>
          <a:xfrm>
            <a:off x="6096000" y="4154267"/>
            <a:ext cx="6197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are after the minimum so we have to use</a:t>
            </a:r>
          </a:p>
          <a:p>
            <a:pPr lvl="1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-    f(x)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instead (negative gradient)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D8CFA-6273-435E-AEEE-8ED0F40E4973}"/>
              </a:ext>
            </a:extLst>
          </p:cNvPr>
          <p:cNvSpPr txBox="1"/>
          <p:nvPr/>
        </p:nvSpPr>
        <p:spPr>
          <a:xfrm rot="10800000">
            <a:off x="7001556" y="452975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Δ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32B71F-A447-4F5F-9574-CFEF33E0F9A6}"/>
              </a:ext>
            </a:extLst>
          </p:cNvPr>
          <p:cNvSpPr txBox="1"/>
          <p:nvPr/>
        </p:nvSpPr>
        <p:spPr>
          <a:xfrm>
            <a:off x="6219523" y="5707814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  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hu-HU" sz="2400" b="1" dirty="0">
                <a:solidFill>
                  <a:srgbClr val="FFC000"/>
                </a:solidFill>
              </a:rPr>
              <a:t>  b  – </a:t>
            </a:r>
            <a:r>
              <a:rPr lang="el-GR" sz="2400" b="1" dirty="0">
                <a:solidFill>
                  <a:srgbClr val="FFC000"/>
                </a:solidFill>
              </a:rPr>
              <a:t>α</a:t>
            </a:r>
            <a:r>
              <a:rPr lang="hu-HU" sz="2400" b="1" dirty="0">
                <a:solidFill>
                  <a:srgbClr val="FFC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A76B9709-01F7-4CC6-B772-A1696B453F30}"/>
                  </a:ext>
                </a:extLst>
              </p:cNvPr>
              <p:cNvSpPr txBox="1"/>
              <p:nvPr/>
            </p:nvSpPr>
            <p:spPr>
              <a:xfrm>
                <a:off x="7910207" y="5568106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A76B9709-01F7-4CC6-B772-A1696B453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207" y="5568106"/>
                <a:ext cx="873637" cy="703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DBC676C-84DB-4C2C-B155-C18A363D844D}"/>
              </a:ext>
            </a:extLst>
          </p:cNvPr>
          <p:cNvSpPr txBox="1"/>
          <p:nvPr/>
        </p:nvSpPr>
        <p:spPr>
          <a:xfrm>
            <a:off x="8418071" y="6084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5CA98-10B2-4EE0-95A6-A912717C24BB}"/>
              </a:ext>
            </a:extLst>
          </p:cNvPr>
          <p:cNvSpPr txBox="1"/>
          <p:nvPr/>
        </p:nvSpPr>
        <p:spPr>
          <a:xfrm>
            <a:off x="6375180" y="5884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FE188-141F-43EA-811F-32BACD17909B}"/>
              </a:ext>
            </a:extLst>
          </p:cNvPr>
          <p:cNvSpPr txBox="1"/>
          <p:nvPr/>
        </p:nvSpPr>
        <p:spPr>
          <a:xfrm>
            <a:off x="7176705" y="5851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35E5DC-55CD-4E8C-B833-8D5B62BF30C6}"/>
              </a:ext>
            </a:extLst>
          </p:cNvPr>
          <p:cNvSpPr txBox="1"/>
          <p:nvPr/>
        </p:nvSpPr>
        <p:spPr>
          <a:xfrm>
            <a:off x="9143360" y="5707814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  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hu-HU" sz="2400" b="1" dirty="0">
                <a:solidFill>
                  <a:srgbClr val="FFC000"/>
                </a:solidFill>
              </a:rPr>
              <a:t>  b  – </a:t>
            </a:r>
            <a:r>
              <a:rPr lang="el-GR" sz="2400" b="1" dirty="0">
                <a:solidFill>
                  <a:srgbClr val="FFC000"/>
                </a:solidFill>
              </a:rPr>
              <a:t>α</a:t>
            </a:r>
            <a:r>
              <a:rPr lang="hu-HU" sz="2400" b="1" dirty="0">
                <a:solidFill>
                  <a:srgbClr val="FFC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B0BBB984-7BE3-4BE7-9418-4C186B6673D6}"/>
                  </a:ext>
                </a:extLst>
              </p:cNvPr>
              <p:cNvSpPr txBox="1"/>
              <p:nvPr/>
            </p:nvSpPr>
            <p:spPr>
              <a:xfrm>
                <a:off x="10817861" y="5568107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B0BBB984-7BE3-4BE7-9418-4C186B667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861" y="5568107"/>
                <a:ext cx="873637" cy="703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8DF2526-1191-4FBE-AB75-42F7D3D575F0}"/>
              </a:ext>
            </a:extLst>
          </p:cNvPr>
          <p:cNvSpPr txBox="1"/>
          <p:nvPr/>
        </p:nvSpPr>
        <p:spPr>
          <a:xfrm>
            <a:off x="11348876" y="606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A92FA-5D56-46BC-A4BD-A562D7B5CC46}"/>
              </a:ext>
            </a:extLst>
          </p:cNvPr>
          <p:cNvSpPr txBox="1"/>
          <p:nvPr/>
        </p:nvSpPr>
        <p:spPr>
          <a:xfrm>
            <a:off x="9307109" y="5861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0F21C-2F46-4B34-ABCD-8C7188104032}"/>
              </a:ext>
            </a:extLst>
          </p:cNvPr>
          <p:cNvSpPr txBox="1"/>
          <p:nvPr/>
        </p:nvSpPr>
        <p:spPr>
          <a:xfrm>
            <a:off x="10100543" y="5874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D62BA3-9297-4B35-961C-4D4DB6318BA6}"/>
              </a:ext>
            </a:extLst>
          </p:cNvPr>
          <p:cNvSpPr txBox="1"/>
          <p:nvPr/>
        </p:nvSpPr>
        <p:spPr>
          <a:xfrm>
            <a:off x="6222866" y="5113620"/>
            <a:ext cx="2416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make iterations  {</a:t>
            </a:r>
          </a:p>
          <a:p>
            <a:endParaRPr lang="hu-HU" sz="2400" dirty="0">
              <a:solidFill>
                <a:srgbClr val="FFC000"/>
              </a:solidFill>
            </a:endParaRPr>
          </a:p>
          <a:p>
            <a:endParaRPr lang="hu-HU" sz="2400" dirty="0">
              <a:solidFill>
                <a:srgbClr val="FFC000"/>
              </a:solidFill>
            </a:endParaRPr>
          </a:p>
          <a:p>
            <a:r>
              <a:rPr lang="hu-HU" sz="2400" b="1" dirty="0">
                <a:solidFill>
                  <a:srgbClr val="FFC000"/>
                </a:solidFill>
              </a:rPr>
              <a:t>}</a:t>
            </a:r>
          </a:p>
        </p:txBody>
      </p:sp>
      <p:pic>
        <p:nvPicPr>
          <p:cNvPr id="35" name="Tartalom helye 3">
            <a:extLst>
              <a:ext uri="{FF2B5EF4-FFF2-40B4-BE49-F238E27FC236}">
                <a16:creationId xmlns:a16="http://schemas.microsoft.com/office/drawing/2014/main" id="{DC54D6A0-066E-4F29-B8C9-5C106709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</p:spTree>
    <p:extLst>
      <p:ext uri="{BB962C8B-B14F-4D97-AF65-F5344CB8AC3E}">
        <p14:creationId xmlns:p14="http://schemas.microsoft.com/office/powerpoint/2010/main" val="292579603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L1 and L2 Regularization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3371718263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regularization helps to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reduce overfitting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 means that the model (hypothesis) fits the training data but the model’s performance is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poor on unseen data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it means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is too complex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classifiers (boosting algorithms) and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neural networks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have the tendency to overfit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REGULARIZATION IS ADDED TO THE COST FUNCTION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add some bias into our model)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 is known as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L1 norm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Lasso when used in linear regression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L1 Regularization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30955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LSTM and Time Series</a:t>
            </a:r>
            <a:br>
              <a:rPr lang="hu-HU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375154959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Series Analysis with LSTM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590AA-78FC-4A19-80D8-36692987F1B8}"/>
              </a:ext>
            </a:extLst>
          </p:cNvPr>
          <p:cNvCxnSpPr>
            <a:cxnSpLocks/>
          </p:cNvCxnSpPr>
          <p:nvPr/>
        </p:nvCxnSpPr>
        <p:spPr>
          <a:xfrm flipV="1">
            <a:off x="1852086" y="2135372"/>
            <a:ext cx="0" cy="3828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CFB11A-1E4E-47B8-BB71-3C55E9806B6C}"/>
              </a:ext>
            </a:extLst>
          </p:cNvPr>
          <p:cNvCxnSpPr>
            <a:cxnSpLocks/>
          </p:cNvCxnSpPr>
          <p:nvPr/>
        </p:nvCxnSpPr>
        <p:spPr>
          <a:xfrm>
            <a:off x="1381760" y="5479516"/>
            <a:ext cx="52425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0DBC03-3C71-44B1-A5C6-C3D8197F5E2F}"/>
              </a:ext>
            </a:extLst>
          </p:cNvPr>
          <p:cNvCxnSpPr/>
          <p:nvPr/>
        </p:nvCxnSpPr>
        <p:spPr>
          <a:xfrm>
            <a:off x="1644999" y="477339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34">
            <a:extLst>
              <a:ext uri="{FF2B5EF4-FFF2-40B4-BE49-F238E27FC236}">
                <a16:creationId xmlns:a16="http://schemas.microsoft.com/office/drawing/2014/main" id="{D1FF0B30-7C71-4848-BA6C-B5121FD5E41A}"/>
              </a:ext>
            </a:extLst>
          </p:cNvPr>
          <p:cNvSpPr/>
          <p:nvPr/>
        </p:nvSpPr>
        <p:spPr>
          <a:xfrm>
            <a:off x="2224325" y="2450134"/>
            <a:ext cx="4115513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29915-114B-41C6-A18C-3689EB81D583}"/>
              </a:ext>
            </a:extLst>
          </p:cNvPr>
          <p:cNvSpPr txBox="1"/>
          <p:nvPr/>
        </p:nvSpPr>
        <p:spPr>
          <a:xfrm>
            <a:off x="1256410" y="1373402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7A9A-59C1-4E5B-BB21-9748F1BDB608}"/>
              </a:ext>
            </a:extLst>
          </p:cNvPr>
          <p:cNvSpPr txBox="1"/>
          <p:nvPr/>
        </p:nvSpPr>
        <p:spPr>
          <a:xfrm>
            <a:off x="6644640" y="515635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B1A236-99B0-4BD6-B439-66D51B90BFF8}"/>
              </a:ext>
            </a:extLst>
          </p:cNvPr>
          <p:cNvCxnSpPr>
            <a:cxnSpLocks/>
          </p:cNvCxnSpPr>
          <p:nvPr/>
        </p:nvCxnSpPr>
        <p:spPr>
          <a:xfrm>
            <a:off x="7574925" y="1853248"/>
            <a:ext cx="423099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5AB5AF-9DA8-406E-8A98-B9975706956F}"/>
              </a:ext>
            </a:extLst>
          </p:cNvPr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C61B4C-D369-43BB-8CA2-3AB93B929F05}"/>
              </a:ext>
            </a:extLst>
          </p:cNvPr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AC2EA-32B1-4D7A-AB41-B5855C07F300}"/>
              </a:ext>
            </a:extLst>
          </p:cNvPr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F3C4A2-FF8A-4398-A082-6E31B05EC1ED}"/>
              </a:ext>
            </a:extLst>
          </p:cNvPr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BB585-0299-489B-9F5A-F6A8C52033F1}"/>
              </a:ext>
            </a:extLst>
          </p:cNvPr>
          <p:cNvSpPr txBox="1"/>
          <p:nvPr/>
        </p:nvSpPr>
        <p:spPr>
          <a:xfrm>
            <a:off x="7781053" y="1181641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3EAF-1FAF-4429-9E20-4105A4AB9E1D}"/>
              </a:ext>
            </a:extLst>
          </p:cNvPr>
          <p:cNvSpPr txBox="1"/>
          <p:nvPr/>
        </p:nvSpPr>
        <p:spPr>
          <a:xfrm>
            <a:off x="10794109" y="1147991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F4D88-708B-4369-A111-BEE691DFF7D3}"/>
              </a:ext>
            </a:extLst>
          </p:cNvPr>
          <p:cNvSpPr txBox="1"/>
          <p:nvPr/>
        </p:nvSpPr>
        <p:spPr>
          <a:xfrm>
            <a:off x="8759177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B2496E-E996-4836-BA2D-72D20545795A}"/>
              </a:ext>
            </a:extLst>
          </p:cNvPr>
          <p:cNvSpPr txBox="1"/>
          <p:nvPr/>
        </p:nvSpPr>
        <p:spPr>
          <a:xfrm>
            <a:off x="9794585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4344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8C3EA-9E00-41D9-9B06-4786366F6D87}"/>
              </a:ext>
            </a:extLst>
          </p:cNvPr>
          <p:cNvSpPr txBox="1"/>
          <p:nvPr/>
        </p:nvSpPr>
        <p:spPr>
          <a:xfrm>
            <a:off x="2117487" y="1479341"/>
            <a:ext cx="787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(all machine learning algorithm needs one)</a:t>
            </a:r>
          </a:p>
        </p:txBody>
      </p:sp>
    </p:spTree>
    <p:extLst>
      <p:ext uri="{BB962C8B-B14F-4D97-AF65-F5344CB8AC3E}">
        <p14:creationId xmlns:p14="http://schemas.microsoft.com/office/powerpoint/2010/main" val="346458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Series Analysis with LSTM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590AA-78FC-4A19-80D8-36692987F1B8}"/>
              </a:ext>
            </a:extLst>
          </p:cNvPr>
          <p:cNvCxnSpPr>
            <a:cxnSpLocks/>
          </p:cNvCxnSpPr>
          <p:nvPr/>
        </p:nvCxnSpPr>
        <p:spPr>
          <a:xfrm flipV="1">
            <a:off x="1852086" y="2135372"/>
            <a:ext cx="0" cy="3828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CFB11A-1E4E-47B8-BB71-3C55E9806B6C}"/>
              </a:ext>
            </a:extLst>
          </p:cNvPr>
          <p:cNvCxnSpPr>
            <a:cxnSpLocks/>
          </p:cNvCxnSpPr>
          <p:nvPr/>
        </p:nvCxnSpPr>
        <p:spPr>
          <a:xfrm>
            <a:off x="1381760" y="5479516"/>
            <a:ext cx="52425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0DBC03-3C71-44B1-A5C6-C3D8197F5E2F}"/>
              </a:ext>
            </a:extLst>
          </p:cNvPr>
          <p:cNvCxnSpPr/>
          <p:nvPr/>
        </p:nvCxnSpPr>
        <p:spPr>
          <a:xfrm>
            <a:off x="1644999" y="477339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34">
            <a:extLst>
              <a:ext uri="{FF2B5EF4-FFF2-40B4-BE49-F238E27FC236}">
                <a16:creationId xmlns:a16="http://schemas.microsoft.com/office/drawing/2014/main" id="{D1FF0B30-7C71-4848-BA6C-B5121FD5E41A}"/>
              </a:ext>
            </a:extLst>
          </p:cNvPr>
          <p:cNvSpPr/>
          <p:nvPr/>
        </p:nvSpPr>
        <p:spPr>
          <a:xfrm>
            <a:off x="2224325" y="2450134"/>
            <a:ext cx="4115513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29915-114B-41C6-A18C-3689EB81D583}"/>
              </a:ext>
            </a:extLst>
          </p:cNvPr>
          <p:cNvSpPr txBox="1"/>
          <p:nvPr/>
        </p:nvSpPr>
        <p:spPr>
          <a:xfrm>
            <a:off x="1256410" y="1373402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7A9A-59C1-4E5B-BB21-9748F1BDB608}"/>
              </a:ext>
            </a:extLst>
          </p:cNvPr>
          <p:cNvSpPr txBox="1"/>
          <p:nvPr/>
        </p:nvSpPr>
        <p:spPr>
          <a:xfrm>
            <a:off x="6644640" y="515635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B1A236-99B0-4BD6-B439-66D51B90BFF8}"/>
              </a:ext>
            </a:extLst>
          </p:cNvPr>
          <p:cNvCxnSpPr>
            <a:cxnSpLocks/>
          </p:cNvCxnSpPr>
          <p:nvPr/>
        </p:nvCxnSpPr>
        <p:spPr>
          <a:xfrm>
            <a:off x="7574925" y="1853248"/>
            <a:ext cx="423099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5AB5AF-9DA8-406E-8A98-B9975706956F}"/>
              </a:ext>
            </a:extLst>
          </p:cNvPr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C61B4C-D369-43BB-8CA2-3AB93B929F05}"/>
              </a:ext>
            </a:extLst>
          </p:cNvPr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AC2EA-32B1-4D7A-AB41-B5855C07F300}"/>
              </a:ext>
            </a:extLst>
          </p:cNvPr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F3C4A2-FF8A-4398-A082-6E31B05EC1ED}"/>
              </a:ext>
            </a:extLst>
          </p:cNvPr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BB585-0299-489B-9F5A-F6A8C52033F1}"/>
              </a:ext>
            </a:extLst>
          </p:cNvPr>
          <p:cNvSpPr txBox="1"/>
          <p:nvPr/>
        </p:nvSpPr>
        <p:spPr>
          <a:xfrm>
            <a:off x="7781053" y="1181641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3EAF-1FAF-4429-9E20-4105A4AB9E1D}"/>
              </a:ext>
            </a:extLst>
          </p:cNvPr>
          <p:cNvSpPr txBox="1"/>
          <p:nvPr/>
        </p:nvSpPr>
        <p:spPr>
          <a:xfrm>
            <a:off x="10794109" y="1147991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D2AF3-38B6-47D9-84D2-7F542CF8139F}"/>
              </a:ext>
            </a:extLst>
          </p:cNvPr>
          <p:cNvSpPr txBox="1"/>
          <p:nvPr/>
        </p:nvSpPr>
        <p:spPr>
          <a:xfrm>
            <a:off x="7929763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8ED55-5F86-4212-B8E9-C6F58F6E4215}"/>
              </a:ext>
            </a:extLst>
          </p:cNvPr>
          <p:cNvSpPr txBox="1"/>
          <p:nvPr/>
        </p:nvSpPr>
        <p:spPr>
          <a:xfrm>
            <a:off x="10935405" y="193249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F4D88-708B-4369-A111-BEE691DFF7D3}"/>
              </a:ext>
            </a:extLst>
          </p:cNvPr>
          <p:cNvSpPr txBox="1"/>
          <p:nvPr/>
        </p:nvSpPr>
        <p:spPr>
          <a:xfrm>
            <a:off x="8759177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B2496E-E996-4836-BA2D-72D20545795A}"/>
              </a:ext>
            </a:extLst>
          </p:cNvPr>
          <p:cNvSpPr txBox="1"/>
          <p:nvPr/>
        </p:nvSpPr>
        <p:spPr>
          <a:xfrm>
            <a:off x="9794585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6F6BD7-D3E2-44FF-839E-C7FA20897322}"/>
              </a:ext>
            </a:extLst>
          </p:cNvPr>
          <p:cNvSpPr txBox="1"/>
          <p:nvPr/>
        </p:nvSpPr>
        <p:spPr>
          <a:xfrm>
            <a:off x="8944745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E3D13-4A4F-45C0-B3BB-5F01DA207F7F}"/>
              </a:ext>
            </a:extLst>
          </p:cNvPr>
          <p:cNvSpPr txBox="1"/>
          <p:nvPr/>
        </p:nvSpPr>
        <p:spPr>
          <a:xfrm>
            <a:off x="9970562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B67257-A836-4AF1-BC5B-80D5591906A9}"/>
              </a:ext>
            </a:extLst>
          </p:cNvPr>
          <p:cNvCxnSpPr/>
          <p:nvPr/>
        </p:nvCxnSpPr>
        <p:spPr>
          <a:xfrm>
            <a:off x="2297449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C9ADE4-5709-4E5D-A39F-C54F91738E7B}"/>
              </a:ext>
            </a:extLst>
          </p:cNvPr>
          <p:cNvCxnSpPr/>
          <p:nvPr/>
        </p:nvCxnSpPr>
        <p:spPr>
          <a:xfrm>
            <a:off x="3162480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9FC4FB-FB6B-47E6-9035-C256336B3C76}"/>
              </a:ext>
            </a:extLst>
          </p:cNvPr>
          <p:cNvCxnSpPr/>
          <p:nvPr/>
        </p:nvCxnSpPr>
        <p:spPr>
          <a:xfrm>
            <a:off x="2696694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2982C9-8B22-4D47-A10B-C9895EB5AB1B}"/>
              </a:ext>
            </a:extLst>
          </p:cNvPr>
          <p:cNvCxnSpPr/>
          <p:nvPr/>
        </p:nvCxnSpPr>
        <p:spPr>
          <a:xfrm>
            <a:off x="3557432" y="5274530"/>
            <a:ext cx="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0477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Series Analysis with LSTM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590AA-78FC-4A19-80D8-36692987F1B8}"/>
              </a:ext>
            </a:extLst>
          </p:cNvPr>
          <p:cNvCxnSpPr>
            <a:cxnSpLocks/>
          </p:cNvCxnSpPr>
          <p:nvPr/>
        </p:nvCxnSpPr>
        <p:spPr>
          <a:xfrm flipV="1">
            <a:off x="1852086" y="2135372"/>
            <a:ext cx="0" cy="3828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CFB11A-1E4E-47B8-BB71-3C55E9806B6C}"/>
              </a:ext>
            </a:extLst>
          </p:cNvPr>
          <p:cNvCxnSpPr>
            <a:cxnSpLocks/>
          </p:cNvCxnSpPr>
          <p:nvPr/>
        </p:nvCxnSpPr>
        <p:spPr>
          <a:xfrm>
            <a:off x="1381760" y="5479516"/>
            <a:ext cx="52425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0DBC03-3C71-44B1-A5C6-C3D8197F5E2F}"/>
              </a:ext>
            </a:extLst>
          </p:cNvPr>
          <p:cNvCxnSpPr/>
          <p:nvPr/>
        </p:nvCxnSpPr>
        <p:spPr>
          <a:xfrm>
            <a:off x="1644999" y="477339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34">
            <a:extLst>
              <a:ext uri="{FF2B5EF4-FFF2-40B4-BE49-F238E27FC236}">
                <a16:creationId xmlns:a16="http://schemas.microsoft.com/office/drawing/2014/main" id="{D1FF0B30-7C71-4848-BA6C-B5121FD5E41A}"/>
              </a:ext>
            </a:extLst>
          </p:cNvPr>
          <p:cNvSpPr/>
          <p:nvPr/>
        </p:nvSpPr>
        <p:spPr>
          <a:xfrm>
            <a:off x="2224325" y="2450134"/>
            <a:ext cx="4115513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29915-114B-41C6-A18C-3689EB81D583}"/>
              </a:ext>
            </a:extLst>
          </p:cNvPr>
          <p:cNvSpPr txBox="1"/>
          <p:nvPr/>
        </p:nvSpPr>
        <p:spPr>
          <a:xfrm>
            <a:off x="1256410" y="1373402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7A9A-59C1-4E5B-BB21-9748F1BDB608}"/>
              </a:ext>
            </a:extLst>
          </p:cNvPr>
          <p:cNvSpPr txBox="1"/>
          <p:nvPr/>
        </p:nvSpPr>
        <p:spPr>
          <a:xfrm>
            <a:off x="6644640" y="515635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B1A236-99B0-4BD6-B439-66D51B90BFF8}"/>
              </a:ext>
            </a:extLst>
          </p:cNvPr>
          <p:cNvCxnSpPr>
            <a:cxnSpLocks/>
          </p:cNvCxnSpPr>
          <p:nvPr/>
        </p:nvCxnSpPr>
        <p:spPr>
          <a:xfrm>
            <a:off x="7574925" y="1853248"/>
            <a:ext cx="423099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5AB5AF-9DA8-406E-8A98-B9975706956F}"/>
              </a:ext>
            </a:extLst>
          </p:cNvPr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C61B4C-D369-43BB-8CA2-3AB93B929F05}"/>
              </a:ext>
            </a:extLst>
          </p:cNvPr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AC2EA-32B1-4D7A-AB41-B5855C07F300}"/>
              </a:ext>
            </a:extLst>
          </p:cNvPr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F3C4A2-FF8A-4398-A082-6E31B05EC1ED}"/>
              </a:ext>
            </a:extLst>
          </p:cNvPr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BB585-0299-489B-9F5A-F6A8C52033F1}"/>
              </a:ext>
            </a:extLst>
          </p:cNvPr>
          <p:cNvSpPr txBox="1"/>
          <p:nvPr/>
        </p:nvSpPr>
        <p:spPr>
          <a:xfrm>
            <a:off x="7781053" y="1181641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3EAF-1FAF-4429-9E20-4105A4AB9E1D}"/>
              </a:ext>
            </a:extLst>
          </p:cNvPr>
          <p:cNvSpPr txBox="1"/>
          <p:nvPr/>
        </p:nvSpPr>
        <p:spPr>
          <a:xfrm>
            <a:off x="10794109" y="1147991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D2AF3-38B6-47D9-84D2-7F542CF8139F}"/>
              </a:ext>
            </a:extLst>
          </p:cNvPr>
          <p:cNvSpPr txBox="1"/>
          <p:nvPr/>
        </p:nvSpPr>
        <p:spPr>
          <a:xfrm>
            <a:off x="7929763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8ED55-5F86-4212-B8E9-C6F58F6E4215}"/>
              </a:ext>
            </a:extLst>
          </p:cNvPr>
          <p:cNvSpPr txBox="1"/>
          <p:nvPr/>
        </p:nvSpPr>
        <p:spPr>
          <a:xfrm>
            <a:off x="10935405" y="193249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F4D88-708B-4369-A111-BEE691DFF7D3}"/>
              </a:ext>
            </a:extLst>
          </p:cNvPr>
          <p:cNvSpPr txBox="1"/>
          <p:nvPr/>
        </p:nvSpPr>
        <p:spPr>
          <a:xfrm>
            <a:off x="8759177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B2496E-E996-4836-BA2D-72D20545795A}"/>
              </a:ext>
            </a:extLst>
          </p:cNvPr>
          <p:cNvSpPr txBox="1"/>
          <p:nvPr/>
        </p:nvSpPr>
        <p:spPr>
          <a:xfrm>
            <a:off x="9794585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6F6BD7-D3E2-44FF-839E-C7FA20897322}"/>
              </a:ext>
            </a:extLst>
          </p:cNvPr>
          <p:cNvSpPr txBox="1"/>
          <p:nvPr/>
        </p:nvSpPr>
        <p:spPr>
          <a:xfrm>
            <a:off x="8944745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E3D13-4A4F-45C0-B3BB-5F01DA207F7F}"/>
              </a:ext>
            </a:extLst>
          </p:cNvPr>
          <p:cNvSpPr txBox="1"/>
          <p:nvPr/>
        </p:nvSpPr>
        <p:spPr>
          <a:xfrm>
            <a:off x="9970562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B67257-A836-4AF1-BC5B-80D5591906A9}"/>
              </a:ext>
            </a:extLst>
          </p:cNvPr>
          <p:cNvCxnSpPr/>
          <p:nvPr/>
        </p:nvCxnSpPr>
        <p:spPr>
          <a:xfrm>
            <a:off x="2683529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C9ADE4-5709-4E5D-A39F-C54F91738E7B}"/>
              </a:ext>
            </a:extLst>
          </p:cNvPr>
          <p:cNvCxnSpPr/>
          <p:nvPr/>
        </p:nvCxnSpPr>
        <p:spPr>
          <a:xfrm>
            <a:off x="3548560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9FC4FB-FB6B-47E6-9035-C256336B3C76}"/>
              </a:ext>
            </a:extLst>
          </p:cNvPr>
          <p:cNvCxnSpPr/>
          <p:nvPr/>
        </p:nvCxnSpPr>
        <p:spPr>
          <a:xfrm>
            <a:off x="3082774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2982C9-8B22-4D47-A10B-C9895EB5AB1B}"/>
              </a:ext>
            </a:extLst>
          </p:cNvPr>
          <p:cNvCxnSpPr/>
          <p:nvPr/>
        </p:nvCxnSpPr>
        <p:spPr>
          <a:xfrm>
            <a:off x="3943512" y="5274530"/>
            <a:ext cx="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B2BE6B-4183-4523-A544-D6DB1D9D0320}"/>
              </a:ext>
            </a:extLst>
          </p:cNvPr>
          <p:cNvSpPr txBox="1"/>
          <p:nvPr/>
        </p:nvSpPr>
        <p:spPr>
          <a:xfrm>
            <a:off x="7929763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B8BAC-C127-422E-AAA8-D9322FBD4C2E}"/>
              </a:ext>
            </a:extLst>
          </p:cNvPr>
          <p:cNvSpPr txBox="1"/>
          <p:nvPr/>
        </p:nvSpPr>
        <p:spPr>
          <a:xfrm>
            <a:off x="10935405" y="227793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F5B28-8E56-4EEE-AD2A-6CC1C9B79316}"/>
              </a:ext>
            </a:extLst>
          </p:cNvPr>
          <p:cNvSpPr txBox="1"/>
          <p:nvPr/>
        </p:nvSpPr>
        <p:spPr>
          <a:xfrm>
            <a:off x="8944745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885A6-D5BA-430D-819F-61DBBDB7F5A5}"/>
              </a:ext>
            </a:extLst>
          </p:cNvPr>
          <p:cNvSpPr txBox="1"/>
          <p:nvPr/>
        </p:nvSpPr>
        <p:spPr>
          <a:xfrm>
            <a:off x="9970562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41410330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Series Analysis with LSTM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590AA-78FC-4A19-80D8-36692987F1B8}"/>
              </a:ext>
            </a:extLst>
          </p:cNvPr>
          <p:cNvCxnSpPr>
            <a:cxnSpLocks/>
          </p:cNvCxnSpPr>
          <p:nvPr/>
        </p:nvCxnSpPr>
        <p:spPr>
          <a:xfrm flipV="1">
            <a:off x="1852086" y="2135372"/>
            <a:ext cx="0" cy="3828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CFB11A-1E4E-47B8-BB71-3C55E9806B6C}"/>
              </a:ext>
            </a:extLst>
          </p:cNvPr>
          <p:cNvCxnSpPr>
            <a:cxnSpLocks/>
          </p:cNvCxnSpPr>
          <p:nvPr/>
        </p:nvCxnSpPr>
        <p:spPr>
          <a:xfrm>
            <a:off x="1381760" y="5479516"/>
            <a:ext cx="52425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0DBC03-3C71-44B1-A5C6-C3D8197F5E2F}"/>
              </a:ext>
            </a:extLst>
          </p:cNvPr>
          <p:cNvCxnSpPr/>
          <p:nvPr/>
        </p:nvCxnSpPr>
        <p:spPr>
          <a:xfrm>
            <a:off x="1644999" y="477339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34">
            <a:extLst>
              <a:ext uri="{FF2B5EF4-FFF2-40B4-BE49-F238E27FC236}">
                <a16:creationId xmlns:a16="http://schemas.microsoft.com/office/drawing/2014/main" id="{D1FF0B30-7C71-4848-BA6C-B5121FD5E41A}"/>
              </a:ext>
            </a:extLst>
          </p:cNvPr>
          <p:cNvSpPr/>
          <p:nvPr/>
        </p:nvSpPr>
        <p:spPr>
          <a:xfrm>
            <a:off x="2224325" y="2450134"/>
            <a:ext cx="4115513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29915-114B-41C6-A18C-3689EB81D583}"/>
              </a:ext>
            </a:extLst>
          </p:cNvPr>
          <p:cNvSpPr txBox="1"/>
          <p:nvPr/>
        </p:nvSpPr>
        <p:spPr>
          <a:xfrm>
            <a:off x="1256410" y="1373402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7A9A-59C1-4E5B-BB21-9748F1BDB608}"/>
              </a:ext>
            </a:extLst>
          </p:cNvPr>
          <p:cNvSpPr txBox="1"/>
          <p:nvPr/>
        </p:nvSpPr>
        <p:spPr>
          <a:xfrm>
            <a:off x="6644640" y="515635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B1A236-99B0-4BD6-B439-66D51B90BFF8}"/>
              </a:ext>
            </a:extLst>
          </p:cNvPr>
          <p:cNvCxnSpPr>
            <a:cxnSpLocks/>
          </p:cNvCxnSpPr>
          <p:nvPr/>
        </p:nvCxnSpPr>
        <p:spPr>
          <a:xfrm>
            <a:off x="7574925" y="1853248"/>
            <a:ext cx="423099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5AB5AF-9DA8-406E-8A98-B9975706956F}"/>
              </a:ext>
            </a:extLst>
          </p:cNvPr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C61B4C-D369-43BB-8CA2-3AB93B929F05}"/>
              </a:ext>
            </a:extLst>
          </p:cNvPr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AC2EA-32B1-4D7A-AB41-B5855C07F300}"/>
              </a:ext>
            </a:extLst>
          </p:cNvPr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F3C4A2-FF8A-4398-A082-6E31B05EC1ED}"/>
              </a:ext>
            </a:extLst>
          </p:cNvPr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BB585-0299-489B-9F5A-F6A8C52033F1}"/>
              </a:ext>
            </a:extLst>
          </p:cNvPr>
          <p:cNvSpPr txBox="1"/>
          <p:nvPr/>
        </p:nvSpPr>
        <p:spPr>
          <a:xfrm>
            <a:off x="7781053" y="1181641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3EAF-1FAF-4429-9E20-4105A4AB9E1D}"/>
              </a:ext>
            </a:extLst>
          </p:cNvPr>
          <p:cNvSpPr txBox="1"/>
          <p:nvPr/>
        </p:nvSpPr>
        <p:spPr>
          <a:xfrm>
            <a:off x="10794109" y="1147991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D2AF3-38B6-47D9-84D2-7F542CF8139F}"/>
              </a:ext>
            </a:extLst>
          </p:cNvPr>
          <p:cNvSpPr txBox="1"/>
          <p:nvPr/>
        </p:nvSpPr>
        <p:spPr>
          <a:xfrm>
            <a:off x="7929763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8ED55-5F86-4212-B8E9-C6F58F6E4215}"/>
              </a:ext>
            </a:extLst>
          </p:cNvPr>
          <p:cNvSpPr txBox="1"/>
          <p:nvPr/>
        </p:nvSpPr>
        <p:spPr>
          <a:xfrm>
            <a:off x="10935405" y="193249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F4D88-708B-4369-A111-BEE691DFF7D3}"/>
              </a:ext>
            </a:extLst>
          </p:cNvPr>
          <p:cNvSpPr txBox="1"/>
          <p:nvPr/>
        </p:nvSpPr>
        <p:spPr>
          <a:xfrm>
            <a:off x="8759177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B2496E-E996-4836-BA2D-72D20545795A}"/>
              </a:ext>
            </a:extLst>
          </p:cNvPr>
          <p:cNvSpPr txBox="1"/>
          <p:nvPr/>
        </p:nvSpPr>
        <p:spPr>
          <a:xfrm>
            <a:off x="9794585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6F6BD7-D3E2-44FF-839E-C7FA20897322}"/>
              </a:ext>
            </a:extLst>
          </p:cNvPr>
          <p:cNvSpPr txBox="1"/>
          <p:nvPr/>
        </p:nvSpPr>
        <p:spPr>
          <a:xfrm>
            <a:off x="8944745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E3D13-4A4F-45C0-B3BB-5F01DA207F7F}"/>
              </a:ext>
            </a:extLst>
          </p:cNvPr>
          <p:cNvSpPr txBox="1"/>
          <p:nvPr/>
        </p:nvSpPr>
        <p:spPr>
          <a:xfrm>
            <a:off x="9970562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B67257-A836-4AF1-BC5B-80D5591906A9}"/>
              </a:ext>
            </a:extLst>
          </p:cNvPr>
          <p:cNvCxnSpPr/>
          <p:nvPr/>
        </p:nvCxnSpPr>
        <p:spPr>
          <a:xfrm>
            <a:off x="3089929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C9ADE4-5709-4E5D-A39F-C54F91738E7B}"/>
              </a:ext>
            </a:extLst>
          </p:cNvPr>
          <p:cNvCxnSpPr/>
          <p:nvPr/>
        </p:nvCxnSpPr>
        <p:spPr>
          <a:xfrm>
            <a:off x="3954960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9FC4FB-FB6B-47E6-9035-C256336B3C76}"/>
              </a:ext>
            </a:extLst>
          </p:cNvPr>
          <p:cNvCxnSpPr/>
          <p:nvPr/>
        </p:nvCxnSpPr>
        <p:spPr>
          <a:xfrm>
            <a:off x="3489174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2982C9-8B22-4D47-A10B-C9895EB5AB1B}"/>
              </a:ext>
            </a:extLst>
          </p:cNvPr>
          <p:cNvCxnSpPr/>
          <p:nvPr/>
        </p:nvCxnSpPr>
        <p:spPr>
          <a:xfrm>
            <a:off x="4349912" y="5274530"/>
            <a:ext cx="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B2BE6B-4183-4523-A544-D6DB1D9D0320}"/>
              </a:ext>
            </a:extLst>
          </p:cNvPr>
          <p:cNvSpPr txBox="1"/>
          <p:nvPr/>
        </p:nvSpPr>
        <p:spPr>
          <a:xfrm>
            <a:off x="7929763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B8BAC-C127-422E-AAA8-D9322FBD4C2E}"/>
              </a:ext>
            </a:extLst>
          </p:cNvPr>
          <p:cNvSpPr txBox="1"/>
          <p:nvPr/>
        </p:nvSpPr>
        <p:spPr>
          <a:xfrm>
            <a:off x="10935405" y="227793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F5B28-8E56-4EEE-AD2A-6CC1C9B79316}"/>
              </a:ext>
            </a:extLst>
          </p:cNvPr>
          <p:cNvSpPr txBox="1"/>
          <p:nvPr/>
        </p:nvSpPr>
        <p:spPr>
          <a:xfrm>
            <a:off x="8944745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885A6-D5BA-430D-819F-61DBBDB7F5A5}"/>
              </a:ext>
            </a:extLst>
          </p:cNvPr>
          <p:cNvSpPr txBox="1"/>
          <p:nvPr/>
        </p:nvSpPr>
        <p:spPr>
          <a:xfrm>
            <a:off x="9970562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A5EF04-040C-4C89-9B6A-39C053D0156A}"/>
              </a:ext>
            </a:extLst>
          </p:cNvPr>
          <p:cNvSpPr txBox="1"/>
          <p:nvPr/>
        </p:nvSpPr>
        <p:spPr>
          <a:xfrm>
            <a:off x="7939923" y="2672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E60CF9-F2F7-4A92-937F-978A725B4BEB}"/>
              </a:ext>
            </a:extLst>
          </p:cNvPr>
          <p:cNvSpPr txBox="1"/>
          <p:nvPr/>
        </p:nvSpPr>
        <p:spPr>
          <a:xfrm>
            <a:off x="10945565" y="265385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F8F4F6-0843-4D09-9468-92E33E5AFD8C}"/>
              </a:ext>
            </a:extLst>
          </p:cNvPr>
          <p:cNvSpPr txBox="1"/>
          <p:nvPr/>
        </p:nvSpPr>
        <p:spPr>
          <a:xfrm>
            <a:off x="8954905" y="2672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CB30F-E488-43C4-A537-2B97833D4693}"/>
              </a:ext>
            </a:extLst>
          </p:cNvPr>
          <p:cNvSpPr txBox="1"/>
          <p:nvPr/>
        </p:nvSpPr>
        <p:spPr>
          <a:xfrm>
            <a:off x="9980722" y="2672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0095278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Series Analysis with LSTM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590AA-78FC-4A19-80D8-36692987F1B8}"/>
              </a:ext>
            </a:extLst>
          </p:cNvPr>
          <p:cNvCxnSpPr>
            <a:cxnSpLocks/>
          </p:cNvCxnSpPr>
          <p:nvPr/>
        </p:nvCxnSpPr>
        <p:spPr>
          <a:xfrm flipV="1">
            <a:off x="1852086" y="2135372"/>
            <a:ext cx="0" cy="382854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CFB11A-1E4E-47B8-BB71-3C55E9806B6C}"/>
              </a:ext>
            </a:extLst>
          </p:cNvPr>
          <p:cNvCxnSpPr>
            <a:cxnSpLocks/>
          </p:cNvCxnSpPr>
          <p:nvPr/>
        </p:nvCxnSpPr>
        <p:spPr>
          <a:xfrm>
            <a:off x="1381760" y="5479516"/>
            <a:ext cx="524256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0DBC03-3C71-44B1-A5C6-C3D8197F5E2F}"/>
              </a:ext>
            </a:extLst>
          </p:cNvPr>
          <p:cNvCxnSpPr/>
          <p:nvPr/>
        </p:nvCxnSpPr>
        <p:spPr>
          <a:xfrm>
            <a:off x="1644999" y="4773393"/>
            <a:ext cx="4381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34">
            <a:extLst>
              <a:ext uri="{FF2B5EF4-FFF2-40B4-BE49-F238E27FC236}">
                <a16:creationId xmlns:a16="http://schemas.microsoft.com/office/drawing/2014/main" id="{D1FF0B30-7C71-4848-BA6C-B5121FD5E41A}"/>
              </a:ext>
            </a:extLst>
          </p:cNvPr>
          <p:cNvSpPr/>
          <p:nvPr/>
        </p:nvSpPr>
        <p:spPr>
          <a:xfrm>
            <a:off x="2224325" y="2450134"/>
            <a:ext cx="4115513" cy="2627290"/>
          </a:xfrm>
          <a:custGeom>
            <a:avLst/>
            <a:gdLst>
              <a:gd name="connsiteX0" fmla="*/ 0 w 5138670"/>
              <a:gd name="connsiteY0" fmla="*/ 2627290 h 2627290"/>
              <a:gd name="connsiteX1" fmla="*/ 51515 w 5138670"/>
              <a:gd name="connsiteY1" fmla="*/ 2562896 h 2627290"/>
              <a:gd name="connsiteX2" fmla="*/ 90152 w 5138670"/>
              <a:gd name="connsiteY2" fmla="*/ 2421228 h 2627290"/>
              <a:gd name="connsiteX3" fmla="*/ 128788 w 5138670"/>
              <a:gd name="connsiteY3" fmla="*/ 2318197 h 2627290"/>
              <a:gd name="connsiteX4" fmla="*/ 154546 w 5138670"/>
              <a:gd name="connsiteY4" fmla="*/ 2266682 h 2627290"/>
              <a:gd name="connsiteX5" fmla="*/ 193183 w 5138670"/>
              <a:gd name="connsiteY5" fmla="*/ 2189409 h 2627290"/>
              <a:gd name="connsiteX6" fmla="*/ 231819 w 5138670"/>
              <a:gd name="connsiteY6" fmla="*/ 2176530 h 2627290"/>
              <a:gd name="connsiteX7" fmla="*/ 244698 w 5138670"/>
              <a:gd name="connsiteY7" fmla="*/ 2228045 h 2627290"/>
              <a:gd name="connsiteX8" fmla="*/ 257577 w 5138670"/>
              <a:gd name="connsiteY8" fmla="*/ 2395471 h 2627290"/>
              <a:gd name="connsiteX9" fmla="*/ 283335 w 5138670"/>
              <a:gd name="connsiteY9" fmla="*/ 2331076 h 2627290"/>
              <a:gd name="connsiteX10" fmla="*/ 309092 w 5138670"/>
              <a:gd name="connsiteY10" fmla="*/ 2240924 h 2627290"/>
              <a:gd name="connsiteX11" fmla="*/ 334850 w 5138670"/>
              <a:gd name="connsiteY11" fmla="*/ 2202287 h 2627290"/>
              <a:gd name="connsiteX12" fmla="*/ 347729 w 5138670"/>
              <a:gd name="connsiteY12" fmla="*/ 2150772 h 2627290"/>
              <a:gd name="connsiteX13" fmla="*/ 412123 w 5138670"/>
              <a:gd name="connsiteY13" fmla="*/ 2073499 h 2627290"/>
              <a:gd name="connsiteX14" fmla="*/ 425002 w 5138670"/>
              <a:gd name="connsiteY14" fmla="*/ 2112135 h 2627290"/>
              <a:gd name="connsiteX15" fmla="*/ 437881 w 5138670"/>
              <a:gd name="connsiteY15" fmla="*/ 2395471 h 2627290"/>
              <a:gd name="connsiteX16" fmla="*/ 489397 w 5138670"/>
              <a:gd name="connsiteY16" fmla="*/ 2369713 h 2627290"/>
              <a:gd name="connsiteX17" fmla="*/ 553791 w 5138670"/>
              <a:gd name="connsiteY17" fmla="*/ 2292440 h 2627290"/>
              <a:gd name="connsiteX18" fmla="*/ 592428 w 5138670"/>
              <a:gd name="connsiteY18" fmla="*/ 2215166 h 2627290"/>
              <a:gd name="connsiteX19" fmla="*/ 631064 w 5138670"/>
              <a:gd name="connsiteY19" fmla="*/ 2189409 h 2627290"/>
              <a:gd name="connsiteX20" fmla="*/ 643943 w 5138670"/>
              <a:gd name="connsiteY20" fmla="*/ 2150772 h 2627290"/>
              <a:gd name="connsiteX21" fmla="*/ 682580 w 5138670"/>
              <a:gd name="connsiteY21" fmla="*/ 2163651 h 2627290"/>
              <a:gd name="connsiteX22" fmla="*/ 721216 w 5138670"/>
              <a:gd name="connsiteY22" fmla="*/ 2421228 h 2627290"/>
              <a:gd name="connsiteX23" fmla="*/ 772732 w 5138670"/>
              <a:gd name="connsiteY23" fmla="*/ 2485623 h 2627290"/>
              <a:gd name="connsiteX24" fmla="*/ 785611 w 5138670"/>
              <a:gd name="connsiteY24" fmla="*/ 2446986 h 2627290"/>
              <a:gd name="connsiteX25" fmla="*/ 798490 w 5138670"/>
              <a:gd name="connsiteY25" fmla="*/ 2498501 h 2627290"/>
              <a:gd name="connsiteX26" fmla="*/ 785611 w 5138670"/>
              <a:gd name="connsiteY26" fmla="*/ 2240924 h 2627290"/>
              <a:gd name="connsiteX27" fmla="*/ 798490 w 5138670"/>
              <a:gd name="connsiteY27" fmla="*/ 2137893 h 2627290"/>
              <a:gd name="connsiteX28" fmla="*/ 837126 w 5138670"/>
              <a:gd name="connsiteY28" fmla="*/ 2009104 h 2627290"/>
              <a:gd name="connsiteX29" fmla="*/ 850005 w 5138670"/>
              <a:gd name="connsiteY29" fmla="*/ 1970468 h 2627290"/>
              <a:gd name="connsiteX30" fmla="*/ 862884 w 5138670"/>
              <a:gd name="connsiteY30" fmla="*/ 1906073 h 2627290"/>
              <a:gd name="connsiteX31" fmla="*/ 888642 w 5138670"/>
              <a:gd name="connsiteY31" fmla="*/ 2047741 h 2627290"/>
              <a:gd name="connsiteX32" fmla="*/ 914400 w 5138670"/>
              <a:gd name="connsiteY32" fmla="*/ 2150772 h 2627290"/>
              <a:gd name="connsiteX33" fmla="*/ 953036 w 5138670"/>
              <a:gd name="connsiteY33" fmla="*/ 2189409 h 2627290"/>
              <a:gd name="connsiteX34" fmla="*/ 965915 w 5138670"/>
              <a:gd name="connsiteY34" fmla="*/ 2150772 h 2627290"/>
              <a:gd name="connsiteX35" fmla="*/ 1030309 w 5138670"/>
              <a:gd name="connsiteY35" fmla="*/ 2137893 h 2627290"/>
              <a:gd name="connsiteX36" fmla="*/ 1068946 w 5138670"/>
              <a:gd name="connsiteY36" fmla="*/ 2125014 h 2627290"/>
              <a:gd name="connsiteX37" fmla="*/ 1081825 w 5138670"/>
              <a:gd name="connsiteY37" fmla="*/ 2009104 h 2627290"/>
              <a:gd name="connsiteX38" fmla="*/ 1107583 w 5138670"/>
              <a:gd name="connsiteY38" fmla="*/ 1970468 h 2627290"/>
              <a:gd name="connsiteX39" fmla="*/ 1133340 w 5138670"/>
              <a:gd name="connsiteY39" fmla="*/ 1893194 h 2627290"/>
              <a:gd name="connsiteX40" fmla="*/ 1184856 w 5138670"/>
              <a:gd name="connsiteY40" fmla="*/ 1777285 h 2627290"/>
              <a:gd name="connsiteX41" fmla="*/ 1223492 w 5138670"/>
              <a:gd name="connsiteY41" fmla="*/ 1609859 h 2627290"/>
              <a:gd name="connsiteX42" fmla="*/ 1236371 w 5138670"/>
              <a:gd name="connsiteY42" fmla="*/ 1571223 h 2627290"/>
              <a:gd name="connsiteX43" fmla="*/ 1262129 w 5138670"/>
              <a:gd name="connsiteY43" fmla="*/ 1481071 h 2627290"/>
              <a:gd name="connsiteX44" fmla="*/ 1287887 w 5138670"/>
              <a:gd name="connsiteY44" fmla="*/ 1854558 h 2627290"/>
              <a:gd name="connsiteX45" fmla="*/ 1339402 w 5138670"/>
              <a:gd name="connsiteY45" fmla="*/ 2034862 h 2627290"/>
              <a:gd name="connsiteX46" fmla="*/ 1365160 w 5138670"/>
              <a:gd name="connsiteY46" fmla="*/ 2202287 h 2627290"/>
              <a:gd name="connsiteX47" fmla="*/ 1378039 w 5138670"/>
              <a:gd name="connsiteY47" fmla="*/ 2343955 h 2627290"/>
              <a:gd name="connsiteX48" fmla="*/ 1403797 w 5138670"/>
              <a:gd name="connsiteY48" fmla="*/ 2421228 h 2627290"/>
              <a:gd name="connsiteX49" fmla="*/ 1442433 w 5138670"/>
              <a:gd name="connsiteY49" fmla="*/ 2434107 h 2627290"/>
              <a:gd name="connsiteX50" fmla="*/ 1481070 w 5138670"/>
              <a:gd name="connsiteY50" fmla="*/ 2408349 h 2627290"/>
              <a:gd name="connsiteX51" fmla="*/ 1493949 w 5138670"/>
              <a:gd name="connsiteY51" fmla="*/ 2369713 h 2627290"/>
              <a:gd name="connsiteX52" fmla="*/ 1519707 w 5138670"/>
              <a:gd name="connsiteY52" fmla="*/ 2408349 h 2627290"/>
              <a:gd name="connsiteX53" fmla="*/ 1558343 w 5138670"/>
              <a:gd name="connsiteY53" fmla="*/ 2421228 h 2627290"/>
              <a:gd name="connsiteX54" fmla="*/ 1584101 w 5138670"/>
              <a:gd name="connsiteY54" fmla="*/ 2382592 h 2627290"/>
              <a:gd name="connsiteX55" fmla="*/ 1609859 w 5138670"/>
              <a:gd name="connsiteY55" fmla="*/ 2125014 h 2627290"/>
              <a:gd name="connsiteX56" fmla="*/ 1635616 w 5138670"/>
              <a:gd name="connsiteY56" fmla="*/ 1700011 h 2627290"/>
              <a:gd name="connsiteX57" fmla="*/ 1687132 w 5138670"/>
              <a:gd name="connsiteY57" fmla="*/ 1326524 h 2627290"/>
              <a:gd name="connsiteX58" fmla="*/ 1700011 w 5138670"/>
              <a:gd name="connsiteY58" fmla="*/ 927279 h 2627290"/>
              <a:gd name="connsiteX59" fmla="*/ 1725769 w 5138670"/>
              <a:gd name="connsiteY59" fmla="*/ 824248 h 2627290"/>
              <a:gd name="connsiteX60" fmla="*/ 1751526 w 5138670"/>
              <a:gd name="connsiteY60" fmla="*/ 1262130 h 2627290"/>
              <a:gd name="connsiteX61" fmla="*/ 1764405 w 5138670"/>
              <a:gd name="connsiteY61" fmla="*/ 1352282 h 2627290"/>
              <a:gd name="connsiteX62" fmla="*/ 1790163 w 5138670"/>
              <a:gd name="connsiteY62" fmla="*/ 1416676 h 2627290"/>
              <a:gd name="connsiteX63" fmla="*/ 1803042 w 5138670"/>
              <a:gd name="connsiteY63" fmla="*/ 1455313 h 2627290"/>
              <a:gd name="connsiteX64" fmla="*/ 1828800 w 5138670"/>
              <a:gd name="connsiteY64" fmla="*/ 1648496 h 2627290"/>
              <a:gd name="connsiteX65" fmla="*/ 1841678 w 5138670"/>
              <a:gd name="connsiteY65" fmla="*/ 1609859 h 2627290"/>
              <a:gd name="connsiteX66" fmla="*/ 1880315 w 5138670"/>
              <a:gd name="connsiteY66" fmla="*/ 1571223 h 2627290"/>
              <a:gd name="connsiteX67" fmla="*/ 1893194 w 5138670"/>
              <a:gd name="connsiteY67" fmla="*/ 1622738 h 2627290"/>
              <a:gd name="connsiteX68" fmla="*/ 1918952 w 5138670"/>
              <a:gd name="connsiteY68" fmla="*/ 1867437 h 2627290"/>
              <a:gd name="connsiteX69" fmla="*/ 1957588 w 5138670"/>
              <a:gd name="connsiteY69" fmla="*/ 1970468 h 2627290"/>
              <a:gd name="connsiteX70" fmla="*/ 1983346 w 5138670"/>
              <a:gd name="connsiteY70" fmla="*/ 1918952 h 2627290"/>
              <a:gd name="connsiteX71" fmla="*/ 2034861 w 5138670"/>
              <a:gd name="connsiteY71" fmla="*/ 1828800 h 2627290"/>
              <a:gd name="connsiteX72" fmla="*/ 2060619 w 5138670"/>
              <a:gd name="connsiteY72" fmla="*/ 1725769 h 2627290"/>
              <a:gd name="connsiteX73" fmla="*/ 2163650 w 5138670"/>
              <a:gd name="connsiteY73" fmla="*/ 1558344 h 2627290"/>
              <a:gd name="connsiteX74" fmla="*/ 2189408 w 5138670"/>
              <a:gd name="connsiteY74" fmla="*/ 1378040 h 2627290"/>
              <a:gd name="connsiteX75" fmla="*/ 2266681 w 5138670"/>
              <a:gd name="connsiteY75" fmla="*/ 1159099 h 2627290"/>
              <a:gd name="connsiteX76" fmla="*/ 2253802 w 5138670"/>
              <a:gd name="connsiteY76" fmla="*/ 1210614 h 2627290"/>
              <a:gd name="connsiteX77" fmla="*/ 2292439 w 5138670"/>
              <a:gd name="connsiteY77" fmla="*/ 1390918 h 2627290"/>
              <a:gd name="connsiteX78" fmla="*/ 2305318 w 5138670"/>
              <a:gd name="connsiteY78" fmla="*/ 1442434 h 2627290"/>
              <a:gd name="connsiteX79" fmla="*/ 2343954 w 5138670"/>
              <a:gd name="connsiteY79" fmla="*/ 1455313 h 2627290"/>
              <a:gd name="connsiteX80" fmla="*/ 2408349 w 5138670"/>
              <a:gd name="connsiteY80" fmla="*/ 1390918 h 2627290"/>
              <a:gd name="connsiteX81" fmla="*/ 2421228 w 5138670"/>
              <a:gd name="connsiteY81" fmla="*/ 1429555 h 2627290"/>
              <a:gd name="connsiteX82" fmla="*/ 2434107 w 5138670"/>
              <a:gd name="connsiteY82" fmla="*/ 1390918 h 2627290"/>
              <a:gd name="connsiteX83" fmla="*/ 2446985 w 5138670"/>
              <a:gd name="connsiteY83" fmla="*/ 1429555 h 2627290"/>
              <a:gd name="connsiteX84" fmla="*/ 2459864 w 5138670"/>
              <a:gd name="connsiteY84" fmla="*/ 1481071 h 2627290"/>
              <a:gd name="connsiteX85" fmla="*/ 2498501 w 5138670"/>
              <a:gd name="connsiteY85" fmla="*/ 1493949 h 2627290"/>
              <a:gd name="connsiteX86" fmla="*/ 2511380 w 5138670"/>
              <a:gd name="connsiteY86" fmla="*/ 1532586 h 2627290"/>
              <a:gd name="connsiteX87" fmla="*/ 2562895 w 5138670"/>
              <a:gd name="connsiteY87" fmla="*/ 1468192 h 2627290"/>
              <a:gd name="connsiteX88" fmla="*/ 2588653 w 5138670"/>
              <a:gd name="connsiteY88" fmla="*/ 1506828 h 2627290"/>
              <a:gd name="connsiteX89" fmla="*/ 2614411 w 5138670"/>
              <a:gd name="connsiteY89" fmla="*/ 1648496 h 2627290"/>
              <a:gd name="connsiteX90" fmla="*/ 2653047 w 5138670"/>
              <a:gd name="connsiteY90" fmla="*/ 1751527 h 2627290"/>
              <a:gd name="connsiteX91" fmla="*/ 2678805 w 5138670"/>
              <a:gd name="connsiteY91" fmla="*/ 1906073 h 2627290"/>
              <a:gd name="connsiteX92" fmla="*/ 2691684 w 5138670"/>
              <a:gd name="connsiteY92" fmla="*/ 1944710 h 2627290"/>
              <a:gd name="connsiteX93" fmla="*/ 2704563 w 5138670"/>
              <a:gd name="connsiteY93" fmla="*/ 2009104 h 2627290"/>
              <a:gd name="connsiteX94" fmla="*/ 2678805 w 5138670"/>
              <a:gd name="connsiteY94" fmla="*/ 412124 h 2627290"/>
              <a:gd name="connsiteX95" fmla="*/ 2653047 w 5138670"/>
              <a:gd name="connsiteY95" fmla="*/ 115910 h 2627290"/>
              <a:gd name="connsiteX96" fmla="*/ 2640169 w 5138670"/>
              <a:gd name="connsiteY96" fmla="*/ 77273 h 2627290"/>
              <a:gd name="connsiteX97" fmla="*/ 2653047 w 5138670"/>
              <a:gd name="connsiteY97" fmla="*/ 206062 h 2627290"/>
              <a:gd name="connsiteX98" fmla="*/ 2717442 w 5138670"/>
              <a:gd name="connsiteY98" fmla="*/ 463640 h 2627290"/>
              <a:gd name="connsiteX99" fmla="*/ 2743200 w 5138670"/>
              <a:gd name="connsiteY99" fmla="*/ 540913 h 2627290"/>
              <a:gd name="connsiteX100" fmla="*/ 2768957 w 5138670"/>
              <a:gd name="connsiteY100" fmla="*/ 605307 h 2627290"/>
              <a:gd name="connsiteX101" fmla="*/ 2884867 w 5138670"/>
              <a:gd name="connsiteY101" fmla="*/ 940158 h 2627290"/>
              <a:gd name="connsiteX102" fmla="*/ 2936383 w 5138670"/>
              <a:gd name="connsiteY102" fmla="*/ 1056068 h 2627290"/>
              <a:gd name="connsiteX103" fmla="*/ 2975019 w 5138670"/>
              <a:gd name="connsiteY103" fmla="*/ 1159099 h 2627290"/>
              <a:gd name="connsiteX104" fmla="*/ 2987898 w 5138670"/>
              <a:gd name="connsiteY104" fmla="*/ 1223493 h 2627290"/>
              <a:gd name="connsiteX105" fmla="*/ 3013656 w 5138670"/>
              <a:gd name="connsiteY105" fmla="*/ 1455313 h 2627290"/>
              <a:gd name="connsiteX106" fmla="*/ 3039414 w 5138670"/>
              <a:gd name="connsiteY106" fmla="*/ 1365161 h 2627290"/>
              <a:gd name="connsiteX107" fmla="*/ 3078050 w 5138670"/>
              <a:gd name="connsiteY107" fmla="*/ 1275009 h 2627290"/>
              <a:gd name="connsiteX108" fmla="*/ 3090929 w 5138670"/>
              <a:gd name="connsiteY108" fmla="*/ 1236372 h 2627290"/>
              <a:gd name="connsiteX109" fmla="*/ 3142445 w 5138670"/>
              <a:gd name="connsiteY109" fmla="*/ 1159099 h 2627290"/>
              <a:gd name="connsiteX110" fmla="*/ 3168202 w 5138670"/>
              <a:gd name="connsiteY110" fmla="*/ 1313645 h 2627290"/>
              <a:gd name="connsiteX111" fmla="*/ 3245476 w 5138670"/>
              <a:gd name="connsiteY111" fmla="*/ 1468192 h 2627290"/>
              <a:gd name="connsiteX112" fmla="*/ 3258354 w 5138670"/>
              <a:gd name="connsiteY112" fmla="*/ 1506828 h 2627290"/>
              <a:gd name="connsiteX113" fmla="*/ 3271233 w 5138670"/>
              <a:gd name="connsiteY113" fmla="*/ 1429555 h 2627290"/>
              <a:gd name="connsiteX114" fmla="*/ 3284112 w 5138670"/>
              <a:gd name="connsiteY114" fmla="*/ 1390918 h 2627290"/>
              <a:gd name="connsiteX115" fmla="*/ 3296991 w 5138670"/>
              <a:gd name="connsiteY115" fmla="*/ 1326524 h 2627290"/>
              <a:gd name="connsiteX116" fmla="*/ 3309870 w 5138670"/>
              <a:gd name="connsiteY116" fmla="*/ 1519707 h 2627290"/>
              <a:gd name="connsiteX117" fmla="*/ 3348507 w 5138670"/>
              <a:gd name="connsiteY117" fmla="*/ 1390918 h 2627290"/>
              <a:gd name="connsiteX118" fmla="*/ 3425780 w 5138670"/>
              <a:gd name="connsiteY118" fmla="*/ 1275009 h 2627290"/>
              <a:gd name="connsiteX119" fmla="*/ 3554569 w 5138670"/>
              <a:gd name="connsiteY119" fmla="*/ 1262130 h 2627290"/>
              <a:gd name="connsiteX120" fmla="*/ 3606084 w 5138670"/>
              <a:gd name="connsiteY120" fmla="*/ 1313645 h 2627290"/>
              <a:gd name="connsiteX121" fmla="*/ 3747752 w 5138670"/>
              <a:gd name="connsiteY121" fmla="*/ 1481071 h 2627290"/>
              <a:gd name="connsiteX122" fmla="*/ 3850783 w 5138670"/>
              <a:gd name="connsiteY122" fmla="*/ 1648496 h 2627290"/>
              <a:gd name="connsiteX123" fmla="*/ 3902298 w 5138670"/>
              <a:gd name="connsiteY123" fmla="*/ 1262130 h 2627290"/>
              <a:gd name="connsiteX124" fmla="*/ 3940935 w 5138670"/>
              <a:gd name="connsiteY124" fmla="*/ 1030310 h 2627290"/>
              <a:gd name="connsiteX125" fmla="*/ 3966692 w 5138670"/>
              <a:gd name="connsiteY125" fmla="*/ 978794 h 2627290"/>
              <a:gd name="connsiteX126" fmla="*/ 3992450 w 5138670"/>
              <a:gd name="connsiteY126" fmla="*/ 1043189 h 2627290"/>
              <a:gd name="connsiteX127" fmla="*/ 4018208 w 5138670"/>
              <a:gd name="connsiteY127" fmla="*/ 1133341 h 2627290"/>
              <a:gd name="connsiteX128" fmla="*/ 4056845 w 5138670"/>
              <a:gd name="connsiteY128" fmla="*/ 1146220 h 2627290"/>
              <a:gd name="connsiteX129" fmla="*/ 4108360 w 5138670"/>
              <a:gd name="connsiteY129" fmla="*/ 1094704 h 2627290"/>
              <a:gd name="connsiteX130" fmla="*/ 4121239 w 5138670"/>
              <a:gd name="connsiteY130" fmla="*/ 1017431 h 2627290"/>
              <a:gd name="connsiteX131" fmla="*/ 4198512 w 5138670"/>
              <a:gd name="connsiteY131" fmla="*/ 991673 h 2627290"/>
              <a:gd name="connsiteX132" fmla="*/ 4250028 w 5138670"/>
              <a:gd name="connsiteY132" fmla="*/ 965916 h 2627290"/>
              <a:gd name="connsiteX133" fmla="*/ 4314422 w 5138670"/>
              <a:gd name="connsiteY133" fmla="*/ 1043189 h 2627290"/>
              <a:gd name="connsiteX134" fmla="*/ 4417453 w 5138670"/>
              <a:gd name="connsiteY134" fmla="*/ 1094704 h 2627290"/>
              <a:gd name="connsiteX135" fmla="*/ 4456090 w 5138670"/>
              <a:gd name="connsiteY135" fmla="*/ 1081825 h 2627290"/>
              <a:gd name="connsiteX136" fmla="*/ 4468969 w 5138670"/>
              <a:gd name="connsiteY136" fmla="*/ 1030310 h 2627290"/>
              <a:gd name="connsiteX137" fmla="*/ 4559121 w 5138670"/>
              <a:gd name="connsiteY137" fmla="*/ 798490 h 2627290"/>
              <a:gd name="connsiteX138" fmla="*/ 4790940 w 5138670"/>
              <a:gd name="connsiteY138" fmla="*/ 0 h 2627290"/>
              <a:gd name="connsiteX139" fmla="*/ 4932608 w 5138670"/>
              <a:gd name="connsiteY139" fmla="*/ 167425 h 2627290"/>
              <a:gd name="connsiteX140" fmla="*/ 4997002 w 5138670"/>
              <a:gd name="connsiteY140" fmla="*/ 244699 h 2627290"/>
              <a:gd name="connsiteX141" fmla="*/ 5087154 w 5138670"/>
              <a:gd name="connsiteY141" fmla="*/ 373487 h 2627290"/>
              <a:gd name="connsiteX142" fmla="*/ 5138670 w 5138670"/>
              <a:gd name="connsiteY142" fmla="*/ 412124 h 26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5138670" h="2627290">
                <a:moveTo>
                  <a:pt x="0" y="2627290"/>
                </a:moveTo>
                <a:cubicBezTo>
                  <a:pt x="17172" y="2605825"/>
                  <a:pt x="39222" y="2587482"/>
                  <a:pt x="51515" y="2562896"/>
                </a:cubicBezTo>
                <a:cubicBezTo>
                  <a:pt x="72329" y="2521269"/>
                  <a:pt x="75247" y="2465943"/>
                  <a:pt x="90152" y="2421228"/>
                </a:cubicBezTo>
                <a:cubicBezTo>
                  <a:pt x="101751" y="2386431"/>
                  <a:pt x="114681" y="2352055"/>
                  <a:pt x="128788" y="2318197"/>
                </a:cubicBezTo>
                <a:cubicBezTo>
                  <a:pt x="136172" y="2300475"/>
                  <a:pt x="146983" y="2284328"/>
                  <a:pt x="154546" y="2266682"/>
                </a:cubicBezTo>
                <a:cubicBezTo>
                  <a:pt x="166719" y="2238278"/>
                  <a:pt x="166280" y="2210932"/>
                  <a:pt x="193183" y="2189409"/>
                </a:cubicBezTo>
                <a:cubicBezTo>
                  <a:pt x="203784" y="2180929"/>
                  <a:pt x="218940" y="2180823"/>
                  <a:pt x="231819" y="2176530"/>
                </a:cubicBezTo>
                <a:cubicBezTo>
                  <a:pt x="236112" y="2193702"/>
                  <a:pt x="242630" y="2210466"/>
                  <a:pt x="244698" y="2228045"/>
                </a:cubicBezTo>
                <a:cubicBezTo>
                  <a:pt x="251238" y="2283635"/>
                  <a:pt x="237923" y="2343061"/>
                  <a:pt x="257577" y="2395471"/>
                </a:cubicBezTo>
                <a:cubicBezTo>
                  <a:pt x="265695" y="2417118"/>
                  <a:pt x="276024" y="2353008"/>
                  <a:pt x="283335" y="2331076"/>
                </a:cubicBezTo>
                <a:cubicBezTo>
                  <a:pt x="291584" y="2306328"/>
                  <a:pt x="296693" y="2265722"/>
                  <a:pt x="309092" y="2240924"/>
                </a:cubicBezTo>
                <a:cubicBezTo>
                  <a:pt x="316014" y="2227079"/>
                  <a:pt x="326264" y="2215166"/>
                  <a:pt x="334850" y="2202287"/>
                </a:cubicBezTo>
                <a:cubicBezTo>
                  <a:pt x="339143" y="2185115"/>
                  <a:pt x="340756" y="2167041"/>
                  <a:pt x="347729" y="2150772"/>
                </a:cubicBezTo>
                <a:cubicBezTo>
                  <a:pt x="361177" y="2119393"/>
                  <a:pt x="388914" y="2096708"/>
                  <a:pt x="412123" y="2073499"/>
                </a:cubicBezTo>
                <a:cubicBezTo>
                  <a:pt x="416416" y="2086378"/>
                  <a:pt x="423919" y="2098603"/>
                  <a:pt x="425002" y="2112135"/>
                </a:cubicBezTo>
                <a:cubicBezTo>
                  <a:pt x="432541" y="2206377"/>
                  <a:pt x="414951" y="2303751"/>
                  <a:pt x="437881" y="2395471"/>
                </a:cubicBezTo>
                <a:cubicBezTo>
                  <a:pt x="442537" y="2414097"/>
                  <a:pt x="472225" y="2378299"/>
                  <a:pt x="489397" y="2369713"/>
                </a:cubicBezTo>
                <a:cubicBezTo>
                  <a:pt x="517877" y="2341232"/>
                  <a:pt x="535862" y="2328298"/>
                  <a:pt x="553791" y="2292440"/>
                </a:cubicBezTo>
                <a:cubicBezTo>
                  <a:pt x="574741" y="2250540"/>
                  <a:pt x="555518" y="2252076"/>
                  <a:pt x="592428" y="2215166"/>
                </a:cubicBezTo>
                <a:cubicBezTo>
                  <a:pt x="603373" y="2204221"/>
                  <a:pt x="618185" y="2197995"/>
                  <a:pt x="631064" y="2189409"/>
                </a:cubicBezTo>
                <a:cubicBezTo>
                  <a:pt x="635357" y="2176530"/>
                  <a:pt x="631801" y="2156843"/>
                  <a:pt x="643943" y="2150772"/>
                </a:cubicBezTo>
                <a:cubicBezTo>
                  <a:pt x="656085" y="2144701"/>
                  <a:pt x="678588" y="2150676"/>
                  <a:pt x="682580" y="2163651"/>
                </a:cubicBezTo>
                <a:cubicBezTo>
                  <a:pt x="731529" y="2322733"/>
                  <a:pt x="660234" y="2289099"/>
                  <a:pt x="721216" y="2421228"/>
                </a:cubicBezTo>
                <a:cubicBezTo>
                  <a:pt x="732735" y="2446187"/>
                  <a:pt x="755560" y="2464158"/>
                  <a:pt x="772732" y="2485623"/>
                </a:cubicBezTo>
                <a:cubicBezTo>
                  <a:pt x="777025" y="2472744"/>
                  <a:pt x="773468" y="2440915"/>
                  <a:pt x="785611" y="2446986"/>
                </a:cubicBezTo>
                <a:cubicBezTo>
                  <a:pt x="801443" y="2454901"/>
                  <a:pt x="798490" y="2516201"/>
                  <a:pt x="798490" y="2498501"/>
                </a:cubicBezTo>
                <a:cubicBezTo>
                  <a:pt x="798490" y="2412535"/>
                  <a:pt x="789904" y="2326783"/>
                  <a:pt x="785611" y="2240924"/>
                </a:cubicBezTo>
                <a:cubicBezTo>
                  <a:pt x="789904" y="2206580"/>
                  <a:pt x="790982" y="2171680"/>
                  <a:pt x="798490" y="2137893"/>
                </a:cubicBezTo>
                <a:cubicBezTo>
                  <a:pt x="808213" y="2094140"/>
                  <a:pt x="823945" y="2051942"/>
                  <a:pt x="837126" y="2009104"/>
                </a:cubicBezTo>
                <a:cubicBezTo>
                  <a:pt x="841118" y="1996129"/>
                  <a:pt x="846712" y="1983638"/>
                  <a:pt x="850005" y="1970468"/>
                </a:cubicBezTo>
                <a:cubicBezTo>
                  <a:pt x="855314" y="1949232"/>
                  <a:pt x="858591" y="1927538"/>
                  <a:pt x="862884" y="1906073"/>
                </a:cubicBezTo>
                <a:cubicBezTo>
                  <a:pt x="885208" y="2062343"/>
                  <a:pt x="864353" y="1938440"/>
                  <a:pt x="888642" y="2047741"/>
                </a:cubicBezTo>
                <a:cubicBezTo>
                  <a:pt x="890810" y="2057495"/>
                  <a:pt x="902893" y="2133511"/>
                  <a:pt x="914400" y="2150772"/>
                </a:cubicBezTo>
                <a:cubicBezTo>
                  <a:pt x="924503" y="2165927"/>
                  <a:pt x="940157" y="2176530"/>
                  <a:pt x="953036" y="2189409"/>
                </a:cubicBezTo>
                <a:cubicBezTo>
                  <a:pt x="957329" y="2176530"/>
                  <a:pt x="954619" y="2158302"/>
                  <a:pt x="965915" y="2150772"/>
                </a:cubicBezTo>
                <a:cubicBezTo>
                  <a:pt x="984128" y="2138630"/>
                  <a:pt x="1009073" y="2143202"/>
                  <a:pt x="1030309" y="2137893"/>
                </a:cubicBezTo>
                <a:cubicBezTo>
                  <a:pt x="1043479" y="2134600"/>
                  <a:pt x="1056067" y="2129307"/>
                  <a:pt x="1068946" y="2125014"/>
                </a:cubicBezTo>
                <a:cubicBezTo>
                  <a:pt x="1073239" y="2086377"/>
                  <a:pt x="1072396" y="2046818"/>
                  <a:pt x="1081825" y="2009104"/>
                </a:cubicBezTo>
                <a:cubicBezTo>
                  <a:pt x="1085579" y="1994088"/>
                  <a:pt x="1101297" y="1984612"/>
                  <a:pt x="1107583" y="1970468"/>
                </a:cubicBezTo>
                <a:cubicBezTo>
                  <a:pt x="1118610" y="1945657"/>
                  <a:pt x="1123256" y="1918403"/>
                  <a:pt x="1133340" y="1893194"/>
                </a:cubicBezTo>
                <a:cubicBezTo>
                  <a:pt x="1149043" y="1853937"/>
                  <a:pt x="1172036" y="1817575"/>
                  <a:pt x="1184856" y="1777285"/>
                </a:cubicBezTo>
                <a:cubicBezTo>
                  <a:pt x="1202222" y="1722706"/>
                  <a:pt x="1209601" y="1665424"/>
                  <a:pt x="1223492" y="1609859"/>
                </a:cubicBezTo>
                <a:cubicBezTo>
                  <a:pt x="1226784" y="1596689"/>
                  <a:pt x="1232642" y="1584276"/>
                  <a:pt x="1236371" y="1571223"/>
                </a:cubicBezTo>
                <a:cubicBezTo>
                  <a:pt x="1268714" y="1458024"/>
                  <a:pt x="1231250" y="1573706"/>
                  <a:pt x="1262129" y="1481071"/>
                </a:cubicBezTo>
                <a:cubicBezTo>
                  <a:pt x="1305232" y="1653478"/>
                  <a:pt x="1248981" y="1413622"/>
                  <a:pt x="1287887" y="1854558"/>
                </a:cubicBezTo>
                <a:cubicBezTo>
                  <a:pt x="1294854" y="1933520"/>
                  <a:pt x="1312851" y="1968483"/>
                  <a:pt x="1339402" y="2034862"/>
                </a:cubicBezTo>
                <a:cubicBezTo>
                  <a:pt x="1347988" y="2090670"/>
                  <a:pt x="1358156" y="2146258"/>
                  <a:pt x="1365160" y="2202287"/>
                </a:cubicBezTo>
                <a:cubicBezTo>
                  <a:pt x="1371041" y="2249338"/>
                  <a:pt x="1369798" y="2297259"/>
                  <a:pt x="1378039" y="2343955"/>
                </a:cubicBezTo>
                <a:cubicBezTo>
                  <a:pt x="1382757" y="2370693"/>
                  <a:pt x="1378039" y="2412642"/>
                  <a:pt x="1403797" y="2421228"/>
                </a:cubicBezTo>
                <a:lnTo>
                  <a:pt x="1442433" y="2434107"/>
                </a:lnTo>
                <a:cubicBezTo>
                  <a:pt x="1455312" y="2425521"/>
                  <a:pt x="1471400" y="2420436"/>
                  <a:pt x="1481070" y="2408349"/>
                </a:cubicBezTo>
                <a:cubicBezTo>
                  <a:pt x="1489551" y="2397749"/>
                  <a:pt x="1480374" y="2369713"/>
                  <a:pt x="1493949" y="2369713"/>
                </a:cubicBezTo>
                <a:cubicBezTo>
                  <a:pt x="1509427" y="2369713"/>
                  <a:pt x="1507620" y="2398680"/>
                  <a:pt x="1519707" y="2408349"/>
                </a:cubicBezTo>
                <a:cubicBezTo>
                  <a:pt x="1530308" y="2416829"/>
                  <a:pt x="1545464" y="2416935"/>
                  <a:pt x="1558343" y="2421228"/>
                </a:cubicBezTo>
                <a:cubicBezTo>
                  <a:pt x="1566929" y="2408349"/>
                  <a:pt x="1578666" y="2397085"/>
                  <a:pt x="1584101" y="2382592"/>
                </a:cubicBezTo>
                <a:cubicBezTo>
                  <a:pt x="1604803" y="2327386"/>
                  <a:pt x="1609774" y="2126369"/>
                  <a:pt x="1609859" y="2125014"/>
                </a:cubicBezTo>
                <a:cubicBezTo>
                  <a:pt x="1618712" y="1983363"/>
                  <a:pt x="1627743" y="1841720"/>
                  <a:pt x="1635616" y="1700011"/>
                </a:cubicBezTo>
                <a:cubicBezTo>
                  <a:pt x="1653100" y="1385289"/>
                  <a:pt x="1615642" y="1517163"/>
                  <a:pt x="1687132" y="1326524"/>
                </a:cubicBezTo>
                <a:cubicBezTo>
                  <a:pt x="1691425" y="1193442"/>
                  <a:pt x="1689799" y="1060038"/>
                  <a:pt x="1700011" y="927279"/>
                </a:cubicBezTo>
                <a:cubicBezTo>
                  <a:pt x="1702726" y="891983"/>
                  <a:pt x="1720386" y="789259"/>
                  <a:pt x="1725769" y="824248"/>
                </a:cubicBezTo>
                <a:cubicBezTo>
                  <a:pt x="1748002" y="968761"/>
                  <a:pt x="1740856" y="1116307"/>
                  <a:pt x="1751526" y="1262130"/>
                </a:cubicBezTo>
                <a:cubicBezTo>
                  <a:pt x="1753741" y="1292405"/>
                  <a:pt x="1757043" y="1322833"/>
                  <a:pt x="1764405" y="1352282"/>
                </a:cubicBezTo>
                <a:cubicBezTo>
                  <a:pt x="1770012" y="1374710"/>
                  <a:pt x="1782046" y="1395030"/>
                  <a:pt x="1790163" y="1416676"/>
                </a:cubicBezTo>
                <a:cubicBezTo>
                  <a:pt x="1794930" y="1429387"/>
                  <a:pt x="1798749" y="1442434"/>
                  <a:pt x="1803042" y="1455313"/>
                </a:cubicBezTo>
                <a:cubicBezTo>
                  <a:pt x="1821879" y="1832058"/>
                  <a:pt x="1797823" y="1772410"/>
                  <a:pt x="1828800" y="1648496"/>
                </a:cubicBezTo>
                <a:cubicBezTo>
                  <a:pt x="1832092" y="1635326"/>
                  <a:pt x="1834148" y="1621155"/>
                  <a:pt x="1841678" y="1609859"/>
                </a:cubicBezTo>
                <a:cubicBezTo>
                  <a:pt x="1851781" y="1594704"/>
                  <a:pt x="1867436" y="1584102"/>
                  <a:pt x="1880315" y="1571223"/>
                </a:cubicBezTo>
                <a:cubicBezTo>
                  <a:pt x="1884608" y="1588395"/>
                  <a:pt x="1890905" y="1605187"/>
                  <a:pt x="1893194" y="1622738"/>
                </a:cubicBezTo>
                <a:cubicBezTo>
                  <a:pt x="1903802" y="1704066"/>
                  <a:pt x="1904018" y="1786791"/>
                  <a:pt x="1918952" y="1867437"/>
                </a:cubicBezTo>
                <a:cubicBezTo>
                  <a:pt x="1925631" y="1903503"/>
                  <a:pt x="1944709" y="1936124"/>
                  <a:pt x="1957588" y="1970468"/>
                </a:cubicBezTo>
                <a:cubicBezTo>
                  <a:pt x="1966174" y="1953296"/>
                  <a:pt x="1973821" y="1935621"/>
                  <a:pt x="1983346" y="1918952"/>
                </a:cubicBezTo>
                <a:cubicBezTo>
                  <a:pt x="2005960" y="1879378"/>
                  <a:pt x="2019291" y="1875511"/>
                  <a:pt x="2034861" y="1828800"/>
                </a:cubicBezTo>
                <a:cubicBezTo>
                  <a:pt x="2046056" y="1795216"/>
                  <a:pt x="2045399" y="1757731"/>
                  <a:pt x="2060619" y="1725769"/>
                </a:cubicBezTo>
                <a:cubicBezTo>
                  <a:pt x="2088792" y="1666605"/>
                  <a:pt x="2163650" y="1558344"/>
                  <a:pt x="2163650" y="1558344"/>
                </a:cubicBezTo>
                <a:cubicBezTo>
                  <a:pt x="2172236" y="1498243"/>
                  <a:pt x="2173625" y="1436664"/>
                  <a:pt x="2189408" y="1378040"/>
                </a:cubicBezTo>
                <a:cubicBezTo>
                  <a:pt x="2201481" y="1333198"/>
                  <a:pt x="2266681" y="1227263"/>
                  <a:pt x="2266681" y="1159099"/>
                </a:cubicBezTo>
                <a:cubicBezTo>
                  <a:pt x="2266681" y="1141399"/>
                  <a:pt x="2258095" y="1193442"/>
                  <a:pt x="2253802" y="1210614"/>
                </a:cubicBezTo>
                <a:cubicBezTo>
                  <a:pt x="2277796" y="1450548"/>
                  <a:pt x="2243290" y="1259856"/>
                  <a:pt x="2292439" y="1390918"/>
                </a:cubicBezTo>
                <a:cubicBezTo>
                  <a:pt x="2298654" y="1407491"/>
                  <a:pt x="2294261" y="1428612"/>
                  <a:pt x="2305318" y="1442434"/>
                </a:cubicBezTo>
                <a:cubicBezTo>
                  <a:pt x="2313798" y="1453035"/>
                  <a:pt x="2331075" y="1451020"/>
                  <a:pt x="2343954" y="1455313"/>
                </a:cubicBezTo>
                <a:cubicBezTo>
                  <a:pt x="2351313" y="1444274"/>
                  <a:pt x="2383818" y="1384785"/>
                  <a:pt x="2408349" y="1390918"/>
                </a:cubicBezTo>
                <a:cubicBezTo>
                  <a:pt x="2421519" y="1394211"/>
                  <a:pt x="2416935" y="1416676"/>
                  <a:pt x="2421228" y="1429555"/>
                </a:cubicBezTo>
                <a:cubicBezTo>
                  <a:pt x="2425521" y="1416676"/>
                  <a:pt x="2420531" y="1390918"/>
                  <a:pt x="2434107" y="1390918"/>
                </a:cubicBezTo>
                <a:cubicBezTo>
                  <a:pt x="2447683" y="1390918"/>
                  <a:pt x="2443256" y="1416502"/>
                  <a:pt x="2446985" y="1429555"/>
                </a:cubicBezTo>
                <a:cubicBezTo>
                  <a:pt x="2451848" y="1446574"/>
                  <a:pt x="2448806" y="1467249"/>
                  <a:pt x="2459864" y="1481071"/>
                </a:cubicBezTo>
                <a:cubicBezTo>
                  <a:pt x="2468345" y="1491672"/>
                  <a:pt x="2485622" y="1489656"/>
                  <a:pt x="2498501" y="1493949"/>
                </a:cubicBezTo>
                <a:cubicBezTo>
                  <a:pt x="2502794" y="1506828"/>
                  <a:pt x="2498210" y="1529293"/>
                  <a:pt x="2511380" y="1532586"/>
                </a:cubicBezTo>
                <a:cubicBezTo>
                  <a:pt x="2547227" y="1541548"/>
                  <a:pt x="2557473" y="1484456"/>
                  <a:pt x="2562895" y="1468192"/>
                </a:cubicBezTo>
                <a:cubicBezTo>
                  <a:pt x="2571481" y="1481071"/>
                  <a:pt x="2583218" y="1492335"/>
                  <a:pt x="2588653" y="1506828"/>
                </a:cubicBezTo>
                <a:cubicBezTo>
                  <a:pt x="2595045" y="1523873"/>
                  <a:pt x="2611781" y="1636661"/>
                  <a:pt x="2614411" y="1648496"/>
                </a:cubicBezTo>
                <a:cubicBezTo>
                  <a:pt x="2621558" y="1680659"/>
                  <a:pt x="2644459" y="1722901"/>
                  <a:pt x="2653047" y="1751527"/>
                </a:cubicBezTo>
                <a:cubicBezTo>
                  <a:pt x="2666871" y="1797609"/>
                  <a:pt x="2669775" y="1860924"/>
                  <a:pt x="2678805" y="1906073"/>
                </a:cubicBezTo>
                <a:cubicBezTo>
                  <a:pt x="2681467" y="1919385"/>
                  <a:pt x="2688391" y="1931540"/>
                  <a:pt x="2691684" y="1944710"/>
                </a:cubicBezTo>
                <a:cubicBezTo>
                  <a:pt x="2696993" y="1965946"/>
                  <a:pt x="2700270" y="1987639"/>
                  <a:pt x="2704563" y="2009104"/>
                </a:cubicBezTo>
                <a:cubicBezTo>
                  <a:pt x="2778888" y="1414506"/>
                  <a:pt x="2723258" y="1901300"/>
                  <a:pt x="2678805" y="412124"/>
                </a:cubicBezTo>
                <a:cubicBezTo>
                  <a:pt x="2675479" y="300695"/>
                  <a:pt x="2678059" y="215960"/>
                  <a:pt x="2653047" y="115910"/>
                </a:cubicBezTo>
                <a:cubicBezTo>
                  <a:pt x="2649755" y="102740"/>
                  <a:pt x="2644462" y="90152"/>
                  <a:pt x="2640169" y="77273"/>
                </a:cubicBezTo>
                <a:cubicBezTo>
                  <a:pt x="2613849" y="156233"/>
                  <a:pt x="2631751" y="78285"/>
                  <a:pt x="2653047" y="206062"/>
                </a:cubicBezTo>
                <a:cubicBezTo>
                  <a:pt x="2699288" y="483515"/>
                  <a:pt x="2620333" y="220869"/>
                  <a:pt x="2717442" y="463640"/>
                </a:cubicBezTo>
                <a:cubicBezTo>
                  <a:pt x="2727526" y="488849"/>
                  <a:pt x="2733921" y="515397"/>
                  <a:pt x="2743200" y="540913"/>
                </a:cubicBezTo>
                <a:cubicBezTo>
                  <a:pt x="2751100" y="562639"/>
                  <a:pt x="2761226" y="583520"/>
                  <a:pt x="2768957" y="605307"/>
                </a:cubicBezTo>
                <a:cubicBezTo>
                  <a:pt x="2808456" y="716622"/>
                  <a:pt x="2836896" y="832223"/>
                  <a:pt x="2884867" y="940158"/>
                </a:cubicBezTo>
                <a:cubicBezTo>
                  <a:pt x="2902039" y="978795"/>
                  <a:pt x="2921205" y="1016605"/>
                  <a:pt x="2936383" y="1056068"/>
                </a:cubicBezTo>
                <a:cubicBezTo>
                  <a:pt x="2994836" y="1208047"/>
                  <a:pt x="2896961" y="1002984"/>
                  <a:pt x="2975019" y="1159099"/>
                </a:cubicBezTo>
                <a:cubicBezTo>
                  <a:pt x="2979312" y="1180564"/>
                  <a:pt x="2985067" y="1201787"/>
                  <a:pt x="2987898" y="1223493"/>
                </a:cubicBezTo>
                <a:cubicBezTo>
                  <a:pt x="2997954" y="1300589"/>
                  <a:pt x="2987086" y="1382245"/>
                  <a:pt x="3013656" y="1455313"/>
                </a:cubicBezTo>
                <a:cubicBezTo>
                  <a:pt x="3024337" y="1484685"/>
                  <a:pt x="3031191" y="1395313"/>
                  <a:pt x="3039414" y="1365161"/>
                </a:cubicBezTo>
                <a:cubicBezTo>
                  <a:pt x="3058606" y="1294788"/>
                  <a:pt x="3040234" y="1331731"/>
                  <a:pt x="3078050" y="1275009"/>
                </a:cubicBezTo>
                <a:cubicBezTo>
                  <a:pt x="3082343" y="1262130"/>
                  <a:pt x="3084336" y="1248239"/>
                  <a:pt x="3090929" y="1236372"/>
                </a:cubicBezTo>
                <a:cubicBezTo>
                  <a:pt x="3105963" y="1209311"/>
                  <a:pt x="3142445" y="1159099"/>
                  <a:pt x="3142445" y="1159099"/>
                </a:cubicBezTo>
                <a:cubicBezTo>
                  <a:pt x="3151031" y="1210614"/>
                  <a:pt x="3151687" y="1264099"/>
                  <a:pt x="3168202" y="1313645"/>
                </a:cubicBezTo>
                <a:cubicBezTo>
                  <a:pt x="3186416" y="1368286"/>
                  <a:pt x="3227263" y="1413551"/>
                  <a:pt x="3245476" y="1468192"/>
                </a:cubicBezTo>
                <a:lnTo>
                  <a:pt x="3258354" y="1506828"/>
                </a:lnTo>
                <a:cubicBezTo>
                  <a:pt x="3262647" y="1481070"/>
                  <a:pt x="3265568" y="1455046"/>
                  <a:pt x="3271233" y="1429555"/>
                </a:cubicBezTo>
                <a:cubicBezTo>
                  <a:pt x="3274178" y="1416303"/>
                  <a:pt x="3280819" y="1404088"/>
                  <a:pt x="3284112" y="1390918"/>
                </a:cubicBezTo>
                <a:cubicBezTo>
                  <a:pt x="3289421" y="1369682"/>
                  <a:pt x="3292698" y="1347989"/>
                  <a:pt x="3296991" y="1326524"/>
                </a:cubicBezTo>
                <a:cubicBezTo>
                  <a:pt x="3301284" y="1390918"/>
                  <a:pt x="3289461" y="1458482"/>
                  <a:pt x="3309870" y="1519707"/>
                </a:cubicBezTo>
                <a:cubicBezTo>
                  <a:pt x="3315162" y="1535584"/>
                  <a:pt x="3346034" y="1397100"/>
                  <a:pt x="3348507" y="1390918"/>
                </a:cubicBezTo>
                <a:cubicBezTo>
                  <a:pt x="3355161" y="1374283"/>
                  <a:pt x="3392158" y="1285354"/>
                  <a:pt x="3425780" y="1275009"/>
                </a:cubicBezTo>
                <a:cubicBezTo>
                  <a:pt x="3467016" y="1262321"/>
                  <a:pt x="3511639" y="1266423"/>
                  <a:pt x="3554569" y="1262130"/>
                </a:cubicBezTo>
                <a:cubicBezTo>
                  <a:pt x="3632371" y="1236195"/>
                  <a:pt x="3560873" y="1245829"/>
                  <a:pt x="3606084" y="1313645"/>
                </a:cubicBezTo>
                <a:cubicBezTo>
                  <a:pt x="3646636" y="1374473"/>
                  <a:pt x="3705260" y="1421582"/>
                  <a:pt x="3747752" y="1481071"/>
                </a:cubicBezTo>
                <a:cubicBezTo>
                  <a:pt x="3828884" y="1594657"/>
                  <a:pt x="3795631" y="1538192"/>
                  <a:pt x="3850783" y="1648496"/>
                </a:cubicBezTo>
                <a:cubicBezTo>
                  <a:pt x="3902095" y="1494547"/>
                  <a:pt x="3848782" y="1663493"/>
                  <a:pt x="3902298" y="1262130"/>
                </a:cubicBezTo>
                <a:cubicBezTo>
                  <a:pt x="3912652" y="1184478"/>
                  <a:pt x="3905902" y="1100379"/>
                  <a:pt x="3940935" y="1030310"/>
                </a:cubicBezTo>
                <a:lnTo>
                  <a:pt x="3966692" y="978794"/>
                </a:lnTo>
                <a:cubicBezTo>
                  <a:pt x="3975278" y="1000259"/>
                  <a:pt x="3985139" y="1021257"/>
                  <a:pt x="3992450" y="1043189"/>
                </a:cubicBezTo>
                <a:cubicBezTo>
                  <a:pt x="4002333" y="1072838"/>
                  <a:pt x="4001644" y="1106838"/>
                  <a:pt x="4018208" y="1133341"/>
                </a:cubicBezTo>
                <a:cubicBezTo>
                  <a:pt x="4025403" y="1144853"/>
                  <a:pt x="4043966" y="1141927"/>
                  <a:pt x="4056845" y="1146220"/>
                </a:cubicBezTo>
                <a:cubicBezTo>
                  <a:pt x="4074017" y="1129048"/>
                  <a:pt x="4097500" y="1116425"/>
                  <a:pt x="4108360" y="1094704"/>
                </a:cubicBezTo>
                <a:cubicBezTo>
                  <a:pt x="4120038" y="1071348"/>
                  <a:pt x="4104044" y="1037083"/>
                  <a:pt x="4121239" y="1017431"/>
                </a:cubicBezTo>
                <a:cubicBezTo>
                  <a:pt x="4139118" y="996998"/>
                  <a:pt x="4173303" y="1001757"/>
                  <a:pt x="4198512" y="991673"/>
                </a:cubicBezTo>
                <a:cubicBezTo>
                  <a:pt x="4216338" y="984543"/>
                  <a:pt x="4232856" y="974502"/>
                  <a:pt x="4250028" y="965916"/>
                </a:cubicBezTo>
                <a:cubicBezTo>
                  <a:pt x="4268147" y="993095"/>
                  <a:pt x="4285716" y="1024922"/>
                  <a:pt x="4314422" y="1043189"/>
                </a:cubicBezTo>
                <a:cubicBezTo>
                  <a:pt x="4346816" y="1063804"/>
                  <a:pt x="4383109" y="1077532"/>
                  <a:pt x="4417453" y="1094704"/>
                </a:cubicBezTo>
                <a:cubicBezTo>
                  <a:pt x="4430332" y="1090411"/>
                  <a:pt x="4447609" y="1092426"/>
                  <a:pt x="4456090" y="1081825"/>
                </a:cubicBezTo>
                <a:cubicBezTo>
                  <a:pt x="4467147" y="1068004"/>
                  <a:pt x="4462920" y="1046945"/>
                  <a:pt x="4468969" y="1030310"/>
                </a:cubicBezTo>
                <a:cubicBezTo>
                  <a:pt x="4497303" y="952391"/>
                  <a:pt x="4536005" y="878113"/>
                  <a:pt x="4559121" y="798490"/>
                </a:cubicBezTo>
                <a:lnTo>
                  <a:pt x="4790940" y="0"/>
                </a:lnTo>
                <a:lnTo>
                  <a:pt x="4932608" y="167425"/>
                </a:lnTo>
                <a:cubicBezTo>
                  <a:pt x="4954205" y="193072"/>
                  <a:pt x="4977774" y="217231"/>
                  <a:pt x="4997002" y="244699"/>
                </a:cubicBezTo>
                <a:cubicBezTo>
                  <a:pt x="5027053" y="287628"/>
                  <a:pt x="5053305" y="333484"/>
                  <a:pt x="5087154" y="373487"/>
                </a:cubicBezTo>
                <a:cubicBezTo>
                  <a:pt x="5101019" y="389873"/>
                  <a:pt x="5138670" y="412124"/>
                  <a:pt x="5138670" y="412124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29915-114B-41C6-A18C-3689EB81D583}"/>
              </a:ext>
            </a:extLst>
          </p:cNvPr>
          <p:cNvSpPr txBox="1"/>
          <p:nvPr/>
        </p:nvSpPr>
        <p:spPr>
          <a:xfrm>
            <a:off x="1256410" y="1373402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S(t)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D7A9A-59C1-4E5B-BB21-9748F1BDB608}"/>
              </a:ext>
            </a:extLst>
          </p:cNvPr>
          <p:cNvSpPr txBox="1"/>
          <p:nvPr/>
        </p:nvSpPr>
        <p:spPr>
          <a:xfrm>
            <a:off x="6644640" y="5156350"/>
            <a:ext cx="61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B1A236-99B0-4BD6-B439-66D51B90BFF8}"/>
              </a:ext>
            </a:extLst>
          </p:cNvPr>
          <p:cNvCxnSpPr>
            <a:cxnSpLocks/>
          </p:cNvCxnSpPr>
          <p:nvPr/>
        </p:nvCxnSpPr>
        <p:spPr>
          <a:xfrm>
            <a:off x="7574925" y="1853248"/>
            <a:ext cx="423099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5AB5AF-9DA8-406E-8A98-B9975706956F}"/>
              </a:ext>
            </a:extLst>
          </p:cNvPr>
          <p:cNvCxnSpPr/>
          <p:nvPr/>
        </p:nvCxnSpPr>
        <p:spPr>
          <a:xfrm>
            <a:off x="8603086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C61B4C-D369-43BB-8CA2-3AB93B929F05}"/>
              </a:ext>
            </a:extLst>
          </p:cNvPr>
          <p:cNvCxnSpPr/>
          <p:nvPr/>
        </p:nvCxnSpPr>
        <p:spPr>
          <a:xfrm>
            <a:off x="9618371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AC2EA-32B1-4D7A-AB41-B5855C07F300}"/>
              </a:ext>
            </a:extLst>
          </p:cNvPr>
          <p:cNvCxnSpPr/>
          <p:nvPr/>
        </p:nvCxnSpPr>
        <p:spPr>
          <a:xfrm>
            <a:off x="10659414" y="1370016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F3C4A2-FF8A-4398-A082-6E31B05EC1ED}"/>
              </a:ext>
            </a:extLst>
          </p:cNvPr>
          <p:cNvCxnSpPr/>
          <p:nvPr/>
        </p:nvCxnSpPr>
        <p:spPr>
          <a:xfrm>
            <a:off x="11636063" y="1370785"/>
            <a:ext cx="0" cy="342813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FBB585-0299-489B-9F5A-F6A8C52033F1}"/>
              </a:ext>
            </a:extLst>
          </p:cNvPr>
          <p:cNvSpPr txBox="1"/>
          <p:nvPr/>
        </p:nvSpPr>
        <p:spPr>
          <a:xfrm>
            <a:off x="7781053" y="1181641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3EAF-1FAF-4429-9E20-4105A4AB9E1D}"/>
              </a:ext>
            </a:extLst>
          </p:cNvPr>
          <p:cNvSpPr txBox="1"/>
          <p:nvPr/>
        </p:nvSpPr>
        <p:spPr>
          <a:xfrm>
            <a:off x="10794109" y="1147991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D2AF3-38B6-47D9-84D2-7F542CF8139F}"/>
              </a:ext>
            </a:extLst>
          </p:cNvPr>
          <p:cNvSpPr txBox="1"/>
          <p:nvPr/>
        </p:nvSpPr>
        <p:spPr>
          <a:xfrm>
            <a:off x="7929763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68ED55-5F86-4212-B8E9-C6F58F6E4215}"/>
              </a:ext>
            </a:extLst>
          </p:cNvPr>
          <p:cNvSpPr txBox="1"/>
          <p:nvPr/>
        </p:nvSpPr>
        <p:spPr>
          <a:xfrm>
            <a:off x="10935405" y="193249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F4D88-708B-4369-A111-BEE691DFF7D3}"/>
              </a:ext>
            </a:extLst>
          </p:cNvPr>
          <p:cNvSpPr txBox="1"/>
          <p:nvPr/>
        </p:nvSpPr>
        <p:spPr>
          <a:xfrm>
            <a:off x="8759177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B2496E-E996-4836-BA2D-72D20545795A}"/>
              </a:ext>
            </a:extLst>
          </p:cNvPr>
          <p:cNvSpPr txBox="1"/>
          <p:nvPr/>
        </p:nvSpPr>
        <p:spPr>
          <a:xfrm>
            <a:off x="9794585" y="1180073"/>
            <a:ext cx="652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6F6BD7-D3E2-44FF-839E-C7FA20897322}"/>
              </a:ext>
            </a:extLst>
          </p:cNvPr>
          <p:cNvSpPr txBox="1"/>
          <p:nvPr/>
        </p:nvSpPr>
        <p:spPr>
          <a:xfrm>
            <a:off x="8944745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E3D13-4A4F-45C0-B3BB-5F01DA207F7F}"/>
              </a:ext>
            </a:extLst>
          </p:cNvPr>
          <p:cNvSpPr txBox="1"/>
          <p:nvPr/>
        </p:nvSpPr>
        <p:spPr>
          <a:xfrm>
            <a:off x="9970562" y="195070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DB67257-A836-4AF1-BC5B-80D5591906A9}"/>
              </a:ext>
            </a:extLst>
          </p:cNvPr>
          <p:cNvCxnSpPr/>
          <p:nvPr/>
        </p:nvCxnSpPr>
        <p:spPr>
          <a:xfrm>
            <a:off x="3536969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C9ADE4-5709-4E5D-A39F-C54F91738E7B}"/>
              </a:ext>
            </a:extLst>
          </p:cNvPr>
          <p:cNvCxnSpPr/>
          <p:nvPr/>
        </p:nvCxnSpPr>
        <p:spPr>
          <a:xfrm>
            <a:off x="4402000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9FC4FB-FB6B-47E6-9035-C256336B3C76}"/>
              </a:ext>
            </a:extLst>
          </p:cNvPr>
          <p:cNvCxnSpPr/>
          <p:nvPr/>
        </p:nvCxnSpPr>
        <p:spPr>
          <a:xfrm>
            <a:off x="3936214" y="5274530"/>
            <a:ext cx="0" cy="369332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2982C9-8B22-4D47-A10B-C9895EB5AB1B}"/>
              </a:ext>
            </a:extLst>
          </p:cNvPr>
          <p:cNvCxnSpPr/>
          <p:nvPr/>
        </p:nvCxnSpPr>
        <p:spPr>
          <a:xfrm>
            <a:off x="4796952" y="5274530"/>
            <a:ext cx="0" cy="3693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B2BE6B-4183-4523-A544-D6DB1D9D0320}"/>
              </a:ext>
            </a:extLst>
          </p:cNvPr>
          <p:cNvSpPr txBox="1"/>
          <p:nvPr/>
        </p:nvSpPr>
        <p:spPr>
          <a:xfrm>
            <a:off x="7929763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B8BAC-C127-422E-AAA8-D9322FBD4C2E}"/>
              </a:ext>
            </a:extLst>
          </p:cNvPr>
          <p:cNvSpPr txBox="1"/>
          <p:nvPr/>
        </p:nvSpPr>
        <p:spPr>
          <a:xfrm>
            <a:off x="10935405" y="227793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F5B28-8E56-4EEE-AD2A-6CC1C9B79316}"/>
              </a:ext>
            </a:extLst>
          </p:cNvPr>
          <p:cNvSpPr txBox="1"/>
          <p:nvPr/>
        </p:nvSpPr>
        <p:spPr>
          <a:xfrm>
            <a:off x="8944745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3885A6-D5BA-430D-819F-61DBBDB7F5A5}"/>
              </a:ext>
            </a:extLst>
          </p:cNvPr>
          <p:cNvSpPr txBox="1"/>
          <p:nvPr/>
        </p:nvSpPr>
        <p:spPr>
          <a:xfrm>
            <a:off x="9970562" y="229614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A5EF04-040C-4C89-9B6A-39C053D0156A}"/>
              </a:ext>
            </a:extLst>
          </p:cNvPr>
          <p:cNvSpPr txBox="1"/>
          <p:nvPr/>
        </p:nvSpPr>
        <p:spPr>
          <a:xfrm>
            <a:off x="7939923" y="2672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E60CF9-F2F7-4A92-937F-978A725B4BEB}"/>
              </a:ext>
            </a:extLst>
          </p:cNvPr>
          <p:cNvSpPr txBox="1"/>
          <p:nvPr/>
        </p:nvSpPr>
        <p:spPr>
          <a:xfrm>
            <a:off x="10945565" y="265385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F8F4F6-0843-4D09-9468-92E33E5AFD8C}"/>
              </a:ext>
            </a:extLst>
          </p:cNvPr>
          <p:cNvSpPr txBox="1"/>
          <p:nvPr/>
        </p:nvSpPr>
        <p:spPr>
          <a:xfrm>
            <a:off x="8954905" y="2672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CB30F-E488-43C4-A537-2B97833D4693}"/>
              </a:ext>
            </a:extLst>
          </p:cNvPr>
          <p:cNvSpPr txBox="1"/>
          <p:nvPr/>
        </p:nvSpPr>
        <p:spPr>
          <a:xfrm>
            <a:off x="9980722" y="26720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CC2A85-7FED-46DC-8889-6B9F3F3FD36F}"/>
              </a:ext>
            </a:extLst>
          </p:cNvPr>
          <p:cNvSpPr txBox="1"/>
          <p:nvPr/>
        </p:nvSpPr>
        <p:spPr>
          <a:xfrm>
            <a:off x="7950083" y="30276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F679A6-ABFA-4B0F-BA10-7C66AADF7EF4}"/>
              </a:ext>
            </a:extLst>
          </p:cNvPr>
          <p:cNvSpPr txBox="1"/>
          <p:nvPr/>
        </p:nvSpPr>
        <p:spPr>
          <a:xfrm>
            <a:off x="10955725" y="300945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D5E34A-646A-484C-966E-9FD7BD81B278}"/>
              </a:ext>
            </a:extLst>
          </p:cNvPr>
          <p:cNvSpPr txBox="1"/>
          <p:nvPr/>
        </p:nvSpPr>
        <p:spPr>
          <a:xfrm>
            <a:off x="8965065" y="30276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2A1DB9-3AF0-457A-A6A0-934527123D73}"/>
              </a:ext>
            </a:extLst>
          </p:cNvPr>
          <p:cNvSpPr txBox="1"/>
          <p:nvPr/>
        </p:nvSpPr>
        <p:spPr>
          <a:xfrm>
            <a:off x="9990882" y="302766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2413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8C3EA-9E00-41D9-9B06-4786366F6D87}"/>
              </a:ext>
            </a:extLst>
          </p:cNvPr>
          <p:cNvSpPr txBox="1"/>
          <p:nvPr/>
        </p:nvSpPr>
        <p:spPr>
          <a:xfrm>
            <a:off x="2117487" y="1479341"/>
            <a:ext cx="787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(all machine learning algorithm needs one)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5B801-CC70-42F7-B74A-657A78CA7EE4}"/>
              </a:ext>
            </a:extLst>
          </p:cNvPr>
          <p:cNvCxnSpPr>
            <a:cxnSpLocks/>
          </p:cNvCxnSpPr>
          <p:nvPr/>
        </p:nvCxnSpPr>
        <p:spPr>
          <a:xfrm>
            <a:off x="6056446" y="2172676"/>
            <a:ext cx="0" cy="673224"/>
          </a:xfrm>
          <a:prstGeom prst="straightConnector1">
            <a:avLst/>
          </a:prstGeom>
          <a:ln w="1206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A1832DB-6007-4283-9A00-A19E38086705}"/>
              </a:ext>
            </a:extLst>
          </p:cNvPr>
          <p:cNvSpPr txBox="1"/>
          <p:nvPr/>
        </p:nvSpPr>
        <p:spPr>
          <a:xfrm>
            <a:off x="2019542" y="3050862"/>
            <a:ext cx="805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finding the linear relationship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</a:p>
        </p:txBody>
      </p:sp>
    </p:spTree>
    <p:extLst>
      <p:ext uri="{BB962C8B-B14F-4D97-AF65-F5344CB8AC3E}">
        <p14:creationId xmlns:p14="http://schemas.microsoft.com/office/powerpoint/2010/main" val="296190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8C3EA-9E00-41D9-9B06-4786366F6D87}"/>
              </a:ext>
            </a:extLst>
          </p:cNvPr>
          <p:cNvSpPr txBox="1"/>
          <p:nvPr/>
        </p:nvSpPr>
        <p:spPr>
          <a:xfrm>
            <a:off x="2117487" y="1479341"/>
            <a:ext cx="787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(all machine learning algorithm needs one)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5B801-CC70-42F7-B74A-657A78CA7EE4}"/>
              </a:ext>
            </a:extLst>
          </p:cNvPr>
          <p:cNvCxnSpPr>
            <a:cxnSpLocks/>
          </p:cNvCxnSpPr>
          <p:nvPr/>
        </p:nvCxnSpPr>
        <p:spPr>
          <a:xfrm>
            <a:off x="6056446" y="2172676"/>
            <a:ext cx="0" cy="673224"/>
          </a:xfrm>
          <a:prstGeom prst="straightConnector1">
            <a:avLst/>
          </a:prstGeom>
          <a:ln w="1206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A1832DB-6007-4283-9A00-A19E38086705}"/>
              </a:ext>
            </a:extLst>
          </p:cNvPr>
          <p:cNvSpPr txBox="1"/>
          <p:nvPr/>
        </p:nvSpPr>
        <p:spPr>
          <a:xfrm>
            <a:off x="2019542" y="3050862"/>
            <a:ext cx="805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finding the linear relationship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DCE53-313A-4D45-88C0-78B8B91387AE}"/>
              </a:ext>
            </a:extLst>
          </p:cNvPr>
          <p:cNvSpPr txBox="1"/>
          <p:nvPr/>
        </p:nvSpPr>
        <p:spPr>
          <a:xfrm>
            <a:off x="7871780" y="4131662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OPTIMIZATION !!!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544A33-CCC7-4E7F-8E3C-B8A789EAAE5E}"/>
              </a:ext>
            </a:extLst>
          </p:cNvPr>
          <p:cNvSpPr/>
          <p:nvPr/>
        </p:nvSpPr>
        <p:spPr>
          <a:xfrm>
            <a:off x="4429762" y="4040697"/>
            <a:ext cx="3159757" cy="69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A77BA-B3C5-4A01-ACEA-9BB0BA43A439}"/>
              </a:ext>
            </a:extLst>
          </p:cNvPr>
          <p:cNvSpPr txBox="1"/>
          <p:nvPr/>
        </p:nvSpPr>
        <p:spPr>
          <a:xfrm>
            <a:off x="4638026" y="4121502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H(x)  =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+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6547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8C3EA-9E00-41D9-9B06-4786366F6D87}"/>
              </a:ext>
            </a:extLst>
          </p:cNvPr>
          <p:cNvSpPr txBox="1"/>
          <p:nvPr/>
        </p:nvSpPr>
        <p:spPr>
          <a:xfrm>
            <a:off x="2117487" y="1479341"/>
            <a:ext cx="787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(all machine learning algorithm needs one)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5B801-CC70-42F7-B74A-657A78CA7EE4}"/>
              </a:ext>
            </a:extLst>
          </p:cNvPr>
          <p:cNvCxnSpPr>
            <a:cxnSpLocks/>
          </p:cNvCxnSpPr>
          <p:nvPr/>
        </p:nvCxnSpPr>
        <p:spPr>
          <a:xfrm>
            <a:off x="6056446" y="2172676"/>
            <a:ext cx="0" cy="673224"/>
          </a:xfrm>
          <a:prstGeom prst="straightConnector1">
            <a:avLst/>
          </a:prstGeom>
          <a:ln w="1206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A1832DB-6007-4283-9A00-A19E38086705}"/>
              </a:ext>
            </a:extLst>
          </p:cNvPr>
          <p:cNvSpPr txBox="1"/>
          <p:nvPr/>
        </p:nvSpPr>
        <p:spPr>
          <a:xfrm>
            <a:off x="2019542" y="3050862"/>
            <a:ext cx="805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finding the linear relationship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DCE53-313A-4D45-88C0-78B8B91387AE}"/>
              </a:ext>
            </a:extLst>
          </p:cNvPr>
          <p:cNvSpPr txBox="1"/>
          <p:nvPr/>
        </p:nvSpPr>
        <p:spPr>
          <a:xfrm>
            <a:off x="7871780" y="4131662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OPTIMIZATION !!!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544A33-CCC7-4E7F-8E3C-B8A789EAAE5E}"/>
              </a:ext>
            </a:extLst>
          </p:cNvPr>
          <p:cNvSpPr/>
          <p:nvPr/>
        </p:nvSpPr>
        <p:spPr>
          <a:xfrm>
            <a:off x="4429762" y="4040697"/>
            <a:ext cx="3159757" cy="69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A77BA-B3C5-4A01-ACEA-9BB0BA43A439}"/>
              </a:ext>
            </a:extLst>
          </p:cNvPr>
          <p:cNvSpPr txBox="1"/>
          <p:nvPr/>
        </p:nvSpPr>
        <p:spPr>
          <a:xfrm>
            <a:off x="4638026" y="4121502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H(x)  =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+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55FCB-11C8-480C-B360-5AFCF2D0E73E}"/>
              </a:ext>
            </a:extLst>
          </p:cNvPr>
          <p:cNvSpPr txBox="1"/>
          <p:nvPr/>
        </p:nvSpPr>
        <p:spPr>
          <a:xfrm>
            <a:off x="2184971" y="5794839"/>
            <a:ext cx="7706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the training we have the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which means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make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model for new datapoints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A1C4D9-BC7A-48AD-AA0D-F6CCBE73B5AE}"/>
              </a:ext>
            </a:extLst>
          </p:cNvPr>
          <p:cNvCxnSpPr>
            <a:cxnSpLocks/>
          </p:cNvCxnSpPr>
          <p:nvPr/>
        </p:nvCxnSpPr>
        <p:spPr>
          <a:xfrm>
            <a:off x="6036126" y="4961608"/>
            <a:ext cx="0" cy="673224"/>
          </a:xfrm>
          <a:prstGeom prst="straightConnector1">
            <a:avLst/>
          </a:prstGeom>
          <a:ln w="1206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8C3EA-9E00-41D9-9B06-4786366F6D87}"/>
              </a:ext>
            </a:extLst>
          </p:cNvPr>
          <p:cNvSpPr txBox="1"/>
          <p:nvPr/>
        </p:nvSpPr>
        <p:spPr>
          <a:xfrm>
            <a:off x="2117487" y="1479341"/>
            <a:ext cx="787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(all machine learning algorithm needs one)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5B801-CC70-42F7-B74A-657A78CA7EE4}"/>
              </a:ext>
            </a:extLst>
          </p:cNvPr>
          <p:cNvCxnSpPr>
            <a:cxnSpLocks/>
          </p:cNvCxnSpPr>
          <p:nvPr/>
        </p:nvCxnSpPr>
        <p:spPr>
          <a:xfrm>
            <a:off x="6056446" y="2172676"/>
            <a:ext cx="0" cy="673224"/>
          </a:xfrm>
          <a:prstGeom prst="straightConnector1">
            <a:avLst/>
          </a:prstGeom>
          <a:ln w="1206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A1832DB-6007-4283-9A00-A19E38086705}"/>
              </a:ext>
            </a:extLst>
          </p:cNvPr>
          <p:cNvSpPr txBox="1"/>
          <p:nvPr/>
        </p:nvSpPr>
        <p:spPr>
          <a:xfrm>
            <a:off x="2019542" y="3050862"/>
            <a:ext cx="805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finding the linear relationship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0BEE9A-9867-4E73-A1ED-177E805B2092}"/>
              </a:ext>
            </a:extLst>
          </p:cNvPr>
          <p:cNvSpPr txBox="1"/>
          <p:nvPr/>
        </p:nvSpPr>
        <p:spPr>
          <a:xfrm>
            <a:off x="2184971" y="5794839"/>
            <a:ext cx="7706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the training we have the 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 which means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make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model for new datapoints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D8A0B9-7933-4895-867B-14CB3717F76D}"/>
              </a:ext>
            </a:extLst>
          </p:cNvPr>
          <p:cNvSpPr txBox="1"/>
          <p:nvPr/>
        </p:nvSpPr>
        <p:spPr>
          <a:xfrm>
            <a:off x="7871780" y="4131662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OPTIMIZATION !!!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9BA489D-603B-4F10-9F09-35E7B15175CF}"/>
              </a:ext>
            </a:extLst>
          </p:cNvPr>
          <p:cNvSpPr/>
          <p:nvPr/>
        </p:nvSpPr>
        <p:spPr>
          <a:xfrm>
            <a:off x="4429762" y="4040697"/>
            <a:ext cx="3159757" cy="6979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5A5B2F-CEE8-4CF2-99C4-F49D9CA59630}"/>
              </a:ext>
            </a:extLst>
          </p:cNvPr>
          <p:cNvSpPr txBox="1"/>
          <p:nvPr/>
        </p:nvSpPr>
        <p:spPr>
          <a:xfrm>
            <a:off x="4638026" y="4121502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H(x)  =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+  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736E8D-D845-44DA-989B-64200657D30F}"/>
              </a:ext>
            </a:extLst>
          </p:cNvPr>
          <p:cNvCxnSpPr>
            <a:cxnSpLocks/>
          </p:cNvCxnSpPr>
          <p:nvPr/>
        </p:nvCxnSpPr>
        <p:spPr>
          <a:xfrm>
            <a:off x="6036126" y="4961608"/>
            <a:ext cx="0" cy="673224"/>
          </a:xfrm>
          <a:prstGeom prst="straightConnector1">
            <a:avLst/>
          </a:prstGeom>
          <a:ln w="1206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1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336FC08-8777-4F2A-8097-DD67EC122472}"/>
              </a:ext>
            </a:extLst>
          </p:cNvPr>
          <p:cNvSpPr/>
          <p:nvPr/>
        </p:nvSpPr>
        <p:spPr>
          <a:xfrm>
            <a:off x="7366673" y="2997844"/>
            <a:ext cx="1947883" cy="10665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18EB72-4285-49B3-9CC6-320F0D9DCD9B}"/>
              </a:ext>
            </a:extLst>
          </p:cNvPr>
          <p:cNvSpPr/>
          <p:nvPr/>
        </p:nvSpPr>
        <p:spPr>
          <a:xfrm>
            <a:off x="1601514" y="4989500"/>
            <a:ext cx="1947883" cy="11471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ADAEA3-718C-4904-91E0-99CA834F8A84}"/>
              </a:ext>
            </a:extLst>
          </p:cNvPr>
          <p:cNvSpPr/>
          <p:nvPr/>
        </p:nvSpPr>
        <p:spPr>
          <a:xfrm>
            <a:off x="1391094" y="2610143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4212A1-8A81-45F2-8F65-7B9567517DC2}"/>
              </a:ext>
            </a:extLst>
          </p:cNvPr>
          <p:cNvCxnSpPr/>
          <p:nvPr/>
        </p:nvCxnSpPr>
        <p:spPr>
          <a:xfrm flipV="1">
            <a:off x="1003907" y="1700330"/>
            <a:ext cx="0" cy="259916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BD9F52-C7CC-4B9A-9A75-8CB553871F1A}"/>
              </a:ext>
            </a:extLst>
          </p:cNvPr>
          <p:cNvCxnSpPr/>
          <p:nvPr/>
        </p:nvCxnSpPr>
        <p:spPr>
          <a:xfrm>
            <a:off x="825486" y="4109927"/>
            <a:ext cx="351363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9965754-DE86-4612-BDEA-705EC1DD857D}"/>
              </a:ext>
            </a:extLst>
          </p:cNvPr>
          <p:cNvSpPr/>
          <p:nvPr/>
        </p:nvSpPr>
        <p:spPr>
          <a:xfrm>
            <a:off x="2488178" y="2442195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78E60C-BF0B-43E3-8595-F42D30102E93}"/>
              </a:ext>
            </a:extLst>
          </p:cNvPr>
          <p:cNvSpPr/>
          <p:nvPr/>
        </p:nvSpPr>
        <p:spPr>
          <a:xfrm>
            <a:off x="1494288" y="3817586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A118D0-FA19-4833-9C61-F5E678140E24}"/>
              </a:ext>
            </a:extLst>
          </p:cNvPr>
          <p:cNvSpPr/>
          <p:nvPr/>
        </p:nvSpPr>
        <p:spPr>
          <a:xfrm>
            <a:off x="2428779" y="3520174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613C07-329A-487D-9707-9AB4596988DF}"/>
              </a:ext>
            </a:extLst>
          </p:cNvPr>
          <p:cNvSpPr/>
          <p:nvPr/>
        </p:nvSpPr>
        <p:spPr>
          <a:xfrm>
            <a:off x="2071941" y="3183583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74AD56-30A2-4739-B234-01F6F35B755F}"/>
              </a:ext>
            </a:extLst>
          </p:cNvPr>
          <p:cNvSpPr/>
          <p:nvPr/>
        </p:nvSpPr>
        <p:spPr>
          <a:xfrm>
            <a:off x="3310531" y="2957253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986D6E-B93A-4643-B601-0B1625670ADA}"/>
              </a:ext>
            </a:extLst>
          </p:cNvPr>
          <p:cNvSpPr/>
          <p:nvPr/>
        </p:nvSpPr>
        <p:spPr>
          <a:xfrm>
            <a:off x="2883482" y="2904137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A7AAA0-54ED-4E30-A867-8D2A563C1D0D}"/>
              </a:ext>
            </a:extLst>
          </p:cNvPr>
          <p:cNvSpPr/>
          <p:nvPr/>
        </p:nvSpPr>
        <p:spPr>
          <a:xfrm>
            <a:off x="3641176" y="2260485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2940EE-BA5A-4115-B868-4F0AEE88D29F}"/>
              </a:ext>
            </a:extLst>
          </p:cNvPr>
          <p:cNvSpPr/>
          <p:nvPr/>
        </p:nvSpPr>
        <p:spPr>
          <a:xfrm>
            <a:off x="3442171" y="1943033"/>
            <a:ext cx="118799" cy="1187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CEF268-A4B5-4D3E-9D7F-CA2F21104BA1}"/>
              </a:ext>
            </a:extLst>
          </p:cNvPr>
          <p:cNvSpPr txBox="1"/>
          <p:nvPr/>
        </p:nvSpPr>
        <p:spPr>
          <a:xfrm>
            <a:off x="6477339" y="1005231"/>
            <a:ext cx="3585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Mean Squared Error (MSE)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0AF753-B091-411B-9BF1-B6045D05A297}"/>
              </a:ext>
            </a:extLst>
          </p:cNvPr>
          <p:cNvSpPr txBox="1"/>
          <p:nvPr/>
        </p:nvSpPr>
        <p:spPr>
          <a:xfrm>
            <a:off x="4951803" y="1609292"/>
            <a:ext cx="6921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difference between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labels present in the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(supervised learning) and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predicted by the model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923315-2D20-4E78-9A1B-530F656127EE}"/>
              </a:ext>
            </a:extLst>
          </p:cNvPr>
          <p:cNvSpPr txBox="1"/>
          <p:nvPr/>
        </p:nvSpPr>
        <p:spPr>
          <a:xfrm>
            <a:off x="7537476" y="3276182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 H(x) – y ]</a:t>
            </a:r>
            <a:r>
              <a:rPr lang="hu-HU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1A175-F875-4446-BF2C-8555F9A5D67D}"/>
              </a:ext>
            </a:extLst>
          </p:cNvPr>
          <p:cNvSpPr txBox="1"/>
          <p:nvPr/>
        </p:nvSpPr>
        <p:spPr>
          <a:xfrm>
            <a:off x="4789205" y="4376221"/>
            <a:ext cx="70837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this term is small (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small error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): it means the model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predictions are very close to the actual values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C5DB0-AF87-4F03-977F-B96A232EA476}"/>
              </a:ext>
            </a:extLst>
          </p:cNvPr>
          <p:cNvSpPr txBox="1"/>
          <p:nvPr/>
        </p:nvSpPr>
        <p:spPr>
          <a:xfrm>
            <a:off x="4795005" y="5502985"/>
            <a:ext cx="7009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if this term is large (</a:t>
            </a:r>
            <a:r>
              <a:rPr lang="hu-HU" sz="2400" b="1" dirty="0">
                <a:solidFill>
                  <a:srgbClr val="F0BDA8"/>
                </a:solidFill>
                <a:sym typeface="Wingdings" panose="05000000000000000000" pitchFamily="2" charset="2"/>
              </a:rPr>
              <a:t>large error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): it means the model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predictions differ from the actual values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51016A-E14F-44F5-82A8-987440EC1ABB}"/>
              </a:ext>
            </a:extLst>
          </p:cNvPr>
          <p:cNvCxnSpPr/>
          <p:nvPr/>
        </p:nvCxnSpPr>
        <p:spPr>
          <a:xfrm>
            <a:off x="1451305" y="2736258"/>
            <a:ext cx="1793" cy="808630"/>
          </a:xfrm>
          <a:prstGeom prst="line">
            <a:avLst/>
          </a:prstGeom>
          <a:ln w="19050">
            <a:solidFill>
              <a:srgbClr val="F0B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9C0B34-1653-4FF2-A29E-862AD5882326}"/>
              </a:ext>
            </a:extLst>
          </p:cNvPr>
          <p:cNvCxnSpPr/>
          <p:nvPr/>
        </p:nvCxnSpPr>
        <p:spPr>
          <a:xfrm>
            <a:off x="1556070" y="3505255"/>
            <a:ext cx="0" cy="307365"/>
          </a:xfrm>
          <a:prstGeom prst="line">
            <a:avLst/>
          </a:prstGeom>
          <a:ln w="19050">
            <a:solidFill>
              <a:srgbClr val="F0B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81966F-964F-4830-B379-E129C36F0D37}"/>
              </a:ext>
            </a:extLst>
          </p:cNvPr>
          <p:cNvCxnSpPr/>
          <p:nvPr/>
        </p:nvCxnSpPr>
        <p:spPr>
          <a:xfrm>
            <a:off x="2121945" y="3148194"/>
            <a:ext cx="0" cy="35389"/>
          </a:xfrm>
          <a:prstGeom prst="line">
            <a:avLst/>
          </a:prstGeom>
          <a:ln w="19050">
            <a:solidFill>
              <a:srgbClr val="F0B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03FE8A-B695-4996-AEA4-3BF9BF43BE80}"/>
              </a:ext>
            </a:extLst>
          </p:cNvPr>
          <p:cNvCxnSpPr/>
          <p:nvPr/>
        </p:nvCxnSpPr>
        <p:spPr>
          <a:xfrm>
            <a:off x="2482691" y="2931500"/>
            <a:ext cx="0" cy="585252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EE52D70-B935-44CB-A8BA-E07C609F569D}"/>
              </a:ext>
            </a:extLst>
          </p:cNvPr>
          <p:cNvCxnSpPr/>
          <p:nvPr/>
        </p:nvCxnSpPr>
        <p:spPr>
          <a:xfrm>
            <a:off x="2554125" y="2563375"/>
            <a:ext cx="0" cy="303832"/>
          </a:xfrm>
          <a:prstGeom prst="line">
            <a:avLst/>
          </a:prstGeom>
          <a:ln w="19050">
            <a:solidFill>
              <a:srgbClr val="F0BD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0F1E2D-AC4A-46C3-A120-3685690A6508}"/>
              </a:ext>
            </a:extLst>
          </p:cNvPr>
          <p:cNvCxnSpPr/>
          <p:nvPr/>
        </p:nvCxnSpPr>
        <p:spPr>
          <a:xfrm>
            <a:off x="2939888" y="2636225"/>
            <a:ext cx="0" cy="267912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5AB70E-030B-4508-9E8B-ABA2BB696965}"/>
              </a:ext>
            </a:extLst>
          </p:cNvPr>
          <p:cNvCxnSpPr/>
          <p:nvPr/>
        </p:nvCxnSpPr>
        <p:spPr>
          <a:xfrm>
            <a:off x="3363751" y="2362382"/>
            <a:ext cx="0" cy="594871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3C105B2-2AAF-434C-99FF-685FA149267C}"/>
              </a:ext>
            </a:extLst>
          </p:cNvPr>
          <p:cNvCxnSpPr/>
          <p:nvPr/>
        </p:nvCxnSpPr>
        <p:spPr>
          <a:xfrm>
            <a:off x="3506139" y="2064946"/>
            <a:ext cx="0" cy="220505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834A7-0638-47F8-AA6B-065A16C73B5E}"/>
              </a:ext>
            </a:extLst>
          </p:cNvPr>
          <p:cNvCxnSpPr/>
          <p:nvPr/>
        </p:nvCxnSpPr>
        <p:spPr>
          <a:xfrm>
            <a:off x="3691911" y="2161974"/>
            <a:ext cx="0" cy="98511"/>
          </a:xfrm>
          <a:prstGeom prst="line">
            <a:avLst/>
          </a:prstGeom>
          <a:ln w="190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ACC392-1804-4E30-B208-618A3856A8C0}"/>
              </a:ext>
            </a:extLst>
          </p:cNvPr>
          <p:cNvSpPr txBox="1"/>
          <p:nvPr/>
        </p:nvSpPr>
        <p:spPr>
          <a:xfrm>
            <a:off x="1416411" y="284007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en-GB" b="1" baseline="-25000" dirty="0">
                <a:solidFill>
                  <a:srgbClr val="FF9999"/>
                </a:solidFill>
              </a:rPr>
              <a:t>1</a:t>
            </a:r>
            <a:endParaRPr lang="hu-HU" b="1" baseline="-25000" dirty="0">
              <a:solidFill>
                <a:srgbClr val="FF9999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7C57EA-6071-4127-80E0-5C4A81243108}"/>
              </a:ext>
            </a:extLst>
          </p:cNvPr>
          <p:cNvSpPr txBox="1"/>
          <p:nvPr/>
        </p:nvSpPr>
        <p:spPr>
          <a:xfrm>
            <a:off x="1925806" y="533496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MSE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4EE1FC-D29A-4071-B190-83D1F4F03657}"/>
                  </a:ext>
                </a:extLst>
              </p:cNvPr>
              <p:cNvSpPr txBox="1"/>
              <p:nvPr/>
            </p:nvSpPr>
            <p:spPr>
              <a:xfrm>
                <a:off x="2564220" y="5018684"/>
                <a:ext cx="753411" cy="983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0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/>
                        <m:e>
                          <m:r>
                            <a:rPr lang="el-GR" sz="20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𝛆</m:t>
                          </m:r>
                        </m:e>
                      </m:nary>
                    </m:oMath>
                  </m:oMathPara>
                </a14:m>
                <a:endParaRPr lang="hu-HU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4EE1FC-D29A-4071-B190-83D1F4F03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20" y="5018684"/>
                <a:ext cx="753411" cy="983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1F9AE1EE-7CBB-40B4-B018-7D3B5F34ACCA}"/>
              </a:ext>
            </a:extLst>
          </p:cNvPr>
          <p:cNvSpPr txBox="1"/>
          <p:nvPr/>
        </p:nvSpPr>
        <p:spPr>
          <a:xfrm>
            <a:off x="3110677" y="551838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3215B5-6A43-4F0B-9A8D-D85123467E15}"/>
              </a:ext>
            </a:extLst>
          </p:cNvPr>
          <p:cNvSpPr txBox="1"/>
          <p:nvPr/>
        </p:nvSpPr>
        <p:spPr>
          <a:xfrm>
            <a:off x="3106823" y="53223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E1C1EDC-ABE6-4D44-8E21-022A68BAF3C2}"/>
              </a:ext>
            </a:extLst>
          </p:cNvPr>
          <p:cNvSpPr txBox="1"/>
          <p:nvPr/>
        </p:nvSpPr>
        <p:spPr>
          <a:xfrm>
            <a:off x="9485359" y="3258332"/>
            <a:ext cx="2136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„cost-function”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CD8D67-CD9D-43A1-BAB4-E47A1BC7A012}"/>
              </a:ext>
            </a:extLst>
          </p:cNvPr>
          <p:cNvSpPr txBox="1"/>
          <p:nvPr/>
        </p:nvSpPr>
        <p:spPr>
          <a:xfrm>
            <a:off x="1575025" y="342977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A3652-E618-4000-84D6-424D7F4479ED}"/>
              </a:ext>
            </a:extLst>
          </p:cNvPr>
          <p:cNvSpPr txBox="1"/>
          <p:nvPr/>
        </p:nvSpPr>
        <p:spPr>
          <a:xfrm>
            <a:off x="1910338" y="273211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C83355-933C-4444-9F93-3878C2EFF302}"/>
              </a:ext>
            </a:extLst>
          </p:cNvPr>
          <p:cNvSpPr txBox="1"/>
          <p:nvPr/>
        </p:nvSpPr>
        <p:spPr>
          <a:xfrm>
            <a:off x="2477055" y="301505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0F2CCC-E80F-4671-917D-FADCF1AEDEAA}"/>
              </a:ext>
            </a:extLst>
          </p:cNvPr>
          <p:cNvSpPr txBox="1"/>
          <p:nvPr/>
        </p:nvSpPr>
        <p:spPr>
          <a:xfrm>
            <a:off x="2203405" y="2449196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D63B94-464B-44CA-BD49-027533F38CAD}"/>
              </a:ext>
            </a:extLst>
          </p:cNvPr>
          <p:cNvSpPr txBox="1"/>
          <p:nvPr/>
        </p:nvSpPr>
        <p:spPr>
          <a:xfrm>
            <a:off x="2925396" y="253985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2B3440-F515-428A-8552-28A60D2ACDBF}"/>
              </a:ext>
            </a:extLst>
          </p:cNvPr>
          <p:cNvSpPr txBox="1"/>
          <p:nvPr/>
        </p:nvSpPr>
        <p:spPr>
          <a:xfrm>
            <a:off x="3345388" y="244402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15B730-6606-4559-83C7-81970F16035E}"/>
              </a:ext>
            </a:extLst>
          </p:cNvPr>
          <p:cNvSpPr txBox="1"/>
          <p:nvPr/>
        </p:nvSpPr>
        <p:spPr>
          <a:xfrm>
            <a:off x="3133452" y="1921100"/>
            <a:ext cx="3690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E2AE94-F27B-4339-BA17-73AF221F71D5}"/>
              </a:ext>
            </a:extLst>
          </p:cNvPr>
          <p:cNvSpPr txBox="1"/>
          <p:nvPr/>
        </p:nvSpPr>
        <p:spPr>
          <a:xfrm>
            <a:off x="3765380" y="200656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FF9999"/>
                </a:solidFill>
              </a:rPr>
              <a:t>ε</a:t>
            </a:r>
            <a:r>
              <a:rPr lang="hu-HU" b="1" baseline="-25000" dirty="0">
                <a:solidFill>
                  <a:srgbClr val="FF9999"/>
                </a:solidFill>
              </a:rPr>
              <a:t>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34B41E-CD17-4D0E-828F-5B8DCCF48789}"/>
              </a:ext>
            </a:extLst>
          </p:cNvPr>
          <p:cNvCxnSpPr/>
          <p:nvPr/>
        </p:nvCxnSpPr>
        <p:spPr>
          <a:xfrm flipV="1">
            <a:off x="1261790" y="1998672"/>
            <a:ext cx="2688096" cy="16892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60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7560C5E-C721-4B35-A286-23621B6DD839}"/>
              </a:ext>
            </a:extLst>
          </p:cNvPr>
          <p:cNvSpPr/>
          <p:nvPr/>
        </p:nvSpPr>
        <p:spPr>
          <a:xfrm>
            <a:off x="4375231" y="3902401"/>
            <a:ext cx="3285790" cy="14584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9E7412-77DA-4D7A-9450-63B4B2324A40}"/>
              </a:ext>
            </a:extLst>
          </p:cNvPr>
          <p:cNvSpPr txBox="1"/>
          <p:nvPr/>
        </p:nvSpPr>
        <p:spPr>
          <a:xfrm>
            <a:off x="838200" y="1097927"/>
            <a:ext cx="342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OPTIMIZATION PROBLEM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BCDEEB-9AEE-4A8C-9AB9-853AEF8C670F}"/>
              </a:ext>
            </a:extLst>
          </p:cNvPr>
          <p:cNvSpPr txBox="1"/>
          <p:nvPr/>
        </p:nvSpPr>
        <p:spPr>
          <a:xfrm>
            <a:off x="1736729" y="1619116"/>
            <a:ext cx="8718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optimization algorithms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so important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matter what problems we are dealing with finally we have to use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optimization methods to solve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6DE9AF-057C-4C7A-BEDE-3BB3F481473E}"/>
                  </a:ext>
                </a:extLst>
              </p:cNvPr>
              <p:cNvSpPr txBox="1"/>
              <p:nvPr/>
            </p:nvSpPr>
            <p:spPr>
              <a:xfrm>
                <a:off x="4730453" y="4326512"/>
                <a:ext cx="2758640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8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  <m:d>
                          <m:dPr>
                            <m:ctrlPr>
                              <a:rPr lang="hu-HU" sz="28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1" i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6DE9AF-057C-4C7A-BEDE-3BB3F481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53" y="4326512"/>
                <a:ext cx="2758640" cy="533479"/>
              </a:xfrm>
              <a:prstGeom prst="rect">
                <a:avLst/>
              </a:prstGeom>
              <a:blipFill>
                <a:blip r:embed="rId2"/>
                <a:stretch>
                  <a:fillRect l="-4636" t="-919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7C4AD09-C899-4834-9B68-E521B6A38432}"/>
              </a:ext>
            </a:extLst>
          </p:cNvPr>
          <p:cNvSpPr txBox="1"/>
          <p:nvPr/>
        </p:nvSpPr>
        <p:spPr>
          <a:xfrm>
            <a:off x="4963531" y="469907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55431A-EA4B-422B-BA98-3156D6BF2705}"/>
              </a:ext>
            </a:extLst>
          </p:cNvPr>
          <p:cNvSpPr txBox="1"/>
          <p:nvPr/>
        </p:nvSpPr>
        <p:spPr>
          <a:xfrm>
            <a:off x="3849586" y="3033451"/>
            <a:ext cx="3978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H(x)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our linear model (linear regression)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14A0D6-A648-41C8-8823-563ED7518AAC}"/>
              </a:ext>
            </a:extLst>
          </p:cNvPr>
          <p:cNvSpPr txBox="1"/>
          <p:nvPr/>
        </p:nvSpPr>
        <p:spPr>
          <a:xfrm>
            <a:off x="6859591" y="5521874"/>
            <a:ext cx="3132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value we know from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training 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0E8C2C-79E3-4DF2-A174-15047219A5F7}"/>
              </a:ext>
            </a:extLst>
          </p:cNvPr>
          <p:cNvSpPr txBox="1"/>
          <p:nvPr/>
        </p:nvSpPr>
        <p:spPr>
          <a:xfrm>
            <a:off x="2899193" y="5521874"/>
            <a:ext cx="3312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want to find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tuning these parameters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35C4EA-F29A-4198-89ED-8C5B5DF9EA6B}"/>
              </a:ext>
            </a:extLst>
          </p:cNvPr>
          <p:cNvSpPr txBox="1"/>
          <p:nvPr/>
        </p:nvSpPr>
        <p:spPr>
          <a:xfrm>
            <a:off x="7963501" y="4326513"/>
            <a:ext cx="2846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OPTIMIZATION !!!</a:t>
            </a:r>
          </a:p>
        </p:txBody>
      </p:sp>
    </p:spTree>
    <p:extLst>
      <p:ext uri="{BB962C8B-B14F-4D97-AF65-F5344CB8AC3E}">
        <p14:creationId xmlns:p14="http://schemas.microsoft.com/office/powerpoint/2010/main" val="145243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learning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949860-3E4C-4010-B4E8-A44460635D69}"/>
              </a:ext>
            </a:extLst>
          </p:cNvPr>
          <p:cNvSpPr/>
          <p:nvPr/>
        </p:nvSpPr>
        <p:spPr>
          <a:xfrm>
            <a:off x="2349623" y="365959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UNSUPERVISED LEARNING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just the dataset and the machine learning algorithm finds the relationships present in the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A49381-EC0D-4563-977D-2B997FCC67E9}"/>
              </a:ext>
            </a:extLst>
          </p:cNvPr>
          <p:cNvSpPr/>
          <p:nvPr/>
        </p:nvSpPr>
        <p:spPr>
          <a:xfrm>
            <a:off x="838200" y="2133224"/>
            <a:ext cx="749275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SUPERVISED LEARNING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dataset with the labels for the machine learning algorithm </a:t>
            </a:r>
          </a:p>
        </p:txBody>
      </p:sp>
    </p:spTree>
    <p:extLst>
      <p:ext uri="{BB962C8B-B14F-4D97-AF65-F5344CB8AC3E}">
        <p14:creationId xmlns:p14="http://schemas.microsoft.com/office/powerpoint/2010/main" val="225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7560C5E-C721-4B35-A286-23621B6DD839}"/>
              </a:ext>
            </a:extLst>
          </p:cNvPr>
          <p:cNvSpPr/>
          <p:nvPr/>
        </p:nvSpPr>
        <p:spPr>
          <a:xfrm>
            <a:off x="692283" y="3902402"/>
            <a:ext cx="3285790" cy="14584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9E7412-77DA-4D7A-9450-63B4B2324A40}"/>
              </a:ext>
            </a:extLst>
          </p:cNvPr>
          <p:cNvSpPr txBox="1"/>
          <p:nvPr/>
        </p:nvSpPr>
        <p:spPr>
          <a:xfrm>
            <a:off x="838200" y="1097927"/>
            <a:ext cx="342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OPTIMIZATION PROBLEM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BCDEEB-9AEE-4A8C-9AB9-853AEF8C670F}"/>
              </a:ext>
            </a:extLst>
          </p:cNvPr>
          <p:cNvSpPr txBox="1"/>
          <p:nvPr/>
        </p:nvSpPr>
        <p:spPr>
          <a:xfrm>
            <a:off x="1736729" y="1619116"/>
            <a:ext cx="8718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why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optimization algorithms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 so important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matter what problems we are dealing with finally we have to use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optimization methods to solve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6DE9AF-057C-4C7A-BEDE-3BB3F481473E}"/>
                  </a:ext>
                </a:extLst>
              </p:cNvPr>
              <p:cNvSpPr txBox="1"/>
              <p:nvPr/>
            </p:nvSpPr>
            <p:spPr>
              <a:xfrm>
                <a:off x="1047505" y="4326513"/>
                <a:ext cx="2758640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800" b="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  <m:d>
                          <m:dPr>
                            <m:ctrlPr>
                              <a:rPr lang="hu-HU" sz="2800" b="1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1" i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hu-HU" sz="2800" b="1" i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u-HU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6DE9AF-057C-4C7A-BEDE-3BB3F481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05" y="4326513"/>
                <a:ext cx="2758640" cy="533479"/>
              </a:xfrm>
              <a:prstGeom prst="rect">
                <a:avLst/>
              </a:prstGeom>
              <a:blipFill>
                <a:blip r:embed="rId2"/>
                <a:stretch>
                  <a:fillRect l="-4646" t="-919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7C4AD09-C899-4834-9B68-E521B6A38432}"/>
              </a:ext>
            </a:extLst>
          </p:cNvPr>
          <p:cNvSpPr txBox="1"/>
          <p:nvPr/>
        </p:nvSpPr>
        <p:spPr>
          <a:xfrm>
            <a:off x="1259633" y="469907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6CE80-9553-4EC1-9C39-B9CC8ECDC163}"/>
              </a:ext>
            </a:extLst>
          </p:cNvPr>
          <p:cNvSpPr txBox="1"/>
          <p:nvPr/>
        </p:nvSpPr>
        <p:spPr>
          <a:xfrm>
            <a:off x="4671407" y="2970758"/>
            <a:ext cx="568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DESIGN MATRIX APPROACH</a:t>
            </a:r>
            <a:r>
              <a:rPr lang="hu-H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(linear algebra)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6E8AE-F6D1-4CAD-8944-B0835E2405EA}"/>
              </a:ext>
            </a:extLst>
          </p:cNvPr>
          <p:cNvSpPr txBox="1"/>
          <p:nvPr/>
        </p:nvSpPr>
        <p:spPr>
          <a:xfrm>
            <a:off x="4671407" y="3388204"/>
            <a:ext cx="7265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can transform the problem into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linear equations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use the standard method (using matrix operations)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98AD4-F85C-49C2-A76D-152B0DC39461}"/>
              </a:ext>
            </a:extLst>
          </p:cNvPr>
          <p:cNvSpPr txBox="1"/>
          <p:nvPr/>
        </p:nvSpPr>
        <p:spPr>
          <a:xfrm>
            <a:off x="6856172" y="4329855"/>
            <a:ext cx="1919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b</a:t>
            </a:r>
            <a:r>
              <a:rPr lang="hu-HU" sz="2400" b="1" dirty="0">
                <a:solidFill>
                  <a:srgbClr val="FFC000"/>
                </a:solidFill>
              </a:rPr>
              <a:t> = (X’X)   X’ </a:t>
            </a:r>
            <a:r>
              <a:rPr lang="hu-HU" sz="2400" b="1" u="sng" dirty="0">
                <a:solidFill>
                  <a:srgbClr val="FFC000"/>
                </a:solidFill>
              </a:rPr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147681-7F04-4C54-9DB8-D4A9820E9D03}"/>
              </a:ext>
            </a:extLst>
          </p:cNvPr>
          <p:cNvSpPr txBox="1"/>
          <p:nvPr/>
        </p:nvSpPr>
        <p:spPr>
          <a:xfrm>
            <a:off x="5454345" y="638924"/>
            <a:ext cx="6061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https://onlinecourses.science.psu.edu/stat501/node/382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779C31-EB66-4C4B-868E-37236EBB9171}"/>
              </a:ext>
            </a:extLst>
          </p:cNvPr>
          <p:cNvSpPr txBox="1"/>
          <p:nvPr/>
        </p:nvSpPr>
        <p:spPr>
          <a:xfrm>
            <a:off x="7905516" y="4248652"/>
            <a:ext cx="3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0DE91-59E3-49E3-BB75-A34C55335BAF}"/>
              </a:ext>
            </a:extLst>
          </p:cNvPr>
          <p:cNvSpPr txBox="1"/>
          <p:nvPr/>
        </p:nvSpPr>
        <p:spPr>
          <a:xfrm>
            <a:off x="4671407" y="4968727"/>
            <a:ext cx="6312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a first-order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iterative optimization algorithm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finding the minimum of a function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04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CE9F22-87B7-48E6-9D4B-D005C05E31C0}"/>
              </a:ext>
            </a:extLst>
          </p:cNvPr>
          <p:cNvSpPr/>
          <p:nvPr/>
        </p:nvSpPr>
        <p:spPr>
          <a:xfrm>
            <a:off x="1973418" y="1535718"/>
            <a:ext cx="3677055" cy="47968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90718F6-33C6-44EE-A313-4E1FCDCE77EA}"/>
              </a:ext>
            </a:extLst>
          </p:cNvPr>
          <p:cNvSpPr/>
          <p:nvPr/>
        </p:nvSpPr>
        <p:spPr>
          <a:xfrm>
            <a:off x="6096000" y="1535718"/>
            <a:ext cx="3677055" cy="47968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73BA2-6EB6-49B1-BD4C-9EE98EC2BF04}"/>
              </a:ext>
            </a:extLst>
          </p:cNvPr>
          <p:cNvSpPr txBox="1"/>
          <p:nvPr/>
        </p:nvSpPr>
        <p:spPr>
          <a:xfrm>
            <a:off x="2051786" y="1851949"/>
            <a:ext cx="352032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MATRIX APPROACH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the best approach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low-dimensional problems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low dimension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means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few features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if the matrix is large then the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matrix operations are expensive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 higher dimensions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matrix inversion takes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O(N</a:t>
            </a:r>
            <a:r>
              <a:rPr lang="hu-HU" b="1" i="1" baseline="30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usually there are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large number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feautres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FC870-D167-43F0-97BF-970B5B9BC939}"/>
              </a:ext>
            </a:extLst>
          </p:cNvPr>
          <p:cNvSpPr txBox="1"/>
          <p:nvPr/>
        </p:nvSpPr>
        <p:spPr>
          <a:xfrm>
            <a:off x="6241728" y="1851949"/>
            <a:ext cx="33856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DESCENT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an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iterative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approach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algorithm works fine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even in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high dimensions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(large number of features)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APPROACH IS PREFERRED !!!</a:t>
            </a: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84F2006-FB1B-438B-BAB9-668767E9DED2}"/>
              </a:ext>
            </a:extLst>
          </p:cNvPr>
          <p:cNvSpPr/>
          <p:nvPr/>
        </p:nvSpPr>
        <p:spPr>
          <a:xfrm>
            <a:off x="2766349" y="2062026"/>
            <a:ext cx="6481823" cy="17807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56F546-404B-4033-A1E9-E861C3CA5EEC}"/>
                  </a:ext>
                </a:extLst>
              </p:cNvPr>
              <p:cNvSpPr txBox="1"/>
              <p:nvPr/>
            </p:nvSpPr>
            <p:spPr>
              <a:xfrm>
                <a:off x="5081286" y="2491353"/>
                <a:ext cx="53809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56F546-404B-4033-A1E9-E861C3CA5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86" y="2491353"/>
                <a:ext cx="538096" cy="898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06F5DF-C9E0-4C79-9084-2760628861E7}"/>
                  </a:ext>
                </a:extLst>
              </p:cNvPr>
              <p:cNvSpPr txBox="1"/>
              <p:nvPr/>
            </p:nvSpPr>
            <p:spPr>
              <a:xfrm>
                <a:off x="5539129" y="2213755"/>
                <a:ext cx="1132490" cy="1303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2800" b="1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/>
                      </m:nary>
                    </m:oMath>
                  </m:oMathPara>
                </a14:m>
                <a:endParaRPr lang="en-GB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06F5DF-C9E0-4C79-9084-276062886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129" y="2213755"/>
                <a:ext cx="1132490" cy="1303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8F982C6-F611-4F68-8F88-F8EE5EA0AB5A}"/>
              </a:ext>
            </a:extLst>
          </p:cNvPr>
          <p:cNvSpPr txBox="1"/>
          <p:nvPr/>
        </p:nvSpPr>
        <p:spPr>
          <a:xfrm>
            <a:off x="6190655" y="2604086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[(b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– 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hu-HU" sz="28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en-GB" sz="28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2D0C6C-493C-4061-8C5E-AB96388EEF76}"/>
              </a:ext>
            </a:extLst>
          </p:cNvPr>
          <p:cNvSpPr txBox="1"/>
          <p:nvPr/>
        </p:nvSpPr>
        <p:spPr>
          <a:xfrm>
            <a:off x="3634450" y="2690800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C(b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,b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= 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B69563-1CAE-4150-BB62-57A794997CC5}"/>
              </a:ext>
            </a:extLst>
          </p:cNvPr>
          <p:cNvSpPr txBox="1"/>
          <p:nvPr/>
        </p:nvSpPr>
        <p:spPr>
          <a:xfrm>
            <a:off x="1995358" y="4653772"/>
            <a:ext cx="82012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express the 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C(b</a:t>
            </a:r>
            <a:r>
              <a:rPr lang="hu-HU" sz="28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,b</a:t>
            </a:r>
            <a:r>
              <a:rPr lang="hu-HU" sz="2800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cost-function</a:t>
            </a:r>
          </a:p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because this is the formula we need fr gradient descent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C07234D-05E0-406D-924B-C522893E3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327" y="1839975"/>
            <a:ext cx="7701345" cy="23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48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1824A-4AFF-44AB-8203-A436CE97EB60}"/>
              </a:ext>
            </a:extLst>
          </p:cNvPr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74F55-FD44-4A92-93A6-EC24D5DEAB60}"/>
              </a:ext>
            </a:extLst>
          </p:cNvPr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AB928-123D-4077-901D-E0D11106F49F}"/>
              </a:ext>
            </a:extLst>
          </p:cNvPr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C(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A6177-84C6-463F-A702-0DF2DF68DE95}"/>
              </a:ext>
            </a:extLst>
          </p:cNvPr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FF503-6302-4FE5-9ECA-6061A164BEDC}"/>
              </a:ext>
            </a:extLst>
          </p:cNvPr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E367A-2A8B-45F3-AA93-08A2D90B3F5F}"/>
              </a:ext>
            </a:extLst>
          </p:cNvPr>
          <p:cNvSpPr txBox="1"/>
          <p:nvPr/>
        </p:nvSpPr>
        <p:spPr>
          <a:xfrm>
            <a:off x="1010707" y="926449"/>
            <a:ext cx="100929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We have to know the partial derivative of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C(</a:t>
            </a:r>
            <a:r>
              <a:rPr lang="hu-HU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cost function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and go to the direction of the gradient (partial derivative)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E13F33C6-B38B-4331-80A7-3B6C8F6B7708}"/>
                  </a:ext>
                </a:extLst>
              </p:cNvPr>
              <p:cNvSpPr txBox="1"/>
              <p:nvPr/>
            </p:nvSpPr>
            <p:spPr>
              <a:xfrm>
                <a:off x="7151481" y="2365799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E13F33C6-B38B-4331-80A7-3B6C8F6B7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481" y="2365799"/>
                <a:ext cx="873637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58CB3AAC-2C7E-4971-8AD6-A0FA3BE34CFB}"/>
                  </a:ext>
                </a:extLst>
              </p:cNvPr>
              <p:cNvSpPr txBox="1"/>
              <p:nvPr/>
            </p:nvSpPr>
            <p:spPr>
              <a:xfrm>
                <a:off x="8814020" y="2365799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58CB3AAC-2C7E-4971-8AD6-A0FA3BE34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20" y="2365799"/>
                <a:ext cx="873637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0F7DAE8-29B9-4AEE-AA1F-CD624572FB4E}"/>
              </a:ext>
            </a:extLst>
          </p:cNvPr>
          <p:cNvSpPr txBox="1"/>
          <p:nvPr/>
        </p:nvSpPr>
        <p:spPr>
          <a:xfrm>
            <a:off x="7656759" y="289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F6B211-AD5A-4C45-AA89-78537B294A70}"/>
              </a:ext>
            </a:extLst>
          </p:cNvPr>
          <p:cNvSpPr txBox="1"/>
          <p:nvPr/>
        </p:nvSpPr>
        <p:spPr>
          <a:xfrm>
            <a:off x="9325365" y="289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BAA69-1078-4CB2-9AE0-CEE94409A6BD}"/>
              </a:ext>
            </a:extLst>
          </p:cNvPr>
          <p:cNvSpPr txBox="1"/>
          <p:nvPr/>
        </p:nvSpPr>
        <p:spPr>
          <a:xfrm>
            <a:off x="6096000" y="3301184"/>
            <a:ext cx="5678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  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) gradient of a given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f(x)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function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pointing in the direction of maximum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AD397-786E-4E6E-A5E2-6D1A4B7B6029}"/>
              </a:ext>
            </a:extLst>
          </p:cNvPr>
          <p:cNvSpPr txBox="1"/>
          <p:nvPr/>
        </p:nvSpPr>
        <p:spPr>
          <a:xfrm rot="10800000">
            <a:off x="6947810" y="331286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Δ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8D8FD-01F8-4C1B-84D0-DF3E5EFB1BA1}"/>
              </a:ext>
            </a:extLst>
          </p:cNvPr>
          <p:cNvSpPr txBox="1"/>
          <p:nvPr/>
        </p:nvSpPr>
        <p:spPr>
          <a:xfrm>
            <a:off x="6096000" y="4154267"/>
            <a:ext cx="6197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are after the minimum so we have to use</a:t>
            </a:r>
          </a:p>
          <a:p>
            <a:pPr lvl="1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-    f(x)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instead (negative gradient)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D8CFA-6273-435E-AEEE-8ED0F40E4973}"/>
              </a:ext>
            </a:extLst>
          </p:cNvPr>
          <p:cNvSpPr txBox="1"/>
          <p:nvPr/>
        </p:nvSpPr>
        <p:spPr>
          <a:xfrm rot="10800000">
            <a:off x="7001556" y="452975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Δ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32B71F-A447-4F5F-9574-CFEF33E0F9A6}"/>
              </a:ext>
            </a:extLst>
          </p:cNvPr>
          <p:cNvSpPr txBox="1"/>
          <p:nvPr/>
        </p:nvSpPr>
        <p:spPr>
          <a:xfrm>
            <a:off x="6219523" y="5707814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  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hu-HU" sz="2400" b="1" dirty="0">
                <a:solidFill>
                  <a:srgbClr val="FFC000"/>
                </a:solidFill>
              </a:rPr>
              <a:t>  b  – </a:t>
            </a:r>
            <a:r>
              <a:rPr lang="el-GR" sz="2400" b="1" dirty="0">
                <a:solidFill>
                  <a:srgbClr val="FFC000"/>
                </a:solidFill>
              </a:rPr>
              <a:t>α</a:t>
            </a:r>
            <a:r>
              <a:rPr lang="hu-HU" sz="2400" b="1" dirty="0">
                <a:solidFill>
                  <a:srgbClr val="FFC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A76B9709-01F7-4CC6-B772-A1696B453F30}"/>
                  </a:ext>
                </a:extLst>
              </p:cNvPr>
              <p:cNvSpPr txBox="1"/>
              <p:nvPr/>
            </p:nvSpPr>
            <p:spPr>
              <a:xfrm>
                <a:off x="7910207" y="5568106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A76B9709-01F7-4CC6-B772-A1696B453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207" y="5568106"/>
                <a:ext cx="873637" cy="703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DBC676C-84DB-4C2C-B155-C18A363D844D}"/>
              </a:ext>
            </a:extLst>
          </p:cNvPr>
          <p:cNvSpPr txBox="1"/>
          <p:nvPr/>
        </p:nvSpPr>
        <p:spPr>
          <a:xfrm>
            <a:off x="8418071" y="6084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5CA98-10B2-4EE0-95A6-A912717C24BB}"/>
              </a:ext>
            </a:extLst>
          </p:cNvPr>
          <p:cNvSpPr txBox="1"/>
          <p:nvPr/>
        </p:nvSpPr>
        <p:spPr>
          <a:xfrm>
            <a:off x="6375180" y="5884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FE188-141F-43EA-811F-32BACD17909B}"/>
              </a:ext>
            </a:extLst>
          </p:cNvPr>
          <p:cNvSpPr txBox="1"/>
          <p:nvPr/>
        </p:nvSpPr>
        <p:spPr>
          <a:xfrm>
            <a:off x="7176705" y="5851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35E5DC-55CD-4E8C-B833-8D5B62BF30C6}"/>
              </a:ext>
            </a:extLst>
          </p:cNvPr>
          <p:cNvSpPr txBox="1"/>
          <p:nvPr/>
        </p:nvSpPr>
        <p:spPr>
          <a:xfrm>
            <a:off x="9143360" y="5707814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   </a:t>
            </a:r>
            <a:r>
              <a:rPr lang="hu-HU" sz="2400" b="1" dirty="0">
                <a:solidFill>
                  <a:srgbClr val="FFC000"/>
                </a:solidFill>
                <a:sym typeface="Wingdings" panose="05000000000000000000" pitchFamily="2" charset="2"/>
              </a:rPr>
              <a:t></a:t>
            </a:r>
            <a:r>
              <a:rPr lang="hu-HU" sz="2400" b="1" dirty="0">
                <a:solidFill>
                  <a:srgbClr val="FFC000"/>
                </a:solidFill>
              </a:rPr>
              <a:t>  b  – </a:t>
            </a:r>
            <a:r>
              <a:rPr lang="el-GR" sz="2400" b="1" dirty="0">
                <a:solidFill>
                  <a:srgbClr val="FFC000"/>
                </a:solidFill>
              </a:rPr>
              <a:t>α</a:t>
            </a:r>
            <a:r>
              <a:rPr lang="hu-HU" sz="2400" b="1" dirty="0">
                <a:solidFill>
                  <a:srgbClr val="FFC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B0BBB984-7BE3-4BE7-9418-4C186B6673D6}"/>
                  </a:ext>
                </a:extLst>
              </p:cNvPr>
              <p:cNvSpPr txBox="1"/>
              <p:nvPr/>
            </p:nvSpPr>
            <p:spPr>
              <a:xfrm>
                <a:off x="10817861" y="5568107"/>
                <a:ext cx="873637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sz="24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</m:oMath>
                  </m:oMathPara>
                </a14:m>
                <a:endParaRPr lang="hu-HU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B0BBB984-7BE3-4BE7-9418-4C186B667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7861" y="5568107"/>
                <a:ext cx="873637" cy="703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8DF2526-1191-4FBE-AB75-42F7D3D575F0}"/>
              </a:ext>
            </a:extLst>
          </p:cNvPr>
          <p:cNvSpPr txBox="1"/>
          <p:nvPr/>
        </p:nvSpPr>
        <p:spPr>
          <a:xfrm>
            <a:off x="11348876" y="606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A92FA-5D56-46BC-A4BD-A562D7B5CC46}"/>
              </a:ext>
            </a:extLst>
          </p:cNvPr>
          <p:cNvSpPr txBox="1"/>
          <p:nvPr/>
        </p:nvSpPr>
        <p:spPr>
          <a:xfrm>
            <a:off x="9307109" y="5861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0F21C-2F46-4B34-ABCD-8C7188104032}"/>
              </a:ext>
            </a:extLst>
          </p:cNvPr>
          <p:cNvSpPr txBox="1"/>
          <p:nvPr/>
        </p:nvSpPr>
        <p:spPr>
          <a:xfrm>
            <a:off x="10100543" y="5874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D62BA3-9297-4B35-961C-4D4DB6318BA6}"/>
              </a:ext>
            </a:extLst>
          </p:cNvPr>
          <p:cNvSpPr txBox="1"/>
          <p:nvPr/>
        </p:nvSpPr>
        <p:spPr>
          <a:xfrm>
            <a:off x="6222866" y="5113620"/>
            <a:ext cx="24166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make iterations  {</a:t>
            </a:r>
          </a:p>
          <a:p>
            <a:endParaRPr lang="hu-HU" sz="2400" dirty="0">
              <a:solidFill>
                <a:srgbClr val="FFC000"/>
              </a:solidFill>
            </a:endParaRPr>
          </a:p>
          <a:p>
            <a:endParaRPr lang="hu-HU" sz="2400" dirty="0">
              <a:solidFill>
                <a:srgbClr val="FFC000"/>
              </a:solidFill>
            </a:endParaRPr>
          </a:p>
          <a:p>
            <a:r>
              <a:rPr lang="hu-HU" sz="2400" b="1" dirty="0">
                <a:solidFill>
                  <a:srgbClr val="FFC000"/>
                </a:solidFill>
              </a:rPr>
              <a:t>}</a:t>
            </a:r>
          </a:p>
        </p:txBody>
      </p:sp>
      <p:pic>
        <p:nvPicPr>
          <p:cNvPr id="35" name="Tartalom helye 3">
            <a:extLst>
              <a:ext uri="{FF2B5EF4-FFF2-40B4-BE49-F238E27FC236}">
                <a16:creationId xmlns:a16="http://schemas.microsoft.com/office/drawing/2014/main" id="{DC54D6A0-066E-4F29-B8C9-5C106709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</p:spTree>
    <p:extLst>
      <p:ext uri="{BB962C8B-B14F-4D97-AF65-F5344CB8AC3E}">
        <p14:creationId xmlns:p14="http://schemas.microsoft.com/office/powerpoint/2010/main" val="3366980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1824A-4AFF-44AB-8203-A436CE97EB60}"/>
              </a:ext>
            </a:extLst>
          </p:cNvPr>
          <p:cNvSpPr txBox="1"/>
          <p:nvPr/>
        </p:nvSpPr>
        <p:spPr>
          <a:xfrm>
            <a:off x="937815" y="45171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74F55-FD44-4A92-93A6-EC24D5DEAB60}"/>
              </a:ext>
            </a:extLst>
          </p:cNvPr>
          <p:cNvSpPr txBox="1"/>
          <p:nvPr/>
        </p:nvSpPr>
        <p:spPr>
          <a:xfrm>
            <a:off x="3815833" y="52029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AB928-123D-4077-901D-E0D11106F49F}"/>
              </a:ext>
            </a:extLst>
          </p:cNvPr>
          <p:cNvSpPr txBox="1"/>
          <p:nvPr/>
        </p:nvSpPr>
        <p:spPr>
          <a:xfrm>
            <a:off x="652978" y="1782045"/>
            <a:ext cx="676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C(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A6177-84C6-463F-A702-0DF2DF68DE95}"/>
              </a:ext>
            </a:extLst>
          </p:cNvPr>
          <p:cNvSpPr txBox="1"/>
          <p:nvPr/>
        </p:nvSpPr>
        <p:spPr>
          <a:xfrm>
            <a:off x="3923695" y="53868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FF503-6302-4FE5-9ECA-6061A164BEDC}"/>
              </a:ext>
            </a:extLst>
          </p:cNvPr>
          <p:cNvSpPr txBox="1"/>
          <p:nvPr/>
        </p:nvSpPr>
        <p:spPr>
          <a:xfrm>
            <a:off x="1058460" y="46857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pic>
        <p:nvPicPr>
          <p:cNvPr id="35" name="Tartalom helye 3">
            <a:extLst>
              <a:ext uri="{FF2B5EF4-FFF2-40B4-BE49-F238E27FC236}">
                <a16:creationId xmlns:a16="http://schemas.microsoft.com/office/drawing/2014/main" id="{DC54D6A0-066E-4F29-B8C9-5C106709B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39" y="1525929"/>
            <a:ext cx="6266894" cy="4195762"/>
          </a:xfr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6D62E52-BFED-4264-B2BE-BE010AA2338A}"/>
              </a:ext>
            </a:extLst>
          </p:cNvPr>
          <p:cNvSpPr txBox="1"/>
          <p:nvPr/>
        </p:nvSpPr>
        <p:spPr>
          <a:xfrm>
            <a:off x="2741597" y="1566707"/>
            <a:ext cx="105727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l-G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α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learning-rate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small learning-rate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the algorithm takes small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steps towards the minimum and it takes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	more time to converge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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large learning-rate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: the algorithm takes big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steps towards the minimum so the algorithm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	 is faster but not as accurate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2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315" y="1319788"/>
            <a:ext cx="353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statistic is defined as follows: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6297" y="12505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0983" y="1974457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R   =  1  -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35732" y="1874647"/>
                <a:ext cx="4536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𝐑𝐒𝐒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𝐓𝐒𝐒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732" y="1874647"/>
                <a:ext cx="453650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179106" y="19539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448" y="2607707"/>
            <a:ext cx="753821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measures the accuracy of the regression models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It is the square of the correlation coefficient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r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~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it measures how strong of a linear relationship is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between two variables !!!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„residual sum of squares”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Measures the variability left unexplained after performing the regression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TSS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„total sum of squares”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measure the total variance in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32978" y="4984767"/>
                <a:ext cx="1156983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78" y="4984767"/>
                <a:ext cx="1156983" cy="762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682551" y="513783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031665" y="4027386"/>
                <a:ext cx="1461554" cy="7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1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1600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hu-HU" sz="1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665" y="4027386"/>
                <a:ext cx="1461554" cy="762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296826" y="41804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rgbClr val="FFC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29499" y="5044542"/>
                <a:ext cx="38023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499" y="5044542"/>
                <a:ext cx="38023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974233" y="1946778"/>
            <a:ext cx="434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higher the better the model fits the data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2AF4CCF-C064-44BE-9D39-B531C78C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Regression Parameters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251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Logistic Regression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57848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A68DC5F-42C8-4CD6-A5D5-54DEDA9CFAAF}"/>
              </a:ext>
            </a:extLst>
          </p:cNvPr>
          <p:cNvSpPr txBox="1"/>
          <p:nvPr/>
        </p:nvSpPr>
        <p:spPr>
          <a:xfrm>
            <a:off x="1742574" y="1304701"/>
            <a:ext cx="87068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solves the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of regression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which means the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esult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scalar value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(such as the price of a house)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LOGISTIC REGRESSION SOLVES THE </a:t>
            </a:r>
          </a:p>
          <a:p>
            <a:pPr algn="ctr"/>
            <a:r>
              <a:rPr lang="hu-HU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 OF CLASSIFICATION !!!</a:t>
            </a:r>
          </a:p>
          <a:p>
            <a:pPr algn="ctr"/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u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sually we use logistic regression for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classification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 output is dicrete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75958-DC97-47D2-A747-58912143A06A}"/>
              </a:ext>
            </a:extLst>
          </p:cNvPr>
          <p:cNvSpPr txBox="1"/>
          <p:nvPr/>
        </p:nvSpPr>
        <p:spPr>
          <a:xfrm>
            <a:off x="1846744" y="4509525"/>
            <a:ext cx="1012751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problems such as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spam detection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emails, predicting if a customer will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default on a loan (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credit scoring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problem)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	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it assigns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probabilities to given outcomes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the output is a probability</a:t>
            </a:r>
          </a:p>
          <a:p>
            <a:pPr lvl="2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that the given input belongs to a certain class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309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5D59F-3E12-4D19-A3F6-E431587FD63B}"/>
              </a:ext>
            </a:extLst>
          </p:cNvPr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F96927-C580-4C97-8E70-46E7AFC41005}"/>
              </a:ext>
            </a:extLst>
          </p:cNvPr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C59C32-22A7-4B1B-B10A-84663BA77E50}"/>
              </a:ext>
            </a:extLst>
          </p:cNvPr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CE3D5FE-91A5-4600-B3D8-250F4EC68E23}"/>
              </a:ext>
            </a:extLst>
          </p:cNvPr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F61D4E-5F66-40BB-87DD-5496194CFBC4}"/>
              </a:ext>
            </a:extLst>
          </p:cNvPr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C3D978-7909-4916-B29C-16FA48A5A13B}"/>
              </a:ext>
            </a:extLst>
          </p:cNvPr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427691-2887-484D-A1FC-202C16176FD7}"/>
              </a:ext>
            </a:extLst>
          </p:cNvPr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79A664-8BBC-4DF3-931F-24D248D8FF55}"/>
              </a:ext>
            </a:extLst>
          </p:cNvPr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1CD3DB-8068-4017-9EB4-6B7E65D496D8}"/>
              </a:ext>
            </a:extLst>
          </p:cNvPr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FA9EDF-7212-43FB-B304-6EA3776885CA}"/>
              </a:ext>
            </a:extLst>
          </p:cNvPr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05B6FA-6B2C-4EAB-B42F-DD6BD8E0D45C}"/>
              </a:ext>
            </a:extLst>
          </p:cNvPr>
          <p:cNvCxnSpPr/>
          <p:nvPr/>
        </p:nvCxnSpPr>
        <p:spPr>
          <a:xfrm>
            <a:off x="2565573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9DC0D0-BFD4-45D5-A321-A1D5F0CB9DB3}"/>
              </a:ext>
            </a:extLst>
          </p:cNvPr>
          <p:cNvCxnSpPr/>
          <p:nvPr/>
        </p:nvCxnSpPr>
        <p:spPr>
          <a:xfrm>
            <a:off x="4000363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416D31-4573-426F-93C5-666C88338794}"/>
              </a:ext>
            </a:extLst>
          </p:cNvPr>
          <p:cNvCxnSpPr/>
          <p:nvPr/>
        </p:nvCxnSpPr>
        <p:spPr>
          <a:xfrm>
            <a:off x="5360811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71F876-EB86-4576-B20D-E4DF6A416486}"/>
              </a:ext>
            </a:extLst>
          </p:cNvPr>
          <p:cNvCxnSpPr/>
          <p:nvPr/>
        </p:nvCxnSpPr>
        <p:spPr>
          <a:xfrm>
            <a:off x="6750997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1C620A-63E6-402A-A44C-600433332DE7}"/>
              </a:ext>
            </a:extLst>
          </p:cNvPr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9E9F7-7D70-4849-9CAD-9784264EEA13}"/>
              </a:ext>
            </a:extLst>
          </p:cNvPr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3F308-4CBD-4256-8BF9-01F1683125C9}"/>
              </a:ext>
            </a:extLst>
          </p:cNvPr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E21BF-B54C-4320-89F6-E0008EDB41C2}"/>
              </a:ext>
            </a:extLst>
          </p:cNvPr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8888E-37A1-4220-BB60-A75217732D49}"/>
              </a:ext>
            </a:extLst>
          </p:cNvPr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balance on</a:t>
            </a:r>
          </a:p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card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8CC93-83D5-40FE-9FA5-BD3A0E7F8062}"/>
              </a:ext>
            </a:extLst>
          </p:cNvPr>
          <p:cNvCxnSpPr/>
          <p:nvPr/>
        </p:nvCxnSpPr>
        <p:spPr>
          <a:xfrm>
            <a:off x="1069240" y="5328419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EDC178-C4C9-4346-9014-CEC4C85004DF}"/>
              </a:ext>
            </a:extLst>
          </p:cNvPr>
          <p:cNvCxnSpPr/>
          <p:nvPr/>
        </p:nvCxnSpPr>
        <p:spPr>
          <a:xfrm>
            <a:off x="1065522" y="3636222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58A957-99EA-44AC-A24E-9782216BB8A8}"/>
              </a:ext>
            </a:extLst>
          </p:cNvPr>
          <p:cNvCxnSpPr>
            <a:cxnSpLocks/>
          </p:cNvCxnSpPr>
          <p:nvPr/>
        </p:nvCxnSpPr>
        <p:spPr>
          <a:xfrm flipV="1">
            <a:off x="1381476" y="3706331"/>
            <a:ext cx="6292058" cy="168136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27DC54-00D5-494F-B533-533B527FEF87}"/>
              </a:ext>
            </a:extLst>
          </p:cNvPr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paying back</a:t>
            </a:r>
          </a:p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debt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F1F6AA-DE6D-4311-B115-9DE9AB7B5399}"/>
              </a:ext>
            </a:extLst>
          </p:cNvPr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(NO)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4E9658-1343-42D8-8BBE-932DE68F3BCB}"/>
              </a:ext>
            </a:extLst>
          </p:cNvPr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(YES)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61A4CA-1D4B-48E7-BCED-F08F100EDA88}"/>
              </a:ext>
            </a:extLst>
          </p:cNvPr>
          <p:cNvSpPr txBox="1"/>
          <p:nvPr/>
        </p:nvSpPr>
        <p:spPr>
          <a:xfrm>
            <a:off x="2899142" y="1208302"/>
            <a:ext cx="760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classification problems is not a good idea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31566-D331-48A9-AEB1-335D9D9381DD}"/>
              </a:ext>
            </a:extLst>
          </p:cNvPr>
          <p:cNvSpPr txBox="1"/>
          <p:nvPr/>
        </p:nvSpPr>
        <p:spPr>
          <a:xfrm>
            <a:off x="4795062" y="2026599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sensitive to outliers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(the model changes dramatically)</a:t>
            </a:r>
          </a:p>
          <a:p>
            <a:endParaRPr lang="en-GB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565E0-8611-42A8-A5D1-4CC070A83B26}"/>
              </a:ext>
            </a:extLst>
          </p:cNvPr>
          <p:cNvSpPr txBox="1"/>
          <p:nvPr/>
        </p:nvSpPr>
        <p:spPr>
          <a:xfrm>
            <a:off x="4805110" y="2426813"/>
            <a:ext cx="6044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has values outside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[0,1]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range and we are after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a binary classification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possible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8EBF2-2C5C-4DE5-9F81-CDBBA46628AC}"/>
              </a:ext>
            </a:extLst>
          </p:cNvPr>
          <p:cNvSpPr txBox="1"/>
          <p:nvPr/>
        </p:nvSpPr>
        <p:spPr>
          <a:xfrm>
            <a:off x="4815158" y="1616878"/>
            <a:ext cx="4824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deal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probabilities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well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74069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5D59F-3E12-4D19-A3F6-E431587FD63B}"/>
              </a:ext>
            </a:extLst>
          </p:cNvPr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F96927-C580-4C97-8E70-46E7AFC41005}"/>
              </a:ext>
            </a:extLst>
          </p:cNvPr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C59C32-22A7-4B1B-B10A-84663BA77E50}"/>
              </a:ext>
            </a:extLst>
          </p:cNvPr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CE3D5FE-91A5-4600-B3D8-250F4EC68E23}"/>
              </a:ext>
            </a:extLst>
          </p:cNvPr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F61D4E-5F66-40BB-87DD-5496194CFBC4}"/>
              </a:ext>
            </a:extLst>
          </p:cNvPr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C3D978-7909-4916-B29C-16FA48A5A13B}"/>
              </a:ext>
            </a:extLst>
          </p:cNvPr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427691-2887-484D-A1FC-202C16176FD7}"/>
              </a:ext>
            </a:extLst>
          </p:cNvPr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79A664-8BBC-4DF3-931F-24D248D8FF55}"/>
              </a:ext>
            </a:extLst>
          </p:cNvPr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1CD3DB-8068-4017-9EB4-6B7E65D496D8}"/>
              </a:ext>
            </a:extLst>
          </p:cNvPr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FA9EDF-7212-43FB-B304-6EA3776885CA}"/>
              </a:ext>
            </a:extLst>
          </p:cNvPr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05B6FA-6B2C-4EAB-B42F-DD6BD8E0D45C}"/>
              </a:ext>
            </a:extLst>
          </p:cNvPr>
          <p:cNvCxnSpPr/>
          <p:nvPr/>
        </p:nvCxnSpPr>
        <p:spPr>
          <a:xfrm>
            <a:off x="2565573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9DC0D0-BFD4-45D5-A321-A1D5F0CB9DB3}"/>
              </a:ext>
            </a:extLst>
          </p:cNvPr>
          <p:cNvCxnSpPr/>
          <p:nvPr/>
        </p:nvCxnSpPr>
        <p:spPr>
          <a:xfrm>
            <a:off x="4000363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416D31-4573-426F-93C5-666C88338794}"/>
              </a:ext>
            </a:extLst>
          </p:cNvPr>
          <p:cNvCxnSpPr/>
          <p:nvPr/>
        </p:nvCxnSpPr>
        <p:spPr>
          <a:xfrm>
            <a:off x="5360811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71F876-EB86-4576-B20D-E4DF6A416486}"/>
              </a:ext>
            </a:extLst>
          </p:cNvPr>
          <p:cNvCxnSpPr/>
          <p:nvPr/>
        </p:nvCxnSpPr>
        <p:spPr>
          <a:xfrm>
            <a:off x="6750997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1C620A-63E6-402A-A44C-600433332DE7}"/>
              </a:ext>
            </a:extLst>
          </p:cNvPr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9E9F7-7D70-4849-9CAD-9784264EEA13}"/>
              </a:ext>
            </a:extLst>
          </p:cNvPr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3F308-4CBD-4256-8BF9-01F1683125C9}"/>
              </a:ext>
            </a:extLst>
          </p:cNvPr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E21BF-B54C-4320-89F6-E0008EDB41C2}"/>
              </a:ext>
            </a:extLst>
          </p:cNvPr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8888E-37A1-4220-BB60-A75217732D49}"/>
              </a:ext>
            </a:extLst>
          </p:cNvPr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balance on</a:t>
            </a:r>
          </a:p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card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8CC93-83D5-40FE-9FA5-BD3A0E7F8062}"/>
              </a:ext>
            </a:extLst>
          </p:cNvPr>
          <p:cNvCxnSpPr/>
          <p:nvPr/>
        </p:nvCxnSpPr>
        <p:spPr>
          <a:xfrm>
            <a:off x="1069240" y="5328419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EDC178-C4C9-4346-9014-CEC4C85004DF}"/>
              </a:ext>
            </a:extLst>
          </p:cNvPr>
          <p:cNvCxnSpPr/>
          <p:nvPr/>
        </p:nvCxnSpPr>
        <p:spPr>
          <a:xfrm>
            <a:off x="1065522" y="3636222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58A957-99EA-44AC-A24E-9782216BB8A8}"/>
              </a:ext>
            </a:extLst>
          </p:cNvPr>
          <p:cNvCxnSpPr>
            <a:cxnSpLocks/>
          </p:cNvCxnSpPr>
          <p:nvPr/>
        </p:nvCxnSpPr>
        <p:spPr>
          <a:xfrm flipV="1">
            <a:off x="1381476" y="3718177"/>
            <a:ext cx="7870679" cy="166951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27DC54-00D5-494F-B533-533B527FEF87}"/>
              </a:ext>
            </a:extLst>
          </p:cNvPr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paying back</a:t>
            </a:r>
          </a:p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debt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F1F6AA-DE6D-4311-B115-9DE9AB7B5399}"/>
              </a:ext>
            </a:extLst>
          </p:cNvPr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(NO)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4E9658-1343-42D8-8BBE-932DE68F3BCB}"/>
              </a:ext>
            </a:extLst>
          </p:cNvPr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(YES)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61A4CA-1D4B-48E7-BCED-F08F100EDA88}"/>
              </a:ext>
            </a:extLst>
          </p:cNvPr>
          <p:cNvSpPr txBox="1"/>
          <p:nvPr/>
        </p:nvSpPr>
        <p:spPr>
          <a:xfrm>
            <a:off x="2899142" y="1208302"/>
            <a:ext cx="760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classification problems is not a good idea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31566-D331-48A9-AEB1-335D9D9381DD}"/>
              </a:ext>
            </a:extLst>
          </p:cNvPr>
          <p:cNvSpPr txBox="1"/>
          <p:nvPr/>
        </p:nvSpPr>
        <p:spPr>
          <a:xfrm>
            <a:off x="4795062" y="2026599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sensitive to outliers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(the model changes dramatically)</a:t>
            </a:r>
          </a:p>
          <a:p>
            <a:endParaRPr lang="en-GB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565E0-8611-42A8-A5D1-4CC070A83B26}"/>
              </a:ext>
            </a:extLst>
          </p:cNvPr>
          <p:cNvSpPr txBox="1"/>
          <p:nvPr/>
        </p:nvSpPr>
        <p:spPr>
          <a:xfrm>
            <a:off x="4805110" y="2426813"/>
            <a:ext cx="6044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has values outside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[0,1]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range and we are after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a binary classification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possible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8EBF2-2C5C-4DE5-9F81-CDBBA46628AC}"/>
              </a:ext>
            </a:extLst>
          </p:cNvPr>
          <p:cNvSpPr txBox="1"/>
          <p:nvPr/>
        </p:nvSpPr>
        <p:spPr>
          <a:xfrm>
            <a:off x="4815158" y="1616878"/>
            <a:ext cx="4824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deal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probabilities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well</a:t>
            </a:r>
            <a:endParaRPr lang="en-GB" sz="2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B1AAB8-0CA4-4090-A690-24BBE9B242DE}"/>
              </a:ext>
            </a:extLst>
          </p:cNvPr>
          <p:cNvSpPr/>
          <p:nvPr/>
        </p:nvSpPr>
        <p:spPr>
          <a:xfrm>
            <a:off x="8239948" y="3550543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1C178-F09F-448D-BE91-488E06F5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main types of learning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 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F98F5A-3AEE-4CD4-AFF4-8E4488106E22}"/>
              </a:ext>
            </a:extLst>
          </p:cNvPr>
          <p:cNvSpPr/>
          <p:nvPr/>
        </p:nvSpPr>
        <p:spPr>
          <a:xfrm>
            <a:off x="838200" y="2133224"/>
            <a:ext cx="7492753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SUPERVISED LEARNING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dataset with the labels for the machine learning algorithm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949860-3E4C-4010-B4E8-A44460635D69}"/>
              </a:ext>
            </a:extLst>
          </p:cNvPr>
          <p:cNvSpPr/>
          <p:nvPr/>
        </p:nvSpPr>
        <p:spPr>
          <a:xfrm>
            <a:off x="2349623" y="3659599"/>
            <a:ext cx="7492753" cy="13255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UNSUPERVISED LEARNING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just the dataset and the machine learning algorithm finds the relationships present in the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8EEF3D-6F74-4203-BEA8-5EC2E143E852}"/>
              </a:ext>
            </a:extLst>
          </p:cNvPr>
          <p:cNvSpPr/>
          <p:nvPr/>
        </p:nvSpPr>
        <p:spPr>
          <a:xfrm>
            <a:off x="3861047" y="5185974"/>
            <a:ext cx="7492753" cy="13255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REINFORCEMENT LEARNING –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no dataset at all and the machine learning algorithms interact with the environment to learn</a:t>
            </a:r>
          </a:p>
        </p:txBody>
      </p:sp>
    </p:spTree>
    <p:extLst>
      <p:ext uri="{BB962C8B-B14F-4D97-AF65-F5344CB8AC3E}">
        <p14:creationId xmlns:p14="http://schemas.microsoft.com/office/powerpoint/2010/main" val="288537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F5D59F-3E12-4D19-A3F6-E431587FD63B}"/>
              </a:ext>
            </a:extLst>
          </p:cNvPr>
          <p:cNvSpPr/>
          <p:nvPr/>
        </p:nvSpPr>
        <p:spPr>
          <a:xfrm>
            <a:off x="2851243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F96927-C580-4C97-8E70-46E7AFC41005}"/>
              </a:ext>
            </a:extLst>
          </p:cNvPr>
          <p:cNvCxnSpPr/>
          <p:nvPr/>
        </p:nvCxnSpPr>
        <p:spPr>
          <a:xfrm flipV="1">
            <a:off x="1138215" y="2473414"/>
            <a:ext cx="0" cy="376197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C59C32-22A7-4B1B-B10A-84663BA77E50}"/>
              </a:ext>
            </a:extLst>
          </p:cNvPr>
          <p:cNvCxnSpPr/>
          <p:nvPr/>
        </p:nvCxnSpPr>
        <p:spPr>
          <a:xfrm>
            <a:off x="959794" y="6045819"/>
            <a:ext cx="620008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CE3D5FE-91A5-4600-B3D8-250F4EC68E23}"/>
              </a:ext>
            </a:extLst>
          </p:cNvPr>
          <p:cNvSpPr/>
          <p:nvPr/>
        </p:nvSpPr>
        <p:spPr>
          <a:xfrm>
            <a:off x="4705789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F61D4E-5F66-40BB-87DD-5496194CFBC4}"/>
              </a:ext>
            </a:extLst>
          </p:cNvPr>
          <p:cNvSpPr/>
          <p:nvPr/>
        </p:nvSpPr>
        <p:spPr>
          <a:xfrm>
            <a:off x="2230289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C3D978-7909-4916-B29C-16FA48A5A13B}"/>
              </a:ext>
            </a:extLst>
          </p:cNvPr>
          <p:cNvSpPr/>
          <p:nvPr/>
        </p:nvSpPr>
        <p:spPr>
          <a:xfrm>
            <a:off x="3146092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427691-2887-484D-A1FC-202C16176FD7}"/>
              </a:ext>
            </a:extLst>
          </p:cNvPr>
          <p:cNvSpPr/>
          <p:nvPr/>
        </p:nvSpPr>
        <p:spPr>
          <a:xfrm>
            <a:off x="3789632" y="523920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79A664-8BBC-4DF3-931F-24D248D8FF55}"/>
              </a:ext>
            </a:extLst>
          </p:cNvPr>
          <p:cNvSpPr/>
          <p:nvPr/>
        </p:nvSpPr>
        <p:spPr>
          <a:xfrm>
            <a:off x="5306053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1CD3DB-8068-4017-9EB4-6B7E65D496D8}"/>
              </a:ext>
            </a:extLst>
          </p:cNvPr>
          <p:cNvSpPr/>
          <p:nvPr/>
        </p:nvSpPr>
        <p:spPr>
          <a:xfrm>
            <a:off x="6435687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FA9EDF-7212-43FB-B304-6EA3776885CA}"/>
              </a:ext>
            </a:extLst>
          </p:cNvPr>
          <p:cNvSpPr/>
          <p:nvPr/>
        </p:nvSpPr>
        <p:spPr>
          <a:xfrm>
            <a:off x="5844745" y="3581519"/>
            <a:ext cx="178420" cy="178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05B6FA-6B2C-4EAB-B42F-DD6BD8E0D45C}"/>
              </a:ext>
            </a:extLst>
          </p:cNvPr>
          <p:cNvCxnSpPr/>
          <p:nvPr/>
        </p:nvCxnSpPr>
        <p:spPr>
          <a:xfrm>
            <a:off x="2565573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9DC0D0-BFD4-45D5-A321-A1D5F0CB9DB3}"/>
              </a:ext>
            </a:extLst>
          </p:cNvPr>
          <p:cNvCxnSpPr/>
          <p:nvPr/>
        </p:nvCxnSpPr>
        <p:spPr>
          <a:xfrm>
            <a:off x="4000363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416D31-4573-426F-93C5-666C88338794}"/>
              </a:ext>
            </a:extLst>
          </p:cNvPr>
          <p:cNvCxnSpPr/>
          <p:nvPr/>
        </p:nvCxnSpPr>
        <p:spPr>
          <a:xfrm>
            <a:off x="5360811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71F876-EB86-4576-B20D-E4DF6A416486}"/>
              </a:ext>
            </a:extLst>
          </p:cNvPr>
          <p:cNvCxnSpPr/>
          <p:nvPr/>
        </p:nvCxnSpPr>
        <p:spPr>
          <a:xfrm>
            <a:off x="6750997" y="5992702"/>
            <a:ext cx="0" cy="100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1C620A-63E6-402A-A44C-600433332DE7}"/>
              </a:ext>
            </a:extLst>
          </p:cNvPr>
          <p:cNvSpPr txBox="1"/>
          <p:nvPr/>
        </p:nvSpPr>
        <p:spPr>
          <a:xfrm>
            <a:off x="2294567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9E9F7-7D70-4849-9CAD-9784264EEA13}"/>
              </a:ext>
            </a:extLst>
          </p:cNvPr>
          <p:cNvSpPr txBox="1"/>
          <p:nvPr/>
        </p:nvSpPr>
        <p:spPr>
          <a:xfrm>
            <a:off x="3749281" y="60767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3F308-4CBD-4256-8BF9-01F1683125C9}"/>
              </a:ext>
            </a:extLst>
          </p:cNvPr>
          <p:cNvSpPr txBox="1"/>
          <p:nvPr/>
        </p:nvSpPr>
        <p:spPr>
          <a:xfrm>
            <a:off x="5104105" y="608805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E21BF-B54C-4320-89F6-E0008EDB41C2}"/>
              </a:ext>
            </a:extLst>
          </p:cNvPr>
          <p:cNvSpPr txBox="1"/>
          <p:nvPr/>
        </p:nvSpPr>
        <p:spPr>
          <a:xfrm>
            <a:off x="6435687" y="60799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1000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98888E-37A1-4220-BB60-A75217732D49}"/>
              </a:ext>
            </a:extLst>
          </p:cNvPr>
          <p:cNvSpPr txBox="1"/>
          <p:nvPr/>
        </p:nvSpPr>
        <p:spPr>
          <a:xfrm>
            <a:off x="7219998" y="5784209"/>
            <a:ext cx="995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balance on</a:t>
            </a:r>
          </a:p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card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8CC93-83D5-40FE-9FA5-BD3A0E7F8062}"/>
              </a:ext>
            </a:extLst>
          </p:cNvPr>
          <p:cNvCxnSpPr/>
          <p:nvPr/>
        </p:nvCxnSpPr>
        <p:spPr>
          <a:xfrm>
            <a:off x="1069240" y="5328419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EDC178-C4C9-4346-9014-CEC4C85004DF}"/>
              </a:ext>
            </a:extLst>
          </p:cNvPr>
          <p:cNvCxnSpPr/>
          <p:nvPr/>
        </p:nvCxnSpPr>
        <p:spPr>
          <a:xfrm>
            <a:off x="1065522" y="3636222"/>
            <a:ext cx="13381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27DC54-00D5-494F-B533-533B527FEF87}"/>
              </a:ext>
            </a:extLst>
          </p:cNvPr>
          <p:cNvSpPr txBox="1"/>
          <p:nvPr/>
        </p:nvSpPr>
        <p:spPr>
          <a:xfrm>
            <a:off x="642833" y="1881794"/>
            <a:ext cx="1059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paying back</a:t>
            </a:r>
          </a:p>
          <a:p>
            <a:pPr algn="ctr"/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debt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F1F6AA-DE6D-4311-B115-9DE9AB7B5399}"/>
              </a:ext>
            </a:extLst>
          </p:cNvPr>
          <p:cNvSpPr txBox="1"/>
          <p:nvPr/>
        </p:nvSpPr>
        <p:spPr>
          <a:xfrm>
            <a:off x="265821" y="514375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(NO)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4E9658-1343-42D8-8BBE-932DE68F3BCB}"/>
              </a:ext>
            </a:extLst>
          </p:cNvPr>
          <p:cNvSpPr txBox="1"/>
          <p:nvPr/>
        </p:nvSpPr>
        <p:spPr>
          <a:xfrm>
            <a:off x="250111" y="3451556"/>
            <a:ext cx="8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(YES)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61A4CA-1D4B-48E7-BCED-F08F100EDA88}"/>
              </a:ext>
            </a:extLst>
          </p:cNvPr>
          <p:cNvSpPr txBox="1"/>
          <p:nvPr/>
        </p:nvSpPr>
        <p:spPr>
          <a:xfrm>
            <a:off x="2899142" y="1208302"/>
            <a:ext cx="76043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Applying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 regression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classification problems is not a good idea</a:t>
            </a: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31566-D331-48A9-AEB1-335D9D9381DD}"/>
              </a:ext>
            </a:extLst>
          </p:cNvPr>
          <p:cNvSpPr txBox="1"/>
          <p:nvPr/>
        </p:nvSpPr>
        <p:spPr>
          <a:xfrm>
            <a:off x="4795062" y="2026599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sensitive to outliers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(the model changes dramatically)</a:t>
            </a:r>
          </a:p>
          <a:p>
            <a:endParaRPr lang="en-GB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A565E0-8611-42A8-A5D1-4CC070A83B26}"/>
              </a:ext>
            </a:extLst>
          </p:cNvPr>
          <p:cNvSpPr txBox="1"/>
          <p:nvPr/>
        </p:nvSpPr>
        <p:spPr>
          <a:xfrm>
            <a:off x="4805110" y="2426813"/>
            <a:ext cx="6044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has values outside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[0,1]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range and we are after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a binary classification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possible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8EBF2-2C5C-4DE5-9F81-CDBBA46628AC}"/>
              </a:ext>
            </a:extLst>
          </p:cNvPr>
          <p:cNvSpPr txBox="1"/>
          <p:nvPr/>
        </p:nvSpPr>
        <p:spPr>
          <a:xfrm>
            <a:off x="4815158" y="1616878"/>
            <a:ext cx="4824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want to deal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probabilities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as well</a:t>
            </a:r>
            <a:endParaRPr lang="en-GB" sz="20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A1D328-1755-4105-8F2D-66C737CC2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01" y="3705031"/>
            <a:ext cx="5314362" cy="171024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32AC6AC-4E15-4A13-8217-88142088665F}"/>
              </a:ext>
            </a:extLst>
          </p:cNvPr>
          <p:cNvSpPr txBox="1"/>
          <p:nvPr/>
        </p:nvSpPr>
        <p:spPr>
          <a:xfrm>
            <a:off x="4642242" y="4845938"/>
            <a:ext cx="5074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so-called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function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has the features we have discussed earlier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9AED2E7-90A9-4B6A-A5F7-A268038E2BCF}"/>
              </a:ext>
            </a:extLst>
          </p:cNvPr>
          <p:cNvSpPr/>
          <p:nvPr/>
        </p:nvSpPr>
        <p:spPr>
          <a:xfrm>
            <a:off x="7718708" y="3301917"/>
            <a:ext cx="2720466" cy="132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97EA20-9AF7-4E1C-BFB1-CDD43D0AC952}"/>
              </a:ext>
            </a:extLst>
          </p:cNvPr>
          <p:cNvSpPr txBox="1"/>
          <p:nvPr/>
        </p:nvSpPr>
        <p:spPr>
          <a:xfrm>
            <a:off x="7767866" y="3748581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 = 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558809-CC6B-45D8-A19E-4D722F360A86}"/>
              </a:ext>
            </a:extLst>
          </p:cNvPr>
          <p:cNvCxnSpPr>
            <a:cxnSpLocks/>
          </p:cNvCxnSpPr>
          <p:nvPr/>
        </p:nvCxnSpPr>
        <p:spPr>
          <a:xfrm>
            <a:off x="8630036" y="3972608"/>
            <a:ext cx="16071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02A61B-FF93-494F-8B17-085023ECC484}"/>
              </a:ext>
            </a:extLst>
          </p:cNvPr>
          <p:cNvSpPr txBox="1"/>
          <p:nvPr/>
        </p:nvSpPr>
        <p:spPr>
          <a:xfrm>
            <a:off x="9117009" y="34745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C55056-A34B-498F-B977-74A688EA4D87}"/>
              </a:ext>
            </a:extLst>
          </p:cNvPr>
          <p:cNvSpPr txBox="1"/>
          <p:nvPr/>
        </p:nvSpPr>
        <p:spPr>
          <a:xfrm>
            <a:off x="8757783" y="4053528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+   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AA778C-D71B-43E9-9197-D498671293C3}"/>
              </a:ext>
            </a:extLst>
          </p:cNvPr>
          <p:cNvSpPr txBox="1"/>
          <p:nvPr/>
        </p:nvSpPr>
        <p:spPr>
          <a:xfrm>
            <a:off x="9636883" y="3934044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3828615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9AED2E7-90A9-4B6A-A5F7-A268038E2BCF}"/>
              </a:ext>
            </a:extLst>
          </p:cNvPr>
          <p:cNvSpPr/>
          <p:nvPr/>
        </p:nvSpPr>
        <p:spPr>
          <a:xfrm>
            <a:off x="4434734" y="1752940"/>
            <a:ext cx="2720466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97EA20-9AF7-4E1C-BFB1-CDD43D0AC952}"/>
              </a:ext>
            </a:extLst>
          </p:cNvPr>
          <p:cNvSpPr txBox="1"/>
          <p:nvPr/>
        </p:nvSpPr>
        <p:spPr>
          <a:xfrm>
            <a:off x="4483892" y="2199604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f(x) = 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D558809-CC6B-45D8-A19E-4D722F360A86}"/>
              </a:ext>
            </a:extLst>
          </p:cNvPr>
          <p:cNvCxnSpPr>
            <a:cxnSpLocks/>
          </p:cNvCxnSpPr>
          <p:nvPr/>
        </p:nvCxnSpPr>
        <p:spPr>
          <a:xfrm>
            <a:off x="5346062" y="2423631"/>
            <a:ext cx="1607167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02A61B-FF93-494F-8B17-085023ECC484}"/>
              </a:ext>
            </a:extLst>
          </p:cNvPr>
          <p:cNvSpPr txBox="1"/>
          <p:nvPr/>
        </p:nvSpPr>
        <p:spPr>
          <a:xfrm>
            <a:off x="5833035" y="19255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C55056-A34B-498F-B977-74A688EA4D87}"/>
              </a:ext>
            </a:extLst>
          </p:cNvPr>
          <p:cNvSpPr txBox="1"/>
          <p:nvPr/>
        </p:nvSpPr>
        <p:spPr>
          <a:xfrm>
            <a:off x="5473809" y="2504551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+   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AA778C-D71B-43E9-9197-D498671293C3}"/>
              </a:ext>
            </a:extLst>
          </p:cNvPr>
          <p:cNvSpPr txBox="1"/>
          <p:nvPr/>
        </p:nvSpPr>
        <p:spPr>
          <a:xfrm>
            <a:off x="6352909" y="2385067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887687-D518-4DAC-BDA5-946080022E61}"/>
              </a:ext>
            </a:extLst>
          </p:cNvPr>
          <p:cNvSpPr txBox="1"/>
          <p:nvPr/>
        </p:nvSpPr>
        <p:spPr>
          <a:xfrm>
            <a:off x="7571494" y="2061778"/>
            <a:ext cx="3892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so-called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function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has values in the range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D5AEC1-6997-493E-9C6C-E03D7520A829}"/>
              </a:ext>
            </a:extLst>
          </p:cNvPr>
          <p:cNvSpPr txBox="1"/>
          <p:nvPr/>
        </p:nvSpPr>
        <p:spPr>
          <a:xfrm>
            <a:off x="2615919" y="3859626"/>
            <a:ext cx="8674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are able to solve the problems we have discussed in the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previous lectures and slides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it has a value between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[0,1]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so it can be interpreted as probability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this logistic function is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not sensitive to outliars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41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5E24CE-160E-4C05-8616-25C2968E82D1}"/>
              </a:ext>
            </a:extLst>
          </p:cNvPr>
          <p:cNvSpPr/>
          <p:nvPr/>
        </p:nvSpPr>
        <p:spPr>
          <a:xfrm>
            <a:off x="3664789" y="2286048"/>
            <a:ext cx="4328836" cy="13255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63DC7-8F1D-4DCB-A009-0AFB7618FFED}"/>
              </a:ext>
            </a:extLst>
          </p:cNvPr>
          <p:cNvSpPr txBox="1"/>
          <p:nvPr/>
        </p:nvSpPr>
        <p:spPr>
          <a:xfrm>
            <a:off x="838200" y="1337874"/>
            <a:ext cx="7570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instead of a linear model we have to deal with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sigmoid-function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4584D-685F-421A-8D85-708FC4662A87}"/>
              </a:ext>
            </a:extLst>
          </p:cNvPr>
          <p:cNvSpPr txBox="1"/>
          <p:nvPr/>
        </p:nvSpPr>
        <p:spPr>
          <a:xfrm>
            <a:off x="3908822" y="2681070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p(x) =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8F616B-592B-4ADF-A839-AE74A420DD50}"/>
              </a:ext>
            </a:extLst>
          </p:cNvPr>
          <p:cNvCxnSpPr/>
          <p:nvPr/>
        </p:nvCxnSpPr>
        <p:spPr>
          <a:xfrm>
            <a:off x="4748393" y="2905097"/>
            <a:ext cx="285186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7D743B-A9C9-415B-A131-AB9DBBF43F00}"/>
              </a:ext>
            </a:extLst>
          </p:cNvPr>
          <p:cNvSpPr txBox="1"/>
          <p:nvPr/>
        </p:nvSpPr>
        <p:spPr>
          <a:xfrm>
            <a:off x="6004247" y="2436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6D9DB-77D1-4B69-8D8D-5B2103D11C62}"/>
              </a:ext>
            </a:extLst>
          </p:cNvPr>
          <p:cNvSpPr txBox="1"/>
          <p:nvPr/>
        </p:nvSpPr>
        <p:spPr>
          <a:xfrm>
            <a:off x="5242869" y="2986017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+   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BCC1EF-CC24-49F0-B0BA-FAC7B63E8E71}"/>
              </a:ext>
            </a:extLst>
          </p:cNvPr>
          <p:cNvSpPr txBox="1"/>
          <p:nvPr/>
        </p:nvSpPr>
        <p:spPr>
          <a:xfrm>
            <a:off x="6121969" y="2866533"/>
            <a:ext cx="147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(b  + b  * x)</a:t>
            </a:r>
          </a:p>
          <a:p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3E232-09C2-4022-83BA-646F8D7CC839}"/>
              </a:ext>
            </a:extLst>
          </p:cNvPr>
          <p:cNvSpPr txBox="1"/>
          <p:nvPr/>
        </p:nvSpPr>
        <p:spPr>
          <a:xfrm>
            <a:off x="6484192" y="3013122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825AD-EAFC-4B7D-BC2C-5C27B5C78A7E}"/>
              </a:ext>
            </a:extLst>
          </p:cNvPr>
          <p:cNvSpPr txBox="1"/>
          <p:nvPr/>
        </p:nvSpPr>
        <p:spPr>
          <a:xfrm>
            <a:off x="6916798" y="3013122"/>
            <a:ext cx="31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BB93A-5A63-4E2F-B3CB-54E67E7D54D1}"/>
              </a:ext>
            </a:extLst>
          </p:cNvPr>
          <p:cNvSpPr txBox="1"/>
          <p:nvPr/>
        </p:nvSpPr>
        <p:spPr>
          <a:xfrm>
            <a:off x="1342023" y="4016404"/>
            <a:ext cx="4012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probability of default given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balance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p(x) = P(y=1|x=balance)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CFD51-8185-4900-9307-3B97F2187CA1}"/>
              </a:ext>
            </a:extLst>
          </p:cNvPr>
          <p:cNvSpPr txBox="1"/>
          <p:nvPr/>
        </p:nvSpPr>
        <p:spPr>
          <a:xfrm>
            <a:off x="6004247" y="4018080"/>
            <a:ext cx="40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are the model parameters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i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2A66F-2210-4A7F-BB42-D4409757E8C3}"/>
              </a:ext>
            </a:extLst>
          </p:cNvPr>
          <p:cNvSpPr txBox="1"/>
          <p:nvPr/>
        </p:nvSpPr>
        <p:spPr>
          <a:xfrm>
            <a:off x="6712237" y="4387412"/>
            <a:ext cx="4066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ways to fit the model</a:t>
            </a:r>
          </a:p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gradient descent</a:t>
            </a:r>
          </a:p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maximum-likelihood method</a:t>
            </a:r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6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63DC7-8F1D-4DCB-A009-0AFB7618FFED}"/>
              </a:ext>
            </a:extLst>
          </p:cNvPr>
          <p:cNvSpPr txBox="1"/>
          <p:nvPr/>
        </p:nvSpPr>
        <p:spPr>
          <a:xfrm>
            <a:off x="838200" y="1291547"/>
            <a:ext cx="7570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instead of a linear model we have to deal with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sigmoid-function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4647F-CDB8-487A-AA78-71C42F2AF1D4}"/>
              </a:ext>
            </a:extLst>
          </p:cNvPr>
          <p:cNvSpPr txBox="1"/>
          <p:nvPr/>
        </p:nvSpPr>
        <p:spPr>
          <a:xfrm>
            <a:off x="8348942" y="2678407"/>
            <a:ext cx="23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„logit transformation”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C5A4C1-870D-4D45-9A76-32A0F1E583DA}"/>
              </a:ext>
            </a:extLst>
          </p:cNvPr>
          <p:cNvSpPr txBox="1"/>
          <p:nvPr/>
        </p:nvSpPr>
        <p:spPr>
          <a:xfrm>
            <a:off x="1816205" y="3842904"/>
            <a:ext cx="88972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point of the logit transformation is to make it linear –  so logistic regression</a:t>
            </a:r>
          </a:p>
          <a:p>
            <a:pPr lvl="2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is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linear regression on the logit transformation</a:t>
            </a:r>
          </a:p>
          <a:p>
            <a:pPr lvl="2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2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10195-0874-439A-B3E0-EDEA9B42BC6F}"/>
              </a:ext>
            </a:extLst>
          </p:cNvPr>
          <p:cNvSpPr txBox="1"/>
          <p:nvPr/>
        </p:nvSpPr>
        <p:spPr>
          <a:xfrm>
            <a:off x="1816205" y="4744431"/>
            <a:ext cx="92281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we can fit the </a:t>
            </a:r>
            <a:r>
              <a:rPr lang="hu-HU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parameters with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gradient descent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maximum-likelihood method</a:t>
            </a:r>
          </a:p>
          <a:p>
            <a:pPr lvl="2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2"/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E18138-40E0-4254-A677-67A7E6290E17}"/>
              </a:ext>
            </a:extLst>
          </p:cNvPr>
          <p:cNvSpPr txBox="1"/>
          <p:nvPr/>
        </p:nvSpPr>
        <p:spPr>
          <a:xfrm>
            <a:off x="1467264" y="5407234"/>
            <a:ext cx="9257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 is a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generalized linear model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because the estimated probability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response is linear but because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estimated </a:t>
            </a: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 response is a linear function of the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194D2-C182-45D6-A188-18A143CB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741" y="1974493"/>
            <a:ext cx="5191259" cy="16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03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970C4-3B1D-4060-A32A-958202D52DFE}"/>
              </a:ext>
            </a:extLst>
          </p:cNvPr>
          <p:cNvSpPr txBox="1"/>
          <p:nvPr/>
        </p:nvSpPr>
        <p:spPr>
          <a:xfrm>
            <a:off x="1118520" y="1438747"/>
            <a:ext cx="1042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u="sng" dirty="0">
                <a:solidFill>
                  <a:srgbClr val="FFC000"/>
                </a:solidFill>
              </a:rPr>
              <a:t>SIMPLE LOGISTIC REGRESSION</a:t>
            </a:r>
            <a:r>
              <a:rPr lang="hu-HU" sz="2400" b="1" dirty="0">
                <a:solidFill>
                  <a:srgbClr val="FFC000"/>
                </a:solidFill>
              </a:rPr>
              <a:t>	            </a:t>
            </a:r>
            <a:r>
              <a:rPr lang="hu-HU" sz="2400" b="1" u="sng" dirty="0">
                <a:solidFill>
                  <a:srgbClr val="FFC000"/>
                </a:solidFill>
              </a:rPr>
              <a:t>MULTINOMIAL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36E68-81C1-459F-A3B2-1B6EF39FBB52}"/>
              </a:ext>
            </a:extLst>
          </p:cNvPr>
          <p:cNvSpPr txBox="1"/>
          <p:nvPr/>
        </p:nvSpPr>
        <p:spPr>
          <a:xfrm>
            <a:off x="1378642" y="2136997"/>
            <a:ext cx="4188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have just a single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balance on credit card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24818-AE62-4540-8497-C49923C7AB9C}"/>
              </a:ext>
            </a:extLst>
          </p:cNvPr>
          <p:cNvSpPr txBox="1"/>
          <p:nvPr/>
        </p:nvSpPr>
        <p:spPr>
          <a:xfrm>
            <a:off x="6800406" y="2084179"/>
            <a:ext cx="51717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have multiple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balance on credit card, age,</a:t>
            </a:r>
          </a:p>
          <a:p>
            <a:pPr lvl="1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gender, demographics, loan to income ratio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DE6D4-ED9E-455D-9E6B-E8ECDE8D03C7}"/>
              </a:ext>
            </a:extLst>
          </p:cNvPr>
          <p:cNvSpPr txBox="1"/>
          <p:nvPr/>
        </p:nvSpPr>
        <p:spPr>
          <a:xfrm>
            <a:off x="1789850" y="3879909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p(x) =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72B2E9-CC48-4041-A3B0-5024E3B89686}"/>
              </a:ext>
            </a:extLst>
          </p:cNvPr>
          <p:cNvCxnSpPr/>
          <p:nvPr/>
        </p:nvCxnSpPr>
        <p:spPr>
          <a:xfrm>
            <a:off x="2629421" y="4095844"/>
            <a:ext cx="2051137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1CDBEA-730E-4AA5-A92D-808CA56CD1A2}"/>
              </a:ext>
            </a:extLst>
          </p:cNvPr>
          <p:cNvSpPr txBox="1"/>
          <p:nvPr/>
        </p:nvSpPr>
        <p:spPr>
          <a:xfrm>
            <a:off x="3540324" y="3679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F4BF53-906E-4BB3-868B-72FB98E55AA8}"/>
              </a:ext>
            </a:extLst>
          </p:cNvPr>
          <p:cNvSpPr txBox="1"/>
          <p:nvPr/>
        </p:nvSpPr>
        <p:spPr>
          <a:xfrm>
            <a:off x="2581733" y="4176764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  +  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69B798-9E28-4161-A9E8-F5AA60F9B66D}"/>
              </a:ext>
            </a:extLst>
          </p:cNvPr>
          <p:cNvSpPr txBox="1"/>
          <p:nvPr/>
        </p:nvSpPr>
        <p:spPr>
          <a:xfrm>
            <a:off x="3460833" y="4057280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(b  + b  * x)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591D9-8707-4D1B-84D0-19EE63EA761A}"/>
              </a:ext>
            </a:extLst>
          </p:cNvPr>
          <p:cNvSpPr txBox="1"/>
          <p:nvPr/>
        </p:nvSpPr>
        <p:spPr>
          <a:xfrm>
            <a:off x="3823056" y="4203869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43138-4AF8-4DAA-8336-F97DCC7B11D6}"/>
              </a:ext>
            </a:extLst>
          </p:cNvPr>
          <p:cNvSpPr txBox="1"/>
          <p:nvPr/>
        </p:nvSpPr>
        <p:spPr>
          <a:xfrm>
            <a:off x="4255662" y="4203869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96A5EF-968A-453F-9D49-FD99164C971F}"/>
              </a:ext>
            </a:extLst>
          </p:cNvPr>
          <p:cNvSpPr txBox="1"/>
          <p:nvPr/>
        </p:nvSpPr>
        <p:spPr>
          <a:xfrm>
            <a:off x="7286463" y="3859811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p(x) =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68B190-9D32-4F9A-A749-A7DE508EB972}"/>
              </a:ext>
            </a:extLst>
          </p:cNvPr>
          <p:cNvCxnSpPr/>
          <p:nvPr/>
        </p:nvCxnSpPr>
        <p:spPr>
          <a:xfrm>
            <a:off x="8126034" y="4075746"/>
            <a:ext cx="3191611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2CB2C80-CF3D-4A70-9B08-9361CAEEC209}"/>
              </a:ext>
            </a:extLst>
          </p:cNvPr>
          <p:cNvSpPr txBox="1"/>
          <p:nvPr/>
        </p:nvSpPr>
        <p:spPr>
          <a:xfrm>
            <a:off x="9635259" y="36370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A21A2A-504E-400C-A049-8CC49F15E780}"/>
              </a:ext>
            </a:extLst>
          </p:cNvPr>
          <p:cNvSpPr txBox="1"/>
          <p:nvPr/>
        </p:nvSpPr>
        <p:spPr>
          <a:xfrm>
            <a:off x="8078346" y="4156666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   +   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44F493-4DF9-434D-9D42-BD01680F5ED2}"/>
              </a:ext>
            </a:extLst>
          </p:cNvPr>
          <p:cNvSpPr txBox="1"/>
          <p:nvPr/>
        </p:nvSpPr>
        <p:spPr>
          <a:xfrm>
            <a:off x="8957446" y="4037182"/>
            <a:ext cx="247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(b  + b  * x  + ... + b  x  )</a:t>
            </a: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FC7A4-82F0-44F4-8781-F7B6501BAA6E}"/>
              </a:ext>
            </a:extLst>
          </p:cNvPr>
          <p:cNvSpPr txBox="1"/>
          <p:nvPr/>
        </p:nvSpPr>
        <p:spPr>
          <a:xfrm>
            <a:off x="9287301" y="41675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5577C-E7D4-41E1-A0BB-1FAC817F3319}"/>
              </a:ext>
            </a:extLst>
          </p:cNvPr>
          <p:cNvSpPr txBox="1"/>
          <p:nvPr/>
        </p:nvSpPr>
        <p:spPr>
          <a:xfrm>
            <a:off x="9703723" y="41675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C7320B-86DF-40C1-BE4E-6984D8EFB249}"/>
              </a:ext>
            </a:extLst>
          </p:cNvPr>
          <p:cNvSpPr txBox="1"/>
          <p:nvPr/>
        </p:nvSpPr>
        <p:spPr>
          <a:xfrm>
            <a:off x="10059773" y="4167587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061906-0B91-4C98-897B-CA3E687062AE}"/>
              </a:ext>
            </a:extLst>
          </p:cNvPr>
          <p:cNvSpPr txBox="1"/>
          <p:nvPr/>
        </p:nvSpPr>
        <p:spPr>
          <a:xfrm>
            <a:off x="10843347" y="4174331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C0FD29-779A-4338-B2FC-29A1830D8DAD}"/>
              </a:ext>
            </a:extLst>
          </p:cNvPr>
          <p:cNvSpPr txBox="1"/>
          <p:nvPr/>
        </p:nvSpPr>
        <p:spPr>
          <a:xfrm>
            <a:off x="11053741" y="4166239"/>
            <a:ext cx="315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564A0-06CC-453F-AFFD-80A827609EEA}"/>
              </a:ext>
            </a:extLst>
          </p:cNvPr>
          <p:cNvSpPr txBox="1"/>
          <p:nvPr/>
        </p:nvSpPr>
        <p:spPr>
          <a:xfrm>
            <a:off x="2087960" y="5135044"/>
            <a:ext cx="8794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we use logistic regression for binary classification so with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output classes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email classification (spam or not) or a client is sick or healthy ...</a:t>
            </a:r>
          </a:p>
        </p:txBody>
      </p:sp>
    </p:spTree>
    <p:extLst>
      <p:ext uri="{BB962C8B-B14F-4D97-AF65-F5344CB8AC3E}">
        <p14:creationId xmlns:p14="http://schemas.microsoft.com/office/powerpoint/2010/main" val="1842931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A9727-988E-405F-97DB-5910CF3A0BA2}"/>
              </a:ext>
            </a:extLst>
          </p:cNvPr>
          <p:cNvSpPr/>
          <p:nvPr/>
        </p:nvSpPr>
        <p:spPr>
          <a:xfrm>
            <a:off x="4187287" y="2590653"/>
            <a:ext cx="3962633" cy="10553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0F00E-1AF4-4EDB-90F7-36CF068E8F79}"/>
              </a:ext>
            </a:extLst>
          </p:cNvPr>
          <p:cNvSpPr txBox="1"/>
          <p:nvPr/>
        </p:nvSpPr>
        <p:spPr>
          <a:xfrm>
            <a:off x="851973" y="1208316"/>
            <a:ext cx="10135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likelihood estimation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method of estimating the parameters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 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 model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observations by finding the parameter values that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the likelihood of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making the observations given the parameters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4782E7-5AE6-4579-969E-391E65D100DB}"/>
              </a:ext>
            </a:extLst>
          </p:cNvPr>
          <p:cNvSpPr txBox="1"/>
          <p:nvPr/>
        </p:nvSpPr>
        <p:spPr>
          <a:xfrm>
            <a:off x="4843932" y="2856704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l(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,x)   =   ln L(</a:t>
            </a:r>
            <a:r>
              <a:rPr lang="el-GR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A8D55A-6687-4D64-89F5-4AF2E2418682}"/>
              </a:ext>
            </a:extLst>
          </p:cNvPr>
          <p:cNvSpPr txBox="1"/>
          <p:nvPr/>
        </p:nvSpPr>
        <p:spPr>
          <a:xfrm>
            <a:off x="6433130" y="3728106"/>
            <a:ext cx="197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likelihood-function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7645CF-B2A0-4ACC-AECE-663AE6A28C3B}"/>
              </a:ext>
            </a:extLst>
          </p:cNvPr>
          <p:cNvSpPr txBox="1"/>
          <p:nvPr/>
        </p:nvSpPr>
        <p:spPr>
          <a:xfrm>
            <a:off x="4233391" y="3744709"/>
            <a:ext cx="197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 </a:t>
            </a:r>
            <a:endParaRPr lang="en-GB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likelihood-function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82CEFE-6F97-48E1-929F-DE3BBBAAFA6E}"/>
              </a:ext>
            </a:extLst>
          </p:cNvPr>
          <p:cNvSpPr txBox="1"/>
          <p:nvPr/>
        </p:nvSpPr>
        <p:spPr>
          <a:xfrm>
            <a:off x="1414370" y="4542595"/>
            <a:ext cx="9824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aim is the same as we have seen for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inear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egression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after the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optimal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values that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likelihood-function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78A84-2A62-405F-BF5E-0D4B8CF7A140}"/>
              </a:ext>
            </a:extLst>
          </p:cNvPr>
          <p:cNvSpPr txBox="1"/>
          <p:nvPr/>
        </p:nvSpPr>
        <p:spPr>
          <a:xfrm>
            <a:off x="4336415" y="5682267"/>
            <a:ext cx="3519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such that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arg max l(</a:t>
            </a:r>
            <a:r>
              <a:rPr lang="el-G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β</a:t>
            </a:r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,x) </a:t>
            </a:r>
            <a:endParaRPr lang="hu-H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A3D710-0E11-4034-A34E-379B951AA18D}"/>
              </a:ext>
            </a:extLst>
          </p:cNvPr>
          <p:cNvSpPr txBox="1"/>
          <p:nvPr/>
        </p:nvSpPr>
        <p:spPr>
          <a:xfrm>
            <a:off x="6565978" y="595403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37211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C70CEF-E513-4283-8DE0-857677915AC1}"/>
              </a:ext>
            </a:extLst>
          </p:cNvPr>
          <p:cNvSpPr/>
          <p:nvPr/>
        </p:nvSpPr>
        <p:spPr>
          <a:xfrm>
            <a:off x="3264060" y="2685330"/>
            <a:ext cx="5766066" cy="260828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Logistic Regression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0F00E-1AF4-4EDB-90F7-36CF068E8F79}"/>
              </a:ext>
            </a:extLst>
          </p:cNvPr>
          <p:cNvSpPr txBox="1"/>
          <p:nvPr/>
        </p:nvSpPr>
        <p:spPr>
          <a:xfrm>
            <a:off x="851973" y="1208316"/>
            <a:ext cx="10135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Maximum likelihood estimation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 method of estimating the parameters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 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statistical model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observations by finding the parameter values that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the likelihood of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making the observations given the parameters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02F9B-5989-45A1-90F6-054F64336539}"/>
              </a:ext>
            </a:extLst>
          </p:cNvPr>
          <p:cNvSpPr txBox="1"/>
          <p:nvPr/>
        </p:nvSpPr>
        <p:spPr>
          <a:xfrm>
            <a:off x="3794920" y="3227122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L(</a:t>
            </a:r>
            <a:r>
              <a:rPr lang="el-GR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=   </a:t>
            </a:r>
            <a:endParaRPr lang="hu-H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41A162-7FC5-48DF-905F-BF477DA86D5D}"/>
                  </a:ext>
                </a:extLst>
              </p:cNvPr>
              <p:cNvSpPr txBox="1"/>
              <p:nvPr/>
            </p:nvSpPr>
            <p:spPr>
              <a:xfrm>
                <a:off x="4576546" y="2873621"/>
                <a:ext cx="3683637" cy="1097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sz="2400" b="1" i="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41A162-7FC5-48DF-905F-BF477DA86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46" y="2873621"/>
                <a:ext cx="3683637" cy="10971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7A8F165-B76B-4E00-8C05-B4C5024F0C30}"/>
              </a:ext>
            </a:extLst>
          </p:cNvPr>
          <p:cNvSpPr txBox="1"/>
          <p:nvPr/>
        </p:nvSpPr>
        <p:spPr>
          <a:xfrm>
            <a:off x="6104439" y="3008142"/>
            <a:ext cx="23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0BD88-EA36-4AE5-BA84-1229D3B3D9B7}"/>
              </a:ext>
            </a:extLst>
          </p:cNvPr>
          <p:cNvSpPr txBox="1"/>
          <p:nvPr/>
        </p:nvSpPr>
        <p:spPr>
          <a:xfrm>
            <a:off x="7962174" y="3053059"/>
            <a:ext cx="6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1-y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68675-228C-4F12-A433-244E7F817694}"/>
              </a:ext>
            </a:extLst>
          </p:cNvPr>
          <p:cNvSpPr txBox="1"/>
          <p:nvPr/>
        </p:nvSpPr>
        <p:spPr>
          <a:xfrm>
            <a:off x="6199183" y="3129692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64B79-B442-4C66-8DFC-9AC34E566149}"/>
              </a:ext>
            </a:extLst>
          </p:cNvPr>
          <p:cNvSpPr txBox="1"/>
          <p:nvPr/>
        </p:nvSpPr>
        <p:spPr>
          <a:xfrm>
            <a:off x="8250599" y="3182159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81D57F-EB0D-46D0-A7E0-3FA38A302930}"/>
              </a:ext>
            </a:extLst>
          </p:cNvPr>
          <p:cNvSpPr txBox="1"/>
          <p:nvPr/>
        </p:nvSpPr>
        <p:spPr>
          <a:xfrm>
            <a:off x="5602473" y="3394041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0D529-866B-4107-98BF-1316A71EBB3A}"/>
              </a:ext>
            </a:extLst>
          </p:cNvPr>
          <p:cNvSpPr txBox="1"/>
          <p:nvPr/>
        </p:nvSpPr>
        <p:spPr>
          <a:xfrm>
            <a:off x="7712765" y="3390108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051755-E84F-4845-B97B-89EB7682EDB0}"/>
              </a:ext>
            </a:extLst>
          </p:cNvPr>
          <p:cNvSpPr txBox="1"/>
          <p:nvPr/>
        </p:nvSpPr>
        <p:spPr>
          <a:xfrm>
            <a:off x="5972953" y="3402675"/>
            <a:ext cx="239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61A79B-22D9-40FE-ADAC-4104066AF893}"/>
              </a:ext>
            </a:extLst>
          </p:cNvPr>
          <p:cNvSpPr txBox="1"/>
          <p:nvPr/>
        </p:nvSpPr>
        <p:spPr>
          <a:xfrm>
            <a:off x="7387242" y="3168641"/>
            <a:ext cx="239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5DE225-CEBB-497E-B492-4C85ED2ADF4E}"/>
              </a:ext>
            </a:extLst>
          </p:cNvPr>
          <p:cNvSpPr txBox="1"/>
          <p:nvPr/>
        </p:nvSpPr>
        <p:spPr>
          <a:xfrm>
            <a:off x="4705570" y="4226971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p(y ,</a:t>
            </a:r>
            <a:r>
              <a:rPr lang="hu-HU" sz="28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 = 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B5B662-31C2-4A38-B5EC-800B4DC0F6B6}"/>
              </a:ext>
            </a:extLst>
          </p:cNvPr>
          <p:cNvCxnSpPr>
            <a:cxnSpLocks/>
          </p:cNvCxnSpPr>
          <p:nvPr/>
        </p:nvCxnSpPr>
        <p:spPr>
          <a:xfrm>
            <a:off x="6166701" y="4500966"/>
            <a:ext cx="195101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4D533E-DE30-456C-862B-4A9E545F0071}"/>
              </a:ext>
            </a:extLst>
          </p:cNvPr>
          <p:cNvSpPr txBox="1"/>
          <p:nvPr/>
        </p:nvSpPr>
        <p:spPr>
          <a:xfrm>
            <a:off x="6750940" y="40006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D61B3D-62CF-494D-B8D1-2C5792C73FE2}"/>
              </a:ext>
            </a:extLst>
          </p:cNvPr>
          <p:cNvSpPr txBox="1"/>
          <p:nvPr/>
        </p:nvSpPr>
        <p:spPr>
          <a:xfrm>
            <a:off x="6105501" y="453144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  +   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FA9E31-9A98-468E-A8D2-0CC4B7807089}"/>
              </a:ext>
            </a:extLst>
          </p:cNvPr>
          <p:cNvSpPr txBox="1"/>
          <p:nvPr/>
        </p:nvSpPr>
        <p:spPr>
          <a:xfrm>
            <a:off x="6984601" y="4411962"/>
            <a:ext cx="1292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(</a:t>
            </a:r>
            <a:r>
              <a:rPr lang="hu-HU" sz="24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* b )</a:t>
            </a:r>
          </a:p>
          <a:p>
            <a:endParaRPr lang="hu-H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556551-B7A2-443E-A24F-525B1C8FCBCD}"/>
              </a:ext>
            </a:extLst>
          </p:cNvPr>
          <p:cNvSpPr txBox="1"/>
          <p:nvPr/>
        </p:nvSpPr>
        <p:spPr>
          <a:xfrm>
            <a:off x="7925244" y="4566969"/>
            <a:ext cx="31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47C7F0-88EB-41A1-81DC-119B4FEFE88F}"/>
              </a:ext>
            </a:extLst>
          </p:cNvPr>
          <p:cNvSpPr txBox="1"/>
          <p:nvPr/>
        </p:nvSpPr>
        <p:spPr>
          <a:xfrm>
            <a:off x="5523188" y="4483484"/>
            <a:ext cx="31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E92B18-7796-4E5C-BF8A-FBFDF1141C09}"/>
              </a:ext>
            </a:extLst>
          </p:cNvPr>
          <p:cNvSpPr txBox="1"/>
          <p:nvPr/>
        </p:nvSpPr>
        <p:spPr>
          <a:xfrm>
            <a:off x="5183902" y="4483485"/>
            <a:ext cx="31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21548-4B59-4533-9F23-53092F99356F}"/>
              </a:ext>
            </a:extLst>
          </p:cNvPr>
          <p:cNvSpPr txBox="1"/>
          <p:nvPr/>
        </p:nvSpPr>
        <p:spPr>
          <a:xfrm>
            <a:off x="9345631" y="3710452"/>
            <a:ext cx="2347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likelihood-function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B33412-FAA3-4E4A-862D-8D6720BD46CB}"/>
              </a:ext>
            </a:extLst>
          </p:cNvPr>
          <p:cNvSpPr txBox="1"/>
          <p:nvPr/>
        </p:nvSpPr>
        <p:spPr>
          <a:xfrm>
            <a:off x="3461334" y="5559424"/>
            <a:ext cx="5766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estimate is usually obtained by using the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iterative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Newton-Raphson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method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53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Cross Validation 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3140533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433F74E-AB3F-4A9B-AB5B-3729DEB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07EC5-05D2-4ECA-A230-42295E4B9058}"/>
              </a:ext>
            </a:extLst>
          </p:cNvPr>
          <p:cNvSpPr/>
          <p:nvPr/>
        </p:nvSpPr>
        <p:spPr>
          <a:xfrm>
            <a:off x="1715512" y="1569857"/>
            <a:ext cx="5017062" cy="380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8C3DF-44F3-4BB2-834E-D84495A9E878}"/>
              </a:ext>
            </a:extLst>
          </p:cNvPr>
          <p:cNvSpPr/>
          <p:nvPr/>
        </p:nvSpPr>
        <p:spPr>
          <a:xfrm>
            <a:off x="6732574" y="1569856"/>
            <a:ext cx="2702740" cy="380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DFE18-D944-4A98-B1B5-C94742AC6A2A}"/>
              </a:ext>
            </a:extLst>
          </p:cNvPr>
          <p:cNvSpPr txBox="1"/>
          <p:nvPr/>
        </p:nvSpPr>
        <p:spPr>
          <a:xfrm>
            <a:off x="2809532" y="2041193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70%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original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C0E94-FDFB-4A17-980D-2C964C0A8A9E}"/>
              </a:ext>
            </a:extLst>
          </p:cNvPr>
          <p:cNvSpPr txBox="1"/>
          <p:nvPr/>
        </p:nvSpPr>
        <p:spPr>
          <a:xfrm>
            <a:off x="6716991" y="2041191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30%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original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2BBA1-8942-4FA2-878A-C6E31A7A0930}"/>
              </a:ext>
            </a:extLst>
          </p:cNvPr>
          <p:cNvSpPr txBox="1"/>
          <p:nvPr/>
        </p:nvSpPr>
        <p:spPr>
          <a:xfrm>
            <a:off x="1650584" y="2571457"/>
            <a:ext cx="8890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fit the model to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dataset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we test the model on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dataset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only have information how the model performs to our in-sample data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we would like to see the accuracy when dealing with new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2653D-B383-447D-9791-435BE5251323}"/>
              </a:ext>
            </a:extLst>
          </p:cNvPr>
          <p:cNvSpPr txBox="1"/>
          <p:nvPr/>
        </p:nvSpPr>
        <p:spPr>
          <a:xfrm>
            <a:off x="537799" y="3869682"/>
            <a:ext cx="80074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OVERFITTING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 has trained „too well” on the training dataset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means it is very accurate on the training dataset but yields 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poor results on the test set (due to too complex models)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model learns the „noise” instead of the actual relationships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between the variables in the data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(of course this noise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is not present in the test set...)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FC3700-857F-4486-834E-D68DE7413A13}"/>
              </a:ext>
            </a:extLst>
          </p:cNvPr>
          <p:cNvCxnSpPr/>
          <p:nvPr/>
        </p:nvCxnSpPr>
        <p:spPr>
          <a:xfrm flipV="1">
            <a:off x="9305950" y="4197591"/>
            <a:ext cx="0" cy="180095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6CB688-7EC1-4929-89CF-7F8C8D67AB27}"/>
              </a:ext>
            </a:extLst>
          </p:cNvPr>
          <p:cNvCxnSpPr/>
          <p:nvPr/>
        </p:nvCxnSpPr>
        <p:spPr>
          <a:xfrm>
            <a:off x="9127529" y="5808975"/>
            <a:ext cx="20342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0C881F-3140-4470-A222-84E88027D4DC}"/>
              </a:ext>
            </a:extLst>
          </p:cNvPr>
          <p:cNvSpPr/>
          <p:nvPr/>
        </p:nvSpPr>
        <p:spPr>
          <a:xfrm>
            <a:off x="9630539" y="4995900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27A9CF-B4C1-43BB-8C53-D58BCF4E5F4F}"/>
              </a:ext>
            </a:extLst>
          </p:cNvPr>
          <p:cNvSpPr/>
          <p:nvPr/>
        </p:nvSpPr>
        <p:spPr>
          <a:xfrm>
            <a:off x="9892928" y="5214068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FA04D5-786A-4635-B659-487948969534}"/>
              </a:ext>
            </a:extLst>
          </p:cNvPr>
          <p:cNvSpPr/>
          <p:nvPr/>
        </p:nvSpPr>
        <p:spPr>
          <a:xfrm>
            <a:off x="10625149" y="5184086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4FF3FC-D842-486B-BA6A-E560ECADE597}"/>
              </a:ext>
            </a:extLst>
          </p:cNvPr>
          <p:cNvSpPr/>
          <p:nvPr/>
        </p:nvSpPr>
        <p:spPr>
          <a:xfrm>
            <a:off x="10054348" y="5453551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342F96-5097-4FAF-82F6-2047ED3B23EF}"/>
              </a:ext>
            </a:extLst>
          </p:cNvPr>
          <p:cNvSpPr/>
          <p:nvPr/>
        </p:nvSpPr>
        <p:spPr>
          <a:xfrm>
            <a:off x="10271862" y="5326347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D9F051-CC06-4CB6-99C4-46C98DEADC37}"/>
              </a:ext>
            </a:extLst>
          </p:cNvPr>
          <p:cNvSpPr/>
          <p:nvPr/>
        </p:nvSpPr>
        <p:spPr>
          <a:xfrm>
            <a:off x="10604205" y="5416203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30CB86-288A-4B1D-9EED-77AD77774AD2}"/>
              </a:ext>
            </a:extLst>
          </p:cNvPr>
          <p:cNvSpPr/>
          <p:nvPr/>
        </p:nvSpPr>
        <p:spPr>
          <a:xfrm>
            <a:off x="10925617" y="4969730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D5B225-52F6-404F-9F0E-A416DE57A1E9}"/>
              </a:ext>
            </a:extLst>
          </p:cNvPr>
          <p:cNvSpPr/>
          <p:nvPr/>
        </p:nvSpPr>
        <p:spPr>
          <a:xfrm>
            <a:off x="9588378" y="5261552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C6F80F-6917-49B5-8274-9890A37C88B4}"/>
              </a:ext>
            </a:extLst>
          </p:cNvPr>
          <p:cNvSpPr/>
          <p:nvPr/>
        </p:nvSpPr>
        <p:spPr>
          <a:xfrm>
            <a:off x="10925617" y="5277670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id="{14FDFB14-3B47-4643-9C2A-82E0BCD85B83}"/>
              </a:ext>
            </a:extLst>
          </p:cNvPr>
          <p:cNvSpPr/>
          <p:nvPr/>
        </p:nvSpPr>
        <p:spPr>
          <a:xfrm>
            <a:off x="9491058" y="4730618"/>
            <a:ext cx="1610315" cy="827956"/>
          </a:xfrm>
          <a:custGeom>
            <a:avLst/>
            <a:gdLst>
              <a:gd name="connsiteX0" fmla="*/ 0 w 1610315"/>
              <a:gd name="connsiteY0" fmla="*/ 752559 h 827956"/>
              <a:gd name="connsiteX1" fmla="*/ 129472 w 1610315"/>
              <a:gd name="connsiteY1" fmla="*/ 574534 h 827956"/>
              <a:gd name="connsiteX2" fmla="*/ 202301 w 1610315"/>
              <a:gd name="connsiteY2" fmla="*/ 315589 h 827956"/>
              <a:gd name="connsiteX3" fmla="*/ 461246 w 1610315"/>
              <a:gd name="connsiteY3" fmla="*/ 534074 h 827956"/>
              <a:gd name="connsiteX4" fmla="*/ 639270 w 1610315"/>
              <a:gd name="connsiteY4" fmla="*/ 809203 h 827956"/>
              <a:gd name="connsiteX5" fmla="*/ 849663 w 1610315"/>
              <a:gd name="connsiteY5" fmla="*/ 655455 h 827956"/>
              <a:gd name="connsiteX6" fmla="*/ 1173345 w 1610315"/>
              <a:gd name="connsiteY6" fmla="*/ 825387 h 827956"/>
              <a:gd name="connsiteX7" fmla="*/ 1246173 w 1610315"/>
              <a:gd name="connsiteY7" fmla="*/ 493614 h 827956"/>
              <a:gd name="connsiteX8" fmla="*/ 1521302 w 1610315"/>
              <a:gd name="connsiteY8" fmla="*/ 614994 h 827956"/>
              <a:gd name="connsiteX9" fmla="*/ 1610315 w 1610315"/>
              <a:gd name="connsiteY9" fmla="*/ 0 h 82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0315" h="827956">
                <a:moveTo>
                  <a:pt x="0" y="752559"/>
                </a:moveTo>
                <a:cubicBezTo>
                  <a:pt x="47877" y="699960"/>
                  <a:pt x="95755" y="647362"/>
                  <a:pt x="129472" y="574534"/>
                </a:cubicBezTo>
                <a:cubicBezTo>
                  <a:pt x="163189" y="501706"/>
                  <a:pt x="147005" y="322332"/>
                  <a:pt x="202301" y="315589"/>
                </a:cubicBezTo>
                <a:cubicBezTo>
                  <a:pt x="257597" y="308846"/>
                  <a:pt x="388418" y="451805"/>
                  <a:pt x="461246" y="534074"/>
                </a:cubicBezTo>
                <a:cubicBezTo>
                  <a:pt x="534074" y="616343"/>
                  <a:pt x="574534" y="788973"/>
                  <a:pt x="639270" y="809203"/>
                </a:cubicBezTo>
                <a:cubicBezTo>
                  <a:pt x="704006" y="829433"/>
                  <a:pt x="760651" y="652758"/>
                  <a:pt x="849663" y="655455"/>
                </a:cubicBezTo>
                <a:cubicBezTo>
                  <a:pt x="938675" y="658152"/>
                  <a:pt x="1107260" y="852360"/>
                  <a:pt x="1173345" y="825387"/>
                </a:cubicBezTo>
                <a:cubicBezTo>
                  <a:pt x="1239430" y="798414"/>
                  <a:pt x="1188180" y="528679"/>
                  <a:pt x="1246173" y="493614"/>
                </a:cubicBezTo>
                <a:cubicBezTo>
                  <a:pt x="1304166" y="458549"/>
                  <a:pt x="1460612" y="697263"/>
                  <a:pt x="1521302" y="614994"/>
                </a:cubicBezTo>
                <a:cubicBezTo>
                  <a:pt x="1581992" y="532725"/>
                  <a:pt x="1596153" y="266362"/>
                  <a:pt x="1610315" y="0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00AC1-9E27-48FF-A9EE-46496872DD3D}"/>
              </a:ext>
            </a:extLst>
          </p:cNvPr>
          <p:cNvSpPr txBox="1"/>
          <p:nvPr/>
        </p:nvSpPr>
        <p:spPr>
          <a:xfrm>
            <a:off x="10153577" y="57638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9833F3-1358-48B2-A706-63BCFE6BC040}"/>
              </a:ext>
            </a:extLst>
          </p:cNvPr>
          <p:cNvSpPr txBox="1"/>
          <p:nvPr/>
        </p:nvSpPr>
        <p:spPr>
          <a:xfrm>
            <a:off x="10267697" y="5906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7B599-F043-4342-96C3-B82B0609DBE2}"/>
              </a:ext>
            </a:extLst>
          </p:cNvPr>
          <p:cNvSpPr txBox="1"/>
          <p:nvPr/>
        </p:nvSpPr>
        <p:spPr>
          <a:xfrm>
            <a:off x="8938403" y="48147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4AA0E5-0E4D-4562-9C57-56F1E71E46D5}"/>
              </a:ext>
            </a:extLst>
          </p:cNvPr>
          <p:cNvSpPr txBox="1"/>
          <p:nvPr/>
        </p:nvSpPr>
        <p:spPr>
          <a:xfrm>
            <a:off x="9060271" y="49560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3098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C07EC5-05D2-4ECA-A230-42295E4B9058}"/>
              </a:ext>
            </a:extLst>
          </p:cNvPr>
          <p:cNvSpPr/>
          <p:nvPr/>
        </p:nvSpPr>
        <p:spPr>
          <a:xfrm>
            <a:off x="1715512" y="1569857"/>
            <a:ext cx="5017062" cy="380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8C3DF-44F3-4BB2-834E-D84495A9E878}"/>
              </a:ext>
            </a:extLst>
          </p:cNvPr>
          <p:cNvSpPr/>
          <p:nvPr/>
        </p:nvSpPr>
        <p:spPr>
          <a:xfrm>
            <a:off x="6732574" y="1569856"/>
            <a:ext cx="2702740" cy="380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DFE18-D944-4A98-B1B5-C94742AC6A2A}"/>
              </a:ext>
            </a:extLst>
          </p:cNvPr>
          <p:cNvSpPr txBox="1"/>
          <p:nvPr/>
        </p:nvSpPr>
        <p:spPr>
          <a:xfrm>
            <a:off x="2809532" y="2041193"/>
            <a:ext cx="286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70%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original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C0E94-FDFB-4A17-980D-2C964C0A8A9E}"/>
              </a:ext>
            </a:extLst>
          </p:cNvPr>
          <p:cNvSpPr txBox="1"/>
          <p:nvPr/>
        </p:nvSpPr>
        <p:spPr>
          <a:xfrm>
            <a:off x="6716991" y="2041191"/>
            <a:ext cx="287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30%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original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2BBA1-8942-4FA2-878A-C6E31A7A0930}"/>
              </a:ext>
            </a:extLst>
          </p:cNvPr>
          <p:cNvSpPr txBox="1"/>
          <p:nvPr/>
        </p:nvSpPr>
        <p:spPr>
          <a:xfrm>
            <a:off x="1650584" y="2571457"/>
            <a:ext cx="8890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fit the model to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dataset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then we test the model on the 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dataset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 only have information how the model performs to our in-sample data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we would like to see the accuracy when dealing with new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FC3700-857F-4486-834E-D68DE7413A13}"/>
              </a:ext>
            </a:extLst>
          </p:cNvPr>
          <p:cNvCxnSpPr/>
          <p:nvPr/>
        </p:nvCxnSpPr>
        <p:spPr>
          <a:xfrm flipV="1">
            <a:off x="9305950" y="4197591"/>
            <a:ext cx="0" cy="180095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6CB688-7EC1-4929-89CF-7F8C8D67AB27}"/>
              </a:ext>
            </a:extLst>
          </p:cNvPr>
          <p:cNvCxnSpPr/>
          <p:nvPr/>
        </p:nvCxnSpPr>
        <p:spPr>
          <a:xfrm>
            <a:off x="9127529" y="5808975"/>
            <a:ext cx="203425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0C881F-3140-4470-A222-84E88027D4DC}"/>
              </a:ext>
            </a:extLst>
          </p:cNvPr>
          <p:cNvSpPr/>
          <p:nvPr/>
        </p:nvSpPr>
        <p:spPr>
          <a:xfrm>
            <a:off x="9630539" y="4995900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27A9CF-B4C1-43BB-8C53-D58BCF4E5F4F}"/>
              </a:ext>
            </a:extLst>
          </p:cNvPr>
          <p:cNvSpPr/>
          <p:nvPr/>
        </p:nvSpPr>
        <p:spPr>
          <a:xfrm>
            <a:off x="9892928" y="5214068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FA04D5-786A-4635-B659-487948969534}"/>
              </a:ext>
            </a:extLst>
          </p:cNvPr>
          <p:cNvSpPr/>
          <p:nvPr/>
        </p:nvSpPr>
        <p:spPr>
          <a:xfrm>
            <a:off x="10625149" y="5184086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4FF3FC-D842-486B-BA6A-E560ECADE597}"/>
              </a:ext>
            </a:extLst>
          </p:cNvPr>
          <p:cNvSpPr/>
          <p:nvPr/>
        </p:nvSpPr>
        <p:spPr>
          <a:xfrm>
            <a:off x="10054348" y="5453551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342F96-5097-4FAF-82F6-2047ED3B23EF}"/>
              </a:ext>
            </a:extLst>
          </p:cNvPr>
          <p:cNvSpPr/>
          <p:nvPr/>
        </p:nvSpPr>
        <p:spPr>
          <a:xfrm>
            <a:off x="10271862" y="5326347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D9F051-CC06-4CB6-99C4-46C98DEADC37}"/>
              </a:ext>
            </a:extLst>
          </p:cNvPr>
          <p:cNvSpPr/>
          <p:nvPr/>
        </p:nvSpPr>
        <p:spPr>
          <a:xfrm>
            <a:off x="10604205" y="5416203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30CB86-288A-4B1D-9EED-77AD77774AD2}"/>
              </a:ext>
            </a:extLst>
          </p:cNvPr>
          <p:cNvSpPr/>
          <p:nvPr/>
        </p:nvSpPr>
        <p:spPr>
          <a:xfrm>
            <a:off x="10925617" y="4969730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D5B225-52F6-404F-9F0E-A416DE57A1E9}"/>
              </a:ext>
            </a:extLst>
          </p:cNvPr>
          <p:cNvSpPr/>
          <p:nvPr/>
        </p:nvSpPr>
        <p:spPr>
          <a:xfrm>
            <a:off x="9588378" y="5261552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C6F80F-6917-49B5-8274-9890A37C88B4}"/>
              </a:ext>
            </a:extLst>
          </p:cNvPr>
          <p:cNvSpPr/>
          <p:nvPr/>
        </p:nvSpPr>
        <p:spPr>
          <a:xfrm>
            <a:off x="10925617" y="5277670"/>
            <a:ext cx="127204" cy="1272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300AC1-9E27-48FF-A9EE-46496872DD3D}"/>
              </a:ext>
            </a:extLst>
          </p:cNvPr>
          <p:cNvSpPr txBox="1"/>
          <p:nvPr/>
        </p:nvSpPr>
        <p:spPr>
          <a:xfrm>
            <a:off x="10153577" y="576385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9833F3-1358-48B2-A706-63BCFE6BC040}"/>
              </a:ext>
            </a:extLst>
          </p:cNvPr>
          <p:cNvSpPr txBox="1"/>
          <p:nvPr/>
        </p:nvSpPr>
        <p:spPr>
          <a:xfrm>
            <a:off x="10267697" y="5906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87B599-F043-4342-96C3-B82B0609DBE2}"/>
              </a:ext>
            </a:extLst>
          </p:cNvPr>
          <p:cNvSpPr txBox="1"/>
          <p:nvPr/>
        </p:nvSpPr>
        <p:spPr>
          <a:xfrm>
            <a:off x="8938403" y="48147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4AA0E5-0E4D-4562-9C57-56F1E71E46D5}"/>
              </a:ext>
            </a:extLst>
          </p:cNvPr>
          <p:cNvSpPr txBox="1"/>
          <p:nvPr/>
        </p:nvSpPr>
        <p:spPr>
          <a:xfrm>
            <a:off x="9060271" y="49560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7440EA-D9C8-489F-91E6-365F4CAF3F7E}"/>
              </a:ext>
            </a:extLst>
          </p:cNvPr>
          <p:cNvCxnSpPr>
            <a:cxnSpLocks/>
          </p:cNvCxnSpPr>
          <p:nvPr/>
        </p:nvCxnSpPr>
        <p:spPr>
          <a:xfrm flipV="1">
            <a:off x="9413916" y="5184086"/>
            <a:ext cx="1747872" cy="25383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6910C2-D270-4FF2-9E76-38614C3A8827}"/>
              </a:ext>
            </a:extLst>
          </p:cNvPr>
          <p:cNvSpPr txBox="1"/>
          <p:nvPr/>
        </p:nvSpPr>
        <p:spPr>
          <a:xfrm>
            <a:off x="720820" y="3999719"/>
            <a:ext cx="74165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UNDERFITTING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 has not been fitted well to the training dataset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misses the trends in the training dataset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this is usually the case when we use too</a:t>
            </a:r>
          </a:p>
          <a:p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simple models for the problem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776B972-30E7-4B22-ADBE-9ADA7FD8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22392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D6E7E0-26FB-4FDC-8E92-11079A73AE2D}"/>
              </a:ext>
            </a:extLst>
          </p:cNvPr>
          <p:cNvSpPr/>
          <p:nvPr/>
        </p:nvSpPr>
        <p:spPr>
          <a:xfrm>
            <a:off x="895350" y="3429000"/>
            <a:ext cx="3571875" cy="3200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15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4281-6DD7-4A88-9E61-534BC191200A}"/>
              </a:ext>
            </a:extLst>
          </p:cNvPr>
          <p:cNvSpPr txBox="1"/>
          <p:nvPr/>
        </p:nvSpPr>
        <p:spPr>
          <a:xfrm>
            <a:off x="1397227" y="1687684"/>
            <a:ext cx="8222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with samples and labels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well. Most of the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techniques rely heavily on datasets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EECA94-67C3-43A8-8796-17C6E3697947}"/>
              </a:ext>
            </a:extLst>
          </p:cNvPr>
          <p:cNvCxnSpPr/>
          <p:nvPr/>
        </p:nvCxnSpPr>
        <p:spPr>
          <a:xfrm>
            <a:off x="1163224" y="4162482"/>
            <a:ext cx="308095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6D5066-D136-4DF8-ACB6-7AA476CD0073}"/>
              </a:ext>
            </a:extLst>
          </p:cNvPr>
          <p:cNvCxnSpPr/>
          <p:nvPr/>
        </p:nvCxnSpPr>
        <p:spPr>
          <a:xfrm>
            <a:off x="2056043" y="3595811"/>
            <a:ext cx="0" cy="284970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C71CF1-C07E-49B0-BF41-5E0D8E0A6E5E}"/>
              </a:ext>
            </a:extLst>
          </p:cNvPr>
          <p:cNvSpPr txBox="1"/>
          <p:nvPr/>
        </p:nvSpPr>
        <p:spPr>
          <a:xfrm>
            <a:off x="1523352" y="359581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C5423-D85C-4A56-A075-506C829E2C74}"/>
              </a:ext>
            </a:extLst>
          </p:cNvPr>
          <p:cNvSpPr txBox="1"/>
          <p:nvPr/>
        </p:nvSpPr>
        <p:spPr>
          <a:xfrm>
            <a:off x="2289543" y="359581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C5763E-DE33-4AD7-9DD8-AFF729C62A45}"/>
              </a:ext>
            </a:extLst>
          </p:cNvPr>
          <p:cNvCxnSpPr/>
          <p:nvPr/>
        </p:nvCxnSpPr>
        <p:spPr>
          <a:xfrm>
            <a:off x="2804286" y="3595810"/>
            <a:ext cx="0" cy="284970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FE4C8C-CB7D-4066-BD31-95CCAA84105E}"/>
              </a:ext>
            </a:extLst>
          </p:cNvPr>
          <p:cNvSpPr txBox="1"/>
          <p:nvPr/>
        </p:nvSpPr>
        <p:spPr>
          <a:xfrm>
            <a:off x="2892975" y="3613273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XOR 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353F91-6873-44C3-93C8-2E9D1395C148}"/>
              </a:ext>
            </a:extLst>
          </p:cNvPr>
          <p:cNvSpPr txBox="1"/>
          <p:nvPr/>
        </p:nvSpPr>
        <p:spPr>
          <a:xfrm>
            <a:off x="1523352" y="43238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B62A57-E0D7-4069-8DD9-19573DDAA1DA}"/>
              </a:ext>
            </a:extLst>
          </p:cNvPr>
          <p:cNvSpPr txBox="1"/>
          <p:nvPr/>
        </p:nvSpPr>
        <p:spPr>
          <a:xfrm>
            <a:off x="2233803" y="42981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4A2FF1-51E5-4E1E-8B33-9107F3FE1459}"/>
              </a:ext>
            </a:extLst>
          </p:cNvPr>
          <p:cNvSpPr txBox="1"/>
          <p:nvPr/>
        </p:nvSpPr>
        <p:spPr>
          <a:xfrm>
            <a:off x="3218511" y="43063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E0860F-B70E-42BF-9872-194624548490}"/>
              </a:ext>
            </a:extLst>
          </p:cNvPr>
          <p:cNvSpPr txBox="1"/>
          <p:nvPr/>
        </p:nvSpPr>
        <p:spPr>
          <a:xfrm>
            <a:off x="1523352" y="481129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919DF-6D51-4F47-965A-CC7FE89EEFE6}"/>
              </a:ext>
            </a:extLst>
          </p:cNvPr>
          <p:cNvSpPr txBox="1"/>
          <p:nvPr/>
        </p:nvSpPr>
        <p:spPr>
          <a:xfrm>
            <a:off x="2233803" y="47855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CFE62-1590-4754-BB05-9B5688B6F364}"/>
              </a:ext>
            </a:extLst>
          </p:cNvPr>
          <p:cNvSpPr txBox="1"/>
          <p:nvPr/>
        </p:nvSpPr>
        <p:spPr>
          <a:xfrm>
            <a:off x="3218511" y="48102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5B071-F3A0-47BE-BE6E-9418AAFB2CB1}"/>
              </a:ext>
            </a:extLst>
          </p:cNvPr>
          <p:cNvSpPr txBox="1"/>
          <p:nvPr/>
        </p:nvSpPr>
        <p:spPr>
          <a:xfrm>
            <a:off x="1523352" y="53267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7561E2-0605-43E9-B859-EEA54A40A956}"/>
              </a:ext>
            </a:extLst>
          </p:cNvPr>
          <p:cNvSpPr txBox="1"/>
          <p:nvPr/>
        </p:nvSpPr>
        <p:spPr>
          <a:xfrm>
            <a:off x="2233803" y="53010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2B44B0-6BD2-46EA-8369-6780F78FC00E}"/>
              </a:ext>
            </a:extLst>
          </p:cNvPr>
          <p:cNvSpPr txBox="1"/>
          <p:nvPr/>
        </p:nvSpPr>
        <p:spPr>
          <a:xfrm>
            <a:off x="3218511" y="53422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EA6308-8E1F-4C0C-BCE1-10AF8D584F61}"/>
              </a:ext>
            </a:extLst>
          </p:cNvPr>
          <p:cNvSpPr txBox="1"/>
          <p:nvPr/>
        </p:nvSpPr>
        <p:spPr>
          <a:xfrm>
            <a:off x="1523352" y="58422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D6EB2-11CE-473C-8B88-B4E6D28A81AB}"/>
              </a:ext>
            </a:extLst>
          </p:cNvPr>
          <p:cNvSpPr txBox="1"/>
          <p:nvPr/>
        </p:nvSpPr>
        <p:spPr>
          <a:xfrm>
            <a:off x="2233803" y="58164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52FD2F-0567-4840-87A8-D8EE6D6DA015}"/>
              </a:ext>
            </a:extLst>
          </p:cNvPr>
          <p:cNvSpPr txBox="1"/>
          <p:nvPr/>
        </p:nvSpPr>
        <p:spPr>
          <a:xfrm>
            <a:off x="3218511" y="58494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7586B-BA22-4ADE-BFEE-547F78E590A3}"/>
              </a:ext>
            </a:extLst>
          </p:cNvPr>
          <p:cNvSpPr txBox="1"/>
          <p:nvPr/>
        </p:nvSpPr>
        <p:spPr>
          <a:xfrm>
            <a:off x="5270344" y="3282923"/>
            <a:ext cx="65952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training procedure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input is the features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(x,y)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 the output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x XOR y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label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The aim is to make sure that the prediction made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by the algorithm is approximately the same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as the label in the dataset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FC32F-FA20-44F3-9881-F0EC3D14C632}"/>
              </a:ext>
            </a:extLst>
          </p:cNvPr>
          <p:cNvSpPr txBox="1"/>
          <p:nvPr/>
        </p:nvSpPr>
        <p:spPr>
          <a:xfrm>
            <a:off x="2764831" y="2659529"/>
            <a:ext cx="666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GIVE THE ALGORITHM THE RIGHT ANSWERS !!!</a:t>
            </a:r>
          </a:p>
        </p:txBody>
      </p:sp>
    </p:spTree>
    <p:extLst>
      <p:ext uri="{BB962C8B-B14F-4D97-AF65-F5344CB8AC3E}">
        <p14:creationId xmlns:p14="http://schemas.microsoft.com/office/powerpoint/2010/main" val="2782372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152288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7373" y="4017999"/>
            <a:ext cx="5737253" cy="436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92028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FE53CE-4C52-4983-8DED-602ECC282C6F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61A70-1F9C-4EAF-AA59-8CA3D7D09AEA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0EAB7F-2FA1-4003-996C-7D68FDF8D7DF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462EC-58E8-49B9-86D9-94B51AC6504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CFA50D-E41A-4F14-A741-318A2A667BD7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903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D6CC1-02C3-4255-9715-D9601C6426DE}"/>
              </a:ext>
            </a:extLst>
          </p:cNvPr>
          <p:cNvSpPr txBox="1"/>
          <p:nvPr/>
        </p:nvSpPr>
        <p:spPr>
          <a:xfrm>
            <a:off x="2134102" y="4922648"/>
            <a:ext cx="8046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run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separate learning experiments with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training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 for the test set we and finally we average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results from this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469DF-8AAA-4C53-8FBA-4694A7051171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913E-C6F5-4EB6-882F-CABC1C66FDD6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37AD8-B31B-4951-9B59-4920AFFEF623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F3BB7-B437-4C23-895B-953848C1C15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451E2-F4E1-4631-AA10-3382854FBE16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098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D6CC1-02C3-4255-9715-D9601C6426DE}"/>
              </a:ext>
            </a:extLst>
          </p:cNvPr>
          <p:cNvSpPr txBox="1"/>
          <p:nvPr/>
        </p:nvSpPr>
        <p:spPr>
          <a:xfrm>
            <a:off x="2134102" y="4922648"/>
            <a:ext cx="8046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run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separate learning experiments with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training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 for the test set we and finally we average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results from this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469DF-8AAA-4C53-8FBA-4694A7051171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913E-C6F5-4EB6-882F-CABC1C66FDD6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37AD8-B31B-4951-9B59-4920AFFEF623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F3BB7-B437-4C23-895B-953848C1C15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451E2-F4E1-4631-AA10-3382854FBE16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20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D6CC1-02C3-4255-9715-D9601C6426DE}"/>
              </a:ext>
            </a:extLst>
          </p:cNvPr>
          <p:cNvSpPr txBox="1"/>
          <p:nvPr/>
        </p:nvSpPr>
        <p:spPr>
          <a:xfrm>
            <a:off x="2134102" y="4922648"/>
            <a:ext cx="8046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run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separate learning experiments with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training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 for the test set we and finally we average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results from this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469DF-8AAA-4C53-8FBA-4694A7051171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913E-C6F5-4EB6-882F-CABC1C66FDD6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37AD8-B31B-4951-9B59-4920AFFEF623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F3BB7-B437-4C23-895B-953848C1C15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451E2-F4E1-4631-AA10-3382854FBE16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60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D6CC1-02C3-4255-9715-D9601C6426DE}"/>
              </a:ext>
            </a:extLst>
          </p:cNvPr>
          <p:cNvSpPr txBox="1"/>
          <p:nvPr/>
        </p:nvSpPr>
        <p:spPr>
          <a:xfrm>
            <a:off x="2134102" y="4922648"/>
            <a:ext cx="8046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run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separate learning experiments with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training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 for the test set we and finally we average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results from this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469DF-8AAA-4C53-8FBA-4694A7051171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913E-C6F5-4EB6-882F-CABC1C66FDD6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37AD8-B31B-4951-9B59-4920AFFEF623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F3BB7-B437-4C23-895B-953848C1C15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451E2-F4E1-4631-AA10-3382854FBE16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65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D6CC1-02C3-4255-9715-D9601C6426DE}"/>
              </a:ext>
            </a:extLst>
          </p:cNvPr>
          <p:cNvSpPr txBox="1"/>
          <p:nvPr/>
        </p:nvSpPr>
        <p:spPr>
          <a:xfrm>
            <a:off x="2134102" y="4922648"/>
            <a:ext cx="8046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run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separate learning experiments with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folds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 training and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fold for the test set we and finally we average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the results from this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469DF-8AAA-4C53-8FBA-4694A7051171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913E-C6F5-4EB6-882F-CABC1C66FDD6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37AD8-B31B-4951-9B59-4920AFFEF623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F3BB7-B437-4C23-895B-953848C1C15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451E2-F4E1-4631-AA10-3382854FBE16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276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84905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K</a:t>
            </a:r>
            <a:r>
              <a:rPr lang="hu-HU" sz="2400" b="1" dirty="0">
                <a:solidFill>
                  <a:srgbClr val="FFC000"/>
                </a:solidFill>
              </a:rPr>
              <a:t>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676662"/>
            <a:ext cx="106386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helps to avoid underfitting as well as overfitting (by the way it helps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to avoid overfitting more than underfitting)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aim is to be able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generalize the model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new datasets with same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use all the data for training (no need to split the original dataset)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8CC5C-B25A-42C0-B68D-A5FB99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2AF19-BCFE-4FC4-99AA-A8E75635C6B1}"/>
              </a:ext>
            </a:extLst>
          </p:cNvPr>
          <p:cNvSpPr txBox="1"/>
          <p:nvPr/>
        </p:nvSpPr>
        <p:spPr>
          <a:xfrm>
            <a:off x="9253449" y="3913318"/>
            <a:ext cx="2557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split the data into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folds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example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k=5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D6CC1-02C3-4255-9715-D9601C6426DE}"/>
              </a:ext>
            </a:extLst>
          </p:cNvPr>
          <p:cNvSpPr txBox="1"/>
          <p:nvPr/>
        </p:nvSpPr>
        <p:spPr>
          <a:xfrm>
            <a:off x="2313650" y="4925746"/>
            <a:ext cx="7564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HUGE ADVANTAGE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all observations are used for both training and validation 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each observations are used for validation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exactly once </a:t>
            </a:r>
            <a:endParaRPr lang="hu-HU" sz="2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2469DF-8AAA-4C53-8FBA-4694A7051171}"/>
              </a:ext>
            </a:extLst>
          </p:cNvPr>
          <p:cNvSpPr/>
          <p:nvPr/>
        </p:nvSpPr>
        <p:spPr>
          <a:xfrm>
            <a:off x="308107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20913E-C6F5-4EB6-882F-CABC1C66FDD6}"/>
              </a:ext>
            </a:extLst>
          </p:cNvPr>
          <p:cNvSpPr/>
          <p:nvPr/>
        </p:nvSpPr>
        <p:spPr>
          <a:xfrm>
            <a:off x="427630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37AD8-B31B-4951-9B59-4920AFFEF623}"/>
              </a:ext>
            </a:extLst>
          </p:cNvPr>
          <p:cNvSpPr/>
          <p:nvPr/>
        </p:nvSpPr>
        <p:spPr>
          <a:xfrm>
            <a:off x="5471541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7F3BB7-B437-4C23-895B-953848C1C150}"/>
              </a:ext>
            </a:extLst>
          </p:cNvPr>
          <p:cNvSpPr/>
          <p:nvPr/>
        </p:nvSpPr>
        <p:spPr>
          <a:xfrm>
            <a:off x="6666776" y="4040640"/>
            <a:ext cx="1195235" cy="4369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2451E2-F4E1-4631-AA10-3382854FBE16}"/>
              </a:ext>
            </a:extLst>
          </p:cNvPr>
          <p:cNvSpPr/>
          <p:nvPr/>
        </p:nvSpPr>
        <p:spPr>
          <a:xfrm>
            <a:off x="7862011" y="4040640"/>
            <a:ext cx="1195235" cy="436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751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Cross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15" y="133754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K-Folds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4757" y="1698780"/>
            <a:ext cx="807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to avoid underfitting as well as overfitting</a:t>
            </a:r>
          </a:p>
          <a:p>
            <a:r>
              <a:rPr lang="hu-HU" dirty="0">
                <a:sym typeface="Wingdings" panose="05000000000000000000" pitchFamily="2" charset="2"/>
              </a:rPr>
              <a:t>	(help to avoid overfitting more than underfitting)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aim is to be able to generalize the model to new datasets with same accuracy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use all the data for training !!!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49591" y="3536218"/>
            <a:ext cx="5737253" cy="436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75491" y="4148632"/>
            <a:ext cx="467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Let’s split the data into </a:t>
            </a:r>
            <a:r>
              <a:rPr lang="hu-HU" b="1" dirty="0"/>
              <a:t>k</a:t>
            </a:r>
            <a:r>
              <a:rPr lang="hu-HU" dirty="0"/>
              <a:t> folds (for example </a:t>
            </a:r>
            <a:r>
              <a:rPr lang="hu-HU" b="1" dirty="0"/>
              <a:t>k=5</a:t>
            </a:r>
            <a:r>
              <a:rPr lang="hu-HU" dirty="0"/>
              <a:t>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44828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5208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18885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66606" y="3536218"/>
            <a:ext cx="0" cy="4369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73019" y="3536218"/>
            <a:ext cx="1195237" cy="4369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4644828" y="4517964"/>
            <a:ext cx="496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run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separate learning experiments</a:t>
            </a:r>
          </a:p>
          <a:p>
            <a:pPr lvl="1"/>
            <a:r>
              <a:rPr lang="hu-HU" b="1" dirty="0">
                <a:sym typeface="Wingdings" panose="05000000000000000000" pitchFamily="2" charset="2"/>
              </a:rPr>
              <a:t>k-1</a:t>
            </a:r>
            <a:r>
              <a:rPr lang="hu-HU" dirty="0">
                <a:sym typeface="Wingdings" panose="05000000000000000000" pitchFamily="2" charset="2"/>
              </a:rPr>
              <a:t> folds for training and </a:t>
            </a:r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fold for the 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4828" y="5248885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average the results from this </a:t>
            </a:r>
            <a:r>
              <a:rPr lang="hu-HU" b="1" dirty="0">
                <a:sym typeface="Wingdings" panose="05000000000000000000" pitchFamily="2" charset="2"/>
              </a:rPr>
              <a:t>k</a:t>
            </a:r>
            <a:r>
              <a:rPr lang="hu-HU" dirty="0">
                <a:sym typeface="Wingdings" panose="05000000000000000000" pitchFamily="2" charset="2"/>
              </a:rPr>
              <a:t> experiments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9838" y="5618217"/>
            <a:ext cx="7318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ym typeface="Wingdings" panose="05000000000000000000" pitchFamily="2" charset="2"/>
              </a:rPr>
              <a:t>ADVANTAGE</a:t>
            </a:r>
            <a:r>
              <a:rPr lang="hu-HU" dirty="0">
                <a:sym typeface="Wingdings" panose="05000000000000000000" pitchFamily="2" charset="2"/>
              </a:rPr>
              <a:t>: all observations are used for both training and validation </a:t>
            </a:r>
          </a:p>
          <a:p>
            <a:r>
              <a:rPr lang="hu-HU" dirty="0">
                <a:sym typeface="Wingdings" panose="05000000000000000000" pitchFamily="2" charset="2"/>
              </a:rPr>
              <a:t>		+ each observations are used for validation exactly once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95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15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4281-6DD7-4A88-9E61-534BC191200A}"/>
              </a:ext>
            </a:extLst>
          </p:cNvPr>
          <p:cNvSpPr txBox="1"/>
          <p:nvPr/>
        </p:nvSpPr>
        <p:spPr>
          <a:xfrm>
            <a:off x="1397227" y="1687684"/>
            <a:ext cx="8222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with samples and labels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well. Most of the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techniques rely heavily on datasets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7586B-BA22-4ADE-BFEE-547F78E590A3}"/>
              </a:ext>
            </a:extLst>
          </p:cNvPr>
          <p:cNvSpPr txBox="1"/>
          <p:nvPr/>
        </p:nvSpPr>
        <p:spPr>
          <a:xfrm>
            <a:off x="5270344" y="3282923"/>
            <a:ext cx="6647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training procedure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algorithm will find out what is the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difference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between the two classes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FC32F-FA20-44F3-9881-F0EC3D14C632}"/>
              </a:ext>
            </a:extLst>
          </p:cNvPr>
          <p:cNvSpPr txBox="1"/>
          <p:nvPr/>
        </p:nvSpPr>
        <p:spPr>
          <a:xfrm>
            <a:off x="2764831" y="2659529"/>
            <a:ext cx="666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GIVE THE ALGORITHM THE RIGHT ANSWERS !!!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B7B6FA-3D31-42B0-8104-2D1047C400AD}"/>
              </a:ext>
            </a:extLst>
          </p:cNvPr>
          <p:cNvCxnSpPr/>
          <p:nvPr/>
        </p:nvCxnSpPr>
        <p:spPr>
          <a:xfrm flipV="1">
            <a:off x="970125" y="3215389"/>
            <a:ext cx="0" cy="33624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45128A-BD7A-43CF-AA83-6B1DEE0C0D4B}"/>
              </a:ext>
            </a:extLst>
          </p:cNvPr>
          <p:cNvCxnSpPr/>
          <p:nvPr/>
        </p:nvCxnSpPr>
        <p:spPr>
          <a:xfrm>
            <a:off x="712547" y="6379801"/>
            <a:ext cx="38370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0D53A-0579-4E31-B513-DA656BB42AF6}"/>
              </a:ext>
            </a:extLst>
          </p:cNvPr>
          <p:cNvSpPr txBox="1"/>
          <p:nvPr/>
        </p:nvSpPr>
        <p:spPr>
          <a:xfrm>
            <a:off x="480594" y="461990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F9086-5C4C-4FC1-97AA-219471AF6D01}"/>
              </a:ext>
            </a:extLst>
          </p:cNvPr>
          <p:cNvSpPr txBox="1"/>
          <p:nvPr/>
        </p:nvSpPr>
        <p:spPr>
          <a:xfrm>
            <a:off x="2502781" y="6426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53318-F786-4164-B6A7-4A31A623DBB1}"/>
              </a:ext>
            </a:extLst>
          </p:cNvPr>
          <p:cNvSpPr/>
          <p:nvPr/>
        </p:nvSpPr>
        <p:spPr>
          <a:xfrm>
            <a:off x="1665654" y="4545680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80C663-CDB8-481C-955F-991806E3327D}"/>
              </a:ext>
            </a:extLst>
          </p:cNvPr>
          <p:cNvSpPr/>
          <p:nvPr/>
        </p:nvSpPr>
        <p:spPr>
          <a:xfrm>
            <a:off x="1826640" y="5715511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11E4FB-A566-45C3-BB16-BF694D9DE4C7}"/>
              </a:ext>
            </a:extLst>
          </p:cNvPr>
          <p:cNvSpPr/>
          <p:nvPr/>
        </p:nvSpPr>
        <p:spPr>
          <a:xfrm>
            <a:off x="2180809" y="5108058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ABB604-E34C-4472-A79E-D71ECF687B49}"/>
              </a:ext>
            </a:extLst>
          </p:cNvPr>
          <p:cNvSpPr/>
          <p:nvPr/>
        </p:nvSpPr>
        <p:spPr>
          <a:xfrm>
            <a:off x="3350640" y="5440762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A3E361-2DAA-43EC-A4A3-665568B7C2BF}"/>
              </a:ext>
            </a:extLst>
          </p:cNvPr>
          <p:cNvSpPr/>
          <p:nvPr/>
        </p:nvSpPr>
        <p:spPr>
          <a:xfrm>
            <a:off x="2330062" y="338100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4E6EF7-FD91-460E-8C91-F3D96CFC02A5}"/>
              </a:ext>
            </a:extLst>
          </p:cNvPr>
          <p:cNvSpPr/>
          <p:nvPr/>
        </p:nvSpPr>
        <p:spPr>
          <a:xfrm>
            <a:off x="2923962" y="422370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23400E-9DA8-4A4F-99B3-9138345ED0B1}"/>
              </a:ext>
            </a:extLst>
          </p:cNvPr>
          <p:cNvSpPr/>
          <p:nvPr/>
        </p:nvSpPr>
        <p:spPr>
          <a:xfrm>
            <a:off x="4007843" y="481295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347D9F-0141-40E7-9E92-E326A3FBF866}"/>
              </a:ext>
            </a:extLst>
          </p:cNvPr>
          <p:cNvSpPr/>
          <p:nvPr/>
        </p:nvSpPr>
        <p:spPr>
          <a:xfrm>
            <a:off x="4502277" y="419161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497215-446E-4A7C-A19E-A4FAD9A21F85}"/>
              </a:ext>
            </a:extLst>
          </p:cNvPr>
          <p:cNvSpPr/>
          <p:nvPr/>
        </p:nvSpPr>
        <p:spPr>
          <a:xfrm>
            <a:off x="3623185" y="3707145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1652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3188" y="2594919"/>
            <a:ext cx="1120346" cy="1120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122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3534" y="2594919"/>
            <a:ext cx="1120346" cy="1120346"/>
          </a:xfrm>
          <a:prstGeom prst="rect">
            <a:avLst/>
          </a:prstGeom>
          <a:solidFill>
            <a:srgbClr val="F0BDA8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3188" y="3715265"/>
            <a:ext cx="1120346" cy="1120346"/>
          </a:xfrm>
          <a:prstGeom prst="rect">
            <a:avLst/>
          </a:prstGeom>
          <a:solidFill>
            <a:srgbClr val="F0BDA8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33534" y="3715265"/>
            <a:ext cx="1120346" cy="11203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6908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7254" y="2039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0151" y="2970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0151" y="4090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6363" y="1577000"/>
            <a:ext cx="125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2557" y="3467584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74" y="5073981"/>
            <a:ext cx="6782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Describes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 classification models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A8FB327-CC72-48C8-96B7-2A3E7629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Confusion 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219388-2257-4851-81F1-52EED57D667A}"/>
              </a:ext>
            </a:extLst>
          </p:cNvPr>
          <p:cNvSpPr txBox="1"/>
          <p:nvPr/>
        </p:nvSpPr>
        <p:spPr>
          <a:xfrm>
            <a:off x="3831792" y="5636946"/>
            <a:ext cx="646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diagonal elements are the correct classifications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off-diagonals are the incorrect predictions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10750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Normalization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2321856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8946541" cy="4195481"/>
          </a:xfrm>
        </p:spPr>
        <p:txBody>
          <a:bodyPr>
            <a:noAutofit/>
          </a:bodyPr>
          <a:lstStyle/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are usually transformed into a range before the </a:t>
            </a:r>
            <a:r>
              <a:rPr lang="hu-HU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algorithm is applied</a:t>
            </a:r>
          </a:p>
          <a:p>
            <a:r>
              <a:rPr lang="hu-HU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WHY?</a:t>
            </a:r>
          </a:p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distance formula depends on how features are measured</a:t>
            </a:r>
          </a:p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certain features have much larger values than others </a:t>
            </a:r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distance measurements will be strongly </a:t>
            </a:r>
            <a:r>
              <a:rPr lang="hu-HU" sz="25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dominated by the larger values</a:t>
            </a:r>
          </a:p>
          <a:p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to rescale the various features such that each one </a:t>
            </a:r>
            <a:r>
              <a:rPr lang="hu-HU" sz="25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contributes relatively equally </a:t>
            </a:r>
            <a:r>
              <a:rPr lang="hu-HU" sz="25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the distance formula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Confusion Matrix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784A78-293D-40E1-B037-059DA99E4115}"/>
              </a:ext>
            </a:extLst>
          </p:cNvPr>
          <p:cNvSpPr/>
          <p:nvPr/>
        </p:nvSpPr>
        <p:spPr>
          <a:xfrm>
            <a:off x="3055714" y="5277112"/>
            <a:ext cx="2820365" cy="11134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min-max normalization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E73960-9C30-4FEB-9404-F12C8BBBF061}"/>
              </a:ext>
            </a:extLst>
          </p:cNvPr>
          <p:cNvSpPr/>
          <p:nvPr/>
        </p:nvSpPr>
        <p:spPr>
          <a:xfrm>
            <a:off x="6362223" y="5277112"/>
            <a:ext cx="2820364" cy="1113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z-transformation</a:t>
            </a:r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13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A66971-5E45-40CF-89CA-093D37FC78E4}"/>
              </a:ext>
            </a:extLst>
          </p:cNvPr>
          <p:cNvSpPr/>
          <p:nvPr/>
        </p:nvSpPr>
        <p:spPr>
          <a:xfrm>
            <a:off x="4097438" y="4502554"/>
            <a:ext cx="4386805" cy="15047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5DBA4-4B15-402B-B4EE-91B67B95181C}"/>
              </a:ext>
            </a:extLst>
          </p:cNvPr>
          <p:cNvSpPr txBox="1"/>
          <p:nvPr/>
        </p:nvSpPr>
        <p:spPr>
          <a:xfrm>
            <a:off x="838200" y="1097705"/>
            <a:ext cx="37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MIN-MAX NORMALIZATION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E7F9AD-AF98-46E5-BB51-17F88CABC3D8}"/>
              </a:ext>
            </a:extLst>
          </p:cNvPr>
          <p:cNvSpPr txBox="1"/>
          <p:nvPr/>
        </p:nvSpPr>
        <p:spPr>
          <a:xfrm>
            <a:off x="1341204" y="1772125"/>
            <a:ext cx="7815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process transforms a feature such that all of its values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fall in a range between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2124F-6BAD-47F0-9372-BC486F638877}"/>
              </a:ext>
            </a:extLst>
          </p:cNvPr>
          <p:cNvSpPr txBox="1"/>
          <p:nvPr/>
        </p:nvSpPr>
        <p:spPr>
          <a:xfrm>
            <a:off x="1341204" y="2806001"/>
            <a:ext cx="8468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normalized feature values can be interpreted as indicating how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far from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original value fall along the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range between the original minima and maxima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D3945C-DE5E-4C2C-9C28-19E17297CBAD}"/>
                  </a:ext>
                </a:extLst>
              </p:cNvPr>
              <p:cNvSpPr txBox="1"/>
              <p:nvPr/>
            </p:nvSpPr>
            <p:spPr>
              <a:xfrm>
                <a:off x="4374937" y="4771443"/>
                <a:ext cx="3825278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𝐦𝐢𝐧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hu-HU" sz="32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hu-HU" sz="3200" b="1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fName>
                          <m:e>
                            <m:d>
                              <m:dPr>
                                <m:ctrlPr>
                                  <a:rPr lang="hu-HU" sz="32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32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</m:e>
                        </m:func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𝐦𝐢𝐧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D3945C-DE5E-4C2C-9C28-19E17297C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937" y="4771443"/>
                <a:ext cx="3825278" cy="876843"/>
              </a:xfrm>
              <a:prstGeom prst="rect">
                <a:avLst/>
              </a:prstGeom>
              <a:blipFill>
                <a:blip r:embed="rId2"/>
                <a:stretch>
                  <a:fillRect l="-4147" b="-3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3B0CAEF-3213-40B8-ACD1-916CD3E11C72}"/>
              </a:ext>
            </a:extLst>
          </p:cNvPr>
          <p:cNvSpPr txBox="1"/>
          <p:nvPr/>
        </p:nvSpPr>
        <p:spPr>
          <a:xfrm>
            <a:off x="4714253" y="5186621"/>
            <a:ext cx="73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65442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60D0578-0839-4125-8430-C0D9A7232497}"/>
              </a:ext>
            </a:extLst>
          </p:cNvPr>
          <p:cNvSpPr/>
          <p:nvPr/>
        </p:nvSpPr>
        <p:spPr>
          <a:xfrm>
            <a:off x="3237053" y="2996195"/>
            <a:ext cx="5717894" cy="15212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en-GB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5DBA4-4B15-402B-B4EE-91B67B95181C}"/>
              </a:ext>
            </a:extLst>
          </p:cNvPr>
          <p:cNvSpPr txBox="1"/>
          <p:nvPr/>
        </p:nvSpPr>
        <p:spPr>
          <a:xfrm>
            <a:off x="838200" y="1097705"/>
            <a:ext cx="3790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Z-SCORE TRANSFORMATION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29421-34C1-46AE-A08D-5E29AF3C653F}"/>
              </a:ext>
            </a:extLst>
          </p:cNvPr>
          <p:cNvSpPr txBox="1"/>
          <p:nvPr/>
        </p:nvSpPr>
        <p:spPr>
          <a:xfrm>
            <a:off x="1691539" y="1775990"/>
            <a:ext cx="7946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it is a way of normalizing the dataset as well: the algorithm </a:t>
            </a:r>
          </a:p>
          <a:p>
            <a:pPr lvl="1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uses mean and standard deviation to do 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9256B8-B1B5-48E3-9584-15972F9B3490}"/>
                  </a:ext>
                </a:extLst>
              </p:cNvPr>
              <p:cNvSpPr txBox="1"/>
              <p:nvPr/>
            </p:nvSpPr>
            <p:spPr>
              <a:xfrm>
                <a:off x="3562608" y="3389739"/>
                <a:ext cx="4876656" cy="87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X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hu-HU" sz="3200" b="1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𝐦𝐞𝐚𝐧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𝑺𝒕𝒂𝒏𝒅𝒂𝒓𝒅𝑫𝒆𝒗𝒊𝒂𝒕𝒊𝒐𝒏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hu-HU" sz="32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hu-HU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9256B8-B1B5-48E3-9584-15972F9B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08" y="3389739"/>
                <a:ext cx="4876656" cy="876843"/>
              </a:xfrm>
              <a:prstGeom prst="rect">
                <a:avLst/>
              </a:prstGeom>
              <a:blipFill>
                <a:blip r:embed="rId2"/>
                <a:stretch>
                  <a:fillRect l="-3125" b="-34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448616A-3A3E-4C24-B012-D81A252267FF}"/>
              </a:ext>
            </a:extLst>
          </p:cNvPr>
          <p:cNvSpPr txBox="1"/>
          <p:nvPr/>
        </p:nvSpPr>
        <p:spPr>
          <a:xfrm>
            <a:off x="1362988" y="4932640"/>
            <a:ext cx="9990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Principle Component Analysis (PCA)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prefer using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z-score normalization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for image processing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pixel intensities have to be normalized 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fit within a</a:t>
            </a:r>
          </a:p>
          <a:p>
            <a:pPr algn="ctr"/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certain range + neural networks requires data that on a </a:t>
            </a:r>
            <a:r>
              <a:rPr lang="hu-HU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0-1</a:t>
            </a:r>
            <a:r>
              <a:rPr lang="hu-HU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scale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54F8D-536F-41FA-B17E-76F1345C98CE}"/>
              </a:ext>
            </a:extLst>
          </p:cNvPr>
          <p:cNvSpPr txBox="1"/>
          <p:nvPr/>
        </p:nvSpPr>
        <p:spPr>
          <a:xfrm>
            <a:off x="3913499" y="3804917"/>
            <a:ext cx="733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643541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K-Nearest Neighbors Classifier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929776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 was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first developed by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Evelyn Fix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and 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Joseph Hodges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 </a:t>
            </a:r>
            <a:r>
              <a:rPr lang="en-GB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 </a:t>
            </a:r>
            <a:r>
              <a:rPr lang="en-GB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1951</a:t>
            </a:r>
            <a:endParaRPr lang="hu-H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k-nearest neighbors (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classifier can classify examples by assigning them the class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similar labeled examples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simple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extremely powerful algorithm</a:t>
            </a:r>
          </a:p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well suited for classification tasks where the relationships between the features are very complex and hard to understand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39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training dataset so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examples that are classified into several categories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we have a new example (with the same number of features as the training data)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kNN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algorithm identifies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elements in the training dataset that are the „nearest” in similarity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unlabeled test example is assigned to the class of the majority of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k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nearest neighbors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220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F72AAE-3FB2-4AB0-88AD-8ED9CCDB6F53}"/>
              </a:ext>
            </a:extLst>
          </p:cNvPr>
          <p:cNvCxnSpPr/>
          <p:nvPr/>
        </p:nvCxnSpPr>
        <p:spPr>
          <a:xfrm>
            <a:off x="2032243" y="2143502"/>
            <a:ext cx="770237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FC5D32-8196-47E7-88D4-A3F809E399E2}"/>
              </a:ext>
            </a:extLst>
          </p:cNvPr>
          <p:cNvCxnSpPr/>
          <p:nvPr/>
        </p:nvCxnSpPr>
        <p:spPr>
          <a:xfrm>
            <a:off x="3869283" y="1686300"/>
            <a:ext cx="0" cy="36642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EE2F8C-1190-428F-92A5-7BEC218576BB}"/>
              </a:ext>
            </a:extLst>
          </p:cNvPr>
          <p:cNvCxnSpPr/>
          <p:nvPr/>
        </p:nvCxnSpPr>
        <p:spPr>
          <a:xfrm>
            <a:off x="5965810" y="1686300"/>
            <a:ext cx="0" cy="36723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68262-F14C-4522-8724-3A2A5EFAA7B8}"/>
              </a:ext>
            </a:extLst>
          </p:cNvPr>
          <p:cNvCxnSpPr/>
          <p:nvPr/>
        </p:nvCxnSpPr>
        <p:spPr>
          <a:xfrm>
            <a:off x="7901698" y="1686300"/>
            <a:ext cx="0" cy="36642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7F85D6-392A-4209-AB6D-368C5FDD9BF7}"/>
              </a:ext>
            </a:extLst>
          </p:cNvPr>
          <p:cNvSpPr txBox="1"/>
          <p:nvPr/>
        </p:nvSpPr>
        <p:spPr>
          <a:xfrm>
            <a:off x="2117159" y="1686300"/>
            <a:ext cx="162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INGREDIENTS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4443A-48AC-416E-A6B9-F7B6DF44FBC5}"/>
              </a:ext>
            </a:extLst>
          </p:cNvPr>
          <p:cNvSpPr txBox="1"/>
          <p:nvPr/>
        </p:nvSpPr>
        <p:spPr>
          <a:xfrm>
            <a:off x="4188114" y="1686300"/>
            <a:ext cx="1448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SWEETNESS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C0F43-B6D3-4947-A106-CB32E486A793}"/>
              </a:ext>
            </a:extLst>
          </p:cNvPr>
          <p:cNvSpPr txBox="1"/>
          <p:nvPr/>
        </p:nvSpPr>
        <p:spPr>
          <a:xfrm>
            <a:off x="6071649" y="1686300"/>
            <a:ext cx="170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CRUNCHINESS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4EBFC-B67E-42E4-BB49-7A74CF580093}"/>
              </a:ext>
            </a:extLst>
          </p:cNvPr>
          <p:cNvSpPr txBox="1"/>
          <p:nvPr/>
        </p:nvSpPr>
        <p:spPr>
          <a:xfrm>
            <a:off x="8436224" y="1686300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25792-1762-4165-87E6-C248DF9D44CC}"/>
              </a:ext>
            </a:extLst>
          </p:cNvPr>
          <p:cNvSpPr txBox="1"/>
          <p:nvPr/>
        </p:nvSpPr>
        <p:spPr>
          <a:xfrm>
            <a:off x="2438242" y="2416039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		     10		           9		         fruit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D62CB-34B5-41C1-9F0B-9DF01F4AF38F}"/>
              </a:ext>
            </a:extLst>
          </p:cNvPr>
          <p:cNvSpPr txBox="1"/>
          <p:nvPr/>
        </p:nvSpPr>
        <p:spPr>
          <a:xfrm>
            <a:off x="2438242" y="2963855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		     1		           4		         protein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56656-CCF1-4836-BFC2-61C365BDC869}"/>
              </a:ext>
            </a:extLst>
          </p:cNvPr>
          <p:cNvSpPr txBox="1"/>
          <p:nvPr/>
        </p:nvSpPr>
        <p:spPr>
          <a:xfrm>
            <a:off x="2413530" y="3465329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		     10		           1		         fruit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A5C99-47F8-4F4A-AECD-D29F1BAFAE2C}"/>
              </a:ext>
            </a:extLst>
          </p:cNvPr>
          <p:cNvSpPr txBox="1"/>
          <p:nvPr/>
        </p:nvSpPr>
        <p:spPr>
          <a:xfrm>
            <a:off x="2413530" y="4013145"/>
            <a:ext cx="705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		     7		           10	                          vegetable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4DD37-BD00-4227-A23E-0D6D6ECA31C9}"/>
              </a:ext>
            </a:extLst>
          </p:cNvPr>
          <p:cNvSpPr txBox="1"/>
          <p:nvPr/>
        </p:nvSpPr>
        <p:spPr>
          <a:xfrm>
            <a:off x="2413530" y="4473262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		     1		           1		         protein</a:t>
            </a:r>
          </a:p>
        </p:txBody>
      </p:sp>
    </p:spTree>
    <p:extLst>
      <p:ext uri="{BB962C8B-B14F-4D97-AF65-F5344CB8AC3E}">
        <p14:creationId xmlns:p14="http://schemas.microsoft.com/office/powerpoint/2010/main" val="378424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F72AAE-3FB2-4AB0-88AD-8ED9CCDB6F53}"/>
              </a:ext>
            </a:extLst>
          </p:cNvPr>
          <p:cNvCxnSpPr/>
          <p:nvPr/>
        </p:nvCxnSpPr>
        <p:spPr>
          <a:xfrm>
            <a:off x="2032243" y="2143502"/>
            <a:ext cx="770237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FC5D32-8196-47E7-88D4-A3F809E399E2}"/>
              </a:ext>
            </a:extLst>
          </p:cNvPr>
          <p:cNvCxnSpPr/>
          <p:nvPr/>
        </p:nvCxnSpPr>
        <p:spPr>
          <a:xfrm>
            <a:off x="3869283" y="1686300"/>
            <a:ext cx="0" cy="36642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EE2F8C-1190-428F-92A5-7BEC218576BB}"/>
              </a:ext>
            </a:extLst>
          </p:cNvPr>
          <p:cNvCxnSpPr/>
          <p:nvPr/>
        </p:nvCxnSpPr>
        <p:spPr>
          <a:xfrm>
            <a:off x="5965810" y="1686300"/>
            <a:ext cx="0" cy="367236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68262-F14C-4522-8724-3A2A5EFAA7B8}"/>
              </a:ext>
            </a:extLst>
          </p:cNvPr>
          <p:cNvCxnSpPr/>
          <p:nvPr/>
        </p:nvCxnSpPr>
        <p:spPr>
          <a:xfrm>
            <a:off x="7901698" y="1686300"/>
            <a:ext cx="0" cy="36642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7F85D6-392A-4209-AB6D-368C5FDD9BF7}"/>
              </a:ext>
            </a:extLst>
          </p:cNvPr>
          <p:cNvSpPr txBox="1"/>
          <p:nvPr/>
        </p:nvSpPr>
        <p:spPr>
          <a:xfrm>
            <a:off x="2117159" y="1686300"/>
            <a:ext cx="162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INGREDIENTS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4443A-48AC-416E-A6B9-F7B6DF44FBC5}"/>
              </a:ext>
            </a:extLst>
          </p:cNvPr>
          <p:cNvSpPr txBox="1"/>
          <p:nvPr/>
        </p:nvSpPr>
        <p:spPr>
          <a:xfrm>
            <a:off x="4188114" y="1686300"/>
            <a:ext cx="1448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SWEETNESS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4C0F43-B6D3-4947-A106-CB32E486A793}"/>
              </a:ext>
            </a:extLst>
          </p:cNvPr>
          <p:cNvSpPr txBox="1"/>
          <p:nvPr/>
        </p:nvSpPr>
        <p:spPr>
          <a:xfrm>
            <a:off x="6071649" y="1686300"/>
            <a:ext cx="170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CRUNCHINESS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4EBFC-B67E-42E4-BB49-7A74CF580093}"/>
              </a:ext>
            </a:extLst>
          </p:cNvPr>
          <p:cNvSpPr txBox="1"/>
          <p:nvPr/>
        </p:nvSpPr>
        <p:spPr>
          <a:xfrm>
            <a:off x="8436224" y="1686300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25792-1762-4165-87E6-C248DF9D44CC}"/>
              </a:ext>
            </a:extLst>
          </p:cNvPr>
          <p:cNvSpPr txBox="1"/>
          <p:nvPr/>
        </p:nvSpPr>
        <p:spPr>
          <a:xfrm>
            <a:off x="2438242" y="2416039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		     10		           9		         fruit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D62CB-34B5-41C1-9F0B-9DF01F4AF38F}"/>
              </a:ext>
            </a:extLst>
          </p:cNvPr>
          <p:cNvSpPr txBox="1"/>
          <p:nvPr/>
        </p:nvSpPr>
        <p:spPr>
          <a:xfrm>
            <a:off x="2438242" y="2963855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		     1		           4		         protein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56656-CCF1-4836-BFC2-61C365BDC869}"/>
              </a:ext>
            </a:extLst>
          </p:cNvPr>
          <p:cNvSpPr txBox="1"/>
          <p:nvPr/>
        </p:nvSpPr>
        <p:spPr>
          <a:xfrm>
            <a:off x="2413530" y="3465329"/>
            <a:ext cx="670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		     10		           1		         fruit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A5C99-47F8-4F4A-AECD-D29F1BAFAE2C}"/>
              </a:ext>
            </a:extLst>
          </p:cNvPr>
          <p:cNvSpPr txBox="1"/>
          <p:nvPr/>
        </p:nvSpPr>
        <p:spPr>
          <a:xfrm>
            <a:off x="2413530" y="4013145"/>
            <a:ext cx="705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		     7		           10	                          vegetable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D4DD37-BD00-4227-A23E-0D6D6ECA31C9}"/>
              </a:ext>
            </a:extLst>
          </p:cNvPr>
          <p:cNvSpPr txBox="1"/>
          <p:nvPr/>
        </p:nvSpPr>
        <p:spPr>
          <a:xfrm>
            <a:off x="2413530" y="4473262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		     1		           1		         protein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474AA2-0AE3-4512-BCC3-F8CB27CDC254}"/>
              </a:ext>
            </a:extLst>
          </p:cNvPr>
          <p:cNvSpPr txBox="1"/>
          <p:nvPr/>
        </p:nvSpPr>
        <p:spPr>
          <a:xfrm>
            <a:off x="2413530" y="4875422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tomato		     6		           4		            ???</a:t>
            </a:r>
          </a:p>
        </p:txBody>
      </p:sp>
    </p:spTree>
    <p:extLst>
      <p:ext uri="{BB962C8B-B14F-4D97-AF65-F5344CB8AC3E}">
        <p14:creationId xmlns:p14="http://schemas.microsoft.com/office/powerpoint/2010/main" val="395716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15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4281-6DD7-4A88-9E61-534BC191200A}"/>
              </a:ext>
            </a:extLst>
          </p:cNvPr>
          <p:cNvSpPr txBox="1"/>
          <p:nvPr/>
        </p:nvSpPr>
        <p:spPr>
          <a:xfrm>
            <a:off x="1397227" y="1687684"/>
            <a:ext cx="82221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with samples and labels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well. Most of the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 techniques rely heavily on datasets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7586B-BA22-4ADE-BFEE-547F78E590A3}"/>
              </a:ext>
            </a:extLst>
          </p:cNvPr>
          <p:cNvSpPr txBox="1"/>
          <p:nvPr/>
        </p:nvSpPr>
        <p:spPr>
          <a:xfrm>
            <a:off x="5270344" y="3282923"/>
            <a:ext cx="66479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training procedure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algorithm will find out what is the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difference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between the two classes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FC32F-FA20-44F3-9881-F0EC3D14C632}"/>
              </a:ext>
            </a:extLst>
          </p:cNvPr>
          <p:cNvSpPr txBox="1"/>
          <p:nvPr/>
        </p:nvSpPr>
        <p:spPr>
          <a:xfrm>
            <a:off x="2764831" y="2659529"/>
            <a:ext cx="666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GIVE THE ALGORITHM THE RIGHT ANSWERS !!!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B7B6FA-3D31-42B0-8104-2D1047C400AD}"/>
              </a:ext>
            </a:extLst>
          </p:cNvPr>
          <p:cNvCxnSpPr/>
          <p:nvPr/>
        </p:nvCxnSpPr>
        <p:spPr>
          <a:xfrm flipV="1">
            <a:off x="970125" y="3215389"/>
            <a:ext cx="0" cy="33624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45128A-BD7A-43CF-AA83-6B1DEE0C0D4B}"/>
              </a:ext>
            </a:extLst>
          </p:cNvPr>
          <p:cNvCxnSpPr/>
          <p:nvPr/>
        </p:nvCxnSpPr>
        <p:spPr>
          <a:xfrm>
            <a:off x="712547" y="6379801"/>
            <a:ext cx="38370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0D53A-0579-4E31-B513-DA656BB42AF6}"/>
              </a:ext>
            </a:extLst>
          </p:cNvPr>
          <p:cNvSpPr txBox="1"/>
          <p:nvPr/>
        </p:nvSpPr>
        <p:spPr>
          <a:xfrm>
            <a:off x="480594" y="461990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F9086-5C4C-4FC1-97AA-219471AF6D01}"/>
              </a:ext>
            </a:extLst>
          </p:cNvPr>
          <p:cNvSpPr txBox="1"/>
          <p:nvPr/>
        </p:nvSpPr>
        <p:spPr>
          <a:xfrm>
            <a:off x="2502781" y="6426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53318-F786-4164-B6A7-4A31A623DBB1}"/>
              </a:ext>
            </a:extLst>
          </p:cNvPr>
          <p:cNvSpPr/>
          <p:nvPr/>
        </p:nvSpPr>
        <p:spPr>
          <a:xfrm>
            <a:off x="1665654" y="4545680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80C663-CDB8-481C-955F-991806E3327D}"/>
              </a:ext>
            </a:extLst>
          </p:cNvPr>
          <p:cNvSpPr/>
          <p:nvPr/>
        </p:nvSpPr>
        <p:spPr>
          <a:xfrm>
            <a:off x="1826640" y="5715511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11E4FB-A566-45C3-BB16-BF694D9DE4C7}"/>
              </a:ext>
            </a:extLst>
          </p:cNvPr>
          <p:cNvSpPr/>
          <p:nvPr/>
        </p:nvSpPr>
        <p:spPr>
          <a:xfrm>
            <a:off x="2180809" y="5108058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ABB604-E34C-4472-A79E-D71ECF687B49}"/>
              </a:ext>
            </a:extLst>
          </p:cNvPr>
          <p:cNvSpPr/>
          <p:nvPr/>
        </p:nvSpPr>
        <p:spPr>
          <a:xfrm>
            <a:off x="3350640" y="5440762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A3E361-2DAA-43EC-A4A3-665568B7C2BF}"/>
              </a:ext>
            </a:extLst>
          </p:cNvPr>
          <p:cNvSpPr/>
          <p:nvPr/>
        </p:nvSpPr>
        <p:spPr>
          <a:xfrm>
            <a:off x="2330062" y="338100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4E6EF7-FD91-460E-8C91-F3D96CFC02A5}"/>
              </a:ext>
            </a:extLst>
          </p:cNvPr>
          <p:cNvSpPr/>
          <p:nvPr/>
        </p:nvSpPr>
        <p:spPr>
          <a:xfrm>
            <a:off x="2923962" y="422370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23400E-9DA8-4A4F-99B3-9138345ED0B1}"/>
              </a:ext>
            </a:extLst>
          </p:cNvPr>
          <p:cNvSpPr/>
          <p:nvPr/>
        </p:nvSpPr>
        <p:spPr>
          <a:xfrm>
            <a:off x="4007843" y="481295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347D9F-0141-40E7-9E92-E326A3FBF866}"/>
              </a:ext>
            </a:extLst>
          </p:cNvPr>
          <p:cNvSpPr/>
          <p:nvPr/>
        </p:nvSpPr>
        <p:spPr>
          <a:xfrm>
            <a:off x="4502277" y="419161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497215-446E-4A7C-A19E-A4FAD9A21F85}"/>
              </a:ext>
            </a:extLst>
          </p:cNvPr>
          <p:cNvSpPr/>
          <p:nvPr/>
        </p:nvSpPr>
        <p:spPr>
          <a:xfrm>
            <a:off x="3623185" y="3707145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6E8531-4F1A-4D65-AAB4-EB25AE97EECB}"/>
              </a:ext>
            </a:extLst>
          </p:cNvPr>
          <p:cNvCxnSpPr/>
          <p:nvPr/>
        </p:nvCxnSpPr>
        <p:spPr>
          <a:xfrm>
            <a:off x="1395641" y="3616666"/>
            <a:ext cx="2943505" cy="214749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DFCC4-FF97-4D1A-A798-82BB173C0A99}"/>
              </a:ext>
            </a:extLst>
          </p:cNvPr>
          <p:cNvSpPr txBox="1"/>
          <p:nvPr/>
        </p:nvSpPr>
        <p:spPr>
          <a:xfrm>
            <a:off x="4549640" y="5376463"/>
            <a:ext cx="3764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so-called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boundary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defines the separation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classes</a:t>
            </a:r>
          </a:p>
        </p:txBody>
      </p:sp>
    </p:spTree>
    <p:extLst>
      <p:ext uri="{BB962C8B-B14F-4D97-AF65-F5344CB8AC3E}">
        <p14:creationId xmlns:p14="http://schemas.microsoft.com/office/powerpoint/2010/main" val="35882164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33855209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17317249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5160267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4750878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4279-0FB3-45BF-9EF7-F9DD5AC21961}"/>
              </a:ext>
            </a:extLst>
          </p:cNvPr>
          <p:cNvSpPr txBox="1"/>
          <p:nvPr/>
        </p:nvSpPr>
        <p:spPr>
          <a:xfrm>
            <a:off x="6180793" y="1329600"/>
            <a:ext cx="54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needs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distance-function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classify new data points (such as tomato)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Euclidean-distance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494D42-A8DF-42AE-8BDD-23F66C8C8538}"/>
              </a:ext>
            </a:extLst>
          </p:cNvPr>
          <p:cNvSpPr/>
          <p:nvPr/>
        </p:nvSpPr>
        <p:spPr>
          <a:xfrm>
            <a:off x="4500703" y="3390592"/>
            <a:ext cx="1490161" cy="1490161"/>
          </a:xfrm>
          <a:prstGeom prst="ellipse">
            <a:avLst/>
          </a:prstGeom>
          <a:noFill/>
          <a:ln w="76200">
            <a:solidFill>
              <a:srgbClr val="F0BD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4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lazy learners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learn anything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just store the training data – training is very fast (because there is no training at all) but making the prediction is rather slow (calculating the distances is expensive)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who dimension reduction approaches can be applied with principle components (PCA)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DO NOT BUILD A MODEL !!!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non-parametric learning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no parameters are to be learned about the data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linear regression and logistic regression we have to learn the </a:t>
            </a:r>
            <a:r>
              <a:rPr lang="hu-HU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 either with gradient descent or with maximum likelihood method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253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E823AB-4B0D-4B1A-986A-5B2EC252A3D5}"/>
              </a:ext>
            </a:extLst>
          </p:cNvPr>
          <p:cNvCxnSpPr/>
          <p:nvPr/>
        </p:nvCxnSpPr>
        <p:spPr>
          <a:xfrm flipV="1">
            <a:off x="1469984" y="2720052"/>
            <a:ext cx="717631" cy="986741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DA8103-B006-4124-841F-801172FE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types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metrics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EFFCE-6D00-42CE-B5AF-0ACC3CED3276}"/>
              </a:ext>
            </a:extLst>
          </p:cNvPr>
          <p:cNvSpPr/>
          <p:nvPr/>
        </p:nvSpPr>
        <p:spPr>
          <a:xfrm>
            <a:off x="1296364" y="3533173"/>
            <a:ext cx="347241" cy="347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A474AD-68ED-4753-B22F-A59347E5442C}"/>
              </a:ext>
            </a:extLst>
          </p:cNvPr>
          <p:cNvSpPr/>
          <p:nvPr/>
        </p:nvSpPr>
        <p:spPr>
          <a:xfrm>
            <a:off x="2027721" y="2561533"/>
            <a:ext cx="347241" cy="347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6BDA7-77A6-4200-BB2C-AD43DBF6E844}"/>
              </a:ext>
            </a:extLst>
          </p:cNvPr>
          <p:cNvSpPr txBox="1"/>
          <p:nvPr/>
        </p:nvSpPr>
        <p:spPr>
          <a:xfrm>
            <a:off x="359889" y="388041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58096A-9373-419E-870A-655047AEA029}"/>
              </a:ext>
            </a:extLst>
          </p:cNvPr>
          <p:cNvSpPr txBox="1"/>
          <p:nvPr/>
        </p:nvSpPr>
        <p:spPr>
          <a:xfrm>
            <a:off x="2328662" y="223279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E34EF-14F5-4903-BFD2-6687C08E3347}"/>
              </a:ext>
            </a:extLst>
          </p:cNvPr>
          <p:cNvSpPr txBox="1"/>
          <p:nvPr/>
        </p:nvSpPr>
        <p:spPr>
          <a:xfrm>
            <a:off x="1043565" y="2830899"/>
            <a:ext cx="77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d(P,Q)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89E429-482E-4596-A304-7187A508C69E}"/>
              </a:ext>
            </a:extLst>
          </p:cNvPr>
          <p:cNvSpPr txBox="1"/>
          <p:nvPr/>
        </p:nvSpPr>
        <p:spPr>
          <a:xfrm>
            <a:off x="3813760" y="2133639"/>
            <a:ext cx="74045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0" i="1" dirty="0">
                <a:solidFill>
                  <a:srgbClr val="4D5156"/>
                </a:solidFill>
                <a:effectLst/>
              </a:rPr>
              <a:t>i</a:t>
            </a:r>
            <a:r>
              <a:rPr lang="en-GB" sz="2400" b="0" i="1" dirty="0">
                <a:solidFill>
                  <a:srgbClr val="4D5156"/>
                </a:solidFill>
                <a:effectLst/>
              </a:rPr>
              <a:t>n mathematics a metric or </a:t>
            </a:r>
            <a:r>
              <a:rPr lang="en-GB" sz="2400" b="1" i="1" dirty="0">
                <a:solidFill>
                  <a:srgbClr val="4D5156"/>
                </a:solidFill>
                <a:effectLst/>
              </a:rPr>
              <a:t>distance function </a:t>
            </a:r>
            <a:r>
              <a:rPr lang="en-GB" sz="2400" b="0" i="1" dirty="0">
                <a:solidFill>
                  <a:srgbClr val="4D5156"/>
                </a:solidFill>
                <a:effectLst/>
              </a:rPr>
              <a:t>is a function </a:t>
            </a:r>
            <a:endParaRPr lang="hu-HU" sz="2400" b="0" i="1" dirty="0">
              <a:solidFill>
                <a:srgbClr val="4D5156"/>
              </a:solidFill>
              <a:effectLst/>
            </a:endParaRPr>
          </a:p>
          <a:p>
            <a:pPr algn="ctr"/>
            <a:r>
              <a:rPr lang="en-GB" sz="2400" b="0" i="1" dirty="0">
                <a:solidFill>
                  <a:srgbClr val="4D5156"/>
                </a:solidFill>
                <a:effectLst/>
              </a:rPr>
              <a:t>that gives a distance between each pair of </a:t>
            </a:r>
            <a:endParaRPr lang="hu-HU" sz="2400" b="0" i="1" dirty="0">
              <a:solidFill>
                <a:srgbClr val="4D5156"/>
              </a:solidFill>
              <a:effectLst/>
            </a:endParaRPr>
          </a:p>
          <a:p>
            <a:pPr algn="ctr"/>
            <a:r>
              <a:rPr lang="en-GB" sz="2400" b="0" i="1" dirty="0">
                <a:solidFill>
                  <a:srgbClr val="4D5156"/>
                </a:solidFill>
                <a:effectLst/>
              </a:rPr>
              <a:t>point elements of a set</a:t>
            </a:r>
            <a:endParaRPr lang="hu-HU" sz="2400" b="0" i="1" dirty="0">
              <a:solidFill>
                <a:srgbClr val="4D5156"/>
              </a:solidFill>
              <a:effectLst/>
            </a:endParaRPr>
          </a:p>
          <a:p>
            <a:pPr algn="ctr"/>
            <a:endParaRPr lang="hu-HU" sz="2400" i="1" dirty="0">
              <a:solidFill>
                <a:srgbClr val="4D5156"/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HOW WE CAN MEASURE THE SIMILARITY !!!</a:t>
            </a:r>
            <a:endParaRPr lang="en-GB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A4ABDF-9310-4B06-8927-47CD4371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6" y="4392527"/>
            <a:ext cx="7340588" cy="13143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AAAA08-6203-4D8C-A20B-C7650D9D46A0}"/>
              </a:ext>
            </a:extLst>
          </p:cNvPr>
          <p:cNvSpPr txBox="1"/>
          <p:nvPr/>
        </p:nvSpPr>
        <p:spPr>
          <a:xfrm>
            <a:off x="4502358" y="5886179"/>
            <a:ext cx="3187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„Euclidean-distance”</a:t>
            </a:r>
            <a:endParaRPr lang="en-GB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772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E823AB-4B0D-4B1A-986A-5B2EC252A3D5}"/>
              </a:ext>
            </a:extLst>
          </p:cNvPr>
          <p:cNvCxnSpPr>
            <a:cxnSpLocks/>
          </p:cNvCxnSpPr>
          <p:nvPr/>
        </p:nvCxnSpPr>
        <p:spPr>
          <a:xfrm flipV="1">
            <a:off x="1469984" y="2731625"/>
            <a:ext cx="0" cy="975169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DA8103-B006-4124-841F-801172FE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are several types of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 metrics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4EFFCE-6D00-42CE-B5AF-0ACC3CED3276}"/>
              </a:ext>
            </a:extLst>
          </p:cNvPr>
          <p:cNvSpPr/>
          <p:nvPr/>
        </p:nvSpPr>
        <p:spPr>
          <a:xfrm>
            <a:off x="1296364" y="3533173"/>
            <a:ext cx="347241" cy="347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6BDA7-77A6-4200-BB2C-AD43DBF6E844}"/>
              </a:ext>
            </a:extLst>
          </p:cNvPr>
          <p:cNvSpPr txBox="1"/>
          <p:nvPr/>
        </p:nvSpPr>
        <p:spPr>
          <a:xfrm>
            <a:off x="359889" y="388041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P(x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58096A-9373-419E-870A-655047AEA029}"/>
              </a:ext>
            </a:extLst>
          </p:cNvPr>
          <p:cNvSpPr txBox="1"/>
          <p:nvPr/>
        </p:nvSpPr>
        <p:spPr>
          <a:xfrm>
            <a:off x="2328662" y="223279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Q(x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0E34EF-14F5-4903-BFD2-6687C08E3347}"/>
              </a:ext>
            </a:extLst>
          </p:cNvPr>
          <p:cNvSpPr txBox="1"/>
          <p:nvPr/>
        </p:nvSpPr>
        <p:spPr>
          <a:xfrm>
            <a:off x="657213" y="2678499"/>
            <a:ext cx="77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d(P,Q)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89E429-482E-4596-A304-7187A508C69E}"/>
              </a:ext>
            </a:extLst>
          </p:cNvPr>
          <p:cNvSpPr txBox="1"/>
          <p:nvPr/>
        </p:nvSpPr>
        <p:spPr>
          <a:xfrm>
            <a:off x="3813760" y="2133639"/>
            <a:ext cx="74045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0" i="1" dirty="0">
                <a:solidFill>
                  <a:srgbClr val="4D5156"/>
                </a:solidFill>
                <a:effectLst/>
              </a:rPr>
              <a:t>i</a:t>
            </a:r>
            <a:r>
              <a:rPr lang="en-GB" sz="2400" b="0" i="1" dirty="0">
                <a:solidFill>
                  <a:srgbClr val="4D5156"/>
                </a:solidFill>
                <a:effectLst/>
              </a:rPr>
              <a:t>n mathematics a metric or </a:t>
            </a:r>
            <a:r>
              <a:rPr lang="en-GB" sz="2400" b="1" i="1" dirty="0">
                <a:solidFill>
                  <a:srgbClr val="4D5156"/>
                </a:solidFill>
                <a:effectLst/>
              </a:rPr>
              <a:t>distance function </a:t>
            </a:r>
            <a:r>
              <a:rPr lang="en-GB" sz="2400" b="0" i="1" dirty="0">
                <a:solidFill>
                  <a:srgbClr val="4D5156"/>
                </a:solidFill>
                <a:effectLst/>
              </a:rPr>
              <a:t>is a function </a:t>
            </a:r>
            <a:endParaRPr lang="hu-HU" sz="2400" b="0" i="1" dirty="0">
              <a:solidFill>
                <a:srgbClr val="4D5156"/>
              </a:solidFill>
              <a:effectLst/>
            </a:endParaRPr>
          </a:p>
          <a:p>
            <a:pPr algn="ctr"/>
            <a:r>
              <a:rPr lang="en-GB" sz="2400" b="0" i="1" dirty="0">
                <a:solidFill>
                  <a:srgbClr val="4D5156"/>
                </a:solidFill>
                <a:effectLst/>
              </a:rPr>
              <a:t>that gives a distance between each pair of </a:t>
            </a:r>
            <a:endParaRPr lang="hu-HU" sz="2400" b="0" i="1" dirty="0">
              <a:solidFill>
                <a:srgbClr val="4D5156"/>
              </a:solidFill>
              <a:effectLst/>
            </a:endParaRPr>
          </a:p>
          <a:p>
            <a:pPr algn="ctr"/>
            <a:r>
              <a:rPr lang="en-GB" sz="2400" b="0" i="1" dirty="0">
                <a:solidFill>
                  <a:srgbClr val="4D5156"/>
                </a:solidFill>
                <a:effectLst/>
              </a:rPr>
              <a:t>point elements of a set</a:t>
            </a:r>
            <a:endParaRPr lang="hu-HU" sz="2400" b="0" i="1" dirty="0">
              <a:solidFill>
                <a:srgbClr val="4D5156"/>
              </a:solidFill>
              <a:effectLst/>
            </a:endParaRPr>
          </a:p>
          <a:p>
            <a:pPr algn="ctr"/>
            <a:endParaRPr lang="hu-HU" sz="2400" i="1" dirty="0">
              <a:solidFill>
                <a:srgbClr val="4D5156"/>
              </a:solidFill>
            </a:endParaRPr>
          </a:p>
          <a:p>
            <a:pPr algn="ctr"/>
            <a:r>
              <a:rPr lang="hu-HU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HOW WE CAN MEASURE THE SIMILARITY !!!</a:t>
            </a:r>
            <a:endParaRPr lang="en-GB" sz="2400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AAA08-6203-4D8C-A20B-C7650D9D46A0}"/>
              </a:ext>
            </a:extLst>
          </p:cNvPr>
          <p:cNvSpPr txBox="1"/>
          <p:nvPr/>
        </p:nvSpPr>
        <p:spPr>
          <a:xfrm>
            <a:off x="4372582" y="5886179"/>
            <a:ext cx="3446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„Manhattan-distance”</a:t>
            </a:r>
            <a:endParaRPr lang="en-GB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1AA7FE-2121-476E-A2E5-433A774AE828}"/>
              </a:ext>
            </a:extLst>
          </p:cNvPr>
          <p:cNvCxnSpPr>
            <a:cxnSpLocks/>
          </p:cNvCxnSpPr>
          <p:nvPr/>
        </p:nvCxnSpPr>
        <p:spPr>
          <a:xfrm>
            <a:off x="1442679" y="2731625"/>
            <a:ext cx="740781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DA474AD-68ED-4753-B22F-A59347E5442C}"/>
              </a:ext>
            </a:extLst>
          </p:cNvPr>
          <p:cNvSpPr/>
          <p:nvPr/>
        </p:nvSpPr>
        <p:spPr>
          <a:xfrm>
            <a:off x="2027721" y="2561533"/>
            <a:ext cx="347241" cy="3472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B744DF-B1EB-4332-87BC-EC6CEC31CD87}"/>
              </a:ext>
            </a:extLst>
          </p:cNvPr>
          <p:cNvSpPr/>
          <p:nvPr/>
        </p:nvSpPr>
        <p:spPr>
          <a:xfrm>
            <a:off x="2796866" y="4356684"/>
            <a:ext cx="6659648" cy="13125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840896-92AB-46C1-BBFD-670CAD6DB2D4}"/>
              </a:ext>
            </a:extLst>
          </p:cNvPr>
          <p:cNvSpPr txBox="1"/>
          <p:nvPr/>
        </p:nvSpPr>
        <p:spPr>
          <a:xfrm>
            <a:off x="3110272" y="4750270"/>
            <a:ext cx="6284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dist(x,y) = |x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+ |x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+ ... + |x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-y</a:t>
            </a:r>
            <a:r>
              <a:rPr lang="hu-HU" sz="28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hu-HU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</a:p>
        </p:txBody>
      </p:sp>
    </p:spTree>
    <p:extLst>
      <p:ext uri="{BB962C8B-B14F-4D97-AF65-F5344CB8AC3E}">
        <p14:creationId xmlns:p14="http://schemas.microsoft.com/office/powerpoint/2010/main" val="14783990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AAAA08-6203-4D8C-A20B-C7650D9D46A0}"/>
              </a:ext>
            </a:extLst>
          </p:cNvPr>
          <p:cNvSpPr txBox="1"/>
          <p:nvPr/>
        </p:nvSpPr>
        <p:spPr>
          <a:xfrm>
            <a:off x="838200" y="4075086"/>
            <a:ext cx="3726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u="sng" dirty="0">
                <a:solidFill>
                  <a:srgbClr val="FFC000"/>
                </a:solidFill>
              </a:rPr>
              <a:t>MANHATTAN-DISTANCE</a:t>
            </a:r>
            <a:endParaRPr lang="en-GB" sz="2800" b="1" u="sng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ED438A-759E-49F0-95B7-0E93B0FCBBEE}"/>
              </a:ext>
            </a:extLst>
          </p:cNvPr>
          <p:cNvSpPr txBox="1"/>
          <p:nvPr/>
        </p:nvSpPr>
        <p:spPr>
          <a:xfrm>
            <a:off x="828126" y="1642570"/>
            <a:ext cx="345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="1" u="sng" dirty="0">
                <a:solidFill>
                  <a:srgbClr val="FFC000"/>
                </a:solidFill>
              </a:rPr>
              <a:t>EUCLIDEAN-DISTANCE</a:t>
            </a:r>
            <a:endParaRPr lang="en-GB" sz="2800" b="1" u="sng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BA0C9-E4E0-402C-848B-FB99D113C1FF}"/>
              </a:ext>
            </a:extLst>
          </p:cNvPr>
          <p:cNvSpPr txBox="1"/>
          <p:nvPr/>
        </p:nvSpPr>
        <p:spPr>
          <a:xfrm>
            <a:off x="838200" y="2282682"/>
            <a:ext cx="85106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usually not recommended in higher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scales poorly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number of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deal with the </a:t>
            </a: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 euclidean distance 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well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5B7368-9F87-4039-8FD0-DF0881C2A365}"/>
              </a:ext>
            </a:extLst>
          </p:cNvPr>
          <p:cNvSpPr txBox="1"/>
          <p:nvPr/>
        </p:nvSpPr>
        <p:spPr>
          <a:xfrm>
            <a:off x="838200" y="4633031"/>
            <a:ext cx="67247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 is usually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scales well</a:t>
            </a:r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with the number of dimensions</a:t>
            </a:r>
          </a:p>
        </p:txBody>
      </p:sp>
    </p:spTree>
    <p:extLst>
      <p:ext uri="{BB962C8B-B14F-4D97-AF65-F5344CB8AC3E}">
        <p14:creationId xmlns:p14="http://schemas.microsoft.com/office/powerpoint/2010/main" val="42763199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7ECB44-DDF7-4F09-89A9-AF8F3F8C047E}"/>
              </a:ext>
            </a:extLst>
          </p:cNvPr>
          <p:cNvSpPr/>
          <p:nvPr/>
        </p:nvSpPr>
        <p:spPr>
          <a:xfrm>
            <a:off x="5873906" y="3907640"/>
            <a:ext cx="5722735" cy="6347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52A4D-6CC1-468B-B3F6-DFEEACC327CB}"/>
              </a:ext>
            </a:extLst>
          </p:cNvPr>
          <p:cNvCxnSpPr>
            <a:cxnSpLocks/>
          </p:cNvCxnSpPr>
          <p:nvPr/>
        </p:nvCxnSpPr>
        <p:spPr>
          <a:xfrm flipH="1" flipV="1">
            <a:off x="4165600" y="2585720"/>
            <a:ext cx="1122680" cy="1442720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5160267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4750878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4279-0FB3-45BF-9EF7-F9DD5AC21961}"/>
              </a:ext>
            </a:extLst>
          </p:cNvPr>
          <p:cNvSpPr txBox="1"/>
          <p:nvPr/>
        </p:nvSpPr>
        <p:spPr>
          <a:xfrm>
            <a:off x="6180793" y="1329600"/>
            <a:ext cx="54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needs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distance-function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classify new data points (such as tomato)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Euclidean-distance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35032C-D663-492C-AE9B-C6045D867A48}"/>
              </a:ext>
            </a:extLst>
          </p:cNvPr>
          <p:cNvSpPr txBox="1"/>
          <p:nvPr/>
        </p:nvSpPr>
        <p:spPr>
          <a:xfrm>
            <a:off x="5894226" y="4061596"/>
            <a:ext cx="222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dist(tomato,carrot)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/>
              <p:nvPr/>
            </p:nvSpPr>
            <p:spPr>
              <a:xfrm>
                <a:off x="8002951" y="3990505"/>
                <a:ext cx="362047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6.083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951" y="3990505"/>
                <a:ext cx="3620478" cy="465064"/>
              </a:xfrm>
              <a:prstGeom prst="rect">
                <a:avLst/>
              </a:prstGeom>
              <a:blipFill>
                <a:blip r:embed="rId2"/>
                <a:stretch>
                  <a:fillRect r="-842" b="-22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4187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7ECB44-DDF7-4F09-89A9-AF8F3F8C047E}"/>
              </a:ext>
            </a:extLst>
          </p:cNvPr>
          <p:cNvSpPr/>
          <p:nvPr/>
        </p:nvSpPr>
        <p:spPr>
          <a:xfrm>
            <a:off x="5873906" y="3907640"/>
            <a:ext cx="5722735" cy="6347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52A4D-6CC1-468B-B3F6-DFEEACC327CB}"/>
              </a:ext>
            </a:extLst>
          </p:cNvPr>
          <p:cNvCxnSpPr>
            <a:cxnSpLocks/>
          </p:cNvCxnSpPr>
          <p:nvPr/>
        </p:nvCxnSpPr>
        <p:spPr>
          <a:xfrm flipV="1">
            <a:off x="5288280" y="3150870"/>
            <a:ext cx="1678305" cy="877570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5160267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4750878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4279-0FB3-45BF-9EF7-F9DD5AC21961}"/>
              </a:ext>
            </a:extLst>
          </p:cNvPr>
          <p:cNvSpPr txBox="1"/>
          <p:nvPr/>
        </p:nvSpPr>
        <p:spPr>
          <a:xfrm>
            <a:off x="6180793" y="1329600"/>
            <a:ext cx="54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needs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distance-function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classify new data points (such as tomato)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Euclidean-distance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35032C-D663-492C-AE9B-C6045D867A48}"/>
              </a:ext>
            </a:extLst>
          </p:cNvPr>
          <p:cNvSpPr txBox="1"/>
          <p:nvPr/>
        </p:nvSpPr>
        <p:spPr>
          <a:xfrm>
            <a:off x="5894226" y="4061596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dist(tomato,apple)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/>
              <p:nvPr/>
            </p:nvSpPr>
            <p:spPr>
              <a:xfrm>
                <a:off x="8002951" y="3990505"/>
                <a:ext cx="3620478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6.403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951" y="3990505"/>
                <a:ext cx="3620478" cy="465064"/>
              </a:xfrm>
              <a:prstGeom prst="rect">
                <a:avLst/>
              </a:prstGeom>
              <a:blipFill>
                <a:blip r:embed="rId2"/>
                <a:stretch>
                  <a:fillRect r="-842" b="-22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8337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7ECB44-DDF7-4F09-89A9-AF8F3F8C047E}"/>
              </a:ext>
            </a:extLst>
          </p:cNvPr>
          <p:cNvSpPr/>
          <p:nvPr/>
        </p:nvSpPr>
        <p:spPr>
          <a:xfrm>
            <a:off x="5873907" y="3907640"/>
            <a:ext cx="5137176" cy="6347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52A4D-6CC1-468B-B3F6-DFEEACC327CB}"/>
              </a:ext>
            </a:extLst>
          </p:cNvPr>
          <p:cNvCxnSpPr>
            <a:cxnSpLocks/>
          </p:cNvCxnSpPr>
          <p:nvPr/>
        </p:nvCxnSpPr>
        <p:spPr>
          <a:xfrm flipH="1">
            <a:off x="3935845" y="4028440"/>
            <a:ext cx="1352435" cy="988568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5160267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4750878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4279-0FB3-45BF-9EF7-F9DD5AC21961}"/>
              </a:ext>
            </a:extLst>
          </p:cNvPr>
          <p:cNvSpPr txBox="1"/>
          <p:nvPr/>
        </p:nvSpPr>
        <p:spPr>
          <a:xfrm>
            <a:off x="6180793" y="1329600"/>
            <a:ext cx="54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needs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distance-function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classify new data points (such as tomato)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Euclidean-distance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35032C-D663-492C-AE9B-C6045D867A48}"/>
              </a:ext>
            </a:extLst>
          </p:cNvPr>
          <p:cNvSpPr txBox="1"/>
          <p:nvPr/>
        </p:nvSpPr>
        <p:spPr>
          <a:xfrm>
            <a:off x="5894226" y="4061596"/>
            <a:ext cx="2235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dist(tomato,bacon)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/>
              <p:nvPr/>
            </p:nvSpPr>
            <p:spPr>
              <a:xfrm>
                <a:off x="8002951" y="3990505"/>
                <a:ext cx="3008131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5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951" y="3990505"/>
                <a:ext cx="3008131" cy="465064"/>
              </a:xfrm>
              <a:prstGeom prst="rect">
                <a:avLst/>
              </a:prstGeom>
              <a:blipFill>
                <a:blip r:embed="rId2"/>
                <a:stretch>
                  <a:fillRect r="-1217" b="-22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10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55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UNSUPERVISED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4281-6DD7-4A88-9E61-534BC191200A}"/>
              </a:ext>
            </a:extLst>
          </p:cNvPr>
          <p:cNvSpPr txBox="1"/>
          <p:nvPr/>
        </p:nvSpPr>
        <p:spPr>
          <a:xfrm>
            <a:off x="1108083" y="1687684"/>
            <a:ext cx="880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without labels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algorithm itself will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patterns in the unlabeled dataset (such as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 algorithms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7586B-BA22-4ADE-BFEE-547F78E590A3}"/>
              </a:ext>
            </a:extLst>
          </p:cNvPr>
          <p:cNvSpPr txBox="1"/>
          <p:nvPr/>
        </p:nvSpPr>
        <p:spPr>
          <a:xfrm>
            <a:off x="5270344" y="3282923"/>
            <a:ext cx="65092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training procedure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algorithm will find the most relevant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features to make the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FC32F-FA20-44F3-9881-F0EC3D14C632}"/>
              </a:ext>
            </a:extLst>
          </p:cNvPr>
          <p:cNvSpPr txBox="1"/>
          <p:nvPr/>
        </p:nvSpPr>
        <p:spPr>
          <a:xfrm>
            <a:off x="2687287" y="2661326"/>
            <a:ext cx="775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DO NOT GIVE THE ALGORITHM THE RIGHT ANSWERS !!!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B7B6FA-3D31-42B0-8104-2D1047C400AD}"/>
              </a:ext>
            </a:extLst>
          </p:cNvPr>
          <p:cNvCxnSpPr/>
          <p:nvPr/>
        </p:nvCxnSpPr>
        <p:spPr>
          <a:xfrm flipV="1">
            <a:off x="970125" y="3215389"/>
            <a:ext cx="0" cy="33624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45128A-BD7A-43CF-AA83-6B1DEE0C0D4B}"/>
              </a:ext>
            </a:extLst>
          </p:cNvPr>
          <p:cNvCxnSpPr/>
          <p:nvPr/>
        </p:nvCxnSpPr>
        <p:spPr>
          <a:xfrm>
            <a:off x="712547" y="6379801"/>
            <a:ext cx="38370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0D53A-0579-4E31-B513-DA656BB42AF6}"/>
              </a:ext>
            </a:extLst>
          </p:cNvPr>
          <p:cNvSpPr txBox="1"/>
          <p:nvPr/>
        </p:nvSpPr>
        <p:spPr>
          <a:xfrm>
            <a:off x="480594" y="461990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F9086-5C4C-4FC1-97AA-219471AF6D01}"/>
              </a:ext>
            </a:extLst>
          </p:cNvPr>
          <p:cNvSpPr txBox="1"/>
          <p:nvPr/>
        </p:nvSpPr>
        <p:spPr>
          <a:xfrm>
            <a:off x="2502781" y="6426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53318-F786-4164-B6A7-4A31A623DBB1}"/>
              </a:ext>
            </a:extLst>
          </p:cNvPr>
          <p:cNvSpPr/>
          <p:nvPr/>
        </p:nvSpPr>
        <p:spPr>
          <a:xfrm>
            <a:off x="1665654" y="465764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80C663-CDB8-481C-955F-991806E3327D}"/>
              </a:ext>
            </a:extLst>
          </p:cNvPr>
          <p:cNvSpPr/>
          <p:nvPr/>
        </p:nvSpPr>
        <p:spPr>
          <a:xfrm>
            <a:off x="1826640" y="5715511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11E4FB-A566-45C3-BB16-BF694D9DE4C7}"/>
              </a:ext>
            </a:extLst>
          </p:cNvPr>
          <p:cNvSpPr/>
          <p:nvPr/>
        </p:nvSpPr>
        <p:spPr>
          <a:xfrm>
            <a:off x="2180809" y="5108058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ABB604-E34C-4472-A79E-D71ECF687B49}"/>
              </a:ext>
            </a:extLst>
          </p:cNvPr>
          <p:cNvSpPr/>
          <p:nvPr/>
        </p:nvSpPr>
        <p:spPr>
          <a:xfrm>
            <a:off x="3782469" y="5462741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A3E361-2DAA-43EC-A4A3-665568B7C2BF}"/>
              </a:ext>
            </a:extLst>
          </p:cNvPr>
          <p:cNvSpPr/>
          <p:nvPr/>
        </p:nvSpPr>
        <p:spPr>
          <a:xfrm>
            <a:off x="2414038" y="3483639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4E6EF7-FD91-460E-8C91-F3D96CFC02A5}"/>
              </a:ext>
            </a:extLst>
          </p:cNvPr>
          <p:cNvSpPr/>
          <p:nvPr/>
        </p:nvSpPr>
        <p:spPr>
          <a:xfrm>
            <a:off x="2955769" y="4009036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23400E-9DA8-4A4F-99B3-9138345ED0B1}"/>
              </a:ext>
            </a:extLst>
          </p:cNvPr>
          <p:cNvSpPr/>
          <p:nvPr/>
        </p:nvSpPr>
        <p:spPr>
          <a:xfrm>
            <a:off x="4090807" y="5043758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347D9F-0141-40E7-9E92-E326A3FBF866}"/>
              </a:ext>
            </a:extLst>
          </p:cNvPr>
          <p:cNvSpPr/>
          <p:nvPr/>
        </p:nvSpPr>
        <p:spPr>
          <a:xfrm>
            <a:off x="3444934" y="4947072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497215-446E-4A7C-A19E-A4FAD9A21F85}"/>
              </a:ext>
            </a:extLst>
          </p:cNvPr>
          <p:cNvSpPr/>
          <p:nvPr/>
        </p:nvSpPr>
        <p:spPr>
          <a:xfrm>
            <a:off x="3367924" y="3635390"/>
            <a:ext cx="321972" cy="3219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66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52A4D-6CC1-468B-B3F6-DFEEACC327CB}"/>
              </a:ext>
            </a:extLst>
          </p:cNvPr>
          <p:cNvCxnSpPr>
            <a:cxnSpLocks/>
          </p:cNvCxnSpPr>
          <p:nvPr/>
        </p:nvCxnSpPr>
        <p:spPr>
          <a:xfrm>
            <a:off x="5288281" y="4028440"/>
            <a:ext cx="1930399" cy="1518920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7ECB44-DDF7-4F09-89A9-AF8F3F8C047E}"/>
              </a:ext>
            </a:extLst>
          </p:cNvPr>
          <p:cNvSpPr/>
          <p:nvPr/>
        </p:nvSpPr>
        <p:spPr>
          <a:xfrm>
            <a:off x="6048089" y="3894564"/>
            <a:ext cx="5359888" cy="6347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5160267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4750878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4279-0FB3-45BF-9EF7-F9DD5AC21961}"/>
              </a:ext>
            </a:extLst>
          </p:cNvPr>
          <p:cNvSpPr txBox="1"/>
          <p:nvPr/>
        </p:nvSpPr>
        <p:spPr>
          <a:xfrm>
            <a:off x="6180793" y="1329600"/>
            <a:ext cx="54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needs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distance-function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classify new data points (such as tomato)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Euclidean-distance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35032C-D663-492C-AE9B-C6045D867A48}"/>
              </a:ext>
            </a:extLst>
          </p:cNvPr>
          <p:cNvSpPr txBox="1"/>
          <p:nvPr/>
        </p:nvSpPr>
        <p:spPr>
          <a:xfrm>
            <a:off x="6081040" y="4061596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dist(tomato,banana)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/>
              <p:nvPr/>
            </p:nvSpPr>
            <p:spPr>
              <a:xfrm>
                <a:off x="8245958" y="3977429"/>
                <a:ext cx="3162019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5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958" y="3977429"/>
                <a:ext cx="3162019" cy="465064"/>
              </a:xfrm>
              <a:prstGeom prst="rect">
                <a:avLst/>
              </a:prstGeom>
              <a:blipFill>
                <a:blip r:embed="rId2"/>
                <a:stretch>
                  <a:fillRect r="-1158" b="-20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2087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752A4D-6CC1-468B-B3F6-DFEEACC327CB}"/>
              </a:ext>
            </a:extLst>
          </p:cNvPr>
          <p:cNvCxnSpPr>
            <a:cxnSpLocks/>
            <a:endCxn id="32" idx="7"/>
          </p:cNvCxnSpPr>
          <p:nvPr/>
        </p:nvCxnSpPr>
        <p:spPr>
          <a:xfrm flipH="1">
            <a:off x="3618133" y="4028440"/>
            <a:ext cx="1670148" cy="1688870"/>
          </a:xfrm>
          <a:prstGeom prst="line">
            <a:avLst/>
          </a:prstGeom>
          <a:ln w="1905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7ECB44-DDF7-4F09-89A9-AF8F3F8C047E}"/>
              </a:ext>
            </a:extLst>
          </p:cNvPr>
          <p:cNvSpPr/>
          <p:nvPr/>
        </p:nvSpPr>
        <p:spPr>
          <a:xfrm>
            <a:off x="6048088" y="3894564"/>
            <a:ext cx="5436167" cy="6347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2866806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2504341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204231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9350135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3524933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4023322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6836545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6467253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7100155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3788543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4605836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3393128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3937951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3008851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6572935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3524933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3114786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4500703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5936815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7028390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5160267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4750878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F44279-0FB3-45BF-9EF7-F9DD5AC21961}"/>
              </a:ext>
            </a:extLst>
          </p:cNvPr>
          <p:cNvSpPr txBox="1"/>
          <p:nvPr/>
        </p:nvSpPr>
        <p:spPr>
          <a:xfrm>
            <a:off x="6180793" y="1329600"/>
            <a:ext cx="54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algorithm needs a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distance-function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be able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classify new data points (such as tomato)</a:t>
            </a:r>
          </a:p>
          <a:p>
            <a:pPr algn="ctr"/>
            <a:endParaRPr lang="hu-H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Euclidean-distance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Manhattan-distance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35032C-D663-492C-AE9B-C6045D867A48}"/>
              </a:ext>
            </a:extLst>
          </p:cNvPr>
          <p:cNvSpPr txBox="1"/>
          <p:nvPr/>
        </p:nvSpPr>
        <p:spPr>
          <a:xfrm>
            <a:off x="6081040" y="4061596"/>
            <a:ext cx="231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dist(tomato,cheese)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/>
              <p:nvPr/>
            </p:nvSpPr>
            <p:spPr>
              <a:xfrm>
                <a:off x="8245958" y="3977429"/>
                <a:ext cx="3336747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2000" b="1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hu-HU" sz="2000" b="1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hu-HU" sz="2000" b="1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hu-HU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= 5.83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144A87-5E28-4950-BB69-D12F93B4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958" y="3977429"/>
                <a:ext cx="3336747" cy="465064"/>
              </a:xfrm>
              <a:prstGeom prst="rect">
                <a:avLst/>
              </a:prstGeom>
              <a:blipFill>
                <a:blip r:embed="rId2"/>
                <a:stretch>
                  <a:fillRect r="-914" b="-207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9959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9231D-0903-466D-A113-971E9D7F0AEC}"/>
              </a:ext>
            </a:extLst>
          </p:cNvPr>
          <p:cNvCxnSpPr/>
          <p:nvPr/>
        </p:nvCxnSpPr>
        <p:spPr>
          <a:xfrm flipV="1">
            <a:off x="880688" y="1589307"/>
            <a:ext cx="0" cy="5041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EDA-02E6-4793-A431-942F3C8AAB08}"/>
              </a:ext>
            </a:extLst>
          </p:cNvPr>
          <p:cNvCxnSpPr/>
          <p:nvPr/>
        </p:nvCxnSpPr>
        <p:spPr>
          <a:xfrm>
            <a:off x="518223" y="6284874"/>
            <a:ext cx="680445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31D9D6-BE2B-4A2B-906A-BAF7A1929E71}"/>
              </a:ext>
            </a:extLst>
          </p:cNvPr>
          <p:cNvSpPr txBox="1"/>
          <p:nvPr/>
        </p:nvSpPr>
        <p:spPr>
          <a:xfrm>
            <a:off x="218113" y="12084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crunchiness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05A7F-71F0-47F4-9410-C4CBAA0BB75D}"/>
              </a:ext>
            </a:extLst>
          </p:cNvPr>
          <p:cNvSpPr txBox="1"/>
          <p:nvPr/>
        </p:nvSpPr>
        <p:spPr>
          <a:xfrm>
            <a:off x="7364017" y="6077058"/>
            <a:ext cx="11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sweetness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DFC54E-0959-4BCE-821C-FA3C5B40BE1D}"/>
              </a:ext>
            </a:extLst>
          </p:cNvPr>
          <p:cNvSpPr/>
          <p:nvPr/>
        </p:nvSpPr>
        <p:spPr>
          <a:xfrm>
            <a:off x="1538815" y="2948892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DA87E7-60DB-4A9E-8C9F-BBBC94C89C10}"/>
              </a:ext>
            </a:extLst>
          </p:cNvPr>
          <p:cNvSpPr/>
          <p:nvPr/>
        </p:nvSpPr>
        <p:spPr>
          <a:xfrm>
            <a:off x="2037204" y="2458741"/>
            <a:ext cx="263610" cy="26361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22CB5A0-EADC-496E-B28B-114CFB4868DE}"/>
              </a:ext>
            </a:extLst>
          </p:cNvPr>
          <p:cNvSpPr/>
          <p:nvPr/>
        </p:nvSpPr>
        <p:spPr>
          <a:xfrm>
            <a:off x="4850427" y="3014453"/>
            <a:ext cx="263610" cy="26361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D2E8C0-8DC2-4332-96A6-DEFAEB01D574}"/>
              </a:ext>
            </a:extLst>
          </p:cNvPr>
          <p:cNvSpPr/>
          <p:nvPr/>
        </p:nvSpPr>
        <p:spPr>
          <a:xfrm>
            <a:off x="4481135" y="515423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A16ACC-42BB-49A3-92A5-90CDF4CEB8DA}"/>
              </a:ext>
            </a:extLst>
          </p:cNvPr>
          <p:cNvSpPr/>
          <p:nvPr/>
        </p:nvSpPr>
        <p:spPr>
          <a:xfrm>
            <a:off x="5114037" y="5417842"/>
            <a:ext cx="263610" cy="2636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221276-3B11-4A1D-9FF0-23F88A31F3B4}"/>
              </a:ext>
            </a:extLst>
          </p:cNvPr>
          <p:cNvSpPr/>
          <p:nvPr/>
        </p:nvSpPr>
        <p:spPr>
          <a:xfrm>
            <a:off x="1802425" y="488272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C84D19-51F5-47FE-AC85-D7679746FD22}"/>
              </a:ext>
            </a:extLst>
          </p:cNvPr>
          <p:cNvSpPr/>
          <p:nvPr/>
        </p:nvSpPr>
        <p:spPr>
          <a:xfrm>
            <a:off x="2619718" y="5409946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F622D4E-C744-41CC-9193-5EE76371C2B7}"/>
              </a:ext>
            </a:extLst>
          </p:cNvPr>
          <p:cNvSpPr/>
          <p:nvPr/>
        </p:nvSpPr>
        <p:spPr>
          <a:xfrm>
            <a:off x="1407010" y="5678705"/>
            <a:ext cx="263610" cy="263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CA381A-9006-4CEC-BCE0-17BCE8596C2A}"/>
              </a:ext>
            </a:extLst>
          </p:cNvPr>
          <p:cNvSpPr txBox="1"/>
          <p:nvPr/>
        </p:nvSpPr>
        <p:spPr>
          <a:xfrm>
            <a:off x="1951833" y="269283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carrot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DBCD5-AFB1-4624-AC10-4A1D5537623F}"/>
              </a:ext>
            </a:extLst>
          </p:cNvPr>
          <p:cNvSpPr txBox="1"/>
          <p:nvPr/>
        </p:nvSpPr>
        <p:spPr>
          <a:xfrm>
            <a:off x="1022733" y="32145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cucumber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3ACD9-43DB-4131-86AC-635FA7F276D2}"/>
              </a:ext>
            </a:extLst>
          </p:cNvPr>
          <p:cNvSpPr txBox="1"/>
          <p:nvPr/>
        </p:nvSpPr>
        <p:spPr>
          <a:xfrm>
            <a:off x="4586817" y="328526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F8A490-0E4B-4DC6-8B5B-0049830E12FE}"/>
              </a:ext>
            </a:extLst>
          </p:cNvPr>
          <p:cNvSpPr txBox="1"/>
          <p:nvPr/>
        </p:nvSpPr>
        <p:spPr>
          <a:xfrm>
            <a:off x="1538815" y="5119563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380C-7E16-47CD-B031-8DD3386B144B}"/>
              </a:ext>
            </a:extLst>
          </p:cNvPr>
          <p:cNvSpPr txBox="1"/>
          <p:nvPr/>
        </p:nvSpPr>
        <p:spPr>
          <a:xfrm>
            <a:off x="1128668" y="587504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0B6C8F-29E3-4228-8164-8C9C1D0A2589}"/>
              </a:ext>
            </a:extLst>
          </p:cNvPr>
          <p:cNvSpPr txBox="1"/>
          <p:nvPr/>
        </p:nvSpPr>
        <p:spPr>
          <a:xfrm>
            <a:off x="2514585" y="56828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C8F2FE-378B-4719-A42E-777C02403296}"/>
              </a:ext>
            </a:extLst>
          </p:cNvPr>
          <p:cNvSpPr txBox="1"/>
          <p:nvPr/>
        </p:nvSpPr>
        <p:spPr>
          <a:xfrm>
            <a:off x="3950697" y="536498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orange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88F0A5-693E-416F-8292-71CE9968D418}"/>
              </a:ext>
            </a:extLst>
          </p:cNvPr>
          <p:cNvSpPr txBox="1"/>
          <p:nvPr/>
        </p:nvSpPr>
        <p:spPr>
          <a:xfrm>
            <a:off x="5042272" y="56725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4B22CE-9571-4AD0-97CD-C1884AF9EFC6}"/>
              </a:ext>
            </a:extLst>
          </p:cNvPr>
          <p:cNvSpPr/>
          <p:nvPr/>
        </p:nvSpPr>
        <p:spPr>
          <a:xfrm>
            <a:off x="3174149" y="3889170"/>
            <a:ext cx="263610" cy="26361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7D5AC5-9510-43C3-94F3-37E675C54A46}"/>
              </a:ext>
            </a:extLst>
          </p:cNvPr>
          <p:cNvSpPr txBox="1"/>
          <p:nvPr/>
        </p:nvSpPr>
        <p:spPr>
          <a:xfrm>
            <a:off x="2764760" y="4152780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tomato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E427C4-BCA9-49E0-ACCA-284AFB64AF27}"/>
              </a:ext>
            </a:extLst>
          </p:cNvPr>
          <p:cNvSpPr txBox="1"/>
          <p:nvPr/>
        </p:nvSpPr>
        <p:spPr>
          <a:xfrm>
            <a:off x="5767018" y="140785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5B9BD5"/>
                </a:solidFill>
              </a:rPr>
              <a:t>k=1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39B7AD-0B49-40F0-9A72-AB399191A1C8}"/>
              </a:ext>
            </a:extLst>
          </p:cNvPr>
          <p:cNvSpPr txBox="1"/>
          <p:nvPr/>
        </p:nvSpPr>
        <p:spPr>
          <a:xfrm>
            <a:off x="6422066" y="1407851"/>
            <a:ext cx="523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consider the smallest distance (bacon and banana)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B9CF1-6BA4-4765-8D3E-FB6E2F066DEE}"/>
              </a:ext>
            </a:extLst>
          </p:cNvPr>
          <p:cNvSpPr txBox="1"/>
          <p:nvPr/>
        </p:nvSpPr>
        <p:spPr>
          <a:xfrm>
            <a:off x="5767018" y="18981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5B9BD5"/>
                </a:solidFill>
              </a:rPr>
              <a:t>k=2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F9AEBC-5B63-4A62-8293-B4712336B16E}"/>
              </a:ext>
            </a:extLst>
          </p:cNvPr>
          <p:cNvSpPr txBox="1"/>
          <p:nvPr/>
        </p:nvSpPr>
        <p:spPr>
          <a:xfrm>
            <a:off x="6422066" y="1898197"/>
            <a:ext cx="5523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consider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smallest distances (bacon and banana)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50%-50%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tomato is a fruit or a protein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C98A5A-024D-4E79-A8DB-18DF0912D206}"/>
              </a:ext>
            </a:extLst>
          </p:cNvPr>
          <p:cNvSpPr txBox="1"/>
          <p:nvPr/>
        </p:nvSpPr>
        <p:spPr>
          <a:xfrm>
            <a:off x="5767018" y="264016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5B9BD5"/>
                </a:solidFill>
              </a:rPr>
              <a:t>k=3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9950C5-4AEE-4824-915F-A890737EDC3B}"/>
              </a:ext>
            </a:extLst>
          </p:cNvPr>
          <p:cNvSpPr txBox="1"/>
          <p:nvPr/>
        </p:nvSpPr>
        <p:spPr>
          <a:xfrm>
            <a:off x="6422066" y="2640168"/>
            <a:ext cx="508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consider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smallest distances bacon, banana 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and cheese so tomato appears to be a protein </a:t>
            </a:r>
          </a:p>
        </p:txBody>
      </p:sp>
    </p:spTree>
    <p:extLst>
      <p:ext uri="{BB962C8B-B14F-4D97-AF65-F5344CB8AC3E}">
        <p14:creationId xmlns:p14="http://schemas.microsoft.com/office/powerpoint/2010/main" val="6612105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E5090-E316-439D-BFA2-1691F3453428}"/>
              </a:ext>
            </a:extLst>
          </p:cNvPr>
          <p:cNvSpPr txBox="1"/>
          <p:nvPr/>
        </p:nvSpPr>
        <p:spPr>
          <a:xfrm>
            <a:off x="838200" y="1185049"/>
            <a:ext cx="431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BIAS AND VARAINCE TRADE-OFF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FD87B-68DE-48DF-8DC2-679B68CA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8058" cy="4351338"/>
          </a:xfrm>
        </p:spPr>
        <p:txBody>
          <a:bodyPr>
            <a:normAutofit/>
          </a:bodyPr>
          <a:lstStyle/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bias and variance trade-off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important concept in machine learning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bias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error from the incorrect assumptions in the algorithm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bias (underfitting) oversimplifies the model and miss the relationships between the features and target variables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69DEA52-4675-4D17-BDE5-9F2CE584F818}"/>
              </a:ext>
            </a:extLst>
          </p:cNvPr>
          <p:cNvSpPr/>
          <p:nvPr/>
        </p:nvSpPr>
        <p:spPr>
          <a:xfrm>
            <a:off x="4569194" y="4183110"/>
            <a:ext cx="2563908" cy="10665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D46BF4-6EF2-4569-8D61-D79F23F2D055}"/>
              </a:ext>
            </a:extLst>
          </p:cNvPr>
          <p:cNvSpPr txBox="1"/>
          <p:nvPr/>
        </p:nvSpPr>
        <p:spPr>
          <a:xfrm>
            <a:off x="5101584" y="4485548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E[H(x)] – y</a:t>
            </a:r>
            <a:endParaRPr lang="hu-HU" sz="24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2CD98E-F312-4F6B-AF44-A5A48492D037}"/>
              </a:ext>
            </a:extLst>
          </p:cNvPr>
          <p:cNvSpPr txBox="1"/>
          <p:nvPr/>
        </p:nvSpPr>
        <p:spPr>
          <a:xfrm>
            <a:off x="3448503" y="5515103"/>
            <a:ext cx="4805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bias is essentially the difference between</a:t>
            </a:r>
          </a:p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predition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7649719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E5090-E316-439D-BFA2-1691F3453428}"/>
              </a:ext>
            </a:extLst>
          </p:cNvPr>
          <p:cNvSpPr txBox="1"/>
          <p:nvPr/>
        </p:nvSpPr>
        <p:spPr>
          <a:xfrm>
            <a:off x="838200" y="1185049"/>
            <a:ext cx="431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BIAS AND VARAINCE TRADE-OFF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FD87B-68DE-48DF-8DC2-679B68CA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8058" cy="4351338"/>
          </a:xfrm>
        </p:spPr>
        <p:txBody>
          <a:bodyPr>
            <a:normAutofit/>
          </a:bodyPr>
          <a:lstStyle/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bias and variance trade-off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important concept in machine learning</a:t>
            </a:r>
          </a:p>
          <a:p>
            <a:r>
              <a:rPr lang="hu-HU" sz="2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variance 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error from the sensitivity to random fluctuations in the training dataset</a:t>
            </a:r>
          </a:p>
          <a:p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variance (overfitting) focuses on the training data and does not generalize well on data it has not seen before</a:t>
            </a:r>
            <a:endParaRPr lang="en-GB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400B6C-E3BB-45F8-BE24-4FC3F541840A}"/>
              </a:ext>
            </a:extLst>
          </p:cNvPr>
          <p:cNvSpPr/>
          <p:nvPr/>
        </p:nvSpPr>
        <p:spPr>
          <a:xfrm>
            <a:off x="4490535" y="4369923"/>
            <a:ext cx="2972146" cy="10665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E4420-659F-4A12-8A12-F0C547D5D42C}"/>
              </a:ext>
            </a:extLst>
          </p:cNvPr>
          <p:cNvSpPr txBox="1"/>
          <p:nvPr/>
        </p:nvSpPr>
        <p:spPr>
          <a:xfrm>
            <a:off x="3235917" y="5701916"/>
            <a:ext cx="5230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variance is the expected value of the </a:t>
            </a:r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squared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deviation of a random variable </a:t>
            </a:r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its mean</a:t>
            </a:r>
            <a:endParaRPr lang="hu-HU" sz="2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F1979-4707-498E-B4EE-299D05AD7004}"/>
              </a:ext>
            </a:extLst>
          </p:cNvPr>
          <p:cNvSpPr txBox="1"/>
          <p:nvPr/>
        </p:nvSpPr>
        <p:spPr>
          <a:xfrm>
            <a:off x="4786950" y="4672361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E[(H(x)– E[H(x)])</a:t>
            </a:r>
            <a:r>
              <a:rPr lang="hu-HU" sz="2400" b="1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hu-HU" sz="2400" b="1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415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E5090-E316-439D-BFA2-1691F3453428}"/>
              </a:ext>
            </a:extLst>
          </p:cNvPr>
          <p:cNvSpPr txBox="1"/>
          <p:nvPr/>
        </p:nvSpPr>
        <p:spPr>
          <a:xfrm>
            <a:off x="838200" y="1185049"/>
            <a:ext cx="431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BIAS AND VARIANCE TRADE-OFF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BCA09-BB7F-46C0-A1F7-9911F61B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36" y="2035276"/>
            <a:ext cx="4210128" cy="3796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5D236-C3EE-4FF4-86D4-8F17424D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6018629"/>
            <a:ext cx="550621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84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E5090-E316-439D-BFA2-1691F3453428}"/>
              </a:ext>
            </a:extLst>
          </p:cNvPr>
          <p:cNvSpPr txBox="1"/>
          <p:nvPr/>
        </p:nvSpPr>
        <p:spPr>
          <a:xfrm>
            <a:off x="838200" y="1185049"/>
            <a:ext cx="431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BIAS AND VARIANCE TRADE-OFF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BCA09-BB7F-46C0-A1F7-9911F61B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36" y="2035276"/>
            <a:ext cx="4210128" cy="3796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5D236-C3EE-4FF4-86D4-8F17424D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6018629"/>
            <a:ext cx="5506218" cy="3810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3A7E3F-AB7F-4C09-9F87-CFE8DE0F0048}"/>
              </a:ext>
            </a:extLst>
          </p:cNvPr>
          <p:cNvSpPr/>
          <p:nvPr/>
        </p:nvSpPr>
        <p:spPr>
          <a:xfrm>
            <a:off x="4562167" y="4060723"/>
            <a:ext cx="1700981" cy="1778995"/>
          </a:xfrm>
          <a:prstGeom prst="rect">
            <a:avLst/>
          </a:prstGeom>
          <a:noFill/>
          <a:ln w="76200">
            <a:solidFill>
              <a:srgbClr val="F0BD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CBFD5-24BD-4611-A7CA-F6A099D9604A}"/>
              </a:ext>
            </a:extLst>
          </p:cNvPr>
          <p:cNvSpPr txBox="1"/>
          <p:nvPr/>
        </p:nvSpPr>
        <p:spPr>
          <a:xfrm>
            <a:off x="1746129" y="4596277"/>
            <a:ext cx="1959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case of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underfitting</a:t>
            </a:r>
          </a:p>
        </p:txBody>
      </p:sp>
    </p:spTree>
    <p:extLst>
      <p:ext uri="{BB962C8B-B14F-4D97-AF65-F5344CB8AC3E}">
        <p14:creationId xmlns:p14="http://schemas.microsoft.com/office/powerpoint/2010/main" val="62419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E5090-E316-439D-BFA2-1691F3453428}"/>
              </a:ext>
            </a:extLst>
          </p:cNvPr>
          <p:cNvSpPr txBox="1"/>
          <p:nvPr/>
        </p:nvSpPr>
        <p:spPr>
          <a:xfrm>
            <a:off x="838200" y="1185049"/>
            <a:ext cx="431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BIAS AND VARIANCE TRADE-OFF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9BCA09-BB7F-46C0-A1F7-9911F61B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36" y="2035276"/>
            <a:ext cx="4210128" cy="37969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5D236-C3EE-4FF4-86D4-8F17424D3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6018629"/>
            <a:ext cx="5506218" cy="3810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94AED-B760-416A-9AC7-477C07887D1D}"/>
              </a:ext>
            </a:extLst>
          </p:cNvPr>
          <p:cNvSpPr/>
          <p:nvPr/>
        </p:nvSpPr>
        <p:spPr>
          <a:xfrm>
            <a:off x="6243484" y="2320414"/>
            <a:ext cx="1700981" cy="1778995"/>
          </a:xfrm>
          <a:prstGeom prst="rect">
            <a:avLst/>
          </a:prstGeom>
          <a:noFill/>
          <a:ln w="76200">
            <a:solidFill>
              <a:srgbClr val="F0BD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B90CD-CCC2-4977-B386-29A42F976E6A}"/>
              </a:ext>
            </a:extLst>
          </p:cNvPr>
          <p:cNvSpPr txBox="1"/>
          <p:nvPr/>
        </p:nvSpPr>
        <p:spPr>
          <a:xfrm>
            <a:off x="8170606" y="2855968"/>
            <a:ext cx="1959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case of</a:t>
            </a:r>
          </a:p>
          <a:p>
            <a:pPr algn="ctr"/>
            <a:r>
              <a:rPr lang="hu-HU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3907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K-Nearest Neighbors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9D5F715-0747-4B9C-A3BC-5F51CA54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182"/>
            <a:ext cx="949725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Deciding how many neighbors to use for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determines how well the model will generalize and work on other datasets. There is a trade-off between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bias and variance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0E5090-E316-439D-BFA2-1691F3453428}"/>
              </a:ext>
            </a:extLst>
          </p:cNvPr>
          <p:cNvSpPr txBox="1"/>
          <p:nvPr/>
        </p:nvSpPr>
        <p:spPr>
          <a:xfrm>
            <a:off x="838200" y="1158985"/>
            <a:ext cx="4515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HOW TO CHOOSE THE OPTIMAL K VALUE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B4C6CD4-1C9F-41E7-81E9-3AFC65B2DDE4}"/>
              </a:ext>
            </a:extLst>
          </p:cNvPr>
          <p:cNvSpPr/>
          <p:nvPr/>
        </p:nvSpPr>
        <p:spPr>
          <a:xfrm>
            <a:off x="1973418" y="3028334"/>
            <a:ext cx="3677055" cy="35107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E0B5DBA-5FFD-4300-B291-F8FE921EB7A8}"/>
              </a:ext>
            </a:extLst>
          </p:cNvPr>
          <p:cNvSpPr/>
          <p:nvPr/>
        </p:nvSpPr>
        <p:spPr>
          <a:xfrm>
            <a:off x="6095999" y="3028334"/>
            <a:ext cx="3677055" cy="3510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896C0-56F7-49D7-865A-5CBD36AE46D7}"/>
              </a:ext>
            </a:extLst>
          </p:cNvPr>
          <p:cNvSpPr txBox="1"/>
          <p:nvPr/>
        </p:nvSpPr>
        <p:spPr>
          <a:xfrm>
            <a:off x="2042845" y="3206658"/>
            <a:ext cx="33612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 k VALUE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noisy data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or outliers have a huge</a:t>
            </a:r>
          </a:p>
          <a:p>
            <a:pPr algn="ctr"/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impact on our classifier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case of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variance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low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bias model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D342FF-4E3C-4BA7-977E-96896F78F9B3}"/>
              </a:ext>
            </a:extLst>
          </p:cNvPr>
          <p:cNvSpPr txBox="1"/>
          <p:nvPr/>
        </p:nvSpPr>
        <p:spPr>
          <a:xfrm>
            <a:off x="6113677" y="3190663"/>
            <a:ext cx="36417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LARGE k VALUE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the classifier has the tendency to </a:t>
            </a:r>
          </a:p>
          <a:p>
            <a:pPr algn="ctr"/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predict the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majority class 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regardless </a:t>
            </a:r>
          </a:p>
          <a:p>
            <a:pPr algn="ctr"/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 which neighbors are nearest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this is called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underfitting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variance is low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but the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bias is high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877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701" y="2235200"/>
            <a:ext cx="9608598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Naïve Bayes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 Classifier</a:t>
            </a:r>
            <a:br>
              <a:rPr lang="en-GB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hu-H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(Machine Learning in Python)</a:t>
            </a:r>
          </a:p>
        </p:txBody>
      </p:sp>
    </p:spTree>
    <p:extLst>
      <p:ext uri="{BB962C8B-B14F-4D97-AF65-F5344CB8AC3E}">
        <p14:creationId xmlns:p14="http://schemas.microsoft.com/office/powerpoint/2010/main" val="142468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13A-8244-42BC-A630-5A106EBB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75000"/>
                  </a:schemeClr>
                </a:solidFill>
              </a:rPr>
              <a:t>Types of Learning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D165A-E4F1-4321-AF01-41C525BCF0F1}"/>
              </a:ext>
            </a:extLst>
          </p:cNvPr>
          <p:cNvSpPr txBox="1"/>
          <p:nvPr/>
        </p:nvSpPr>
        <p:spPr>
          <a:xfrm>
            <a:off x="838200" y="1164411"/>
            <a:ext cx="355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FFC000"/>
                </a:solidFill>
              </a:rPr>
              <a:t>UNSUPERVISED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74281-6DD7-4A88-9E61-534BC191200A}"/>
              </a:ext>
            </a:extLst>
          </p:cNvPr>
          <p:cNvSpPr txBox="1"/>
          <p:nvPr/>
        </p:nvSpPr>
        <p:spPr>
          <a:xfrm>
            <a:off x="1108083" y="1687684"/>
            <a:ext cx="880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a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without labels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The algorithm itself will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patterns in the unlabeled dataset (such as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 algorithms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7586B-BA22-4ADE-BFEE-547F78E590A3}"/>
              </a:ext>
            </a:extLst>
          </p:cNvPr>
          <p:cNvSpPr txBox="1"/>
          <p:nvPr/>
        </p:nvSpPr>
        <p:spPr>
          <a:xfrm>
            <a:off x="5270344" y="3282923"/>
            <a:ext cx="65092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During the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training procedure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the algorithm will find the most relevant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		features to make the classification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FC32F-FA20-44F3-9881-F0EC3D14C632}"/>
              </a:ext>
            </a:extLst>
          </p:cNvPr>
          <p:cNvSpPr txBox="1"/>
          <p:nvPr/>
        </p:nvSpPr>
        <p:spPr>
          <a:xfrm>
            <a:off x="2687287" y="2661326"/>
            <a:ext cx="775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DO NOT GIVE THE ALGORITHM THE RIGHT ANSWERS !!!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B7B6FA-3D31-42B0-8104-2D1047C400AD}"/>
              </a:ext>
            </a:extLst>
          </p:cNvPr>
          <p:cNvCxnSpPr/>
          <p:nvPr/>
        </p:nvCxnSpPr>
        <p:spPr>
          <a:xfrm flipV="1">
            <a:off x="970125" y="3215389"/>
            <a:ext cx="0" cy="336245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45128A-BD7A-43CF-AA83-6B1DEE0C0D4B}"/>
              </a:ext>
            </a:extLst>
          </p:cNvPr>
          <p:cNvCxnSpPr/>
          <p:nvPr/>
        </p:nvCxnSpPr>
        <p:spPr>
          <a:xfrm>
            <a:off x="712547" y="6379801"/>
            <a:ext cx="383709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B0D53A-0579-4E31-B513-DA656BB42AF6}"/>
              </a:ext>
            </a:extLst>
          </p:cNvPr>
          <p:cNvSpPr txBox="1"/>
          <p:nvPr/>
        </p:nvSpPr>
        <p:spPr>
          <a:xfrm>
            <a:off x="480594" y="461990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F9086-5C4C-4FC1-97AA-219471AF6D01}"/>
              </a:ext>
            </a:extLst>
          </p:cNvPr>
          <p:cNvSpPr txBox="1"/>
          <p:nvPr/>
        </p:nvSpPr>
        <p:spPr>
          <a:xfrm>
            <a:off x="2502781" y="6426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hu-HU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E53318-F786-4164-B6A7-4A31A623DBB1}"/>
              </a:ext>
            </a:extLst>
          </p:cNvPr>
          <p:cNvSpPr/>
          <p:nvPr/>
        </p:nvSpPr>
        <p:spPr>
          <a:xfrm>
            <a:off x="1665654" y="4657649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C80C663-CDB8-481C-955F-991806E3327D}"/>
              </a:ext>
            </a:extLst>
          </p:cNvPr>
          <p:cNvSpPr/>
          <p:nvPr/>
        </p:nvSpPr>
        <p:spPr>
          <a:xfrm>
            <a:off x="1826640" y="5715511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11E4FB-A566-45C3-BB16-BF694D9DE4C7}"/>
              </a:ext>
            </a:extLst>
          </p:cNvPr>
          <p:cNvSpPr/>
          <p:nvPr/>
        </p:nvSpPr>
        <p:spPr>
          <a:xfrm>
            <a:off x="2180809" y="5108058"/>
            <a:ext cx="321972" cy="32197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ABB604-E34C-4472-A79E-D71ECF687B49}"/>
              </a:ext>
            </a:extLst>
          </p:cNvPr>
          <p:cNvSpPr/>
          <p:nvPr/>
        </p:nvSpPr>
        <p:spPr>
          <a:xfrm>
            <a:off x="3782469" y="5462741"/>
            <a:ext cx="321972" cy="321972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A3E361-2DAA-43EC-A4A3-665568B7C2BF}"/>
              </a:ext>
            </a:extLst>
          </p:cNvPr>
          <p:cNvSpPr/>
          <p:nvPr/>
        </p:nvSpPr>
        <p:spPr>
          <a:xfrm>
            <a:off x="2414038" y="3483639"/>
            <a:ext cx="321972" cy="321972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74E6EF7-FD91-460E-8C91-F3D96CFC02A5}"/>
              </a:ext>
            </a:extLst>
          </p:cNvPr>
          <p:cNvSpPr/>
          <p:nvPr/>
        </p:nvSpPr>
        <p:spPr>
          <a:xfrm>
            <a:off x="2955769" y="4009036"/>
            <a:ext cx="321972" cy="321972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23400E-9DA8-4A4F-99B3-9138345ED0B1}"/>
              </a:ext>
            </a:extLst>
          </p:cNvPr>
          <p:cNvSpPr/>
          <p:nvPr/>
        </p:nvSpPr>
        <p:spPr>
          <a:xfrm>
            <a:off x="4090807" y="5043758"/>
            <a:ext cx="321972" cy="321972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347D9F-0141-40E7-9E92-E326A3FBF866}"/>
              </a:ext>
            </a:extLst>
          </p:cNvPr>
          <p:cNvSpPr/>
          <p:nvPr/>
        </p:nvSpPr>
        <p:spPr>
          <a:xfrm>
            <a:off x="3444934" y="4947072"/>
            <a:ext cx="321972" cy="321972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497215-446E-4A7C-A19E-A4FAD9A21F85}"/>
              </a:ext>
            </a:extLst>
          </p:cNvPr>
          <p:cNvSpPr/>
          <p:nvPr/>
        </p:nvSpPr>
        <p:spPr>
          <a:xfrm>
            <a:off x="3367924" y="3635390"/>
            <a:ext cx="321972" cy="321972"/>
          </a:xfrm>
          <a:prstGeom prst="ellipse">
            <a:avLst/>
          </a:prstGeom>
          <a:solidFill>
            <a:srgbClr val="FF9999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6793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274717"/>
            <a:ext cx="10515600" cy="5021911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naive bayes classifier is a very efficient supervised learning classification algorithm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scales well even in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 dimensions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(several features)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able to compete with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 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classifiers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naive bayes classifier can make good predictions even when the training data is relatively small</a:t>
            </a: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IS IT CALLED NAIVE?</a:t>
            </a:r>
          </a:p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naive assumption is that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each input variable (feature) </a:t>
            </a: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independent</a:t>
            </a:r>
          </a:p>
          <a:p>
            <a:endParaRPr lang="hu-H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353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3CDF6-DDE6-458E-983B-EA9B9637E1D2}"/>
              </a:ext>
            </a:extLst>
          </p:cNvPr>
          <p:cNvSpPr txBox="1"/>
          <p:nvPr/>
        </p:nvSpPr>
        <p:spPr>
          <a:xfrm>
            <a:off x="838200" y="1220045"/>
            <a:ext cx="1032218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Naive means there is a strong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independence assumptions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between the given features (input variabes)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hu-HU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 fruit can be considered to be an apple if it is red, rounded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and about 8 cm in diameter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naive Bayes classifier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considers each of these features contribute 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independently to the probability that this fruit is an apple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it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does not care about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correlation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color,</a:t>
            </a: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roundness, diameter and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6858893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1F0DC-D673-4030-A647-5E2383CAD7D7}"/>
              </a:ext>
            </a:extLst>
          </p:cNvPr>
          <p:cNvSpPr txBox="1"/>
          <p:nvPr/>
        </p:nvSpPr>
        <p:spPr>
          <a:xfrm>
            <a:off x="821336" y="1178127"/>
            <a:ext cx="43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 MATHEMATICAL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82413-A03D-4452-A50D-EF71017F0521}"/>
              </a:ext>
            </a:extLst>
          </p:cNvPr>
          <p:cNvSpPr txBox="1"/>
          <p:nvPr/>
        </p:nvSpPr>
        <p:spPr>
          <a:xfrm>
            <a:off x="2165292" y="2086520"/>
            <a:ext cx="1879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P(C  | x  x  ... x 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10A84-8879-455A-B6A2-77020108C0A5}"/>
              </a:ext>
            </a:extLst>
          </p:cNvPr>
          <p:cNvSpPr txBox="1"/>
          <p:nvPr/>
        </p:nvSpPr>
        <p:spPr>
          <a:xfrm>
            <a:off x="2537526" y="2210035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C4162-986B-49AC-8D3B-D4AB59C72BC6}"/>
              </a:ext>
            </a:extLst>
          </p:cNvPr>
          <p:cNvSpPr txBox="1"/>
          <p:nvPr/>
        </p:nvSpPr>
        <p:spPr>
          <a:xfrm>
            <a:off x="2928013" y="22100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659FB-81D3-4B90-A712-9DDF9F902982}"/>
              </a:ext>
            </a:extLst>
          </p:cNvPr>
          <p:cNvSpPr txBox="1"/>
          <p:nvPr/>
        </p:nvSpPr>
        <p:spPr>
          <a:xfrm>
            <a:off x="3161456" y="221812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2D4EB-1C75-46F5-BF3A-0473AB9B8F8B}"/>
              </a:ext>
            </a:extLst>
          </p:cNvPr>
          <p:cNvSpPr txBox="1"/>
          <p:nvPr/>
        </p:nvSpPr>
        <p:spPr>
          <a:xfrm>
            <a:off x="3657865" y="221653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A0BF0-C147-4097-BE4B-2396325D63AE}"/>
              </a:ext>
            </a:extLst>
          </p:cNvPr>
          <p:cNvSpPr txBox="1"/>
          <p:nvPr/>
        </p:nvSpPr>
        <p:spPr>
          <a:xfrm>
            <a:off x="4373280" y="2068961"/>
            <a:ext cx="647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model relies heavily on conditional probability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64C4-51A1-4A63-B0D5-AC5A0A7076CA}"/>
              </a:ext>
            </a:extLst>
          </p:cNvPr>
          <p:cNvSpPr txBox="1"/>
          <p:nvPr/>
        </p:nvSpPr>
        <p:spPr>
          <a:xfrm>
            <a:off x="2928013" y="1669896"/>
            <a:ext cx="18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are the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EA3BE-7008-4690-B707-C088EC7649ED}"/>
              </a:ext>
            </a:extLst>
          </p:cNvPr>
          <p:cNvSpPr txBox="1"/>
          <p:nvPr/>
        </p:nvSpPr>
        <p:spPr>
          <a:xfrm>
            <a:off x="1499351" y="2515140"/>
            <a:ext cx="210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the possible 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outcome of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C32DC-FC3E-400D-8028-1BEF84213656}"/>
              </a:ext>
            </a:extLst>
          </p:cNvPr>
          <p:cNvSpPr txBox="1"/>
          <p:nvPr/>
        </p:nvSpPr>
        <p:spPr>
          <a:xfrm>
            <a:off x="2165292" y="3528223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P(C  | x  x  ... x  )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5113B-4943-4606-A77F-BBE452384D4B}"/>
              </a:ext>
            </a:extLst>
          </p:cNvPr>
          <p:cNvSpPr txBox="1"/>
          <p:nvPr/>
        </p:nvSpPr>
        <p:spPr>
          <a:xfrm>
            <a:off x="2537526" y="365173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4394C4-94D4-41D6-87E1-469E81FBA3DA}"/>
              </a:ext>
            </a:extLst>
          </p:cNvPr>
          <p:cNvSpPr txBox="1"/>
          <p:nvPr/>
        </p:nvSpPr>
        <p:spPr>
          <a:xfrm>
            <a:off x="2957271" y="365173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409572-4508-4F4C-9DF5-28F0D71A4358}"/>
              </a:ext>
            </a:extLst>
          </p:cNvPr>
          <p:cNvSpPr txBox="1"/>
          <p:nvPr/>
        </p:nvSpPr>
        <p:spPr>
          <a:xfrm>
            <a:off x="3161456" y="36598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5FE1B5-785F-4C4E-B886-61B4F901F43D}"/>
              </a:ext>
            </a:extLst>
          </p:cNvPr>
          <p:cNvSpPr txBox="1"/>
          <p:nvPr/>
        </p:nvSpPr>
        <p:spPr>
          <a:xfrm>
            <a:off x="3657865" y="365884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37F14-B0FE-4F56-B578-A6F8B096F7A8}"/>
                  </a:ext>
                </a:extLst>
              </p:cNvPr>
              <p:cNvSpPr txBox="1"/>
              <p:nvPr/>
            </p:nvSpPr>
            <p:spPr>
              <a:xfrm>
                <a:off x="4110530" y="3380670"/>
                <a:ext cx="1729704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 )</m:t>
                          </m:r>
                        </m:num>
                        <m:den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37F14-B0FE-4F56-B578-A6F8B096F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530" y="3380670"/>
                <a:ext cx="1729704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D839A83-7495-432A-B342-3325D233A8E9}"/>
              </a:ext>
            </a:extLst>
          </p:cNvPr>
          <p:cNvSpPr txBox="1"/>
          <p:nvPr/>
        </p:nvSpPr>
        <p:spPr>
          <a:xfrm>
            <a:off x="4516450" y="346491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A55B5-91D3-4319-8CC7-DE4DCAAFD244}"/>
              </a:ext>
            </a:extLst>
          </p:cNvPr>
          <p:cNvSpPr txBox="1"/>
          <p:nvPr/>
        </p:nvSpPr>
        <p:spPr>
          <a:xfrm>
            <a:off x="5431284" y="345286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C57281-EFB2-402E-AC1B-4D3EC8E2886B}"/>
              </a:ext>
            </a:extLst>
          </p:cNvPr>
          <p:cNvSpPr txBox="1"/>
          <p:nvPr/>
        </p:nvSpPr>
        <p:spPr>
          <a:xfrm>
            <a:off x="5031045" y="3481095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0CFCEF-3E90-4B7F-9C13-0DA478E63A0F}"/>
              </a:ext>
            </a:extLst>
          </p:cNvPr>
          <p:cNvSpPr txBox="1"/>
          <p:nvPr/>
        </p:nvSpPr>
        <p:spPr>
          <a:xfrm>
            <a:off x="4925152" y="3820219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8EBFEA-5B07-4B5D-97DD-3270176E41B0}"/>
              </a:ext>
            </a:extLst>
          </p:cNvPr>
          <p:cNvSpPr txBox="1"/>
          <p:nvPr/>
        </p:nvSpPr>
        <p:spPr>
          <a:xfrm>
            <a:off x="5793453" y="3282383"/>
            <a:ext cx="5952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Bayes theorem 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stating that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decompose the conditional probability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EF3E3E-78E6-40D6-9E73-3D647C16D369}"/>
              </a:ext>
            </a:extLst>
          </p:cNvPr>
          <p:cNvSpPr txBox="1"/>
          <p:nvPr/>
        </p:nvSpPr>
        <p:spPr>
          <a:xfrm>
            <a:off x="3771098" y="4154496"/>
            <a:ext cx="248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same for all </a:t>
            </a:r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52BC4-2500-49BC-9DBD-2C1A094799F8}"/>
              </a:ext>
            </a:extLst>
          </p:cNvPr>
          <p:cNvSpPr txBox="1"/>
          <p:nvPr/>
        </p:nvSpPr>
        <p:spPr>
          <a:xfrm>
            <a:off x="5358578" y="4275775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FBCDE-C643-4D88-9306-25DB777C3DFC}"/>
              </a:ext>
            </a:extLst>
          </p:cNvPr>
          <p:cNvSpPr txBox="1"/>
          <p:nvPr/>
        </p:nvSpPr>
        <p:spPr>
          <a:xfrm>
            <a:off x="2165292" y="4941677"/>
            <a:ext cx="509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P( x  x  ... x | C  ) = P(x | C ) P(x | C ) ... P(x | C 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0F10C-FCCB-46E4-8506-1506A2E234CD}"/>
              </a:ext>
            </a:extLst>
          </p:cNvPr>
          <p:cNvSpPr txBox="1"/>
          <p:nvPr/>
        </p:nvSpPr>
        <p:spPr>
          <a:xfrm>
            <a:off x="3656587" y="5108095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DD80FC-D3B0-449D-A074-C05BBEAFF5B3}"/>
              </a:ext>
            </a:extLst>
          </p:cNvPr>
          <p:cNvSpPr txBox="1"/>
          <p:nvPr/>
        </p:nvSpPr>
        <p:spPr>
          <a:xfrm>
            <a:off x="2553647" y="50826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D5072-BAE0-4433-9A03-F914733EB2BD}"/>
              </a:ext>
            </a:extLst>
          </p:cNvPr>
          <p:cNvSpPr txBox="1"/>
          <p:nvPr/>
        </p:nvSpPr>
        <p:spPr>
          <a:xfrm>
            <a:off x="2794999" y="508263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5D6300-1753-4A3A-9EF4-C35C83522D79}"/>
              </a:ext>
            </a:extLst>
          </p:cNvPr>
          <p:cNvSpPr txBox="1"/>
          <p:nvPr/>
        </p:nvSpPr>
        <p:spPr>
          <a:xfrm>
            <a:off x="3275407" y="508913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4035B9-EE05-4296-808E-D0A6674F002D}"/>
              </a:ext>
            </a:extLst>
          </p:cNvPr>
          <p:cNvSpPr txBox="1"/>
          <p:nvPr/>
        </p:nvSpPr>
        <p:spPr>
          <a:xfrm>
            <a:off x="7323075" y="4899545"/>
            <a:ext cx="436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FEATURES ARE INDEPENDENT 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WHY THE PROBABILITY IS</a:t>
            </a:r>
          </a:p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EASIER TO COMPUTE !!!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61A150-587E-4EEB-8798-B198A7C27267}"/>
              </a:ext>
            </a:extLst>
          </p:cNvPr>
          <p:cNvSpPr txBox="1"/>
          <p:nvPr/>
        </p:nvSpPr>
        <p:spPr>
          <a:xfrm>
            <a:off x="4424087" y="5098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7ED226-76AC-42EE-A1B1-60BCB010B76A}"/>
              </a:ext>
            </a:extLst>
          </p:cNvPr>
          <p:cNvSpPr txBox="1"/>
          <p:nvPr/>
        </p:nvSpPr>
        <p:spPr>
          <a:xfrm>
            <a:off x="4779396" y="5097225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704B23-C949-428C-BD12-A6D244A6D955}"/>
              </a:ext>
            </a:extLst>
          </p:cNvPr>
          <p:cNvSpPr txBox="1"/>
          <p:nvPr/>
        </p:nvSpPr>
        <p:spPr>
          <a:xfrm>
            <a:off x="5317889" y="50898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B3F917-E887-44AA-A864-3D28DA4491E5}"/>
              </a:ext>
            </a:extLst>
          </p:cNvPr>
          <p:cNvSpPr txBox="1"/>
          <p:nvPr/>
        </p:nvSpPr>
        <p:spPr>
          <a:xfrm>
            <a:off x="5673198" y="5088601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3D55A-A55C-4C79-8358-94F58CA43BED}"/>
              </a:ext>
            </a:extLst>
          </p:cNvPr>
          <p:cNvSpPr txBox="1"/>
          <p:nvPr/>
        </p:nvSpPr>
        <p:spPr>
          <a:xfrm>
            <a:off x="6473315" y="508097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9C1E07-FAAB-463B-8DD4-DE85C2904FEF}"/>
              </a:ext>
            </a:extLst>
          </p:cNvPr>
          <p:cNvSpPr txBox="1"/>
          <p:nvPr/>
        </p:nvSpPr>
        <p:spPr>
          <a:xfrm>
            <a:off x="6828624" y="5079689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3F63BF-3588-436E-B1A3-9CAE6221A15E}"/>
              </a:ext>
            </a:extLst>
          </p:cNvPr>
          <p:cNvSpPr txBox="1"/>
          <p:nvPr/>
        </p:nvSpPr>
        <p:spPr>
          <a:xfrm>
            <a:off x="2928013" y="5638934"/>
            <a:ext cx="2890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C000"/>
                </a:solidFill>
              </a:rPr>
              <a:t>P(C  | x  x  ... x  )      p(C )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15973D-A56F-49B9-BDAD-A110A7976592}"/>
              </a:ext>
            </a:extLst>
          </p:cNvPr>
          <p:cNvSpPr txBox="1"/>
          <p:nvPr/>
        </p:nvSpPr>
        <p:spPr>
          <a:xfrm>
            <a:off x="3300247" y="5762449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EFEEA-A744-4586-B8F9-733BEA63CCFC}"/>
              </a:ext>
            </a:extLst>
          </p:cNvPr>
          <p:cNvSpPr txBox="1"/>
          <p:nvPr/>
        </p:nvSpPr>
        <p:spPr>
          <a:xfrm>
            <a:off x="3690734" y="576244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0B169E-7973-44F7-8061-CEBEF83FA405}"/>
              </a:ext>
            </a:extLst>
          </p:cNvPr>
          <p:cNvSpPr txBox="1"/>
          <p:nvPr/>
        </p:nvSpPr>
        <p:spPr>
          <a:xfrm>
            <a:off x="3924177" y="57705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105257-CD5F-4464-A154-C0F1DA7E81A2}"/>
              </a:ext>
            </a:extLst>
          </p:cNvPr>
          <p:cNvSpPr txBox="1"/>
          <p:nvPr/>
        </p:nvSpPr>
        <p:spPr>
          <a:xfrm>
            <a:off x="4420586" y="576895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C0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0AF515-11BC-4A80-8227-587CB3D5A18F}"/>
              </a:ext>
            </a:extLst>
          </p:cNvPr>
          <p:cNvSpPr txBox="1"/>
          <p:nvPr/>
        </p:nvSpPr>
        <p:spPr>
          <a:xfrm>
            <a:off x="4730844" y="5714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C000"/>
                </a:solidFill>
              </a:rPr>
              <a:t>~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4823E4-CC6B-4270-86A8-818800094FBD}"/>
                  </a:ext>
                </a:extLst>
              </p:cNvPr>
              <p:cNvSpPr txBox="1"/>
              <p:nvPr/>
            </p:nvSpPr>
            <p:spPr>
              <a:xfrm>
                <a:off x="5462454" y="5422244"/>
                <a:ext cx="1442383" cy="84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  <m:d>
                            <m:dPr>
                              <m:endChr m:val="|"/>
                              <m:ctrlPr>
                                <a:rPr lang="hu-HU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hu-HU" b="1" i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  <m:r>
                            <a:rPr lang="hu-HU" b="1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54823E4-CC6B-4270-86A8-81880009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54" y="5422244"/>
                <a:ext cx="1442383" cy="845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D363449-B8B5-4C2D-90F3-59F12D431A24}"/>
              </a:ext>
            </a:extLst>
          </p:cNvPr>
          <p:cNvSpPr txBox="1"/>
          <p:nvPr/>
        </p:nvSpPr>
        <p:spPr>
          <a:xfrm>
            <a:off x="6256220" y="580926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FA2CE2-AD3A-4A71-B425-0D8DD5AEE017}"/>
              </a:ext>
            </a:extLst>
          </p:cNvPr>
          <p:cNvSpPr txBox="1"/>
          <p:nvPr/>
        </p:nvSpPr>
        <p:spPr>
          <a:xfrm>
            <a:off x="6530609" y="580798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3533C1-6754-46E1-9F36-3FBBAD10F389}"/>
              </a:ext>
            </a:extLst>
          </p:cNvPr>
          <p:cNvSpPr txBox="1"/>
          <p:nvPr/>
        </p:nvSpPr>
        <p:spPr>
          <a:xfrm>
            <a:off x="5295289" y="579870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C00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5283367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7125BF-EB20-45C3-90F1-6765A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1F0DC-D673-4030-A647-5E2383CAD7D7}"/>
              </a:ext>
            </a:extLst>
          </p:cNvPr>
          <p:cNvSpPr txBox="1"/>
          <p:nvPr/>
        </p:nvSpPr>
        <p:spPr>
          <a:xfrm>
            <a:off x="821336" y="1178127"/>
            <a:ext cx="432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ABSTRACT MATHEMATICAL APPROACH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67C54-1392-45E4-96BB-69221B12B699}"/>
              </a:ext>
            </a:extLst>
          </p:cNvPr>
          <p:cNvSpPr txBox="1"/>
          <p:nvPr/>
        </p:nvSpPr>
        <p:spPr>
          <a:xfrm>
            <a:off x="838200" y="1653967"/>
            <a:ext cx="91122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we assume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are independent 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come up with</a:t>
            </a: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powerful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probability-based classification algorithm</a:t>
            </a:r>
          </a:p>
          <a:p>
            <a:endParaRPr lang="hu-HU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we have to choose the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class with the highest probability</a:t>
            </a:r>
            <a:r>
              <a:rPr lang="hu-HU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69FB9C-6788-4E8B-8BA1-3211CFB749A4}"/>
              </a:ext>
            </a:extLst>
          </p:cNvPr>
          <p:cNvSpPr txBox="1"/>
          <p:nvPr/>
        </p:nvSpPr>
        <p:spPr>
          <a:xfrm>
            <a:off x="5776200" y="2825102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5DCA18-3A64-419A-B0AA-68558BDFE1C0}"/>
              </a:ext>
            </a:extLst>
          </p:cNvPr>
          <p:cNvSpPr txBox="1"/>
          <p:nvPr/>
        </p:nvSpPr>
        <p:spPr>
          <a:xfrm>
            <a:off x="3738560" y="5046891"/>
            <a:ext cx="471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NAIVE BAYER CLASSIFIER FORMULA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8E793-D10B-4D47-9728-7D4805C3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56" y="3286681"/>
            <a:ext cx="4547088" cy="157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47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B4C6CD4-1C9F-41E7-81E9-3AFC65B2DDE4}"/>
              </a:ext>
            </a:extLst>
          </p:cNvPr>
          <p:cNvSpPr/>
          <p:nvPr/>
        </p:nvSpPr>
        <p:spPr>
          <a:xfrm>
            <a:off x="1978426" y="1691864"/>
            <a:ext cx="3677055" cy="4315645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896C0-56F7-49D7-865A-5CBD36AE46D7}"/>
              </a:ext>
            </a:extLst>
          </p:cNvPr>
          <p:cNvSpPr txBox="1"/>
          <p:nvPr/>
        </p:nvSpPr>
        <p:spPr>
          <a:xfrm>
            <a:off x="2290960" y="1820308"/>
            <a:ext cx="29829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aive Bayes classifier has the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assumption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features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 independent 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...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 and of course it is usally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true at all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AFABA5-315B-428F-84A5-5F56B7CC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4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B4C6CD4-1C9F-41E7-81E9-3AFC65B2DDE4}"/>
              </a:ext>
            </a:extLst>
          </p:cNvPr>
          <p:cNvSpPr/>
          <p:nvPr/>
        </p:nvSpPr>
        <p:spPr>
          <a:xfrm>
            <a:off x="1978426" y="1691864"/>
            <a:ext cx="3677055" cy="4315645"/>
          </a:xfrm>
          <a:prstGeom prst="roundRect">
            <a:avLst/>
          </a:prstGeom>
          <a:solidFill>
            <a:srgbClr val="F0BDA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E0B5DBA-5FFD-4300-B291-F8FE921EB7A8}"/>
              </a:ext>
            </a:extLst>
          </p:cNvPr>
          <p:cNvSpPr/>
          <p:nvPr/>
        </p:nvSpPr>
        <p:spPr>
          <a:xfrm>
            <a:off x="6095999" y="1691865"/>
            <a:ext cx="3677055" cy="43156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896C0-56F7-49D7-865A-5CBD36AE46D7}"/>
              </a:ext>
            </a:extLst>
          </p:cNvPr>
          <p:cNvSpPr txBox="1"/>
          <p:nvPr/>
        </p:nvSpPr>
        <p:spPr>
          <a:xfrm>
            <a:off x="2290960" y="1820308"/>
            <a:ext cx="29829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DISADVANTAGES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aive Bayes classifier has the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assumption that the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features</a:t>
            </a:r>
          </a:p>
          <a:p>
            <a:pPr algn="ctr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 independent 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...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 and of course it is usally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true at all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D342FF-4E3C-4BA7-977E-96896F78F9B3}"/>
              </a:ext>
            </a:extLst>
          </p:cNvPr>
          <p:cNvSpPr txBox="1"/>
          <p:nvPr/>
        </p:nvSpPr>
        <p:spPr>
          <a:xfrm>
            <a:off x="6448286" y="1820308"/>
            <a:ext cx="29685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ADVANTAGES</a:t>
            </a: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hu-HU" sz="1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 is relatively </a:t>
            </a:r>
            <a:r>
              <a:rPr lang="hu-HU" sz="18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simple</a:t>
            </a:r>
          </a:p>
          <a:p>
            <a:pPr algn="ctr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to undertand the model</a:t>
            </a:r>
            <a:endParaRPr lang="hu-HU" sz="18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endParaRPr lang="hu-HU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it is a relatively fast algorithm</a:t>
            </a: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and can be trained on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small datasets </a:t>
            </a:r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as well</a:t>
            </a:r>
          </a:p>
          <a:p>
            <a:pPr algn="ctr"/>
            <a:endParaRPr lang="hu-HU" b="1" i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hu-HU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naive Bayes classifier is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not sensitive to </a:t>
            </a:r>
          </a:p>
          <a:p>
            <a:pPr algn="ctr"/>
            <a:r>
              <a:rPr lang="hu-HU" b="1" i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irrelevant features </a:t>
            </a:r>
            <a:endParaRPr lang="en-GB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AFABA5-315B-428F-84A5-5F56B7CC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8AFABA5-315B-428F-84A5-5F56B7CC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817A9-B034-4F7C-8C07-6F8A1532DC89}"/>
              </a:ext>
            </a:extLst>
          </p:cNvPr>
          <p:cNvSpPr txBox="1"/>
          <p:nvPr/>
        </p:nvSpPr>
        <p:spPr>
          <a:xfrm>
            <a:off x="838200" y="1253299"/>
            <a:ext cx="5850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is it so powerful with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classification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E74E3-6AB3-4DD2-AD7A-A34B32DDFBD2}"/>
              </a:ext>
            </a:extLst>
          </p:cNvPr>
          <p:cNvSpPr txBox="1"/>
          <p:nvPr/>
        </p:nvSpPr>
        <p:spPr>
          <a:xfrm>
            <a:off x="1473882" y="1694282"/>
            <a:ext cx="98513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assumptions of naive Bayes classifier: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 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probability of occurrence of any word given the class label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of the probability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occurrence of 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any other word given that label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 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 probability of occurrence of a word in a document is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</a:t>
            </a:r>
            <a:endParaRPr lang="hu-HU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the location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that word within the document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8A818-A9E4-4022-BC67-FD0EB7144C2C}"/>
              </a:ext>
            </a:extLst>
          </p:cNvPr>
          <p:cNvSpPr txBox="1"/>
          <p:nvPr/>
        </p:nvSpPr>
        <p:spPr>
          <a:xfrm>
            <a:off x="1774239" y="4967749"/>
            <a:ext cx="8643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same assumption of </a:t>
            </a:r>
            <a:r>
              <a:rPr lang="hu-H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bag-of-words model</a:t>
            </a: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 documents are </a:t>
            </a:r>
          </a:p>
          <a:p>
            <a:pPr algn="ctr"/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a bunch of words thrown together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A0139-AF1F-41A6-8F7C-89B26E23E5F4}"/>
              </a:ext>
            </a:extLst>
          </p:cNvPr>
          <p:cNvSpPr txBox="1"/>
          <p:nvPr/>
        </p:nvSpPr>
        <p:spPr>
          <a:xfrm>
            <a:off x="2076982" y="6025225"/>
            <a:ext cx="8038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THESE ASSUMPTIONS ARE TRUE FOR TEXT CLASSIFICATION !!!</a:t>
            </a:r>
          </a:p>
        </p:txBody>
      </p:sp>
    </p:spTree>
    <p:extLst>
      <p:ext uri="{BB962C8B-B14F-4D97-AF65-F5344CB8AC3E}">
        <p14:creationId xmlns:p14="http://schemas.microsoft.com/office/powerpoint/2010/main" val="42284373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8AFABA5-315B-428F-84A5-5F56B7CC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623C0A-DC22-4181-B4F6-7D111991DEE3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7218A1-27B1-4BEA-A191-9E3F148D4E5A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1BA9B4-86CC-4533-BBB6-E63FA0A67055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745397-7E8F-4327-95C5-A1E43D7BEF05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E5F819-3C65-4F0A-BEFE-0F0C7A9A4E35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9148B9-39C6-4D8C-A423-4A43BA8E1EE9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F2EF3F-6B38-478C-8201-AF846D8CE7A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8DDADE-3FF7-4136-88C3-A4427CD28812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459A72-0F3F-4E03-8F55-5DB64A7F5982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7B9001-636A-4BDA-A847-ADCAF5B1A75F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55D8C1F-AAD3-464C-876C-E107609A932B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3A875E-767F-4A0F-B2BB-98DF7772A77C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CED42A-E36E-4317-B54E-B60AEDED7346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BC42E5-87AE-4750-99CF-5D2E59C6E1D1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E02EDE-2C7E-46FE-87C5-5E85035AF8C0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812181-A36B-4D23-9749-12962D51B7BF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44023C-CC53-4635-8973-76D5327BFF11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3896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BC275F-4468-4E6F-8BEF-3A9696E5417A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C5239C-12DD-4034-84ED-EC310C479AF7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3E801C-41D7-443D-9832-23F6D25D9877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6C31E5-5373-4DA7-8A65-2FF078F09A14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737ED-7BB5-4934-B832-61EA20F54462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65D361-97A3-4EAC-AAD6-B18E5087A45E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12FA5-7149-410A-A5EB-07F01270FC3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E5553C-58E0-40F4-95CB-3E0C4F4B7085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DAC364-D39A-4992-8F92-998D79E23588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EE40C-FE30-467E-92E3-A6B80C815554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80B87-3B20-4D9C-B912-FD0D193DF66F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C9A0FA-EEF0-4AA8-B7AE-63A6EF2EE0A5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B6956-30A4-40B7-ADB2-26F7B7FFB927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F834AB-87D5-442F-9A9F-8CB90E75F50F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FDD2B4-D1BD-4433-AB18-323D9DC5E26E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85B1E0-3DA6-47A8-8DA8-739E7F6F776A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B6725-C918-4982-BF15-261A54A343EA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971241-BFF3-4E2C-A9A3-9D2191A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590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5624252" y="3616117"/>
            <a:ext cx="453081" cy="4530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EBC275F-4468-4E6F-8BEF-3A9696E5417A}"/>
              </a:ext>
            </a:extLst>
          </p:cNvPr>
          <p:cNvSpPr/>
          <p:nvPr/>
        </p:nvSpPr>
        <p:spPr>
          <a:xfrm>
            <a:off x="4478765" y="1507379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C5239C-12DD-4034-84ED-EC310C479AF7}"/>
              </a:ext>
            </a:extLst>
          </p:cNvPr>
          <p:cNvSpPr/>
          <p:nvPr/>
        </p:nvSpPr>
        <p:spPr>
          <a:xfrm>
            <a:off x="5232528" y="184101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3E801C-41D7-443D-9832-23F6D25D9877}"/>
              </a:ext>
            </a:extLst>
          </p:cNvPr>
          <p:cNvSpPr/>
          <p:nvPr/>
        </p:nvSpPr>
        <p:spPr>
          <a:xfrm>
            <a:off x="4771208" y="2516514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6C31E5-5373-4DA7-8A65-2FF078F09A14}"/>
              </a:ext>
            </a:extLst>
          </p:cNvPr>
          <p:cNvSpPr/>
          <p:nvPr/>
        </p:nvSpPr>
        <p:spPr>
          <a:xfrm>
            <a:off x="5825651" y="296959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737ED-7BB5-4934-B832-61EA20F54462}"/>
              </a:ext>
            </a:extLst>
          </p:cNvPr>
          <p:cNvSpPr/>
          <p:nvPr/>
        </p:nvSpPr>
        <p:spPr>
          <a:xfrm>
            <a:off x="6377586" y="3587434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65D361-97A3-4EAC-AAD6-B18E5087A45E}"/>
              </a:ext>
            </a:extLst>
          </p:cNvPr>
          <p:cNvSpPr/>
          <p:nvPr/>
        </p:nvSpPr>
        <p:spPr>
          <a:xfrm>
            <a:off x="6814192" y="1614470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512FA5-7149-410A-A5EB-07F01270FC30}"/>
              </a:ext>
            </a:extLst>
          </p:cNvPr>
          <p:cNvSpPr/>
          <p:nvPr/>
        </p:nvSpPr>
        <p:spPr>
          <a:xfrm>
            <a:off x="6052192" y="2182882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5E5553C-58E0-40F4-95CB-3E0C4F4B7085}"/>
              </a:ext>
            </a:extLst>
          </p:cNvPr>
          <p:cNvSpPr/>
          <p:nvPr/>
        </p:nvSpPr>
        <p:spPr>
          <a:xfrm>
            <a:off x="7267273" y="288721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DAC364-D39A-4992-8F92-998D79E23588}"/>
              </a:ext>
            </a:extLst>
          </p:cNvPr>
          <p:cNvSpPr/>
          <p:nvPr/>
        </p:nvSpPr>
        <p:spPr>
          <a:xfrm>
            <a:off x="7403197" y="3933421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C5EE40C-FE30-467E-92E3-A6B80C815554}"/>
              </a:ext>
            </a:extLst>
          </p:cNvPr>
          <p:cNvSpPr/>
          <p:nvPr/>
        </p:nvSpPr>
        <p:spPr>
          <a:xfrm>
            <a:off x="6950116" y="4678945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B80B87-3B20-4D9C-B912-FD0D193DF66F}"/>
              </a:ext>
            </a:extLst>
          </p:cNvPr>
          <p:cNvSpPr/>
          <p:nvPr/>
        </p:nvSpPr>
        <p:spPr>
          <a:xfrm>
            <a:off x="3762073" y="2294092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C9A0FA-EEF0-4AA8-B7AE-63A6EF2EE0A5}"/>
              </a:ext>
            </a:extLst>
          </p:cNvPr>
          <p:cNvSpPr/>
          <p:nvPr/>
        </p:nvSpPr>
        <p:spPr>
          <a:xfrm>
            <a:off x="3986553" y="319613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AB6956-30A4-40B7-ADB2-26F7B7FFB927}"/>
              </a:ext>
            </a:extLst>
          </p:cNvPr>
          <p:cNvSpPr/>
          <p:nvPr/>
        </p:nvSpPr>
        <p:spPr>
          <a:xfrm>
            <a:off x="3308992" y="4271171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7F834AB-87D5-442F-9A9F-8CB90E75F50F}"/>
              </a:ext>
            </a:extLst>
          </p:cNvPr>
          <p:cNvSpPr/>
          <p:nvPr/>
        </p:nvSpPr>
        <p:spPr>
          <a:xfrm>
            <a:off x="4318127" y="4098178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FDD2B4-D1BD-4433-AB18-323D9DC5E26E}"/>
              </a:ext>
            </a:extLst>
          </p:cNvPr>
          <p:cNvSpPr/>
          <p:nvPr/>
        </p:nvSpPr>
        <p:spPr>
          <a:xfrm>
            <a:off x="5005987" y="5053765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85B1E0-3DA6-47A8-8DA8-739E7F6F776A}"/>
              </a:ext>
            </a:extLst>
          </p:cNvPr>
          <p:cNvSpPr/>
          <p:nvPr/>
        </p:nvSpPr>
        <p:spPr>
          <a:xfrm>
            <a:off x="5032759" y="3706880"/>
            <a:ext cx="453081" cy="45308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3DB6725-C918-4982-BF15-261A54A343EA}"/>
              </a:ext>
            </a:extLst>
          </p:cNvPr>
          <p:cNvSpPr/>
          <p:nvPr/>
        </p:nvSpPr>
        <p:spPr>
          <a:xfrm>
            <a:off x="5838007" y="4246456"/>
            <a:ext cx="453081" cy="4530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C971241-BFF3-4E2C-A9A3-9D2191A0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325563"/>
          </a:xfrm>
        </p:spPr>
        <p:txBody>
          <a:bodyPr/>
          <a:lstStyle/>
          <a:p>
            <a:r>
              <a:rPr lang="hu-HU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Naive Bayes Classifier</a:t>
            </a:r>
            <a:endParaRPr lang="en-GB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/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P(yellow)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896470-FEC6-4118-8A04-930373CC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1543902"/>
                <a:ext cx="1504130" cy="490006"/>
              </a:xfrm>
              <a:prstGeom prst="rect">
                <a:avLst/>
              </a:prstGeom>
              <a:blipFill>
                <a:blip r:embed="rId2"/>
                <a:stretch>
                  <a:fillRect l="-365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/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P(green)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hu-HU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𝟏𝟕</m:t>
                        </m:r>
                      </m:den>
                    </m:f>
                  </m:oMath>
                </a14:m>
                <a:endPara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FB06B9-6BB7-4713-94F9-FF0D00AC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89" y="2329640"/>
                <a:ext cx="1419171" cy="491288"/>
              </a:xfrm>
              <a:prstGeom prst="rect">
                <a:avLst/>
              </a:prstGeom>
              <a:blipFill>
                <a:blip r:embed="rId3"/>
                <a:stretch>
                  <a:fillRect l="-3879"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63FF00-7027-456E-AEB7-7336DEC89C69}"/>
              </a:ext>
            </a:extLst>
          </p:cNvPr>
          <p:cNvSpPr/>
          <p:nvPr/>
        </p:nvSpPr>
        <p:spPr>
          <a:xfrm>
            <a:off x="4823131" y="2772032"/>
            <a:ext cx="2166549" cy="2166549"/>
          </a:xfrm>
          <a:prstGeom prst="ellipse">
            <a:avLst/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6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129084</TotalTime>
  <Words>10945</Words>
  <Application>Microsoft Office PowerPoint</Application>
  <PresentationFormat>Widescreen</PresentationFormat>
  <Paragraphs>2296</Paragraphs>
  <Slides>233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233</vt:i4>
      </vt:variant>
    </vt:vector>
  </HeadingPairs>
  <TitlesOfParts>
    <vt:vector size="239" baseType="lpstr">
      <vt:lpstr>Arial</vt:lpstr>
      <vt:lpstr>Calibri</vt:lpstr>
      <vt:lpstr>Calibri Light</vt:lpstr>
      <vt:lpstr>Cambria Math</vt:lpstr>
      <vt:lpstr>Wingdings</vt:lpstr>
      <vt:lpstr>Office Theme</vt:lpstr>
      <vt:lpstr>Types of Learning (Machine Learning in Python)</vt:lpstr>
      <vt:lpstr>Types of Learning</vt:lpstr>
      <vt:lpstr>Types of Learning</vt:lpstr>
      <vt:lpstr>Types of Learning</vt:lpstr>
      <vt:lpstr>Types of Learning</vt:lpstr>
      <vt:lpstr>Types of Learning</vt:lpstr>
      <vt:lpstr>Types of Learning</vt:lpstr>
      <vt:lpstr>Types of Learning</vt:lpstr>
      <vt:lpstr>Types of Learning</vt:lpstr>
      <vt:lpstr>Types of Learning</vt:lpstr>
      <vt:lpstr>Types of Learning</vt:lpstr>
      <vt:lpstr>Why to Learn AI and Machine Learning? (Machine Learning in Python)</vt:lpstr>
      <vt:lpstr>Why to Learn Artificial Intelligence?</vt:lpstr>
      <vt:lpstr>Why to Learn Artificial Intelligence?</vt:lpstr>
      <vt:lpstr>Why to Learn Artificial Intelligence?</vt:lpstr>
      <vt:lpstr>Why to Learn Artificial Intelligence?</vt:lpstr>
      <vt:lpstr>Why to Learn Artificial Intelligence?</vt:lpstr>
      <vt:lpstr>Linear Regression (Machine Learning in Python)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Gradient Descent</vt:lpstr>
      <vt:lpstr>Gradient Descent</vt:lpstr>
      <vt:lpstr>Gradient Descent</vt:lpstr>
      <vt:lpstr>Linear Regression Parameters</vt:lpstr>
      <vt:lpstr>Logistic Regression (Machine Learning in Python)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Cross Validation  (Machine Learning in Python)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Cross Validation</vt:lpstr>
      <vt:lpstr>Confusion Matrix</vt:lpstr>
      <vt:lpstr>Normalization (Machine Learning in Python)</vt:lpstr>
      <vt:lpstr>Confusion Matrix</vt:lpstr>
      <vt:lpstr>Confusion Matrix</vt:lpstr>
      <vt:lpstr>Confusion Matrix</vt:lpstr>
      <vt:lpstr>K-Nearest Neighbors Classifier (Machine Learning in Python)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K-Nearest Neighbors Classifier</vt:lpstr>
      <vt:lpstr>Naïve Bayes Classifier (Machine Learning in Python)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Support Vector Machines (SVMs) (Machine Learning in Python)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 (Machine Learning in Python)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 (Machine Learning in Python)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 (Machine Learning in Python)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K-Means Clustering (Machine Learning in Python)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 – Finding k Value</vt:lpstr>
      <vt:lpstr>K-Means Clustering – Finding k Value</vt:lpstr>
      <vt:lpstr>K-Means Clustering</vt:lpstr>
      <vt:lpstr>K-Means Clustering</vt:lpstr>
      <vt:lpstr>DBSCAN Algorithm (Machine Learning in Python)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DBSCAN Algorithm</vt:lpstr>
      <vt:lpstr>Hierarchical Clustering (Machine Learning in Python)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Value Iteration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L1 and L2 Regularization (Machine Learning in Python)</vt:lpstr>
      <vt:lpstr>L1 Regularization</vt:lpstr>
      <vt:lpstr>L1 Regularization</vt:lpstr>
      <vt:lpstr>L1 Regularization</vt:lpstr>
      <vt:lpstr>Gradient Descent</vt:lpstr>
      <vt:lpstr>L1 and L2 Regularization (Machine Learning in Python)</vt:lpstr>
      <vt:lpstr>L1 Regularization</vt:lpstr>
      <vt:lpstr>LSTM and Time Series (Machine Learning in Python)</vt:lpstr>
      <vt:lpstr>Time Series Analysis with LSTM</vt:lpstr>
      <vt:lpstr>Time Series Analysis with LSTM</vt:lpstr>
      <vt:lpstr>Time Series Analysis with LSTM</vt:lpstr>
      <vt:lpstr>Time Series Analysis with LSTM</vt:lpstr>
      <vt:lpstr>Time Series Analysis with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Sarathi, Soundarya</cp:lastModifiedBy>
  <cp:revision>1045</cp:revision>
  <dcterms:created xsi:type="dcterms:W3CDTF">2019-01-16T12:03:26Z</dcterms:created>
  <dcterms:modified xsi:type="dcterms:W3CDTF">2025-07-22T07:29:59Z</dcterms:modified>
</cp:coreProperties>
</file>