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4ED4-4396-7010-7FA4-C319FDF755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78AF0979-B3A0-CA81-A4B8-FF5AD9EF4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6440CB19-2902-A203-ED9D-6E2625959085}"/>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5" name="Footer Placeholder 4">
            <a:extLst>
              <a:ext uri="{FF2B5EF4-FFF2-40B4-BE49-F238E27FC236}">
                <a16:creationId xmlns:a16="http://schemas.microsoft.com/office/drawing/2014/main" id="{DE0575C2-4C2F-984D-C076-F0C05354F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BD419-5054-4052-8658-E99DC301DDFB}"/>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266214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7AF6-F609-D61F-D036-2A8C748168D0}"/>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9F765394-3D77-A3D1-9B3F-E96CEEDC8FB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3EE27FC6-D0B9-FE94-2920-0A9112965F6D}"/>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5" name="Footer Placeholder 4">
            <a:extLst>
              <a:ext uri="{FF2B5EF4-FFF2-40B4-BE49-F238E27FC236}">
                <a16:creationId xmlns:a16="http://schemas.microsoft.com/office/drawing/2014/main" id="{6293A223-B55C-0B04-EDF6-06098B8F3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98B67-73A8-37D4-FFE5-56DA9B54C38D}"/>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358294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04569-2109-394B-F94E-F4AB47B6BBD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3BC48EC4-43A2-7AB6-1CEC-D696E988E2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60B628D-1E95-D36E-4CA1-9128A57746E0}"/>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5" name="Footer Placeholder 4">
            <a:extLst>
              <a:ext uri="{FF2B5EF4-FFF2-40B4-BE49-F238E27FC236}">
                <a16:creationId xmlns:a16="http://schemas.microsoft.com/office/drawing/2014/main" id="{94CB5C33-5277-2EA8-11F5-3B08CB0787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9963C-78B3-98D8-AF29-68563CD073BE}"/>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127701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0D53-D9FC-8472-314C-0224366A36CE}"/>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C8AEE554-5722-5A35-930E-62BE0E5051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EF91A19-08AC-097C-DECE-466F668B87D9}"/>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5" name="Footer Placeholder 4">
            <a:extLst>
              <a:ext uri="{FF2B5EF4-FFF2-40B4-BE49-F238E27FC236}">
                <a16:creationId xmlns:a16="http://schemas.microsoft.com/office/drawing/2014/main" id="{BC67CEFB-9F7B-90F7-D524-35D059C6AC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1D618-6573-5636-EFDA-19BE5CD50920}"/>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57798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6CDA-385C-FA15-6AB7-5F6E6065C4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2E1F1E57-DF9D-388A-A849-E423656A8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661268-3B6D-1F8C-3E7A-0E5DF8E085E9}"/>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5" name="Footer Placeholder 4">
            <a:extLst>
              <a:ext uri="{FF2B5EF4-FFF2-40B4-BE49-F238E27FC236}">
                <a16:creationId xmlns:a16="http://schemas.microsoft.com/office/drawing/2014/main" id="{5448D946-8775-B9C8-5AD9-AFB73DB05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5C7384-A39C-FA0B-192A-232BA763A8A7}"/>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122053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B6AC-D04A-11CA-73A3-127CAEA0AD6B}"/>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D0C9560C-E58A-FAD7-B964-C1DB9C19A30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CB2B244B-099D-62F2-F6BA-5D48235998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CACEF696-DFEE-34A2-340C-20F863EB2266}"/>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6" name="Footer Placeholder 5">
            <a:extLst>
              <a:ext uri="{FF2B5EF4-FFF2-40B4-BE49-F238E27FC236}">
                <a16:creationId xmlns:a16="http://schemas.microsoft.com/office/drawing/2014/main" id="{7A4D7DBF-3D31-3941-CD50-8ABAF6CD39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E6B576-C83D-E59B-A569-320FFAFCE4F0}"/>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148525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BF9F-F4DB-EA61-486F-438C0195482B}"/>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CAF63BF6-F99D-63C7-6F8E-703EE4A7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63F440-A304-5A42-569E-6ED313D9200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9F65D947-C9A8-3184-027C-2631E4BCC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7117064-0971-DCEB-90A1-776A38CBC90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208A64B3-6AA0-A833-33EE-5578F0BC8777}"/>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8" name="Footer Placeholder 7">
            <a:extLst>
              <a:ext uri="{FF2B5EF4-FFF2-40B4-BE49-F238E27FC236}">
                <a16:creationId xmlns:a16="http://schemas.microsoft.com/office/drawing/2014/main" id="{1AF88D5A-34BE-FF1C-402C-6196BC308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9D0202-AF4F-1937-D164-B88E234E6AA4}"/>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365279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9381-0F06-758A-20BF-6B2EE5103BBD}"/>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663210FF-9C84-2168-97D9-C6CD96E3A16D}"/>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4" name="Footer Placeholder 3">
            <a:extLst>
              <a:ext uri="{FF2B5EF4-FFF2-40B4-BE49-F238E27FC236}">
                <a16:creationId xmlns:a16="http://schemas.microsoft.com/office/drawing/2014/main" id="{EFD3A134-BE6B-26F9-B804-274D17C839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DE94E4-7AEF-61A3-EB3C-6CBF5C2CD6B3}"/>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3400172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73BD1-1BBA-C652-8C1C-3B45D9CA3FD0}"/>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3" name="Footer Placeholder 2">
            <a:extLst>
              <a:ext uri="{FF2B5EF4-FFF2-40B4-BE49-F238E27FC236}">
                <a16:creationId xmlns:a16="http://schemas.microsoft.com/office/drawing/2014/main" id="{8ED791F7-1425-72E2-17C8-5BE0FAFFCF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BFC19D-DD83-4280-CECE-B185ADCDAAAC}"/>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981313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295A-C27F-CD88-ABB9-132C5CD92E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7191F77C-0E4A-2682-6FF8-DB90A7463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4D4712D2-A982-1D95-E87D-FFF658284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FBF90A-E9F9-6946-645F-C894B9F5C513}"/>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6" name="Footer Placeholder 5">
            <a:extLst>
              <a:ext uri="{FF2B5EF4-FFF2-40B4-BE49-F238E27FC236}">
                <a16:creationId xmlns:a16="http://schemas.microsoft.com/office/drawing/2014/main" id="{578DB847-6794-65D1-919F-A23BCA0F40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603F87-7EEB-E8B5-F2A3-16621930085D}"/>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197136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09C1-8D7E-A783-3F49-BFFE37009E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6238BD13-C0B8-234F-0468-05AD8CB0E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306203-1078-D431-496A-960C27922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7BF606-B087-D465-D88C-A8EFDC54EEB1}"/>
              </a:ext>
            </a:extLst>
          </p:cNvPr>
          <p:cNvSpPr>
            <a:spLocks noGrp="1"/>
          </p:cNvSpPr>
          <p:nvPr>
            <p:ph type="dt" sz="half" idx="10"/>
          </p:nvPr>
        </p:nvSpPr>
        <p:spPr/>
        <p:txBody>
          <a:bodyPr/>
          <a:lstStyle/>
          <a:p>
            <a:fld id="{4764B7AB-457B-4793-B6FA-6DACEF08D75A}" type="datetimeFigureOut">
              <a:rPr lang="en-IN" smtClean="0"/>
              <a:t>25-12-2022</a:t>
            </a:fld>
            <a:endParaRPr lang="en-IN"/>
          </a:p>
        </p:txBody>
      </p:sp>
      <p:sp>
        <p:nvSpPr>
          <p:cNvPr id="6" name="Footer Placeholder 5">
            <a:extLst>
              <a:ext uri="{FF2B5EF4-FFF2-40B4-BE49-F238E27FC236}">
                <a16:creationId xmlns:a16="http://schemas.microsoft.com/office/drawing/2014/main" id="{22AF0433-1AA7-15FD-0620-7154C38DB5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C10D71-063D-33E9-2FD7-D7D48A32D933}"/>
              </a:ext>
            </a:extLst>
          </p:cNvPr>
          <p:cNvSpPr>
            <a:spLocks noGrp="1"/>
          </p:cNvSpPr>
          <p:nvPr>
            <p:ph type="sldNum" sz="quarter" idx="12"/>
          </p:nvPr>
        </p:nvSpPr>
        <p:spPr/>
        <p:txBody>
          <a:bodyPr/>
          <a:lstStyle/>
          <a:p>
            <a:fld id="{573208BB-E987-47E7-A687-71D21FFE91AF}" type="slidenum">
              <a:rPr lang="en-IN" smtClean="0"/>
              <a:t>‹#›</a:t>
            </a:fld>
            <a:endParaRPr lang="en-IN"/>
          </a:p>
        </p:txBody>
      </p:sp>
    </p:spTree>
    <p:extLst>
      <p:ext uri="{BB962C8B-B14F-4D97-AF65-F5344CB8AC3E}">
        <p14:creationId xmlns:p14="http://schemas.microsoft.com/office/powerpoint/2010/main" val="146222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92879-FD50-230F-DDF1-52FCF94D8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510573C8-8684-D1DA-FF0C-22A815801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9D9C544-3857-B86D-D25F-E391296805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64B7AB-457B-4793-B6FA-6DACEF08D75A}" type="datetimeFigureOut">
              <a:rPr lang="en-IN" smtClean="0"/>
              <a:t>25-12-2022</a:t>
            </a:fld>
            <a:endParaRPr lang="en-IN"/>
          </a:p>
        </p:txBody>
      </p:sp>
      <p:sp>
        <p:nvSpPr>
          <p:cNvPr id="5" name="Footer Placeholder 4">
            <a:extLst>
              <a:ext uri="{FF2B5EF4-FFF2-40B4-BE49-F238E27FC236}">
                <a16:creationId xmlns:a16="http://schemas.microsoft.com/office/drawing/2014/main" id="{CDAFC10F-2DAB-F653-E0EE-D956A4891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5D606E-BA73-D530-9081-BC4A48BBA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3208BB-E987-47E7-A687-71D21FFE91AF}" type="slidenum">
              <a:rPr lang="en-IN" smtClean="0"/>
              <a:t>‹#›</a:t>
            </a:fld>
            <a:endParaRPr lang="en-IN"/>
          </a:p>
        </p:txBody>
      </p:sp>
    </p:spTree>
    <p:extLst>
      <p:ext uri="{BB962C8B-B14F-4D97-AF65-F5344CB8AC3E}">
        <p14:creationId xmlns:p14="http://schemas.microsoft.com/office/powerpoint/2010/main" val="2911237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8FC0-6402-A31F-BE7B-8DD76D13BDF5}"/>
              </a:ext>
            </a:extLst>
          </p:cNvPr>
          <p:cNvSpPr>
            <a:spLocks noGrp="1"/>
          </p:cNvSpPr>
          <p:nvPr>
            <p:ph type="ctrTitle"/>
          </p:nvPr>
        </p:nvSpPr>
        <p:spPr/>
        <p:txBody>
          <a:bodyPr/>
          <a:lstStyle/>
          <a:p>
            <a:r>
              <a:rPr lang="en-IN" b="1" dirty="0"/>
              <a:t>AB testing</a:t>
            </a:r>
          </a:p>
        </p:txBody>
      </p:sp>
      <p:sp>
        <p:nvSpPr>
          <p:cNvPr id="4" name="Subtitle 2">
            <a:extLst>
              <a:ext uri="{FF2B5EF4-FFF2-40B4-BE49-F238E27FC236}">
                <a16:creationId xmlns:a16="http://schemas.microsoft.com/office/drawing/2014/main" id="{A56BCBD8-ECCC-C3AF-0214-E4E42F750C83}"/>
              </a:ext>
            </a:extLst>
          </p:cNvPr>
          <p:cNvSpPr txBox="1">
            <a:spLocks/>
          </p:cNvSpPr>
          <p:nvPr/>
        </p:nvSpPr>
        <p:spPr>
          <a:xfrm>
            <a:off x="1676400" y="3754438"/>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t>Roll number:- CB.EN.U4CSE20256</a:t>
            </a:r>
          </a:p>
          <a:p>
            <a:pPr algn="l"/>
            <a:r>
              <a:rPr lang="en-GB" dirty="0"/>
              <a:t>Name:- Sarath Krishna C K</a:t>
            </a:r>
          </a:p>
          <a:p>
            <a:pPr algn="l"/>
            <a:r>
              <a:rPr lang="en-GB" dirty="0"/>
              <a:t>Application:- amazon</a:t>
            </a:r>
          </a:p>
          <a:p>
            <a:pPr algn="l"/>
            <a:r>
              <a:rPr lang="en-GB" dirty="0"/>
              <a:t>Dataset:-based on sales of games in amazon</a:t>
            </a:r>
            <a:endParaRPr lang="en-IN" dirty="0"/>
          </a:p>
        </p:txBody>
      </p:sp>
    </p:spTree>
    <p:extLst>
      <p:ext uri="{BB962C8B-B14F-4D97-AF65-F5344CB8AC3E}">
        <p14:creationId xmlns:p14="http://schemas.microsoft.com/office/powerpoint/2010/main" val="359454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E012-699C-63E1-577C-3279498E3B38}"/>
              </a:ext>
            </a:extLst>
          </p:cNvPr>
          <p:cNvSpPr>
            <a:spLocks noGrp="1"/>
          </p:cNvSpPr>
          <p:nvPr>
            <p:ph type="title"/>
          </p:nvPr>
        </p:nvSpPr>
        <p:spPr>
          <a:xfrm>
            <a:off x="723900" y="1593850"/>
            <a:ext cx="10515600" cy="1325563"/>
          </a:xfrm>
        </p:spPr>
        <p:txBody>
          <a:bodyPr/>
          <a:lstStyle/>
          <a:p>
            <a:r>
              <a:rPr lang="en-GB" dirty="0"/>
              <a:t>The aim is to see whether year(the game was released) is associated with GLOBAL SALES.</a:t>
            </a:r>
            <a:endParaRPr lang="en-IN" dirty="0"/>
          </a:p>
        </p:txBody>
      </p:sp>
      <p:sp>
        <p:nvSpPr>
          <p:cNvPr id="3" name="Content Placeholder 2">
            <a:extLst>
              <a:ext uri="{FF2B5EF4-FFF2-40B4-BE49-F238E27FC236}">
                <a16:creationId xmlns:a16="http://schemas.microsoft.com/office/drawing/2014/main" id="{E24CE8DF-2B45-2B53-D403-F5BDC0D3564E}"/>
              </a:ext>
            </a:extLst>
          </p:cNvPr>
          <p:cNvSpPr>
            <a:spLocks noGrp="1"/>
          </p:cNvSpPr>
          <p:nvPr>
            <p:ph idx="1"/>
          </p:nvPr>
        </p:nvSpPr>
        <p:spPr>
          <a:xfrm>
            <a:off x="723900" y="3054350"/>
            <a:ext cx="10515600" cy="4351338"/>
          </a:xfrm>
        </p:spPr>
        <p:txBody>
          <a:bodyPr/>
          <a:lstStyle/>
          <a:p>
            <a:r>
              <a:rPr lang="en-GB" dirty="0"/>
              <a:t>null hypothesis(H0):</a:t>
            </a:r>
            <a:r>
              <a:rPr lang="en-GB" dirty="0" err="1"/>
              <a:t>Avg</a:t>
            </a:r>
            <a:r>
              <a:rPr lang="en-GB" dirty="0"/>
              <a:t> sales of </a:t>
            </a:r>
            <a:r>
              <a:rPr lang="en-GB" dirty="0" err="1"/>
              <a:t>stratergy</a:t>
            </a:r>
            <a:r>
              <a:rPr lang="en-GB" dirty="0"/>
              <a:t> and action games are equal.</a:t>
            </a:r>
          </a:p>
          <a:p>
            <a:r>
              <a:rPr lang="en-GB" dirty="0"/>
              <a:t>Alternate hypothesis(H1):</a:t>
            </a:r>
            <a:r>
              <a:rPr lang="en-GB" dirty="0" err="1"/>
              <a:t>Avg</a:t>
            </a:r>
            <a:r>
              <a:rPr lang="en-GB" dirty="0"/>
              <a:t> sales of strategy games is less than action games.</a:t>
            </a:r>
            <a:endParaRPr lang="en-IN" dirty="0"/>
          </a:p>
        </p:txBody>
      </p:sp>
    </p:spTree>
    <p:extLst>
      <p:ext uri="{BB962C8B-B14F-4D97-AF65-F5344CB8AC3E}">
        <p14:creationId xmlns:p14="http://schemas.microsoft.com/office/powerpoint/2010/main" val="349946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2E1C-13D8-2026-30F4-D96FD93C2185}"/>
              </a:ext>
            </a:extLst>
          </p:cNvPr>
          <p:cNvSpPr>
            <a:spLocks noGrp="1"/>
          </p:cNvSpPr>
          <p:nvPr>
            <p:ph type="title"/>
          </p:nvPr>
        </p:nvSpPr>
        <p:spPr>
          <a:xfrm>
            <a:off x="591249" y="4377113"/>
            <a:ext cx="10515600" cy="1325563"/>
          </a:xfrm>
        </p:spPr>
        <p:txBody>
          <a:bodyPr>
            <a:noAutofit/>
          </a:bodyPr>
          <a:lstStyle/>
          <a:p>
            <a:r>
              <a:rPr lang="en-GB" sz="2800" dirty="0"/>
              <a:t>The plot shows us that the global sales of games belonging to the genre of "action" has more sales than compared to </a:t>
            </a:r>
            <a:r>
              <a:rPr lang="en-GB" sz="2800" dirty="0" err="1"/>
              <a:t>stratergy</a:t>
            </a:r>
            <a:r>
              <a:rPr lang="en-GB" sz="2800" dirty="0"/>
              <a:t> type games This shows us that global sales of games are depended upon its Genre</a:t>
            </a:r>
            <a:endParaRPr lang="en-IN" sz="2800" dirty="0"/>
          </a:p>
        </p:txBody>
      </p:sp>
      <p:pic>
        <p:nvPicPr>
          <p:cNvPr id="5" name="Picture 4">
            <a:extLst>
              <a:ext uri="{FF2B5EF4-FFF2-40B4-BE49-F238E27FC236}">
                <a16:creationId xmlns:a16="http://schemas.microsoft.com/office/drawing/2014/main" id="{28CF5761-5D76-4620-F1DD-515B6A93579F}"/>
              </a:ext>
            </a:extLst>
          </p:cNvPr>
          <p:cNvPicPr>
            <a:picLocks noChangeAspect="1"/>
          </p:cNvPicPr>
          <p:nvPr/>
        </p:nvPicPr>
        <p:blipFill>
          <a:blip r:embed="rId2"/>
          <a:stretch>
            <a:fillRect/>
          </a:stretch>
        </p:blipFill>
        <p:spPr>
          <a:xfrm>
            <a:off x="591249" y="276226"/>
            <a:ext cx="5010849" cy="2686425"/>
          </a:xfrm>
          <a:prstGeom prst="rect">
            <a:avLst/>
          </a:prstGeom>
        </p:spPr>
      </p:pic>
    </p:spTree>
    <p:extLst>
      <p:ext uri="{BB962C8B-B14F-4D97-AF65-F5344CB8AC3E}">
        <p14:creationId xmlns:p14="http://schemas.microsoft.com/office/powerpoint/2010/main" val="414899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6DC09D-8BDE-0620-8F7E-51F47BE338A0}"/>
              </a:ext>
            </a:extLst>
          </p:cNvPr>
          <p:cNvPicPr>
            <a:picLocks noChangeAspect="1"/>
          </p:cNvPicPr>
          <p:nvPr/>
        </p:nvPicPr>
        <p:blipFill>
          <a:blip r:embed="rId2"/>
          <a:stretch>
            <a:fillRect/>
          </a:stretch>
        </p:blipFill>
        <p:spPr>
          <a:xfrm>
            <a:off x="1585913" y="899401"/>
            <a:ext cx="7825245" cy="5568400"/>
          </a:xfrm>
          <a:prstGeom prst="rect">
            <a:avLst/>
          </a:prstGeom>
        </p:spPr>
      </p:pic>
    </p:spTree>
    <p:extLst>
      <p:ext uri="{BB962C8B-B14F-4D97-AF65-F5344CB8AC3E}">
        <p14:creationId xmlns:p14="http://schemas.microsoft.com/office/powerpoint/2010/main" val="202637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E248C0-6D06-2208-3870-42D9C81F9C61}"/>
              </a:ext>
            </a:extLst>
          </p:cNvPr>
          <p:cNvPicPr>
            <a:picLocks noChangeAspect="1"/>
          </p:cNvPicPr>
          <p:nvPr/>
        </p:nvPicPr>
        <p:blipFill>
          <a:blip r:embed="rId2"/>
          <a:stretch>
            <a:fillRect/>
          </a:stretch>
        </p:blipFill>
        <p:spPr>
          <a:xfrm>
            <a:off x="618803" y="647482"/>
            <a:ext cx="4610743" cy="3134162"/>
          </a:xfrm>
          <a:prstGeom prst="rect">
            <a:avLst/>
          </a:prstGeom>
        </p:spPr>
      </p:pic>
      <p:sp>
        <p:nvSpPr>
          <p:cNvPr id="7" name="TextBox 6">
            <a:extLst>
              <a:ext uri="{FF2B5EF4-FFF2-40B4-BE49-F238E27FC236}">
                <a16:creationId xmlns:a16="http://schemas.microsoft.com/office/drawing/2014/main" id="{8C590192-1145-FF04-6EDD-27468D0E6A71}"/>
              </a:ext>
            </a:extLst>
          </p:cNvPr>
          <p:cNvSpPr txBox="1"/>
          <p:nvPr/>
        </p:nvSpPr>
        <p:spPr>
          <a:xfrm>
            <a:off x="1146572" y="4271874"/>
            <a:ext cx="6093618" cy="1200329"/>
          </a:xfrm>
          <a:prstGeom prst="rect">
            <a:avLst/>
          </a:prstGeom>
          <a:noFill/>
        </p:spPr>
        <p:txBody>
          <a:bodyPr wrap="square">
            <a:spAutoFit/>
          </a:bodyPr>
          <a:lstStyle/>
          <a:p>
            <a:r>
              <a:rPr lang="en-GB"/>
              <a:t>the plot shows us that the global sales of games belonging to the genre of "action" has more sales than compared to stratergy type games This shows us that global sales of games are depended upon its Genre</a:t>
            </a:r>
            <a:endParaRPr lang="en-IN" dirty="0"/>
          </a:p>
        </p:txBody>
      </p:sp>
    </p:spTree>
    <p:extLst>
      <p:ext uri="{BB962C8B-B14F-4D97-AF65-F5344CB8AC3E}">
        <p14:creationId xmlns:p14="http://schemas.microsoft.com/office/powerpoint/2010/main" val="196866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7C30-5819-4158-BE8B-7D6886C99F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09314A-722B-9D35-C1EC-11D98C5F2CB1}"/>
              </a:ext>
            </a:extLst>
          </p:cNvPr>
          <p:cNvSpPr>
            <a:spLocks noGrp="1"/>
          </p:cNvSpPr>
          <p:nvPr>
            <p:ph idx="1"/>
          </p:nvPr>
        </p:nvSpPr>
        <p:spPr/>
        <p:txBody>
          <a:bodyPr/>
          <a:lstStyle/>
          <a:p>
            <a:pPr algn="l" rtl="0"/>
            <a:r>
              <a:rPr lang="en-GB" b="0" i="0" dirty="0">
                <a:solidFill>
                  <a:srgbClr val="000000"/>
                </a:solidFill>
                <a:effectLst/>
                <a:latin typeface="Helvetica Neue"/>
              </a:rPr>
              <a:t>The observed difference in the original sample is about 0.2709488724627878. The observed value of the statistic and the predicted </a:t>
            </a:r>
            <a:r>
              <a:rPr lang="en-GB" b="0" i="0" dirty="0" err="1">
                <a:solidFill>
                  <a:srgbClr val="000000"/>
                </a:solidFill>
                <a:effectLst/>
                <a:latin typeface="Helvetica Neue"/>
              </a:rPr>
              <a:t>behavior</a:t>
            </a:r>
            <a:r>
              <a:rPr lang="en-GB" b="0" i="0" dirty="0">
                <a:solidFill>
                  <a:srgbClr val="000000"/>
                </a:solidFill>
                <a:effectLst/>
                <a:latin typeface="Helvetica Neue"/>
              </a:rPr>
              <a:t> of the statistic are plotted.</a:t>
            </a:r>
          </a:p>
          <a:p>
            <a:pPr algn="l" rtl="0"/>
            <a:r>
              <a:rPr lang="en-GB" b="0" i="0" dirty="0">
                <a:solidFill>
                  <a:srgbClr val="000000"/>
                </a:solidFill>
                <a:effectLst/>
                <a:latin typeface="Helvetica Neue"/>
              </a:rPr>
              <a:t>The conclusion of the test is that the data support the alternative more than they support the null. The average </a:t>
            </a:r>
            <a:r>
              <a:rPr lang="en-GB" b="0" i="0" dirty="0" err="1">
                <a:solidFill>
                  <a:srgbClr val="000000"/>
                </a:solidFill>
                <a:effectLst/>
                <a:latin typeface="Helvetica Neue"/>
              </a:rPr>
              <a:t>Global_sales</a:t>
            </a:r>
            <a:r>
              <a:rPr lang="en-GB" b="0" i="0" dirty="0">
                <a:solidFill>
                  <a:srgbClr val="000000"/>
                </a:solidFill>
                <a:effectLst/>
                <a:latin typeface="Helvetica Neue"/>
              </a:rPr>
              <a:t> of Strategy games is less than the average global sales of Action games.</a:t>
            </a:r>
          </a:p>
          <a:p>
            <a:endParaRPr lang="en-IN" dirty="0"/>
          </a:p>
        </p:txBody>
      </p:sp>
    </p:spTree>
    <p:extLst>
      <p:ext uri="{BB962C8B-B14F-4D97-AF65-F5344CB8AC3E}">
        <p14:creationId xmlns:p14="http://schemas.microsoft.com/office/powerpoint/2010/main" val="317371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9706-D3FA-1D5B-8C13-7540912597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F1632F-CB7E-8857-E938-64B95AB7541F}"/>
              </a:ext>
            </a:extLst>
          </p:cNvPr>
          <p:cNvSpPr>
            <a:spLocks noGrp="1"/>
          </p:cNvSpPr>
          <p:nvPr>
            <p:ph idx="1"/>
          </p:nvPr>
        </p:nvSpPr>
        <p:spPr/>
        <p:txBody>
          <a:bodyPr/>
          <a:lstStyle/>
          <a:p>
            <a:pPr algn="l" rtl="0"/>
            <a:r>
              <a:rPr lang="en-GB" b="0" i="0" dirty="0">
                <a:solidFill>
                  <a:srgbClr val="000000"/>
                </a:solidFill>
                <a:effectLst/>
                <a:latin typeface="Helvetica Neue"/>
              </a:rPr>
              <a:t>The empirical P-value is 0.0, meaning that none of the 5,000 observed samples resulted in a difference of 0.2709488724627878. the average sales of </a:t>
            </a:r>
            <a:r>
              <a:rPr lang="en-GB" b="0" i="0" dirty="0" err="1">
                <a:solidFill>
                  <a:srgbClr val="000000"/>
                </a:solidFill>
                <a:effectLst/>
                <a:latin typeface="Helvetica Neue"/>
              </a:rPr>
              <a:t>stratergy</a:t>
            </a:r>
            <a:r>
              <a:rPr lang="en-GB" b="0" i="0" dirty="0">
                <a:solidFill>
                  <a:srgbClr val="000000"/>
                </a:solidFill>
                <a:effectLst/>
                <a:latin typeface="Helvetica Neue"/>
              </a:rPr>
              <a:t> games is less than action games. the low P-value favours the alternative hypothesis. hence reject the null hypothesis.</a:t>
            </a:r>
          </a:p>
          <a:p>
            <a:pPr algn="l" rtl="0"/>
            <a:r>
              <a:rPr lang="en-GB" b="0" i="0" dirty="0" err="1">
                <a:solidFill>
                  <a:srgbClr val="000000"/>
                </a:solidFill>
                <a:effectLst/>
                <a:latin typeface="Helvetica Neue"/>
              </a:rPr>
              <a:t>Avg</a:t>
            </a:r>
            <a:r>
              <a:rPr lang="en-GB" b="0" i="0" dirty="0">
                <a:solidFill>
                  <a:srgbClr val="000000"/>
                </a:solidFill>
                <a:effectLst/>
                <a:latin typeface="Helvetica Neue"/>
              </a:rPr>
              <a:t> sales of strategy games is less than action games.</a:t>
            </a:r>
          </a:p>
          <a:p>
            <a:pPr marL="0" indent="0">
              <a:buNone/>
            </a:pPr>
            <a:endParaRPr lang="en-IN" dirty="0"/>
          </a:p>
        </p:txBody>
      </p:sp>
    </p:spTree>
    <p:extLst>
      <p:ext uri="{BB962C8B-B14F-4D97-AF65-F5344CB8AC3E}">
        <p14:creationId xmlns:p14="http://schemas.microsoft.com/office/powerpoint/2010/main" val="1985979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281</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AB testing</vt:lpstr>
      <vt:lpstr>The aim is to see whether year(the game was released) is associated with GLOBAL SALES.</vt:lpstr>
      <vt:lpstr>The plot shows us that the global sales of games belonging to the genre of "action" has more sales than compared to stratergy type games This shows us that global sales of games are depended upon its Genre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skpersonal10@gmail.com</dc:creator>
  <cp:lastModifiedBy>skpersonal10@gmail.com</cp:lastModifiedBy>
  <cp:revision>4</cp:revision>
  <dcterms:created xsi:type="dcterms:W3CDTF">2022-12-24T16:14:51Z</dcterms:created>
  <dcterms:modified xsi:type="dcterms:W3CDTF">2022-12-25T18:30:03Z</dcterms:modified>
</cp:coreProperties>
</file>