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62" r:id="rId3"/>
    <p:sldId id="340" r:id="rId4"/>
    <p:sldId id="351" r:id="rId5"/>
    <p:sldId id="361" r:id="rId6"/>
    <p:sldId id="360" r:id="rId7"/>
    <p:sldId id="350" r:id="rId8"/>
    <p:sldId id="348" r:id="rId9"/>
    <p:sldId id="354" r:id="rId10"/>
    <p:sldId id="355" r:id="rId11"/>
    <p:sldId id="363" r:id="rId12"/>
    <p:sldId id="359" r:id="rId13"/>
    <p:sldId id="358" r:id="rId14"/>
    <p:sldId id="34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C0C4"/>
    <a:srgbClr val="828282"/>
    <a:srgbClr val="6E90FE"/>
    <a:srgbClr val="8086FC"/>
    <a:srgbClr val="6D6DFB"/>
    <a:srgbClr val="4E78F0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61" y="7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em2\Python\bitcoin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/>
              <a:t>BITCOIN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bitcoindataset!$G$57:$G$70</c:f>
              <c:numCache>
                <c:formatCode>General</c:formatCode>
                <c:ptCount val="1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  <c:pt idx="12">
                  <c:v>2024</c:v>
                </c:pt>
                <c:pt idx="13">
                  <c:v>2025</c:v>
                </c:pt>
              </c:numCache>
            </c:numRef>
          </c:xVal>
          <c:yVal>
            <c:numRef>
              <c:f>bitcoindataset!$H$57:$H$70</c:f>
              <c:numCache>
                <c:formatCode>General</c:formatCode>
                <c:ptCount val="14"/>
                <c:pt idx="0">
                  <c:v>8.4196666669999995</c:v>
                </c:pt>
                <c:pt idx="1">
                  <c:v>188.63666670000001</c:v>
                </c:pt>
                <c:pt idx="2">
                  <c:v>526.59254169999997</c:v>
                </c:pt>
                <c:pt idx="3">
                  <c:v>271.94780830000002</c:v>
                </c:pt>
                <c:pt idx="4">
                  <c:v>3976.8248330000001</c:v>
                </c:pt>
                <c:pt idx="5">
                  <c:v>9876.6708770000005</c:v>
                </c:pt>
                <c:pt idx="6">
                  <c:v>10686.425160000001</c:v>
                </c:pt>
                <c:pt idx="7">
                  <c:v>11832.152539999999</c:v>
                </c:pt>
                <c:pt idx="8">
                  <c:v>12977.879929999999</c:v>
                </c:pt>
                <c:pt idx="9">
                  <c:v>14123.607309999999</c:v>
                </c:pt>
                <c:pt idx="10">
                  <c:v>15269.334699999999</c:v>
                </c:pt>
                <c:pt idx="11">
                  <c:v>16415.062089999999</c:v>
                </c:pt>
                <c:pt idx="12">
                  <c:v>17560.78947</c:v>
                </c:pt>
                <c:pt idx="13">
                  <c:v>18706.51686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0B5-481A-B3D9-7B46797AE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374879"/>
        <c:axId val="393372799"/>
      </c:scatterChart>
      <c:valAx>
        <c:axId val="393374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372799"/>
        <c:crosses val="autoZero"/>
        <c:crossBetween val="midCat"/>
      </c:valAx>
      <c:valAx>
        <c:axId val="39337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u="none" dirty="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374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pPr/>
              <a:t>09-09-2019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pPr/>
              <a:t>09-09-2019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09-09-2019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09-09-2019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143000"/>
            <a:ext cx="5259388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/>
              <a:t>Mini Project on</a:t>
            </a:r>
            <a:br>
              <a:rPr lang="en-US" sz="6000" b="1" i="1" dirty="0"/>
            </a:br>
            <a: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/>
            </a:r>
            <a:b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</a:br>
            <a:r>
              <a:rPr lang="en-US" sz="53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>CRYPTO CURRENCY</a:t>
            </a:r>
            <a: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/>
            </a:r>
            <a:b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</a:br>
            <a:r>
              <a:rPr lang="en-US" sz="6000" b="1" i="1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>                           </a:t>
            </a:r>
            <a: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>-</a:t>
            </a:r>
            <a:r>
              <a:rPr lang="en-US" sz="4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>Bitcoins</a:t>
            </a:r>
            <a: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  <a:t/>
            </a:r>
            <a:br>
              <a:rPr lang="en-US" sz="6000" b="1" i="1" u="sng" dirty="0">
                <a:solidFill>
                  <a:schemeClr val="tx2"/>
                </a:solidFill>
                <a:latin typeface="Bahnschrift SemiBold Condensed" panose="020B0502040204020203" pitchFamily="34" charset="0"/>
                <a:cs typeface="MV Boli" panose="02000500030200090000" pitchFamily="2" charset="0"/>
              </a:rPr>
            </a:br>
            <a:endParaRPr lang="en-US" sz="6000" b="1" i="1" u="sng" dirty="0">
              <a:solidFill>
                <a:schemeClr val="tx2"/>
              </a:solidFill>
              <a:latin typeface="Bahnschrift SemiBold Condensed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1" i="1" dirty="0">
                <a:solidFill>
                  <a:srgbClr val="002060"/>
                </a:solidFill>
              </a:rPr>
              <a:t>Guided by,</a:t>
            </a:r>
          </a:p>
          <a:p>
            <a:r>
              <a:rPr lang="en-US" sz="1600" b="1" i="1" dirty="0">
                <a:solidFill>
                  <a:srgbClr val="002060"/>
                </a:solidFill>
              </a:rPr>
              <a:t>                  -</a:t>
            </a:r>
            <a:r>
              <a:rPr lang="en-US" sz="1600" b="1" i="1" dirty="0" smtClean="0">
                <a:solidFill>
                  <a:srgbClr val="002060"/>
                </a:solidFill>
              </a:rPr>
              <a:t>Mrs.Rathika</a:t>
            </a:r>
            <a:endParaRPr lang="en-US" sz="1600" b="1" i="1" dirty="0">
              <a:solidFill>
                <a:srgbClr val="002060"/>
              </a:solidFill>
            </a:endParaRPr>
          </a:p>
          <a:p>
            <a:r>
              <a:rPr lang="en-US" sz="2000" dirty="0"/>
              <a:t>                                                              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                     Sarathram.M - 1833049</a:t>
            </a:r>
          </a:p>
          <a:p>
            <a:pPr algn="r"/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Kavya.P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- 1833022</a:t>
            </a:r>
          </a:p>
          <a:p>
            <a:pPr algn="r"/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Sridhar.S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- 1833051</a:t>
            </a:r>
          </a:p>
          <a:p>
            <a:pPr algn="r"/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Praneetha.T.R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- 1833036</a:t>
            </a:r>
          </a:p>
          <a:p>
            <a:pPr algn="r"/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Priyadharshini.R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- 1833039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STATISTICAL </a:t>
            </a:r>
            <a:r>
              <a:rPr lang="en-IN" b="1" dirty="0" smtClean="0">
                <a:solidFill>
                  <a:srgbClr val="002060"/>
                </a:solidFill>
              </a:rPr>
              <a:t> ANALYSIS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700" b="1" u="sng" dirty="0"/>
              <a:t>Correlation:</a:t>
            </a:r>
          </a:p>
          <a:p>
            <a:endParaRPr lang="en-IN" b="1" u="sng" dirty="0"/>
          </a:p>
          <a:p>
            <a:pPr marL="0" indent="0">
              <a:buNone/>
            </a:pPr>
            <a:endParaRPr lang="en-US" dirty="0"/>
          </a:p>
          <a:p>
            <a:endParaRPr lang="en-US" sz="1600" dirty="0"/>
          </a:p>
          <a:p>
            <a:endParaRPr lang="en-US" sz="2500" dirty="0"/>
          </a:p>
          <a:p>
            <a:r>
              <a:rPr lang="en-US" sz="2900" dirty="0"/>
              <a:t>r-Correlation coefficient</a:t>
            </a:r>
            <a:endParaRPr lang="en-IN" sz="2900" dirty="0"/>
          </a:p>
          <a:p>
            <a:r>
              <a:rPr lang="en-US" sz="2900" dirty="0"/>
              <a:t>X-date</a:t>
            </a:r>
            <a:endParaRPr lang="en-IN" sz="2900" dirty="0"/>
          </a:p>
          <a:p>
            <a:r>
              <a:rPr lang="en-US" sz="2900" dirty="0"/>
              <a:t>Y-Price value of Bitcoin</a:t>
            </a:r>
            <a:endParaRPr lang="en-IN" sz="29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700" b="1" u="sng" dirty="0"/>
              <a:t>Regression: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b= regression coefficient</a:t>
            </a:r>
            <a:endParaRPr lang="en-IN" dirty="0"/>
          </a:p>
          <a:p>
            <a:r>
              <a:rPr lang="en-US" dirty="0"/>
              <a:t>a= intercept point of the regression line which is in the y-axis.</a:t>
            </a:r>
            <a:endParaRPr lang="en-IN" dirty="0"/>
          </a:p>
          <a:p>
            <a:r>
              <a:rPr lang="en-US" dirty="0"/>
              <a:t>X=Price to predict on a year</a:t>
            </a:r>
            <a:endParaRPr lang="en-IN" dirty="0"/>
          </a:p>
          <a:p>
            <a:r>
              <a:rPr lang="en-US" dirty="0"/>
              <a:t>Y= Bitcoin market price</a:t>
            </a:r>
            <a:endParaRPr lang="en-IN" dirty="0"/>
          </a:p>
          <a:p>
            <a:r>
              <a:rPr lang="en-IN" dirty="0"/>
              <a:t>a= -1906.9949793051371</a:t>
            </a:r>
          </a:p>
          <a:p>
            <a:r>
              <a:rPr lang="en-IN" dirty="0"/>
              <a:t>b= 69.05222695005884    </a:t>
            </a:r>
          </a:p>
          <a:p>
            <a:r>
              <a:rPr lang="en-IN" dirty="0"/>
              <a:t>This is the regression equation that predicts the future Bitcoin value.</a:t>
            </a:r>
          </a:p>
          <a:p>
            <a:r>
              <a:rPr lang="en-US" b="1" dirty="0"/>
              <a:t>y = -1906.9949793051371 + 69.05222695005884x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362200"/>
            <a:ext cx="25146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446020"/>
            <a:ext cx="25527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u="sng" dirty="0" smtClean="0"/>
              <a:t>Hypothesis Testing (Z-test):</a:t>
            </a:r>
            <a:endParaRPr lang="en-US" u="sng" dirty="0"/>
          </a:p>
        </p:txBody>
      </p:sp>
      <p:pic>
        <p:nvPicPr>
          <p:cNvPr id="6" name="Content Placeholder 5" descr="https://1.bp.blogspot.com/-sJd-Y6HBfvc/WpqW-56Ct7I/AAAAAAAAA98/InRsuHjLd0MDe_02MnF6j8jIIFQyji7cgCLcBGAs/s1600/z-test%2Bformularu.JPG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2641" y="3105848"/>
            <a:ext cx="4200144" cy="270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u="sng" dirty="0" smtClean="0"/>
              <a:t>Binary Search Tree:</a:t>
            </a:r>
            <a:endParaRPr lang="en-US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dirty="0" smtClean="0"/>
              <a:t>Easy for Data Retrieval</a:t>
            </a:r>
          </a:p>
          <a:p>
            <a:pPr lvl="0" fontAlgn="base"/>
            <a:r>
              <a:rPr lang="en-IN" dirty="0" smtClean="0"/>
              <a:t>Has better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0"/>
            <a:ext cx="5537653" cy="6858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2060"/>
                </a:solidFill>
              </a:rPr>
              <a:t>PREDICTED GRAPH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Interpretation: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shows, The Increase in Price of Bitcoins in the forth coming 6years, till 2025.</a:t>
            </a:r>
          </a:p>
          <a:p>
            <a:r>
              <a:rPr lang="en-US" sz="1800" dirty="0">
                <a:solidFill>
                  <a:schemeClr val="dk1"/>
                </a:solidFill>
              </a:rPr>
              <a:t>As predicted, there is an increase in Bitcoin price, </a:t>
            </a:r>
            <a:r>
              <a:rPr lang="en-IN" sz="1800" dirty="0">
                <a:solidFill>
                  <a:schemeClr val="dk1"/>
                </a:solidFill>
              </a:rPr>
              <a:t>large amount of returns is possible in bitcoins.</a:t>
            </a:r>
            <a:endParaRPr lang="en-US" sz="1800" dirty="0" smtClean="0"/>
          </a:p>
          <a:p>
            <a:r>
              <a:rPr lang="en-US" sz="1800" dirty="0"/>
              <a:t>Increase in number of users can make it an official </a:t>
            </a:r>
            <a:r>
              <a:rPr lang="en-US" sz="1800" dirty="0" smtClean="0"/>
              <a:t>currency, </a:t>
            </a:r>
            <a:r>
              <a:rPr lang="en-US" sz="1800" dirty="0"/>
              <a:t>which would make </a:t>
            </a:r>
            <a:r>
              <a:rPr lang="en-US" sz="1800" dirty="0" smtClean="0"/>
              <a:t>bitcoin </a:t>
            </a:r>
            <a:r>
              <a:rPr lang="en-US" sz="1800" dirty="0"/>
              <a:t>to mark itself it's position in future.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1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0470842"/>
              </p:ext>
            </p:extLst>
          </p:nvPr>
        </p:nvGraphicFramePr>
        <p:xfrm>
          <a:off x="6551613" y="1828800"/>
          <a:ext cx="4800600" cy="434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64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962EC-AB40-480D-9D15-DD52F96D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EE4C33-AD9C-4557-9DC0-3E68C1521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1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Bitcoins Transaction using Block 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Prediction of Bitcoin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Analysis of Bitcoin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0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6BFD-5E16-475B-A762-950400F3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/>
              <a:t>IS </a:t>
            </a:r>
            <a:r>
              <a:rPr lang="en-IN" smtClean="0"/>
              <a:t>CRYPTOCURRENCY..?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6C0A-69C7-4205-87D4-25659C38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5181599" cy="4187825"/>
          </a:xfrm>
        </p:spPr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cryptocurrency</a:t>
            </a:r>
            <a:r>
              <a:rPr lang="en-US" sz="2000" dirty="0"/>
              <a:t> (or crypto currency) is a digital asset designed to work as a medium of exchange that uses strong cryptography to secure financial transactions, control the creation of additional units, and verify the transfer of assets.</a:t>
            </a:r>
          </a:p>
          <a:p>
            <a:r>
              <a:rPr lang="en-US" sz="2000" b="1" dirty="0"/>
              <a:t>Cryptocurrencies</a:t>
            </a:r>
            <a:r>
              <a:rPr lang="en-US" sz="2000" dirty="0"/>
              <a:t> are digital gold.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A4AC-81FF-46D9-9082-D240E387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450" y="2005614"/>
            <a:ext cx="4486378" cy="37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right decision to make your investment more valuable </a:t>
            </a:r>
            <a:endParaRPr lang="en-US" u="sng" dirty="0"/>
          </a:p>
          <a:p>
            <a:r>
              <a:rPr lang="en-US" dirty="0"/>
              <a:t>It is a </a:t>
            </a:r>
            <a:r>
              <a:rPr lang="en-US" u="sng" dirty="0"/>
              <a:t>decentralized</a:t>
            </a:r>
            <a:r>
              <a:rPr lang="en-US" dirty="0"/>
              <a:t> cryptocurrency, </a:t>
            </a:r>
            <a:r>
              <a:rPr lang="en-US" u="sng" dirty="0"/>
              <a:t>not owned by anyone</a:t>
            </a:r>
          </a:p>
          <a:p>
            <a:r>
              <a:rPr lang="en-US" dirty="0"/>
              <a:t>Transaction made are easy as they are not tied to any country</a:t>
            </a:r>
          </a:p>
          <a:p>
            <a:r>
              <a:rPr lang="en-US" dirty="0"/>
              <a:t>Uses </a:t>
            </a:r>
            <a:r>
              <a:rPr lang="en-US" u="sng" dirty="0"/>
              <a:t>peer-to-peer</a:t>
            </a:r>
            <a:r>
              <a:rPr lang="en-US" dirty="0"/>
              <a:t> network</a:t>
            </a:r>
          </a:p>
          <a:p>
            <a:r>
              <a:rPr lang="en-US" dirty="0"/>
              <a:t>In India, its not a </a:t>
            </a:r>
            <a:r>
              <a:rPr lang="en-US" u="sng" dirty="0" smtClean="0"/>
              <a:t>Legal Tender.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</a:t>
            </a:r>
            <a:r>
              <a:rPr lang="en-IN" dirty="0" smtClean="0"/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Ledger that record transactions</a:t>
            </a:r>
          </a:p>
          <a:p>
            <a:r>
              <a:rPr lang="en-IN" dirty="0"/>
              <a:t>Maintained by network of nodes running the bitcoin software</a:t>
            </a:r>
          </a:p>
          <a:p>
            <a:r>
              <a:rPr lang="en-IN" dirty="0" err="1" smtClean="0"/>
              <a:t>Avoides</a:t>
            </a:r>
            <a:r>
              <a:rPr lang="en-IN" dirty="0" smtClean="0"/>
              <a:t> </a:t>
            </a:r>
            <a:r>
              <a:rPr lang="en-IN" u="sng" dirty="0"/>
              <a:t>double-spending</a:t>
            </a:r>
          </a:p>
          <a:p>
            <a:r>
              <a:rPr lang="en-IN" dirty="0"/>
              <a:t>Only place where, bitcoins are said to exist in the form of </a:t>
            </a:r>
            <a:r>
              <a:rPr lang="en-IN" u="sng" dirty="0"/>
              <a:t>unspent outputs of transaction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TRANSACTION MODEL </a:t>
            </a: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F75D822-830E-4DC0-A60C-80AECF04D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133600"/>
            <a:ext cx="7391400" cy="3886200"/>
          </a:xfrm>
        </p:spPr>
      </p:pic>
    </p:spTree>
    <p:extLst>
      <p:ext uri="{BB962C8B-B14F-4D97-AF65-F5344CB8AC3E}">
        <p14:creationId xmlns:p14="http://schemas.microsoft.com/office/powerpoint/2010/main" val="16095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AE69-AA88-4A80-A59F-393994AC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rgbClr val="002060"/>
                </a:solidFill>
              </a:rPr>
              <a:t>Concept </a:t>
            </a:r>
            <a:r>
              <a:rPr lang="en-IN" i="1" dirty="0" smtClean="0">
                <a:solidFill>
                  <a:srgbClr val="002060"/>
                </a:solidFill>
              </a:rPr>
              <a:t>Used: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8A42-ECF9-4C38-9C82-2641B60E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900" b="1" dirty="0"/>
              <a:t>MANAGEMENT &amp; STATISTICS:</a:t>
            </a:r>
          </a:p>
          <a:p>
            <a:r>
              <a:rPr lang="en-IN" sz="2500" i="1" dirty="0"/>
              <a:t>SWOT</a:t>
            </a:r>
            <a:r>
              <a:rPr lang="en-IN" sz="2500" dirty="0"/>
              <a:t> ANALYSIS</a:t>
            </a:r>
          </a:p>
          <a:p>
            <a:r>
              <a:rPr lang="en-IN" sz="2500" dirty="0"/>
              <a:t>REGRESSION</a:t>
            </a:r>
          </a:p>
          <a:p>
            <a:r>
              <a:rPr lang="en-IN" sz="2500" dirty="0"/>
              <a:t>HYPOTHESIS </a:t>
            </a:r>
            <a:r>
              <a:rPr lang="en-IN" sz="2500" dirty="0" smtClean="0"/>
              <a:t>TESTING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900" b="1" dirty="0" smtClean="0"/>
              <a:t>DATA </a:t>
            </a:r>
            <a:r>
              <a:rPr lang="en-IN" sz="2900" b="1" dirty="0"/>
              <a:t>STRUCTURES IN </a:t>
            </a:r>
            <a:r>
              <a:rPr lang="en-IN" sz="2900" b="1" dirty="0" smtClean="0"/>
              <a:t>PYTHON &amp; LIBRARIES:</a:t>
            </a:r>
            <a:endParaRPr lang="en-IN" sz="2900" b="1" dirty="0"/>
          </a:p>
          <a:p>
            <a:r>
              <a:rPr lang="en-IN" sz="2500" dirty="0" smtClean="0"/>
              <a:t>TREES</a:t>
            </a:r>
            <a:endParaRPr lang="en-IN" sz="2500" dirty="0"/>
          </a:p>
          <a:p>
            <a:r>
              <a:rPr lang="en-IN" sz="2500" dirty="0"/>
              <a:t>BINARY </a:t>
            </a:r>
            <a:r>
              <a:rPr lang="en-IN" sz="2500" dirty="0" smtClean="0"/>
              <a:t>SEARCH</a:t>
            </a:r>
            <a:endParaRPr lang="en-IN" sz="2500" dirty="0"/>
          </a:p>
          <a:p>
            <a:r>
              <a:rPr lang="en-IN" sz="2500" dirty="0" smtClean="0"/>
              <a:t>NUMPY &amp; SCIPY</a:t>
            </a:r>
            <a:endParaRPr lang="en-IN" sz="2500" dirty="0"/>
          </a:p>
          <a:p>
            <a:r>
              <a:rPr lang="en-IN" sz="2500" dirty="0"/>
              <a:t>PANDAS &amp; </a:t>
            </a:r>
            <a:r>
              <a:rPr lang="en-IN" sz="2500" dirty="0" smtClean="0"/>
              <a:t>MATPLOTLIB</a:t>
            </a:r>
          </a:p>
          <a:p>
            <a:r>
              <a:rPr lang="en-IN" sz="2500" dirty="0" smtClean="0"/>
              <a:t>PRETTY TABLE</a:t>
            </a:r>
            <a:endParaRPr lang="en-IN" sz="25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253D60-19F8-47BD-A940-E5F82699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21878D-9708-49B2-825F-06728A762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Dataset </a:t>
            </a:r>
            <a:r>
              <a:rPr lang="en-IN" dirty="0"/>
              <a:t>for bitcoin values from year 2010 January to 2018 February has been obtained.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/>
              <a:t>Reference:   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</a:t>
            </a:r>
          </a:p>
          <a:p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16EF684-4255-4A88-82C8-81A243D0A6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3407" r="56602" b="4110"/>
          <a:stretch/>
        </p:blipFill>
        <p:spPr>
          <a:xfrm>
            <a:off x="6856412" y="304800"/>
            <a:ext cx="4495800" cy="6096000"/>
          </a:xfrm>
        </p:spPr>
      </p:pic>
    </p:spTree>
    <p:extLst>
      <p:ext uri="{BB962C8B-B14F-4D97-AF65-F5344CB8AC3E}">
        <p14:creationId xmlns:p14="http://schemas.microsoft.com/office/powerpoint/2010/main" val="10671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u="sng" dirty="0">
                <a:solidFill>
                  <a:srgbClr val="002060"/>
                </a:solidFill>
              </a:rPr>
              <a:t>SWOT ANALYSIS:</a:t>
            </a:r>
            <a:br>
              <a:rPr lang="en-IN" i="1" u="sng" dirty="0">
                <a:solidFill>
                  <a:srgbClr val="002060"/>
                </a:solidFill>
              </a:rPr>
            </a:br>
            <a:r>
              <a:rPr lang="en-IN" i="1" u="sng" dirty="0">
                <a:solidFill>
                  <a:srgbClr val="002060"/>
                </a:solidFill>
              </a:rPr>
              <a:t/>
            </a:r>
            <a:br>
              <a:rPr lang="en-IN" i="1" u="sng" dirty="0">
                <a:solidFill>
                  <a:srgbClr val="002060"/>
                </a:solidFill>
              </a:rPr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11606"/>
              </p:ext>
            </p:extLst>
          </p:nvPr>
        </p:nvGraphicFramePr>
        <p:xfrm>
          <a:off x="1522413" y="762001"/>
          <a:ext cx="9982199" cy="593511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495081908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2108832856"/>
                    </a:ext>
                  </a:extLst>
                </a:gridCol>
              </a:tblGrid>
              <a:tr h="2930993">
                <a:tc>
                  <a:txBody>
                    <a:bodyPr/>
                    <a:lstStyle/>
                    <a:p>
                      <a:pPr algn="l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</a:t>
                      </a:r>
                      <a:r>
                        <a:rPr lang="en-IN" sz="1800" b="1" u="sng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</a:p>
                    <a:p>
                      <a:pPr algn="l"/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offered by bitcoins also play a major role. </a:t>
                      </a:r>
                      <a:endParaRPr lang="en-IN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cannot be tracked or stolen. It makes bitcoin a tax-free currency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economy crashes, bitcoin can survive.</a:t>
                      </a:r>
                    </a:p>
                    <a:p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240" marR="392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IN" sz="1800" b="1" u="sng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WEAKNESS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volatility of bitcoins is most worrying one. </a:t>
                      </a:r>
                      <a:endParaRPr lang="en-IN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decentralized monetary system and has no regulation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price of bitcoins can neither be determined nor controlled. </a:t>
                      </a:r>
                      <a:endParaRPr lang="en-IN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Crippling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transactions and accessibility loss.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40" marR="39240" marT="0" marB="0"/>
                </a:tc>
                <a:extLst>
                  <a:ext uri="{0D108BD9-81ED-4DB2-BD59-A6C34878D82A}">
                    <a16:rowId xmlns:a16="http://schemas.microsoft.com/office/drawing/2014/main" val="1424813389"/>
                  </a:ext>
                </a:extLst>
              </a:tr>
              <a:tr h="293640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IN" sz="1800" b="1" u="sng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</a:p>
                    <a:p>
                      <a:pPr algn="ctr"/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world is heading to a cashless economy where you don’t need wallet and some carry material. </a:t>
                      </a:r>
                      <a:endParaRPr lang="en-IN" sz="16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vendors like amazon have accepting bitcoin as their payment money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Bitcoin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one of thousand potentials of the Blockchain technology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40" marR="392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IN" sz="1800" b="1" u="sng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</a:p>
                    <a:p>
                      <a:pPr algn="ctr"/>
                      <a:endParaRPr lang="en-IN" sz="1800" u="sng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Bitcoin’s trackless encryption can attract criminals &amp; money launderers to use their money in illegal way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time cyber attackers will also be looking for ways to hack into the system by deciphering the long codes</a:t>
                      </a: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Defending 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itself against cyber theft is going to be probably the biggest hurdle for bitcoin in the coming years.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40" marR="39240" marT="0" marB="0"/>
                </a:tc>
                <a:extLst>
                  <a:ext uri="{0D108BD9-81ED-4DB2-BD59-A6C34878D82A}">
                    <a16:rowId xmlns:a16="http://schemas.microsoft.com/office/drawing/2014/main" val="249429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641</TotalTime>
  <Words>308</Words>
  <Application>Microsoft Office PowerPoint</Application>
  <PresentationFormat>Custom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SemiBold Condensed</vt:lpstr>
      <vt:lpstr>Calibri</vt:lpstr>
      <vt:lpstr>Cambria</vt:lpstr>
      <vt:lpstr>MV Boli</vt:lpstr>
      <vt:lpstr>Times New Roman</vt:lpstr>
      <vt:lpstr>Wingdings</vt:lpstr>
      <vt:lpstr>Currency Symbols 16x9</vt:lpstr>
      <vt:lpstr>Mini Project on  CRYPTO CURRENCY                            -Bitcoins </vt:lpstr>
      <vt:lpstr>OBJECTIVE:</vt:lpstr>
      <vt:lpstr>WHAT IS CRYPTOCURRENCY..?</vt:lpstr>
      <vt:lpstr>BITCOIN</vt:lpstr>
      <vt:lpstr>BLOCK CHAIN</vt:lpstr>
      <vt:lpstr>TRANSACTION MODEL </vt:lpstr>
      <vt:lpstr>Concept Used:</vt:lpstr>
      <vt:lpstr>DATASET:</vt:lpstr>
      <vt:lpstr>SWOT ANALYSIS:  </vt:lpstr>
      <vt:lpstr>STATISTICAL  ANALYSIS </vt:lpstr>
      <vt:lpstr>PowerPoint Presentation</vt:lpstr>
      <vt:lpstr>PowerPoint Presentation</vt:lpstr>
      <vt:lpstr>PREDICTED GRAPH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Mohammed Ismail</dc:creator>
  <cp:lastModifiedBy>rajeshwari</cp:lastModifiedBy>
  <cp:revision>239</cp:revision>
  <dcterms:created xsi:type="dcterms:W3CDTF">2019-04-03T10:21:57Z</dcterms:created>
  <dcterms:modified xsi:type="dcterms:W3CDTF">2019-09-09T09:31:58Z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