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90" d="100"/>
          <a:sy n="90" d="100"/>
        </p:scale>
        <p:origin x="66" y="-7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38200" y="19665"/>
            <a:ext cx="9991724" cy="981711"/>
          </a:xfrm>
          <a:prstGeom prst="rect"/>
        </p:spPr>
        <p:txBody>
          <a:bodyPr bIns="0" lIns="0" rIns="0" rtlCol="0" tIns="16510" vert="horz" wrap="square">
            <a:spAutoFit/>
          </a:bodyPr>
          <a:p>
            <a:pPr marL="3213735">
              <a:spcBef>
                <a:spcPts val="130"/>
              </a:spcBef>
            </a:pPr>
            <a:r>
              <a:rPr b="1" dirty="0" sz="2800" lang="en-US">
                <a:solidFill>
                  <a:srgbClr val="0F0F0F"/>
                </a:solidFill>
                <a:latin typeface="Times New Roman" panose="02020603050405020304" pitchFamily="18" charset="0"/>
                <a:cs typeface="Times New Roman" panose="02020603050405020304" pitchFamily="18" charset="0"/>
              </a:rPr>
              <a:t>Employee Turnover Analysis using Excel</a:t>
            </a:r>
            <a:r>
              <a:rPr b="1" dirty="0" sz="280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615440"/>
          </a:xfrm>
          <a:prstGeom prst="rect"/>
          <a:noFill/>
        </p:spPr>
        <p:txBody>
          <a:bodyPr rtlCol="0" wrap="square">
            <a:spAutoFit/>
          </a:bodyPr>
          <a:p>
            <a:r>
              <a:rPr dirty="0" sz="2400" lang="en-US"/>
              <a:t>STUDENT NAME: </a:t>
            </a:r>
            <a:r>
              <a:rPr dirty="0" sz="2400" lang="en-US"/>
              <a:t>S</a:t>
            </a:r>
            <a:r>
              <a:rPr dirty="0" sz="2400" lang="en-US"/>
              <a:t>A</a:t>
            </a:r>
            <a:r>
              <a:rPr dirty="0" sz="2400" lang="en-US"/>
              <a:t>R</a:t>
            </a:r>
            <a:r>
              <a:rPr dirty="0" sz="2400" lang="en-US"/>
              <a:t>A</a:t>
            </a:r>
            <a:r>
              <a:rPr dirty="0" sz="2400" lang="en-US"/>
              <a:t>T</a:t>
            </a:r>
            <a:r>
              <a:rPr dirty="0" sz="2400" lang="en-US"/>
              <a:t>H</a:t>
            </a:r>
            <a:r>
              <a:rPr dirty="0" sz="2400" lang="en-US"/>
              <a:t> </a:t>
            </a:r>
            <a:r>
              <a:rPr dirty="0" sz="2400" lang="en-US"/>
              <a:t>K</a:t>
            </a:r>
            <a:r>
              <a:rPr dirty="0" sz="2400" lang="en-US"/>
              <a:t>U</a:t>
            </a:r>
            <a:r>
              <a:rPr dirty="0" sz="2400" lang="en-US"/>
              <a:t>M</a:t>
            </a:r>
            <a:r>
              <a:rPr dirty="0" sz="2400" lang="en-US"/>
              <a:t>A</a:t>
            </a:r>
            <a:r>
              <a:rPr dirty="0" sz="2400" lang="en-US"/>
              <a:t>R</a:t>
            </a:r>
            <a:r>
              <a:rPr dirty="0" sz="2400" lang="en-US"/>
              <a:t>.</a:t>
            </a:r>
            <a:r>
              <a:rPr dirty="0" sz="2400" lang="en-US"/>
              <a:t>C</a:t>
            </a:r>
            <a:endParaRPr altLang="en-US" lang="zh-CN"/>
          </a:p>
          <a:p>
            <a:r>
              <a:rPr dirty="0" sz="2400" lang="en-US"/>
              <a:t>REGISTER NO: 31221</a:t>
            </a:r>
            <a:r>
              <a:rPr dirty="0" sz="2400" lang="en-US"/>
              <a:t>0</a:t>
            </a:r>
            <a:r>
              <a:rPr dirty="0" sz="2400" lang="en-US"/>
              <a:t>6</a:t>
            </a:r>
            <a:r>
              <a:rPr dirty="0" sz="2400" lang="en-US"/>
              <a:t>5</a:t>
            </a:r>
            <a:r>
              <a:rPr dirty="0" sz="2400" lang="en-US"/>
              <a:t>2</a:t>
            </a:r>
            <a:endParaRPr altLang="en-US" lang="zh-CN"/>
          </a:p>
          <a:p>
            <a:r>
              <a:rPr dirty="0" sz="2400" lang="en-US"/>
              <a:t>DEPARTMENT: B.COM (</a:t>
            </a:r>
            <a:r>
              <a:rPr dirty="0" sz="2400" lang="en-US"/>
              <a:t>G</a:t>
            </a:r>
            <a:r>
              <a:rPr dirty="0" sz="2400" lang="en-US"/>
              <a:t>E</a:t>
            </a:r>
            <a:r>
              <a:rPr dirty="0" sz="2400" lang="en-US"/>
              <a:t>N</a:t>
            </a:r>
            <a:r>
              <a:rPr dirty="0" sz="2400" lang="en-US"/>
              <a:t>E</a:t>
            </a:r>
            <a:r>
              <a:rPr dirty="0" sz="2400" lang="en-US"/>
              <a:t>R</a:t>
            </a:r>
            <a:r>
              <a:rPr dirty="0" sz="2400" lang="en-US"/>
              <a:t>A</a:t>
            </a:r>
            <a:r>
              <a:rPr dirty="0" sz="2400" lang="en-US"/>
              <a:t>L</a:t>
            </a:r>
            <a:r>
              <a:rPr dirty="0" sz="2400" lang="en-US"/>
              <a:t>)</a:t>
            </a:r>
            <a:endParaRPr altLang="en-US" lang="zh-CN"/>
          </a:p>
          <a:p>
            <a:r>
              <a:rPr dirty="0" sz="2400" lang="en-US"/>
              <a:t>COLLEGE: SRM ARTS AND SCIENCE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198761"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1"/>
          <p:cNvSpPr txBox="1"/>
          <p:nvPr/>
        </p:nvSpPr>
        <p:spPr>
          <a:xfrm>
            <a:off x="739775" y="1049337"/>
            <a:ext cx="8794750" cy="5806441"/>
          </a:xfrm>
          <a:prstGeom prst="rect"/>
          <a:noFill/>
        </p:spPr>
        <p:txBody>
          <a:bodyPr rtlCol="0" wrap="square">
            <a:spAutoFit/>
          </a:bodyPr>
          <a:p>
            <a:r>
              <a:rPr dirty="0" sz="2800" lang="en-IN"/>
              <a:t>Data Collection:</a:t>
            </a:r>
          </a:p>
          <a:p>
            <a:r>
              <a:rPr dirty="0" sz="2800" lang="en-IN"/>
              <a:t>“Kaggle= Employee Turnover Analysis.</a:t>
            </a:r>
          </a:p>
          <a:p>
            <a:endParaRPr dirty="0" sz="2800" lang="en-IN"/>
          </a:p>
          <a:p>
            <a:r>
              <a:rPr dirty="0" sz="2800" lang="en-IN"/>
              <a:t>Features Collection:</a:t>
            </a:r>
          </a:p>
          <a:p>
            <a:pPr indent="-342900" marL="342900">
              <a:buFont typeface="+mj-lt"/>
              <a:buAutoNum type="alphaLcPeriod"/>
            </a:pPr>
            <a:endParaRPr dirty="0" sz="2800" lang="en-IN"/>
          </a:p>
          <a:p>
            <a:pPr indent="-342900" marL="342900">
              <a:buFont typeface="+mj-lt"/>
              <a:buAutoNum type="alphaLcPeriod"/>
            </a:pPr>
            <a:r>
              <a:rPr dirty="0" sz="2800" lang="en-IN"/>
              <a:t>Performance Score = Numerical Value</a:t>
            </a:r>
          </a:p>
          <a:p>
            <a:pPr indent="-342900" marL="342900">
              <a:buFont typeface="+mj-lt"/>
              <a:buAutoNum type="alphaLcPeriod"/>
            </a:pPr>
            <a:r>
              <a:rPr dirty="0" sz="2800" lang="en-IN"/>
              <a:t>Gender Code</a:t>
            </a:r>
          </a:p>
          <a:p>
            <a:pPr indent="-342900" marL="342900">
              <a:buFont typeface="+mj-lt"/>
              <a:buAutoNum type="alphaLcPeriod"/>
            </a:pPr>
            <a:r>
              <a:rPr dirty="0" sz="2800" lang="en-IN"/>
              <a:t>Employee Type </a:t>
            </a:r>
          </a:p>
          <a:p>
            <a:pPr indent="-342900" marL="342900">
              <a:buFont typeface="+mj-lt"/>
              <a:buAutoNum type="alphaLcPeriod"/>
            </a:pPr>
            <a:r>
              <a:rPr dirty="0" sz="2800" lang="en-IN"/>
              <a:t>Department Type</a:t>
            </a:r>
          </a:p>
          <a:p>
            <a:pPr indent="-342900" marL="342900">
              <a:buFont typeface="+mj-lt"/>
              <a:buAutoNum type="alphaLcPeriod"/>
            </a:pPr>
            <a:r>
              <a:rPr dirty="0" sz="2800" lang="en-IN"/>
              <a:t>Start Date</a:t>
            </a:r>
          </a:p>
          <a:p>
            <a:pPr indent="-342900" marL="342900">
              <a:buFont typeface="+mj-lt"/>
              <a:buAutoNum type="alphaLcPeriod"/>
            </a:pPr>
            <a:r>
              <a:rPr dirty="0" sz="2800" lang="en-IN"/>
              <a:t>Quarters</a:t>
            </a:r>
          </a:p>
          <a:p>
            <a:pPr indent="-342900" marL="342900">
              <a:buFont typeface="+mj-lt"/>
              <a:buAutoNum type="alphaLcPeriod"/>
            </a:pPr>
            <a:r>
              <a:rPr dirty="0" sz="2800" lang="en-IN"/>
              <a:t>End Date</a:t>
            </a:r>
          </a:p>
          <a:p>
            <a:pPr indent="-342900" marL="342900">
              <a:buFont typeface="+mj-lt"/>
              <a:buAutoNum type="alphaLcPeriod"/>
            </a:pPr>
            <a:r>
              <a:rPr dirty="0" sz="2800" lang="en-IN"/>
              <a:t>Year</a:t>
            </a:r>
          </a:p>
          <a:p>
            <a:pPr indent="-342900" marL="342900">
              <a:buFont typeface="+mj-lt"/>
              <a:buAutoNum type="alphaLcPeriod"/>
            </a:pP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3902608"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7"/>
          <p:cNvPicPr>
            <a:picLocks noChangeAspect="1"/>
          </p:cNvPicPr>
          <p:nvPr/>
        </p:nvPicPr>
        <p:blipFill>
          <a:blip xmlns:r="http://schemas.openxmlformats.org/officeDocument/2006/relationships" r:embed="rId2"/>
          <a:stretch>
            <a:fillRect/>
          </a:stretch>
        </p:blipFill>
        <p:spPr>
          <a:xfrm>
            <a:off x="914400" y="1447800"/>
            <a:ext cx="7391400" cy="488247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TextBox 3"/>
          <p:cNvSpPr txBox="1"/>
          <p:nvPr/>
        </p:nvSpPr>
        <p:spPr>
          <a:xfrm>
            <a:off x="755332" y="1143634"/>
            <a:ext cx="8693468" cy="5958840"/>
          </a:xfrm>
          <a:prstGeom prst="rect"/>
          <a:noFill/>
        </p:spPr>
        <p:txBody>
          <a:bodyPr rtlCol="0" wrap="square">
            <a:spAutoFit/>
          </a:bodyPr>
          <a:p>
            <a:r>
              <a:rPr dirty="0" lang="en-GB"/>
              <a:t>The bar graph reveals significant insights into the distribution of performance scores across various departments, employee types, and over different years</a:t>
            </a:r>
          </a:p>
          <a:p>
            <a:pPr>
              <a:buFont typeface="+mj-lt"/>
              <a:buAutoNum type="arabicPeriod"/>
            </a:pPr>
            <a:endParaRPr b="1" dirty="0" lang="en-GB"/>
          </a:p>
          <a:p>
            <a:pPr>
              <a:buFont typeface="+mj-lt"/>
              <a:buAutoNum type="arabicPeriod"/>
            </a:pPr>
            <a:r>
              <a:rPr b="1" dirty="0" lang="en-GB"/>
              <a:t>High Concentration in Production and IT/IS Departments:</a:t>
            </a:r>
            <a:endParaRPr dirty="0" lang="en-GB"/>
          </a:p>
          <a:p>
            <a:pPr indent="-285750" lvl="1" marL="742950">
              <a:buFont typeface="+mj-lt"/>
              <a:buAutoNum type="arabicPeriod"/>
            </a:pPr>
            <a:r>
              <a:rPr dirty="0" lang="en-GB"/>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buFont typeface="+mj-lt"/>
              <a:buAutoNum type="arabicPeriod"/>
            </a:pPr>
            <a:r>
              <a:rPr b="1" dirty="0" lang="en-GB"/>
              <a:t>Limited Performance Scores for Contract and Part-Time Employees:</a:t>
            </a:r>
            <a:endParaRPr dirty="0" lang="en-GB"/>
          </a:p>
          <a:p>
            <a:pPr indent="-285750" lvl="1" marL="742950">
              <a:buFont typeface="+mj-lt"/>
              <a:buAutoNum type="arabicPeriod"/>
            </a:pPr>
            <a:r>
              <a:rPr dirty="0" lang="en-GB"/>
              <a:t>There are noticeably fewer performance scores recorded for Contract and Part-Time employees across all departments. This could indicate that these employee types undergo less frequent performance evaluations or that fewer of them are employed.</a:t>
            </a:r>
          </a:p>
          <a:p>
            <a:pPr>
              <a:buFont typeface="+mj-lt"/>
              <a:buAutoNum type="arabicPeriod"/>
            </a:pPr>
            <a:r>
              <a:rPr b="1" dirty="0" lang="en-GB"/>
              <a:t>Stable Performance Scores Over Time:</a:t>
            </a:r>
            <a:endParaRPr dirty="0" lang="en-GB"/>
          </a:p>
          <a:p>
            <a:pPr indent="-285750" lvl="1" marL="742950">
              <a:buFont typeface="+mj-lt"/>
              <a:buAutoNum type="arabicPeriod"/>
            </a:pPr>
            <a:r>
              <a:rPr dirty="0" lang="en-GB"/>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0833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2090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Turnover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1926"/>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189819"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1" y="575055"/>
            <a:ext cx="6929985" cy="5499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228600" y="1695450"/>
            <a:ext cx="7905750" cy="3164840"/>
          </a:xfrm>
          <a:prstGeom prst="rect"/>
          <a:noFill/>
        </p:spPr>
        <p:txBody>
          <a:bodyPr rtlCol="0" wrap="square">
            <a:spAutoFit/>
          </a:bodyPr>
          <a:p>
            <a:r>
              <a:rPr dirty="0" sz="2800" lang="en-GB"/>
              <a:t> To understand and Mitigate Employee Turnover</a:t>
            </a:r>
          </a:p>
          <a:p>
            <a:endParaRPr dirty="0" sz="2800" lang="en-GB"/>
          </a:p>
          <a:p>
            <a:r>
              <a:rPr dirty="0" sz="2800" lang="en-GB"/>
              <a:t>The analyse the distribution of performance scores across different departments categorized by employee type (Contract, Start date, Quarters, End date) over multiple years. The performance scores are segmented by gender, employee type and department.</a:t>
            </a:r>
          </a:p>
          <a:p>
            <a:endParaRPr dirty="0"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6937606"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2834640"/>
          </a:xfrm>
          <a:prstGeom prst="rect"/>
          <a:noFill/>
        </p:spPr>
        <p:txBody>
          <a:bodyPr rtlCol="0" wrap="square">
            <a:spAutoFit/>
          </a:bodyPr>
          <a:p>
            <a:pPr algn="l"/>
            <a:r>
              <a:rPr b="0" dirty="0" sz="2400" i="0" lang="en-GB">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829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723900" y="1828800"/>
            <a:ext cx="6515100" cy="2580641"/>
          </a:xfrm>
          <a:prstGeom prst="rect"/>
          <a:noFill/>
        </p:spPr>
        <p:txBody>
          <a:bodyPr rtlCol="0" wrap="square">
            <a:spAutoFit/>
          </a:bodyPr>
          <a:p>
            <a:r>
              <a:rPr dirty="0" sz="2800" lang="en-GB"/>
              <a:t>The end users of the information in the bar graph are likely to include:</a:t>
            </a:r>
          </a:p>
          <a:p>
            <a:pPr indent="-342900" marL="342900">
              <a:buAutoNum type="arabicPeriod"/>
            </a:pPr>
            <a:r>
              <a:rPr dirty="0" sz="2800" lang="en-US"/>
              <a:t>Human Resources (HR) Managers</a:t>
            </a:r>
          </a:p>
          <a:p>
            <a:pPr indent="-342900" marL="342900">
              <a:buAutoNum type="arabicPeriod"/>
            </a:pPr>
            <a:r>
              <a:rPr dirty="0" sz="2800" lang="en-US"/>
              <a:t>Department Heads</a:t>
            </a:r>
          </a:p>
          <a:p>
            <a:pPr indent="-342900" marL="342900">
              <a:buAutoNum type="arabicPeriod"/>
            </a:pPr>
            <a:r>
              <a:rPr dirty="0" sz="2800" lang="en-US"/>
              <a:t>Executives and Leadership</a:t>
            </a:r>
          </a:p>
          <a:p>
            <a:pPr indent="-342900" marL="342900">
              <a:buAutoNum type="arabicPeriod"/>
            </a:pPr>
            <a:r>
              <a:rPr dirty="0" sz="2800" lang="en-US"/>
              <a:t>Diversity and Inclusion Officers</a:t>
            </a:r>
          </a:p>
          <a:p>
            <a:pPr indent="-342900" marL="342900">
              <a:buAutoNum type="arabicPeriod"/>
            </a:pPr>
            <a:r>
              <a:rPr dirty="0" sz="2800" lang="en-US"/>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1080221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799" y="1828800"/>
            <a:ext cx="5396023" cy="4320540"/>
          </a:xfrm>
          <a:prstGeom prst="rect"/>
          <a:noFill/>
        </p:spPr>
        <p:txBody>
          <a:bodyPr rtlCol="0" wrap="square">
            <a:spAutoFit/>
          </a:bodyPr>
          <a:p>
            <a:endParaRPr dirty="0" sz="1800" lang="en-GB" spc="10"/>
          </a:p>
          <a:p>
            <a:r>
              <a:rPr dirty="0" sz="2000" lang="en-GB" spc="10"/>
              <a:t>O</a:t>
            </a:r>
            <a:r>
              <a:rPr dirty="0" sz="2000" lang="en-GB" spc="25"/>
              <a:t>U</a:t>
            </a:r>
            <a:r>
              <a:rPr dirty="0" sz="2000" lang="en-GB"/>
              <a:t>R</a:t>
            </a:r>
            <a:r>
              <a:rPr dirty="0" sz="2000" lang="en-GB" spc="5"/>
              <a:t> </a:t>
            </a:r>
            <a:r>
              <a:rPr dirty="0" sz="2000" lang="en-GB" spc="25"/>
              <a:t>S</a:t>
            </a:r>
            <a:r>
              <a:rPr dirty="0" sz="2000" lang="en-GB" spc="10"/>
              <a:t>O</a:t>
            </a:r>
            <a:r>
              <a:rPr dirty="0" sz="2000" lang="en-GB" spc="25"/>
              <a:t>LU</a:t>
            </a:r>
            <a:r>
              <a:rPr dirty="0" sz="2000" lang="en-GB" spc="-35"/>
              <a:t>T</a:t>
            </a:r>
            <a:r>
              <a:rPr dirty="0" sz="2000" lang="en-GB" spc="-30"/>
              <a:t>I</a:t>
            </a:r>
            <a:r>
              <a:rPr dirty="0" sz="2000" lang="en-GB" spc="10"/>
              <a:t>O</a:t>
            </a:r>
            <a:r>
              <a:rPr dirty="0" sz="2000" lang="en-GB"/>
              <a:t>N</a:t>
            </a:r>
            <a:r>
              <a:rPr dirty="0" sz="2000" lang="en-GB" spc="-345"/>
              <a:t> </a:t>
            </a:r>
            <a:r>
              <a:rPr dirty="0" sz="2000" lang="en-GB" spc="-35"/>
              <a:t>A</a:t>
            </a:r>
            <a:r>
              <a:rPr dirty="0" sz="2000" lang="en-GB" spc="-5"/>
              <a:t>N</a:t>
            </a:r>
            <a:r>
              <a:rPr dirty="0" sz="2000" lang="en-GB"/>
              <a:t>D</a:t>
            </a:r>
            <a:r>
              <a:rPr dirty="0" sz="2000" lang="en-GB" spc="35"/>
              <a:t> </a:t>
            </a:r>
            <a:r>
              <a:rPr dirty="0" sz="2000" lang="en-GB" spc="-30"/>
              <a:t>I</a:t>
            </a:r>
            <a:r>
              <a:rPr dirty="0" sz="2000" lang="en-GB" spc="-35"/>
              <a:t>T</a:t>
            </a:r>
            <a:r>
              <a:rPr dirty="0" sz="2000" lang="en-GB"/>
              <a:t>S</a:t>
            </a:r>
            <a:r>
              <a:rPr dirty="0" sz="2000" lang="en-GB" spc="60"/>
              <a:t> </a:t>
            </a:r>
            <a:r>
              <a:rPr dirty="0" sz="2000" lang="en-GB" spc="-295"/>
              <a:t>V </a:t>
            </a:r>
            <a:r>
              <a:rPr dirty="0" sz="2000" lang="en-GB" spc="-35"/>
              <a:t>A</a:t>
            </a:r>
            <a:r>
              <a:rPr dirty="0" sz="2000" lang="en-GB" spc="25"/>
              <a:t>LU</a:t>
            </a:r>
            <a:r>
              <a:rPr dirty="0" sz="2000" lang="en-GB"/>
              <a:t>E</a:t>
            </a:r>
            <a:r>
              <a:rPr dirty="0" sz="2000" lang="en-GB" spc="-65"/>
              <a:t> </a:t>
            </a:r>
            <a:r>
              <a:rPr dirty="0" sz="2000" lang="en-GB" spc="-15"/>
              <a:t>P</a:t>
            </a:r>
            <a:r>
              <a:rPr dirty="0" sz="2000" lang="en-GB" spc="-30"/>
              <a:t>R</a:t>
            </a:r>
            <a:r>
              <a:rPr dirty="0" sz="2000" lang="en-GB" spc="10"/>
              <a:t>O</a:t>
            </a:r>
            <a:r>
              <a:rPr dirty="0" sz="2000" lang="en-GB" spc="-15"/>
              <a:t>P</a:t>
            </a:r>
            <a:r>
              <a:rPr dirty="0" sz="2000" lang="en-GB" spc="10"/>
              <a:t>O</a:t>
            </a:r>
            <a:r>
              <a:rPr dirty="0" sz="2000" lang="en-GB" spc="25"/>
              <a:t>S</a:t>
            </a:r>
            <a:r>
              <a:rPr dirty="0" sz="2000" lang="en-GB" spc="-30"/>
              <a:t>I</a:t>
            </a:r>
            <a:r>
              <a:rPr dirty="0" sz="2000" lang="en-GB" spc="-35"/>
              <a:t>T</a:t>
            </a:r>
            <a:r>
              <a:rPr dirty="0" sz="2000" lang="en-GB" spc="-30"/>
              <a:t>I</a:t>
            </a:r>
            <a:r>
              <a:rPr dirty="0" sz="2000" lang="en-GB" spc="10"/>
              <a:t>O</a:t>
            </a:r>
            <a:r>
              <a:rPr dirty="0" sz="2000" lang="en-GB"/>
              <a:t>N IS AS FOLLOWS:</a:t>
            </a:r>
          </a:p>
          <a:p>
            <a:pPr indent="-342900" marL="342900">
              <a:buAutoNum type="arabicPeriod"/>
            </a:pPr>
            <a:r>
              <a:rPr dirty="0" sz="2000" lang="en-US"/>
              <a:t>Data-Driven Decision-Making</a:t>
            </a:r>
          </a:p>
          <a:p>
            <a:pPr indent="-342900" marL="342900">
              <a:buAutoNum type="arabicPeriod"/>
            </a:pPr>
            <a:r>
              <a:rPr dirty="0" sz="2000" lang="en-US"/>
              <a:t>Enhanced Performance Management</a:t>
            </a:r>
          </a:p>
          <a:p>
            <a:pPr indent="-342900" marL="342900">
              <a:buAutoNum type="arabicPeriod"/>
            </a:pPr>
            <a:r>
              <a:rPr dirty="0" sz="2000" lang="en-US"/>
              <a:t>Promoting Equity and Inclusion</a:t>
            </a:r>
          </a:p>
          <a:p>
            <a:pPr indent="-342900" marL="342900">
              <a:buAutoNum type="arabicPeriod"/>
            </a:pPr>
            <a:r>
              <a:rPr dirty="0" sz="2000" lang="en-GB"/>
              <a:t>Historical Insights and Trend Analysis</a:t>
            </a:r>
          </a:p>
          <a:p>
            <a:pPr indent="-342900" marL="342900">
              <a:buAutoNum type="arabicPeriod"/>
            </a:pPr>
            <a:r>
              <a:rPr dirty="0" sz="2000" lang="en-US"/>
              <a:t>Resource Optimization</a:t>
            </a:r>
          </a:p>
          <a:p>
            <a:endParaRPr dirty="0" sz="2000" lang="en-GB"/>
          </a:p>
          <a:p>
            <a:r>
              <a:rPr dirty="0" sz="2000" lang="en-GB"/>
              <a:t>our solution delivers actionable insights that help organizations improve overall performance, promote fairness, and optimize resource utilization, ultimately driving better business outcomes</a:t>
            </a:r>
            <a:r>
              <a:rPr dirty="0" lang="en-GB"/>
              <a:t>.</a:t>
            </a:r>
            <a:endParaRPr dirty="0" sz="180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755332" y="1143634"/>
            <a:ext cx="8845868" cy="6758939"/>
          </a:xfrm>
          <a:prstGeom prst="rect"/>
          <a:noFill/>
        </p:spPr>
        <p:txBody>
          <a:bodyPr rtlCol="0" wrap="square">
            <a:spAutoFit/>
          </a:bodyPr>
          <a:p>
            <a:pPr indent="-285750" marL="285750">
              <a:buFont typeface="Arial" panose="020B0604020202020204" pitchFamily="34" charset="0"/>
              <a:buChar char="•"/>
            </a:pPr>
            <a:r>
              <a:rPr dirty="0" lang="en-IN"/>
              <a:t>Employees:</a:t>
            </a:r>
          </a:p>
          <a:p>
            <a:endParaRPr dirty="0" lang="en-IN"/>
          </a:p>
          <a:p>
            <a:pPr indent="-285750" marL="285750">
              <a:buFont typeface="Wingdings" panose="05000000000000000000" pitchFamily="2" charset="2"/>
              <a:buChar char="ü"/>
            </a:pPr>
            <a:r>
              <a:rPr dirty="0" lang="en-IN"/>
              <a:t>Employee ID</a:t>
            </a:r>
          </a:p>
          <a:p>
            <a:pPr indent="-285750" marL="285750">
              <a:buFont typeface="Wingdings" panose="05000000000000000000" pitchFamily="2" charset="2"/>
              <a:buChar char="ü"/>
            </a:pPr>
            <a:r>
              <a:rPr dirty="0" lang="en-IN"/>
              <a:t>Gender Code</a:t>
            </a:r>
          </a:p>
          <a:p>
            <a:pPr indent="-285750" marL="285750">
              <a:buFont typeface="Wingdings" panose="05000000000000000000" pitchFamily="2" charset="2"/>
              <a:buChar char="ü"/>
            </a:pPr>
            <a:r>
              <a:rPr dirty="0" lang="en-IN"/>
              <a:t>Employee type</a:t>
            </a:r>
          </a:p>
          <a:p>
            <a:endParaRPr dirty="0" lang="en-IN"/>
          </a:p>
          <a:p>
            <a:pPr indent="-285750" marL="285750">
              <a:buFont typeface="Arial" panose="020B0604020202020204" pitchFamily="34" charset="0"/>
              <a:buChar char="•"/>
            </a:pPr>
            <a:r>
              <a:rPr dirty="0" lang="en-IN"/>
              <a:t>Departments:</a:t>
            </a:r>
          </a:p>
          <a:p>
            <a:endParaRPr dirty="0" lang="en-IN"/>
          </a:p>
          <a:p>
            <a:pPr indent="-285750" marL="285750">
              <a:buFont typeface="Wingdings" panose="05000000000000000000" pitchFamily="2" charset="2"/>
              <a:buChar char="ü"/>
            </a:pPr>
            <a:r>
              <a:rPr dirty="0" lang="en-IN"/>
              <a:t>Department ID</a:t>
            </a:r>
          </a:p>
          <a:p>
            <a:pPr indent="-285750" marL="285750">
              <a:buFont typeface="Wingdings" panose="05000000000000000000" pitchFamily="2" charset="2"/>
              <a:buChar char="ü"/>
            </a:pPr>
            <a:r>
              <a:rPr dirty="0" lang="en-IN"/>
              <a:t>Department Name</a:t>
            </a:r>
          </a:p>
          <a:p>
            <a:pPr indent="-285750" marL="285750">
              <a:buFont typeface="Arial" panose="020B0604020202020204" pitchFamily="34" charset="0"/>
              <a:buChar char="•"/>
            </a:pPr>
            <a:r>
              <a:rPr dirty="0" lang="en-IN"/>
              <a:t>Performance Score:</a:t>
            </a:r>
          </a:p>
          <a:p>
            <a:pPr indent="-285750" marL="285750">
              <a:buFont typeface="Wingdings" panose="05000000000000000000" pitchFamily="2" charset="2"/>
              <a:buChar char="ü"/>
            </a:pPr>
            <a:r>
              <a:rPr dirty="0" lang="en-IN"/>
              <a:t>Performance Score ID</a:t>
            </a:r>
          </a:p>
          <a:p>
            <a:pPr indent="-285750" marL="285750">
              <a:buFont typeface="Wingdings" panose="05000000000000000000" pitchFamily="2" charset="2"/>
              <a:buChar char="ü"/>
            </a:pPr>
            <a:r>
              <a:rPr dirty="0" lang="en-IN"/>
              <a:t>Score Date</a:t>
            </a:r>
          </a:p>
          <a:p>
            <a:pPr indent="-285750" marL="285750">
              <a:buFont typeface="Wingdings" panose="05000000000000000000" pitchFamily="2" charset="2"/>
              <a:buChar char="ü"/>
            </a:pPr>
            <a:r>
              <a:rPr dirty="0" lang="en-IN"/>
              <a:t>Year</a:t>
            </a:r>
          </a:p>
          <a:p>
            <a:pPr indent="-285750" marL="285750">
              <a:buFont typeface="Wingdings" panose="05000000000000000000" pitchFamily="2" charset="2"/>
              <a:buChar char="ü"/>
            </a:pPr>
            <a:endParaRPr dirty="0" lang="en-IN"/>
          </a:p>
          <a:p>
            <a:pPr indent="-285750" marL="285750">
              <a:buFont typeface="Arial" panose="020B0604020202020204" pitchFamily="34" charset="0"/>
              <a:buChar char="•"/>
            </a:pPr>
            <a:r>
              <a:rPr dirty="0" lang="en-IN"/>
              <a:t>Employees Details</a:t>
            </a:r>
          </a:p>
          <a:p>
            <a:pPr indent="-285750" marL="285750">
              <a:buFont typeface="Wingdings" panose="05000000000000000000" pitchFamily="2" charset="2"/>
              <a:buChar char="ü"/>
            </a:pPr>
            <a:endParaRPr dirty="0" lang="en-IN"/>
          </a:p>
          <a:p>
            <a:pPr indent="-285750" marL="285750">
              <a:buFont typeface="Wingdings" panose="05000000000000000000" pitchFamily="2" charset="2"/>
              <a:buChar char="ü"/>
            </a:pPr>
            <a:r>
              <a:rPr dirty="0" lang="en-IN"/>
              <a:t>Employee ID</a:t>
            </a:r>
          </a:p>
          <a:p>
            <a:pPr indent="-285750" marL="285750">
              <a:buFont typeface="Wingdings" panose="05000000000000000000" pitchFamily="2" charset="2"/>
              <a:buChar char="ü"/>
            </a:pPr>
            <a:r>
              <a:rPr dirty="0" lang="en-IN"/>
              <a:t>Start Date</a:t>
            </a:r>
          </a:p>
          <a:p>
            <a:pPr indent="-285750" marL="285750">
              <a:buFont typeface="Wingdings" panose="05000000000000000000" pitchFamily="2" charset="2"/>
              <a:buChar char="ü"/>
            </a:pPr>
            <a:r>
              <a:rPr dirty="0" lang="en-IN"/>
              <a:t>End Date</a:t>
            </a:r>
          </a:p>
          <a:p>
            <a:pPr indent="-285750" marL="285750">
              <a:buFont typeface="Wingdings" panose="05000000000000000000" pitchFamily="2" charset="2"/>
              <a:buChar char="ü"/>
            </a:pPr>
            <a:endParaRPr dirty="0" lang="en-IN"/>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pPr indent="-285750" marL="285750">
              <a:buFont typeface="Wingdings" panose="05000000000000000000" pitchFamily="2" charset="2"/>
              <a:buChar char="ü"/>
            </a:pPr>
            <a:endParaRPr dirty="0" lang="en-IN"/>
          </a:p>
          <a:p>
            <a:pPr indent="-285750" marL="285750">
              <a:buFont typeface="Arial" panose="020B0604020202020204" pitchFamily="34" charset="0"/>
              <a:buChar char="•"/>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362200" y="2354703"/>
            <a:ext cx="7239000" cy="2186941"/>
          </a:xfrm>
          <a:prstGeom prst="rect"/>
          <a:noFill/>
        </p:spPr>
        <p:txBody>
          <a:bodyPr rtlCol="0" wrap="square">
            <a:spAutoFit/>
          </a:bodyPr>
          <a:p>
            <a:pPr algn="l"/>
            <a:r>
              <a:rPr dirty="0" sz="2800" lang="en-GB">
                <a:solidFill>
                  <a:srgbClr val="0D0D0D"/>
                </a:solidFill>
                <a:latin typeface="Times New Roman" panose="02020603050405020304" pitchFamily="18" charset="0"/>
                <a:cs typeface="Times New Roman" panose="02020603050405020304" pitchFamily="18" charset="0"/>
              </a:rPr>
              <a:t> =J2+K2+L2+other components, </a:t>
            </a:r>
          </a:p>
          <a:p>
            <a:pPr algn="l"/>
            <a:r>
              <a:rPr dirty="0" sz="2800" lang="en-GB">
                <a:solidFill>
                  <a:srgbClr val="0D0D0D"/>
                </a:solidFill>
                <a:latin typeface="Times New Roman" panose="02020603050405020304" pitchFamily="18" charset="0"/>
                <a:cs typeface="Times New Roman" panose="02020603050405020304" pitchFamily="18" charset="0"/>
              </a:rPr>
              <a:t>=J2+K2+L2</a:t>
            </a:r>
          </a:p>
          <a:p>
            <a:pPr algn="l"/>
            <a:r>
              <a:rPr dirty="0" sz="2800" lang="en-GB">
                <a:solidFill>
                  <a:srgbClr val="0D0D0D"/>
                </a:solidFill>
                <a:latin typeface="Times New Roman" panose="02020603050405020304" pitchFamily="18" charset="0"/>
                <a:cs typeface="Times New Roman" panose="02020603050405020304" pitchFamily="18" charset="0"/>
              </a:rPr>
              <a:t> =F2-(G2+H2+I2)</a:t>
            </a:r>
          </a:p>
          <a:p>
            <a:pPr algn="l"/>
            <a:r>
              <a:rPr b="0" dirty="0" sz="2800" i="0" lang="en-GB">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Rishi Jha</cp:lastModifiedBy>
  <dcterms:created xsi:type="dcterms:W3CDTF">2024-03-28T17:07:22Z</dcterms:created>
  <dcterms:modified xsi:type="dcterms:W3CDTF">2024-08-30T09:39:02Z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9bb0a6d243294f8baca386d4641d1015</vt:lpwstr>
  </property>
</Properties>
</file>