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67" r:id="rId11"/>
    <p:sldId id="2146847056"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30"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presProps" Target="presProps.xml" /><Relationship Id="rId3" Type="http://schemas.openxmlformats.org/officeDocument/2006/relationships/customXml" Target="../customXml/item3.xml" /><Relationship Id="rId21" Type="http://schemas.openxmlformats.org/officeDocument/2006/relationships/tableStyles" Target="tableStyle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theme" Target="theme/theme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7</a:t>
            </a:fld>
            <a:endParaRPr lang="en-IN"/>
          </a:p>
        </p:txBody>
      </p:sp>
    </p:spTree>
    <p:extLst>
      <p:ext uri="{BB962C8B-B14F-4D97-AF65-F5344CB8AC3E}">
        <p14:creationId xmlns:p14="http://schemas.microsoft.com/office/powerpoint/2010/main" val="4152523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https://www.semanticscholar.org/paper/Analysis-of-Keylogger-Attacks-and-Countermeasures-Liu-Du/54c7255bace229c82e4a5fd812ba8dd8829180c1" TargetMode="Externa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Keyloggers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4051" y="4429049"/>
            <a:ext cx="8563897" cy="83099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endParaRPr lang="en-IN" sz="2400" b="1" dirty="0">
              <a:solidFill>
                <a:schemeClr val="accent1">
                  <a:lumMod val="75000"/>
                </a:schemeClr>
              </a:solidFill>
              <a:latin typeface="Arial" pitchFamily="34" charset="0"/>
              <a:cs typeface="Arial" pitchFamily="34" charset="0"/>
            </a:endParaRPr>
          </a:p>
          <a:p>
            <a:r>
              <a:rPr lang="en-IN" sz="2400" b="1" dirty="0" err="1">
                <a:solidFill>
                  <a:schemeClr val="accent1">
                    <a:lumMod val="75000"/>
                  </a:schemeClr>
                </a:solidFill>
                <a:latin typeface="Arial" pitchFamily="34" charset="0"/>
                <a:cs typeface="Arial" pitchFamily="34" charset="0"/>
              </a:rPr>
              <a:t>Sarathy</a:t>
            </a:r>
            <a:r>
              <a:rPr lang="en-IN" sz="2400" b="1" dirty="0">
                <a:solidFill>
                  <a:schemeClr val="accent1">
                    <a:lumMod val="75000"/>
                  </a:schemeClr>
                </a:solidFill>
                <a:latin typeface="Arial" pitchFamily="34" charset="0"/>
                <a:cs typeface="Arial" pitchFamily="34" charset="0"/>
              </a:rPr>
              <a:t> A</a:t>
            </a:r>
            <a:r>
              <a:rPr lang="en-US" sz="2400" b="1" dirty="0">
                <a:solidFill>
                  <a:schemeClr val="accent1">
                    <a:lumMod val="75000"/>
                  </a:schemeClr>
                </a:solidFill>
                <a:latin typeface="Arial"/>
                <a:cs typeface="Arial"/>
              </a:rPr>
              <a:t> - Madha Engineering College - BE-CSE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2004654"/>
            <a:ext cx="11029615" cy="2848692"/>
          </a:xfrm>
        </p:spPr>
        <p:txBody>
          <a:bodyPr>
            <a:normAutofit/>
          </a:bodyPr>
          <a:lstStyle/>
          <a:p>
            <a:pPr>
              <a:buFont typeface="Wingdings" pitchFamily="2" charset="2"/>
              <a:buChar char="q"/>
            </a:pPr>
            <a:r>
              <a:rPr lang="en-US" sz="2400" b="0" i="0" dirty="0">
                <a:solidFill>
                  <a:schemeClr val="tx1"/>
                </a:solidFill>
                <a:effectLst/>
                <a:latin typeface="Times New Roman" pitchFamily="18" charset="0"/>
                <a:cs typeface="Times New Roman" pitchFamily="18" charset="0"/>
              </a:rPr>
              <a:t>Enhancing Security Measures: Implement encryption techniques to secure logged data.</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User Authentication: Integrate user authentication mechanisms to prevent unauthorized access.</a:t>
            </a:r>
          </a:p>
          <a:p>
            <a:pPr>
              <a:buFont typeface="Wingdings" pitchFamily="2" charset="2"/>
              <a:buChar char="q"/>
            </a:pPr>
            <a:r>
              <a:rPr lang="en-US" sz="2400" b="0" i="0" dirty="0">
                <a:solidFill>
                  <a:schemeClr val="tx1"/>
                </a:solidFill>
                <a:effectLst/>
                <a:latin typeface="Times New Roman" pitchFamily="18" charset="0"/>
                <a:cs typeface="Times New Roman" pitchFamily="18" charset="0"/>
              </a:rPr>
              <a:t>Advanced Logging: Implement advanced logging features, such as timestamping and window tracking.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0893053" cy="4673324"/>
          </a:xfrm>
        </p:spPr>
        <p:txBody>
          <a:bodyPr>
            <a:normAutofit/>
          </a:bodyPr>
          <a:lstStyle/>
          <a:p>
            <a:pPr marL="457200" indent="-457200" algn="l">
              <a:buFont typeface="+mj-lt"/>
              <a:buAutoNum type="arabicPeriod"/>
            </a:pPr>
            <a:r>
              <a:rPr lang="en-IN" sz="2000" dirty="0">
                <a:solidFill>
                  <a:schemeClr val="tx1"/>
                </a:solidFill>
                <a:latin typeface="Times New Roman" pitchFamily="18" charset="0"/>
                <a:cs typeface="Times New Roman" pitchFamily="18" charset="0"/>
              </a:rPr>
              <a:t>A Survey on Keylogger and its Detection Techniques by Vishal Bharti, Aditya Kumar Gupta, and </a:t>
            </a:r>
            <a:r>
              <a:rPr lang="en-IN" sz="2000" dirty="0" err="1">
                <a:solidFill>
                  <a:schemeClr val="tx1"/>
                </a:solidFill>
                <a:latin typeface="Times New Roman" pitchFamily="18" charset="0"/>
                <a:cs typeface="Times New Roman" pitchFamily="18" charset="0"/>
              </a:rPr>
              <a:t>Shailendra</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Mishra</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https://www.ijcaonline.org/archives/volume75/number5/12835-1514</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 Analysis of Keylogger Attacks and Countermeasures by </a:t>
            </a:r>
            <a:r>
              <a:rPr lang="en-IN" sz="2000" dirty="0" err="1">
                <a:solidFill>
                  <a:schemeClr val="tx1"/>
                </a:solidFill>
                <a:latin typeface="Times New Roman" pitchFamily="18" charset="0"/>
                <a:cs typeface="Times New Roman" pitchFamily="18" charset="0"/>
              </a:rPr>
              <a:t>Hongliang</a:t>
            </a:r>
            <a:r>
              <a:rPr lang="en-IN" sz="2000" dirty="0">
                <a:solidFill>
                  <a:schemeClr val="tx1"/>
                </a:solidFill>
                <a:latin typeface="Times New Roman" pitchFamily="18" charset="0"/>
                <a:cs typeface="Times New Roman" pitchFamily="18" charset="0"/>
              </a:rPr>
              <a:t> Liu, </a:t>
            </a:r>
            <a:r>
              <a:rPr lang="en-IN" sz="2000" dirty="0" err="1">
                <a:solidFill>
                  <a:schemeClr val="tx1"/>
                </a:solidFill>
                <a:latin typeface="Times New Roman" pitchFamily="18" charset="0"/>
                <a:cs typeface="Times New Roman" pitchFamily="18" charset="0"/>
              </a:rPr>
              <a:t>Ruiying</a:t>
            </a:r>
            <a:r>
              <a:rPr lang="en-IN" sz="2000" dirty="0">
                <a:solidFill>
                  <a:schemeClr val="tx1"/>
                </a:solidFill>
                <a:latin typeface="Times New Roman" pitchFamily="18" charset="0"/>
                <a:cs typeface="Times New Roman" pitchFamily="18" charset="0"/>
              </a:rPr>
              <a:t> Du, and </a:t>
            </a:r>
            <a:r>
              <a:rPr lang="en-IN" sz="2000" dirty="0" err="1">
                <a:solidFill>
                  <a:schemeClr val="tx1"/>
                </a:solidFill>
                <a:latin typeface="Times New Roman" pitchFamily="18" charset="0"/>
                <a:cs typeface="Times New Roman" pitchFamily="18" charset="0"/>
              </a:rPr>
              <a:t>Quansheng</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Zhuan</a:t>
            </a:r>
            <a:r>
              <a:rPr lang="en-IN" sz="2000" dirty="0">
                <a:solidFill>
                  <a:schemeClr val="tx1"/>
                </a:solidFill>
                <a:latin typeface="Times New Roman" pitchFamily="18" charset="0"/>
                <a:cs typeface="Times New Roman" pitchFamily="18" charset="0"/>
              </a:rPr>
              <a:t> </a:t>
            </a:r>
            <a:r>
              <a:rPr lang="en-IN" sz="2000" dirty="0">
                <a:solidFill>
                  <a:schemeClr val="tx1"/>
                </a:solidFill>
              </a:rPr>
              <a:t> </a:t>
            </a:r>
            <a:r>
              <a:rPr lang="en-IN" sz="2000" b="0" i="0" strike="noStrike" dirty="0">
                <a:solidFill>
                  <a:schemeClr val="tx1"/>
                </a:solidFill>
                <a:effectLst/>
                <a:latin typeface="Söhne"/>
                <a:hlinkClick r:id="rId2"/>
              </a:rPr>
              <a:t>https://www.semanticscholar.org/paper/Analysis-of-Keylogger-Attacks-and-Countermeasures- Liu-Du/54c7255bace229c82e4a5fd812ba8dd8829180c1</a:t>
            </a:r>
            <a:endParaRPr lang="en-IN" sz="2000" dirty="0">
              <a:solidFill>
                <a:schemeClr val="tx1"/>
              </a:solidFill>
            </a:endParaRPr>
          </a:p>
          <a:p>
            <a:pPr marL="457200" indent="-457200" algn="l">
              <a:buFont typeface="+mj-lt"/>
              <a:buAutoNum type="arabicPeriod"/>
            </a:pPr>
            <a:r>
              <a:rPr lang="en-IN" sz="2000" dirty="0">
                <a:solidFill>
                  <a:schemeClr val="tx1"/>
                </a:solidFill>
                <a:latin typeface="Times New Roman" pitchFamily="18" charset="0"/>
                <a:cs typeface="Times New Roman" pitchFamily="18" charset="0"/>
              </a:rPr>
              <a:t>Detection of Keyloggers:  A Review by </a:t>
            </a:r>
            <a:r>
              <a:rPr lang="en-IN" sz="2000" dirty="0" err="1">
                <a:solidFill>
                  <a:schemeClr val="tx1"/>
                </a:solidFill>
                <a:latin typeface="Times New Roman" pitchFamily="18" charset="0"/>
                <a:cs typeface="Times New Roman" pitchFamily="18" charset="0"/>
              </a:rPr>
              <a:t>Shukor</a:t>
            </a:r>
            <a:r>
              <a:rPr lang="en-IN" sz="2000" dirty="0">
                <a:solidFill>
                  <a:schemeClr val="tx1"/>
                </a:solidFill>
                <a:latin typeface="Times New Roman" pitchFamily="18" charset="0"/>
                <a:cs typeface="Times New Roman" pitchFamily="18" charset="0"/>
              </a:rPr>
              <a:t> Abd Razak, Ku </a:t>
            </a:r>
            <a:r>
              <a:rPr lang="en-IN" sz="2000" dirty="0" err="1">
                <a:solidFill>
                  <a:schemeClr val="tx1"/>
                </a:solidFill>
                <a:latin typeface="Times New Roman" pitchFamily="18" charset="0"/>
                <a:cs typeface="Times New Roman" pitchFamily="18" charset="0"/>
              </a:rPr>
              <a:t>Ruhana</a:t>
            </a:r>
            <a:r>
              <a:rPr lang="en-IN" sz="2000" dirty="0">
                <a:solidFill>
                  <a:schemeClr val="tx1"/>
                </a:solidFill>
                <a:latin typeface="Times New Roman" pitchFamily="18" charset="0"/>
                <a:cs typeface="Times New Roman" pitchFamily="18" charset="0"/>
              </a:rPr>
              <a:t> Ku-</a:t>
            </a:r>
            <a:r>
              <a:rPr lang="en-IN" sz="2000" dirty="0" err="1">
                <a:solidFill>
                  <a:schemeClr val="tx1"/>
                </a:solidFill>
                <a:latin typeface="Times New Roman" pitchFamily="18" charset="0"/>
                <a:cs typeface="Times New Roman" pitchFamily="18" charset="0"/>
              </a:rPr>
              <a:t>Mahamud</a:t>
            </a:r>
            <a:r>
              <a:rPr lang="en-IN" sz="2000" dirty="0">
                <a:solidFill>
                  <a:schemeClr val="tx1"/>
                </a:solidFill>
                <a:latin typeface="Times New Roman" pitchFamily="18" charset="0"/>
                <a:cs typeface="Times New Roman" pitchFamily="18" charset="0"/>
              </a:rPr>
              <a:t>, and </a:t>
            </a:r>
            <a:r>
              <a:rPr lang="en-IN" sz="2000" dirty="0" err="1">
                <a:solidFill>
                  <a:schemeClr val="tx1"/>
                </a:solidFill>
                <a:latin typeface="Times New Roman" pitchFamily="18" charset="0"/>
                <a:cs typeface="Times New Roman" pitchFamily="18" charset="0"/>
              </a:rPr>
              <a:t>Ramlan</a:t>
            </a:r>
            <a:r>
              <a:rPr lang="en-IN" sz="2000" dirty="0">
                <a:solidFill>
                  <a:schemeClr val="tx1"/>
                </a:solidFill>
                <a:latin typeface="Times New Roman" pitchFamily="18" charset="0"/>
                <a:cs typeface="Times New Roman" pitchFamily="18" charset="0"/>
              </a:rPr>
              <a:t> </a:t>
            </a:r>
            <a:r>
              <a:rPr lang="en-IN" sz="2000" dirty="0" err="1">
                <a:solidFill>
                  <a:schemeClr val="tx1"/>
                </a:solidFill>
                <a:latin typeface="Times New Roman" pitchFamily="18" charset="0"/>
                <a:cs typeface="Times New Roman" pitchFamily="18" charset="0"/>
              </a:rPr>
              <a:t>Mahmod</a:t>
            </a:r>
            <a:r>
              <a:rPr lang="en-IN" sz="2000" dirty="0">
                <a:solidFill>
                  <a:schemeClr val="tx1"/>
                </a:solidFill>
                <a:latin typeface="Times New Roman" pitchFamily="18" charset="0"/>
                <a:cs typeface="Times New Roman" pitchFamily="18" charset="0"/>
              </a:rPr>
              <a:t> </a:t>
            </a:r>
            <a:r>
              <a:rPr lang="en-IN" sz="2000" b="0" i="0" strike="noStrike" dirty="0">
                <a:solidFill>
                  <a:schemeClr val="tx1"/>
                </a:solidFill>
                <a:effectLst/>
                <a:latin typeface="Söhne"/>
              </a:rPr>
              <a:t>https://www.researchgate.net/publication/220955239_Detection_of_Keyloggers_A_Review</a:t>
            </a:r>
            <a:endParaRPr lang="en-IN" sz="2000" dirty="0">
              <a:solidFill>
                <a:schemeClr val="tx1"/>
              </a:solidFill>
            </a:endParaRPr>
          </a:p>
          <a:p>
            <a:pPr marL="457200" indent="-457200" algn="l">
              <a:buAutoNum type="arabicPeriod" startAt="4"/>
            </a:pPr>
            <a:r>
              <a:rPr lang="en-IN" sz="2000" dirty="0">
                <a:solidFill>
                  <a:schemeClr val="tx1"/>
                </a:solidFill>
                <a:latin typeface="Times New Roman" pitchFamily="18" charset="0"/>
                <a:cs typeface="Times New Roman" pitchFamily="18" charset="0"/>
              </a:rPr>
              <a:t>A Comprehensive Study on Keylogger Attack and </a:t>
            </a:r>
            <a:r>
              <a:rPr lang="en-IN" sz="2000" dirty="0" err="1">
                <a:solidFill>
                  <a:schemeClr val="tx1"/>
                </a:solidFill>
                <a:latin typeface="Times New Roman" pitchFamily="18" charset="0"/>
                <a:cs typeface="Times New Roman" pitchFamily="18" charset="0"/>
              </a:rPr>
              <a:t>Defense</a:t>
            </a:r>
            <a:r>
              <a:rPr lang="en-IN" sz="2000" dirty="0">
                <a:solidFill>
                  <a:schemeClr val="tx1"/>
                </a:solidFill>
                <a:latin typeface="Times New Roman" pitchFamily="18" charset="0"/>
                <a:cs typeface="Times New Roman" pitchFamily="18" charset="0"/>
              </a:rPr>
              <a:t> by </a:t>
            </a:r>
            <a:r>
              <a:rPr lang="en-IN" sz="2000" dirty="0" err="1">
                <a:solidFill>
                  <a:schemeClr val="tx1"/>
                </a:solidFill>
                <a:latin typeface="Times New Roman" pitchFamily="18" charset="0"/>
                <a:cs typeface="Times New Roman" pitchFamily="18" charset="0"/>
              </a:rPr>
              <a:t>Shuo</a:t>
            </a:r>
            <a:r>
              <a:rPr lang="en-IN" sz="2000" dirty="0">
                <a:solidFill>
                  <a:schemeClr val="tx1"/>
                </a:solidFill>
                <a:latin typeface="Times New Roman" pitchFamily="18" charset="0"/>
                <a:cs typeface="Times New Roman" pitchFamily="18" charset="0"/>
              </a:rPr>
              <a:t> Chen, Rui Wang, </a:t>
            </a:r>
            <a:r>
              <a:rPr lang="en-IN" sz="2000" dirty="0" err="1">
                <a:solidFill>
                  <a:schemeClr val="tx1"/>
                </a:solidFill>
                <a:latin typeface="Times New Roman" pitchFamily="18" charset="0"/>
                <a:cs typeface="Times New Roman" pitchFamily="18" charset="0"/>
              </a:rPr>
              <a:t>XiaoFeng</a:t>
            </a:r>
            <a:r>
              <a:rPr lang="en-IN" sz="2000" dirty="0">
                <a:solidFill>
                  <a:schemeClr val="tx1"/>
                </a:solidFill>
                <a:latin typeface="Times New Roman" pitchFamily="18" charset="0"/>
                <a:cs typeface="Times New Roman" pitchFamily="18" charset="0"/>
              </a:rPr>
              <a:t> Wang, and </a:t>
            </a:r>
            <a:r>
              <a:rPr lang="en-IN" sz="2000" dirty="0" err="1">
                <a:solidFill>
                  <a:schemeClr val="tx1"/>
                </a:solidFill>
                <a:latin typeface="Times New Roman" pitchFamily="18" charset="0"/>
                <a:cs typeface="Times New Roman" pitchFamily="18" charset="0"/>
              </a:rPr>
              <a:t>Kehuan</a:t>
            </a:r>
            <a:r>
              <a:rPr lang="en-IN" sz="2000" dirty="0">
                <a:solidFill>
                  <a:schemeClr val="tx1"/>
                </a:solidFill>
                <a:latin typeface="Times New Roman" pitchFamily="18" charset="0"/>
                <a:cs typeface="Times New Roman" pitchFamily="18" charset="0"/>
              </a:rPr>
              <a:t> Zhang</a:t>
            </a:r>
            <a:r>
              <a:rPr lang="en-IN" sz="2000" dirty="0">
                <a:solidFill>
                  <a:schemeClr val="tx1"/>
                </a:solidFill>
              </a:rPr>
              <a:t> </a:t>
            </a:r>
            <a:r>
              <a:rPr lang="en-IN" sz="2000" b="0" i="0" u="none" strike="noStrike" dirty="0">
                <a:solidFill>
                  <a:schemeClr val="tx1"/>
                </a:solidFill>
                <a:effectLst/>
                <a:latin typeface="Söhne"/>
              </a:rPr>
              <a:t>https://www.usenix.org/legacy/events/sec11/tech/full_papers/Chen.pdf</a:t>
            </a:r>
            <a:endParaRPr lang="en-IN" sz="20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u="sng"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0734368" cy="45262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Problem Statement </a:t>
            </a:r>
          </a:p>
          <a:p>
            <a:pPr marL="305435" indent="-305435">
              <a:buFont typeface="Wingdings" pitchFamily="2" charset="2"/>
              <a:buChar char="q"/>
            </a:pPr>
            <a:r>
              <a:rPr lang="en-US" sz="2000" b="1" dirty="0">
                <a:latin typeface="Arial"/>
                <a:ea typeface="+mn-lt"/>
                <a:cs typeface="Arial"/>
              </a:rPr>
              <a:t>Proposed System/Solution</a:t>
            </a:r>
            <a:endParaRPr lang="en-US" dirty="0">
              <a:latin typeface="Arial"/>
              <a:cs typeface="Arial"/>
            </a:endParaRPr>
          </a:p>
          <a:p>
            <a:pPr marL="305435" indent="-305435">
              <a:buFont typeface="Wingdings" pitchFamily="2" charset="2"/>
              <a:buChar char="q"/>
            </a:pPr>
            <a:r>
              <a:rPr lang="en-US" sz="2000" b="1" dirty="0">
                <a:latin typeface="Arial"/>
                <a:ea typeface="+mn-lt"/>
                <a:cs typeface="Calibri"/>
              </a:rPr>
              <a:t>System </a:t>
            </a:r>
            <a:r>
              <a:rPr lang="en-US" sz="2000" b="1" dirty="0">
                <a:latin typeface="Arial"/>
                <a:ea typeface="+mn-lt"/>
                <a:cs typeface="+mn-lt"/>
              </a:rPr>
              <a:t>Development Approach </a:t>
            </a:r>
          </a:p>
          <a:p>
            <a:pPr marL="305435" indent="-305435">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marL="305435" indent="-305435">
              <a:buFont typeface="Wingdings" pitchFamily="2" charset="2"/>
              <a:buChar char="q"/>
            </a:pPr>
            <a:r>
              <a:rPr lang="en-US" sz="2000" b="1" dirty="0">
                <a:latin typeface="Arial"/>
                <a:ea typeface="+mn-lt"/>
                <a:cs typeface="Arial"/>
              </a:rPr>
              <a:t>Result </a:t>
            </a:r>
          </a:p>
          <a:p>
            <a:pPr marL="305435" indent="-305435">
              <a:buFont typeface="Wingdings" pitchFamily="2" charset="2"/>
              <a:buChar char="q"/>
            </a:pPr>
            <a:r>
              <a:rPr lang="en-US" sz="2000" b="1" dirty="0">
                <a:latin typeface="Arial"/>
                <a:ea typeface="+mn-lt"/>
                <a:cs typeface="Arial"/>
              </a:rPr>
              <a:t>Conclusion</a:t>
            </a:r>
            <a:endParaRPr lang="en-US" dirty="0">
              <a:latin typeface="Arial"/>
              <a:cs typeface="Arial"/>
            </a:endParaRPr>
          </a:p>
          <a:p>
            <a:pPr marL="305435" indent="-305435">
              <a:buFont typeface="Wingdings" pitchFamily="2" charset="2"/>
              <a:buChar char="q"/>
            </a:pPr>
            <a:r>
              <a:rPr lang="en-US" sz="2000" b="1" dirty="0">
                <a:latin typeface="Arial"/>
                <a:ea typeface="+mn-lt"/>
                <a:cs typeface="Arial"/>
              </a:rPr>
              <a:t>Future Scope</a:t>
            </a:r>
          </a:p>
          <a:p>
            <a:pPr marL="305435" indent="-305435">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948360"/>
            <a:ext cx="11029615" cy="2961279"/>
          </a:xfrm>
        </p:spPr>
        <p:txBody>
          <a:bodyPr>
            <a:normAutofit/>
          </a:bodyPr>
          <a:lstStyle/>
          <a:p>
            <a:pPr>
              <a:buFont typeface="Wingdings" pitchFamily="2" charset="2"/>
              <a:buChar char="q"/>
            </a:pPr>
            <a:r>
              <a:rPr lang="en-US" sz="2400" dirty="0">
                <a:solidFill>
                  <a:schemeClr val="tx1"/>
                </a:solidFill>
                <a:latin typeface="Times New Roman" pitchFamily="18" charset="0"/>
                <a:cs typeface="Times New Roman" pitchFamily="18" charset="0"/>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4" name="Rectangle 11">
            <a:extLst>
              <a:ext uri="{FF2B5EF4-FFF2-40B4-BE49-F238E27FC236}">
                <a16:creationId xmlns:a16="http://schemas.microsoft.com/office/drawing/2014/main" id="{8DE3071A-49E8-303F-CEA6-4E4B05E7764E}"/>
              </a:ext>
            </a:extLst>
          </p:cNvPr>
          <p:cNvSpPr>
            <a:spLocks noChangeArrowheads="1"/>
          </p:cNvSpPr>
          <p:nvPr/>
        </p:nvSpPr>
        <p:spPr bwMode="auto">
          <a:xfrm>
            <a:off x="581192" y="2490024"/>
            <a:ext cx="9604317" cy="187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
                <a:srgbClr val="00B0F0"/>
              </a:buClr>
              <a:buSzTx/>
              <a:buFont typeface="Wingdings" pitchFamily="2" charset="2"/>
              <a:buChar char="q"/>
              <a:tabLst/>
            </a:pP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Our proposed system entails the development of a keylogger using Python's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Tkinter</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the GUI, alongside the </a:t>
            </a:r>
            <a:r>
              <a:rPr kumimoji="0" lang="en-US" altLang="en-US" sz="2400" b="0" i="0" u="none" strike="noStrike" cap="none" normalizeH="0" baseline="0" dirty="0" err="1">
                <a:ln>
                  <a:noFill/>
                </a:ln>
                <a:solidFill>
                  <a:schemeClr val="tx1"/>
                </a:solidFill>
                <a:effectLst/>
                <a:latin typeface="Times New Roman" pitchFamily="18" charset="0"/>
                <a:cs typeface="Times New Roman" pitchFamily="18" charset="0"/>
              </a:rPr>
              <a:t>pynput</a:t>
            </a:r>
            <a:r>
              <a:rPr kumimoji="0" lang="en-US" altLang="en-US" sz="2400" b="0" i="0" u="none" strike="noStrike" cap="none" normalizeH="0" baseline="0" dirty="0">
                <a:ln>
                  <a:noFill/>
                </a:ln>
                <a:solidFill>
                  <a:schemeClr val="tx1"/>
                </a:solidFill>
                <a:effectLst/>
                <a:latin typeface="Times New Roman" pitchFamily="18" charset="0"/>
                <a:cs typeface="Times New Roman" pitchFamily="18" charset="0"/>
              </a:rPr>
              <a:t> library for capturing keyboard inputs. The keylogger records keystrokes and saves them in both text and JSON formats for comprehensive analysis</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15" name="Rectangle 12">
            <a:extLst>
              <a:ext uri="{FF2B5EF4-FFF2-40B4-BE49-F238E27FC236}">
                <a16:creationId xmlns:a16="http://schemas.microsoft.com/office/drawing/2014/main" id="{F3F165DC-D99F-0549-7603-79FDF55FD4AB}"/>
              </a:ext>
            </a:extLst>
          </p:cNvPr>
          <p:cNvSpPr>
            <a:spLocks noChangeArrowheads="1"/>
          </p:cNvSpPr>
          <p:nvPr/>
        </p:nvSpPr>
        <p:spPr bwMode="auto">
          <a:xfrm>
            <a:off x="0" y="0"/>
            <a:ext cx="457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700979"/>
            <a:ext cx="11029615" cy="3261647"/>
          </a:xfrm>
        </p:spPr>
        <p:txBody>
          <a:bodyPr>
            <a:normAutofit fontScale="85000" lnSpcReduction="20000"/>
          </a:bodyPr>
          <a:lstStyle/>
          <a:p>
            <a:pPr marL="0" indent="0">
              <a:lnSpc>
                <a:spcPct val="100000"/>
              </a:lnSpc>
              <a:spcAft>
                <a:spcPts val="800"/>
              </a:spcAft>
              <a:buNone/>
            </a:pP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Technology</a:t>
            </a:r>
            <a:r>
              <a:rPr lang="en-IN" sz="24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28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Used</a:t>
            </a:r>
            <a:r>
              <a:rPr lang="en-IN" sz="2000" b="1"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20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Python: For programming the keylogger functionality.</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Tkinter</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building the graphical user interface (GUI).</a:t>
            </a:r>
          </a:p>
          <a:p>
            <a:pPr>
              <a:lnSpc>
                <a:spcPct val="170000"/>
              </a:lnSpc>
              <a:spcAft>
                <a:spcPts val="800"/>
              </a:spcAft>
              <a:buFont typeface="Wingdings" pitchFamily="2" charset="2"/>
              <a:buChar char="q"/>
            </a:pPr>
            <a:r>
              <a:rPr lang="en-IN" sz="2600" kern="100" dirty="0" err="1">
                <a:solidFill>
                  <a:schemeClr val="tx1"/>
                </a:solidFill>
                <a:effectLst/>
                <a:latin typeface="Times New Roman" pitchFamily="18" charset="0"/>
                <a:ea typeface="Calibri" panose="020F0502020204030204" pitchFamily="34" charset="0"/>
                <a:cs typeface="Times New Roman" pitchFamily="18" charset="0"/>
              </a:rPr>
              <a:t>pynput</a:t>
            </a:r>
            <a:r>
              <a:rPr lang="en-IN" sz="2600" kern="100" dirty="0">
                <a:solidFill>
                  <a:schemeClr val="tx1"/>
                </a:solidFill>
                <a:effectLst/>
                <a:latin typeface="Times New Roman" pitchFamily="18" charset="0"/>
                <a:ea typeface="Calibri" panose="020F0502020204030204" pitchFamily="34" charset="0"/>
                <a:cs typeface="Times New Roman" pitchFamily="18" charset="0"/>
              </a:rPr>
              <a:t>: For capturing keyboard inputs.</a:t>
            </a:r>
          </a:p>
          <a:p>
            <a:pPr>
              <a:lnSpc>
                <a:spcPct val="170000"/>
              </a:lnSpc>
              <a:spcAft>
                <a:spcPts val="800"/>
              </a:spcAft>
              <a:buFont typeface="Wingdings" pitchFamily="2" charset="2"/>
              <a:buChar char="q"/>
            </a:pPr>
            <a:r>
              <a:rPr lang="en-IN" sz="2600" kern="100" dirty="0">
                <a:solidFill>
                  <a:schemeClr val="tx1"/>
                </a:solidFill>
                <a:effectLst/>
                <a:latin typeface="Times New Roman" pitchFamily="18" charset="0"/>
                <a:ea typeface="Calibri" panose="020F0502020204030204" pitchFamily="34" charset="0"/>
                <a:cs typeface="Times New Roman" pitchFamily="18" charset="0"/>
              </a:rPr>
              <a:t>JSON: For storing keystroke data in a structured format</a:t>
            </a:r>
            <a:r>
              <a:rPr lang="en-IN" sz="2000" kern="1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endParaRPr lang="en-IN" sz="1800" kern="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20000"/>
          </a:bodyPr>
          <a:lstStyle/>
          <a:p>
            <a:pPr>
              <a:buFont typeface="Wingdings" pitchFamily="2" charset="2"/>
              <a:buChar char="q"/>
            </a:pPr>
            <a:r>
              <a:rPr lang="en-IN" sz="2600" b="1" i="0" dirty="0">
                <a:solidFill>
                  <a:schemeClr val="tx1"/>
                </a:solidFill>
                <a:effectLst/>
                <a:latin typeface="Times New Roman" pitchFamily="18" charset="0"/>
                <a:cs typeface="Times New Roman" pitchFamily="18" charset="0"/>
              </a:rPr>
              <a:t>Initialization:</a:t>
            </a:r>
            <a:r>
              <a:rPr lang="en-IN" sz="2400" b="0" i="0" dirty="0">
                <a:solidFill>
                  <a:schemeClr val="tx1"/>
                </a:solidFill>
                <a:effectLst/>
                <a:latin typeface="Times New Roman" pitchFamily="18" charset="0"/>
                <a:cs typeface="Times New Roman" pitchFamily="18" charset="0"/>
              </a:rPr>
              <a:t> </a:t>
            </a:r>
            <a:endParaRPr lang="en-IN" sz="2400" dirty="0">
              <a:solidFill>
                <a:schemeClr val="tx1"/>
              </a:solidFill>
              <a:latin typeface="Times New Roman" pitchFamily="18" charset="0"/>
              <a:cs typeface="Times New Roman" pitchFamily="18" charset="0"/>
            </a:endParaRPr>
          </a:p>
          <a:p>
            <a:pPr>
              <a:buNone/>
            </a:pPr>
            <a:r>
              <a:rPr lang="en-IN" sz="2400" b="0" i="0" dirty="0">
                <a:solidFill>
                  <a:schemeClr val="tx1"/>
                </a:solidFill>
                <a:effectLst/>
                <a:latin typeface="Times New Roman" pitchFamily="18" charset="0"/>
                <a:cs typeface="Times New Roman" pitchFamily="18" charset="0"/>
              </a:rPr>
              <a:t>          </a:t>
            </a:r>
            <a:r>
              <a:rPr lang="en-IN" sz="2200" b="0" i="0" dirty="0">
                <a:solidFill>
                  <a:schemeClr val="tx1"/>
                </a:solidFill>
                <a:effectLst/>
                <a:latin typeface="Times New Roman" pitchFamily="18" charset="0"/>
                <a:cs typeface="Times New Roman" pitchFamily="18" charset="0"/>
              </a:rPr>
              <a:t>Initialize necessary variables and flags.</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Event Handling: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on_press</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pressed and held keys.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on_release</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Records released keys and manages flag state.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Logging:</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generate_text_log</a:t>
            </a:r>
            <a:r>
              <a:rPr lang="en-IN" sz="2200" b="0" i="1" dirty="0">
                <a:solidFill>
                  <a:schemeClr val="tx1"/>
                </a:solidFill>
                <a:effectLst/>
                <a:latin typeface="Times New Roman" pitchFamily="18" charset="0"/>
                <a:cs typeface="Times New Roman" pitchFamily="18" charset="0"/>
              </a:rPr>
              <a:t>(key):</a:t>
            </a:r>
            <a:r>
              <a:rPr lang="en-IN" sz="2200" b="0" i="0" dirty="0">
                <a:solidFill>
                  <a:schemeClr val="tx1"/>
                </a:solidFill>
                <a:effectLst/>
                <a:latin typeface="Times New Roman" pitchFamily="18" charset="0"/>
                <a:cs typeface="Times New Roman" pitchFamily="18" charset="0"/>
              </a:rPr>
              <a:t> Saves keystrokes in a text file.</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generate_json_file</a:t>
            </a:r>
            <a:r>
              <a:rPr lang="en-IN" sz="2200" b="0" i="1" dirty="0">
                <a:solidFill>
                  <a:schemeClr val="tx1"/>
                </a:solidFill>
                <a:effectLst/>
                <a:latin typeface="Times New Roman" pitchFamily="18" charset="0"/>
                <a:cs typeface="Times New Roman" pitchFamily="18" charset="0"/>
              </a:rPr>
              <a:t>(</a:t>
            </a:r>
            <a:r>
              <a:rPr lang="en-IN" sz="2200" b="0" i="1" dirty="0" err="1">
                <a:solidFill>
                  <a:schemeClr val="tx1"/>
                </a:solidFill>
                <a:effectLst/>
                <a:latin typeface="Times New Roman" pitchFamily="18" charset="0"/>
                <a:cs typeface="Times New Roman" pitchFamily="18" charset="0"/>
              </a:rPr>
              <a:t>keys_used</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Saves keystrokes in a JSON file.</a:t>
            </a:r>
          </a:p>
          <a:p>
            <a:pPr>
              <a:buFont typeface="Wingdings" pitchFamily="2" charset="2"/>
              <a:buChar char="q"/>
            </a:pPr>
            <a:r>
              <a:rPr lang="en-IN" sz="2600" b="1" i="0" dirty="0">
                <a:solidFill>
                  <a:schemeClr val="tx1"/>
                </a:solidFill>
                <a:effectLst/>
                <a:latin typeface="Times New Roman" pitchFamily="18" charset="0"/>
                <a:cs typeface="Times New Roman" pitchFamily="18" charset="0"/>
              </a:rPr>
              <a:t>Keylogger Control:</a:t>
            </a:r>
            <a:endParaRPr lang="en-IN" sz="2600" b="0" i="0" dirty="0">
              <a:solidFill>
                <a:schemeClr val="tx1"/>
              </a:solidFill>
              <a:effectLst/>
              <a:latin typeface="Times New Roman" pitchFamily="18" charset="0"/>
              <a:cs typeface="Times New Roman" pitchFamily="18" charset="0"/>
            </a:endParaRP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start_keylogger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Initiates keylogging process.</a:t>
            </a:r>
          </a:p>
          <a:p>
            <a:pPr marL="742950" lvl="1" indent="-285750">
              <a:buFont typeface="Wingdings" pitchFamily="2" charset="2"/>
              <a:buChar char="q"/>
            </a:pPr>
            <a:r>
              <a:rPr lang="en-IN" sz="2200" b="0" i="1" dirty="0" err="1">
                <a:solidFill>
                  <a:schemeClr val="tx1"/>
                </a:solidFill>
                <a:effectLst/>
                <a:latin typeface="Times New Roman" pitchFamily="18" charset="0"/>
                <a:cs typeface="Times New Roman" pitchFamily="18" charset="0"/>
              </a:rPr>
              <a:t>stop_keylogger</a:t>
            </a:r>
            <a:r>
              <a:rPr lang="en-IN" sz="2200" b="0" i="1" dirty="0">
                <a:solidFill>
                  <a:schemeClr val="tx1"/>
                </a:solidFill>
                <a:effectLst/>
                <a:latin typeface="Times New Roman" pitchFamily="18" charset="0"/>
                <a:cs typeface="Times New Roman" pitchFamily="18" charset="0"/>
              </a:rPr>
              <a:t>():</a:t>
            </a:r>
            <a:r>
              <a:rPr lang="en-IN" sz="2200" b="0" i="0" dirty="0">
                <a:solidFill>
                  <a:schemeClr val="tx1"/>
                </a:solidFill>
                <a:effectLst/>
                <a:latin typeface="Times New Roman" pitchFamily="18" charset="0"/>
                <a:cs typeface="Times New Roman" pitchFamily="18" charset="0"/>
              </a:rPr>
              <a:t> Stops keylogging.</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idx="4294967295"/>
          </p:nvPr>
        </p:nvSpPr>
        <p:spPr>
          <a:xfrm>
            <a:off x="581025" y="771525"/>
            <a:ext cx="11029950" cy="530225"/>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4294967295"/>
          </p:nvPr>
        </p:nvSpPr>
        <p:spPr>
          <a:xfrm>
            <a:off x="0" y="1301750"/>
            <a:ext cx="11029950" cy="1392238"/>
          </a:xfrm>
        </p:spPr>
        <p:txBody>
          <a:bodyPr>
            <a:normAutofit/>
          </a:bodyPr>
          <a:lstStyle/>
          <a:p>
            <a:pPr>
              <a:buFont typeface="Wingdings" pitchFamily="2" charset="2"/>
              <a:buChar char="q"/>
            </a:pPr>
            <a:r>
              <a:rPr lang="en-US" sz="2000" b="0" i="0" dirty="0">
                <a:solidFill>
                  <a:schemeClr val="tx1"/>
                </a:solidFill>
                <a:effectLst/>
                <a:latin typeface="Times New Roman" pitchFamily="18" charset="0"/>
                <a:cs typeface="Times New Roman" pitchFamily="18" charset="0"/>
              </a:rPr>
              <a:t>The GUI presents "Start" and "Stop" buttons to control the keylogging process. Upon starting, the keylogger captures keystrokes and saves them in designated files. Stopping the keylogger halts the logging process.</a:t>
            </a:r>
            <a:endParaRPr lang="en-IN" sz="2000" dirty="0">
              <a:solidFill>
                <a:schemeClr val="tx1"/>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40BD68FB-CF1E-6945-FBD1-3FED47A52FCE}"/>
              </a:ext>
            </a:extLst>
          </p:cNvPr>
          <p:cNvPicPr>
            <a:picLocks noChangeAspect="1"/>
          </p:cNvPicPr>
          <p:nvPr/>
        </p:nvPicPr>
        <p:blipFill>
          <a:blip r:embed="rId3"/>
          <a:stretch>
            <a:fillRect/>
          </a:stretch>
        </p:blipFill>
        <p:spPr>
          <a:xfrm>
            <a:off x="1296526" y="3025026"/>
            <a:ext cx="2362405" cy="2636748"/>
          </a:xfrm>
          <a:prstGeom prst="rect">
            <a:avLst/>
          </a:prstGeom>
        </p:spPr>
      </p:pic>
      <p:pic>
        <p:nvPicPr>
          <p:cNvPr id="7" name="Picture 6">
            <a:extLst>
              <a:ext uri="{FF2B5EF4-FFF2-40B4-BE49-F238E27FC236}">
                <a16:creationId xmlns:a16="http://schemas.microsoft.com/office/drawing/2014/main" id="{60A6D301-24B5-6EEC-A4CE-95E8A2AE68A5}"/>
              </a:ext>
            </a:extLst>
          </p:cNvPr>
          <p:cNvPicPr>
            <a:picLocks noChangeAspect="1"/>
          </p:cNvPicPr>
          <p:nvPr/>
        </p:nvPicPr>
        <p:blipFill>
          <a:blip r:embed="rId4"/>
          <a:stretch>
            <a:fillRect/>
          </a:stretch>
        </p:blipFill>
        <p:spPr>
          <a:xfrm>
            <a:off x="8145495" y="3096556"/>
            <a:ext cx="2385267" cy="2629128"/>
          </a:xfrm>
          <a:prstGeom prst="rect">
            <a:avLst/>
          </a:prstGeom>
        </p:spPr>
      </p:pic>
      <p:pic>
        <p:nvPicPr>
          <p:cNvPr id="9" name="Picture 8">
            <a:extLst>
              <a:ext uri="{FF2B5EF4-FFF2-40B4-BE49-F238E27FC236}">
                <a16:creationId xmlns:a16="http://schemas.microsoft.com/office/drawing/2014/main" id="{AD079CB9-69C6-B291-BBE7-E122CB794E66}"/>
              </a:ext>
            </a:extLst>
          </p:cNvPr>
          <p:cNvPicPr>
            <a:picLocks noChangeAspect="1"/>
          </p:cNvPicPr>
          <p:nvPr/>
        </p:nvPicPr>
        <p:blipFill>
          <a:blip r:embed="rId5"/>
          <a:stretch>
            <a:fillRect/>
          </a:stretch>
        </p:blipFill>
        <p:spPr>
          <a:xfrm>
            <a:off x="4463127" y="3107987"/>
            <a:ext cx="2400508" cy="260626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A848C-C470-2EB2-A500-A4C521031E5F}"/>
              </a:ext>
            </a:extLst>
          </p:cNvPr>
          <p:cNvPicPr>
            <a:picLocks noChangeAspect="1"/>
          </p:cNvPicPr>
          <p:nvPr/>
        </p:nvPicPr>
        <p:blipFill>
          <a:blip r:embed="rId2"/>
          <a:stretch>
            <a:fillRect/>
          </a:stretch>
        </p:blipFill>
        <p:spPr>
          <a:xfrm>
            <a:off x="6096000" y="1877423"/>
            <a:ext cx="4312791" cy="3974226"/>
          </a:xfrm>
          <a:prstGeom prst="rect">
            <a:avLst/>
          </a:prstGeom>
        </p:spPr>
      </p:pic>
      <p:pic>
        <p:nvPicPr>
          <p:cNvPr id="5" name="Picture 4">
            <a:extLst>
              <a:ext uri="{FF2B5EF4-FFF2-40B4-BE49-F238E27FC236}">
                <a16:creationId xmlns:a16="http://schemas.microsoft.com/office/drawing/2014/main" id="{A9088419-71B0-5BFA-AE78-20D63F9BA82F}"/>
              </a:ext>
            </a:extLst>
          </p:cNvPr>
          <p:cNvPicPr>
            <a:picLocks noChangeAspect="1"/>
          </p:cNvPicPr>
          <p:nvPr/>
        </p:nvPicPr>
        <p:blipFill>
          <a:blip r:embed="rId3"/>
          <a:stretch>
            <a:fillRect/>
          </a:stretch>
        </p:blipFill>
        <p:spPr>
          <a:xfrm>
            <a:off x="1370243" y="1877960"/>
            <a:ext cx="4312791" cy="4030841"/>
          </a:xfrm>
          <a:prstGeom prst="rect">
            <a:avLst/>
          </a:prstGeom>
        </p:spPr>
      </p:pic>
      <p:sp>
        <p:nvSpPr>
          <p:cNvPr id="13" name="TextBox 12">
            <a:extLst>
              <a:ext uri="{FF2B5EF4-FFF2-40B4-BE49-F238E27FC236}">
                <a16:creationId xmlns:a16="http://schemas.microsoft.com/office/drawing/2014/main" id="{7B80F541-864D-477D-5CBE-F56ED27F8FFD}"/>
              </a:ext>
            </a:extLst>
          </p:cNvPr>
          <p:cNvSpPr txBox="1"/>
          <p:nvPr/>
        </p:nvSpPr>
        <p:spPr>
          <a:xfrm>
            <a:off x="465461" y="652408"/>
            <a:ext cx="11261078" cy="707886"/>
          </a:xfrm>
          <a:prstGeom prst="rect">
            <a:avLst/>
          </a:prstGeom>
          <a:noFill/>
        </p:spPr>
        <p:txBody>
          <a:bodyPr wrap="square">
            <a:spAutoFit/>
          </a:bodyPr>
          <a:lstStyle/>
          <a:p>
            <a:r>
              <a:rPr lang="en-US" sz="4000" b="1" dirty="0">
                <a:solidFill>
                  <a:schemeClr val="accent1"/>
                </a:solidFill>
                <a:latin typeface="Arial"/>
                <a:ea typeface="+mj-lt"/>
                <a:cs typeface="Arial"/>
              </a:rPr>
              <a:t>OUTPUT</a:t>
            </a:r>
            <a:endParaRPr lang="en-IN" sz="4800" dirty="0"/>
          </a:p>
        </p:txBody>
      </p:sp>
    </p:spTree>
    <p:extLst>
      <p:ext uri="{BB962C8B-B14F-4D97-AF65-F5344CB8AC3E}">
        <p14:creationId xmlns:p14="http://schemas.microsoft.com/office/powerpoint/2010/main" val="231594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1" y="1946787"/>
            <a:ext cx="11029615" cy="2091608"/>
          </a:xfrm>
        </p:spPr>
        <p:txBody>
          <a:bodyPr>
            <a:normAutofit/>
          </a:bodyPr>
          <a:lstStyle/>
          <a:p>
            <a:pPr>
              <a:lnSpc>
                <a:spcPct val="107000"/>
              </a:lnSpc>
              <a:spcAft>
                <a:spcPts val="800"/>
              </a:spcAft>
              <a:buFont typeface="Wingdings" pitchFamily="2" charset="2"/>
              <a:buChar char="q"/>
            </a:pPr>
            <a:r>
              <a:rPr lang="en-US" sz="2400" b="0" i="0" dirty="0">
                <a:solidFill>
                  <a:schemeClr val="tx1"/>
                </a:solidFill>
                <a:effectLst/>
                <a:latin typeface="Times New Roman" pitchFamily="18" charset="0"/>
                <a:cs typeface="Times New Roman" pitchFamily="18" charset="0"/>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lang="en-IN"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438</Words>
  <Application>Microsoft Office PowerPoint</Application>
  <PresentationFormat>Widescreen</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Keyloggers and security</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Jeff rey</cp:lastModifiedBy>
  <cp:revision>30</cp:revision>
  <dcterms:created xsi:type="dcterms:W3CDTF">2021-05-26T16:50:10Z</dcterms:created>
  <dcterms:modified xsi:type="dcterms:W3CDTF">2024-04-01T03:32:26Z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