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78378828"/>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58705354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15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41458602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8"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2220928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162033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426901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8"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6479312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1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6031876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3"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4507094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4826872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对象"/>
          <p:cNvSpPr>
            <a:spLocks noGrp="1"/>
          </p:cNvSpPr>
          <p:nvPr>
            <p:ph type="sldImg" idx="2"/>
          </p:nvPr>
        </p:nvSpPr>
        <p:spPr>
          <a:xfrm rot="0">
            <a:off x="4038600" y="857250"/>
            <a:ext cx="4114800" cy="23145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136"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4738666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0358330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9747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8805614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74014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166327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4282589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7177678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055138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64460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76675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146284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986243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278562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98090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997809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1060832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4.jp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5.png"/><Relationship Id="rId3" Type="http://schemas.openxmlformats.org/officeDocument/2006/relationships/image" Target="../media/16.jpg"/><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7.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jpg"/><Relationship Id="rId4" Type="http://schemas.openxmlformats.org/officeDocument/2006/relationships/slideLayout" Target="../slideLayouts/slideLayout1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5.jp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6.jp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7.jp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image" Target="../media/9.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3102686" y="2582789"/>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 </a:t>
            </a:r>
            <a:r>
              <a:rPr lang="en-US" altLang="zh-CN" sz="2400" b="0" i="0" u="none" strike="noStrike" kern="0" cap="none" spc="0" baseline="0">
                <a:solidFill>
                  <a:srgbClr val="000000"/>
                </a:solidFill>
                <a:latin typeface="Calibri" pitchFamily="0" charset="0"/>
                <a:ea typeface="Calibri" pitchFamily="0" charset="0"/>
                <a:cs typeface="Calibri" pitchFamily="0" charset="0"/>
              </a:rPr>
              <a:t>SARATHY.S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a:t>
            </a:r>
            <a:r>
              <a:rPr lang="en-US" altLang="zh-CN" sz="2400" b="0" i="0" u="none" strike="noStrike" kern="0" cap="none" spc="0" baseline="0">
                <a:solidFill>
                  <a:srgbClr val="000000"/>
                </a:solidFill>
                <a:latin typeface="Calibri" pitchFamily="0" charset="0"/>
                <a:ea typeface="Calibri" pitchFamily="0" charset="0"/>
                <a:cs typeface="Calibri" pitchFamily="0" charset="0"/>
              </a:rPr>
              <a:t>2211523</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99BDC800920DDAA9A954EA5AB727A585</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BACHELOR OF COMMERCE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THIRUTHANGAL NADAR COLLEGE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3862096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5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55" name="矩形"/>
          <p:cNvSpPr>
            <a:spLocks/>
          </p:cNvSpPr>
          <p:nvPr/>
        </p:nvSpPr>
        <p:spPr>
          <a:xfrm rot="0">
            <a:off x="0" y="0"/>
            <a:ext cx="8412900" cy="64860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15000"/>
              </a:lnSpc>
              <a:spcBef>
                <a:spcPts val="0"/>
              </a:spcBef>
              <a:spcAft>
                <a:spcPts val="0"/>
              </a:spcAft>
              <a:buNone/>
            </a:pPr>
            <a:r>
              <a:rPr lang="en-US" altLang="zh-CN" sz="3400" b="1" i="0" u="sng" strike="noStrike" kern="0" cap="none" spc="0" baseline="0">
                <a:solidFill>
                  <a:srgbClr val="000000"/>
                </a:solidFill>
                <a:latin typeface="Arial" pitchFamily="0" charset="0"/>
                <a:ea typeface="Arial" pitchFamily="0" charset="0"/>
                <a:cs typeface="Arial" pitchFamily="0" charset="0"/>
                <a:sym typeface="Arial" pitchFamily="0" charset="0"/>
              </a:rPr>
              <a:t>MODELLING</a:t>
            </a:r>
            <a:endParaRPr lang="en-US" altLang="zh-CN" sz="3400" b="1" i="0" u="sng"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15000"/>
              </a:lnSpc>
              <a:spcBef>
                <a:spcPts val="0"/>
              </a:spcBef>
              <a:spcAft>
                <a:spcPts val="0"/>
              </a:spcAft>
              <a:buNone/>
            </a:pPr>
            <a:r>
              <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rPr>
              <a:t>Charts</a:t>
            </a:r>
            <a:endPar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0" algn="l">
              <a:lnSpc>
                <a:spcPct val="115000"/>
              </a:lnSpc>
              <a:spcBef>
                <a:spcPts val="0"/>
              </a:spcBef>
              <a:spcAft>
                <a:spcPts val="0"/>
              </a:spcAft>
              <a:buNone/>
            </a:pPr>
            <a:r>
              <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rPr>
              <a:t>•Purpose: To visualize the data in an easily interpretable format, making trends and patterns more apparent.</a:t>
            </a:r>
            <a:endPar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0" algn="l">
              <a:lnSpc>
                <a:spcPct val="115000"/>
              </a:lnSpc>
              <a:spcBef>
                <a:spcPts val="0"/>
              </a:spcBef>
              <a:spcAft>
                <a:spcPts val="0"/>
              </a:spcAft>
              <a:buNone/>
            </a:pPr>
            <a:r>
              <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rPr>
              <a: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endPar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0" algn="l">
              <a:lnSpc>
                <a:spcPct val="115000"/>
              </a:lnSpc>
              <a:spcBef>
                <a:spcPts val="0"/>
              </a:spcBef>
              <a:spcAft>
                <a:spcPts val="0"/>
              </a:spcAft>
              <a:buNone/>
            </a:pPr>
            <a:r>
              <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rPr>
              <a:t>4. Conditional Formatting</a:t>
            </a:r>
            <a:endPar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0" algn="l">
              <a:lnSpc>
                <a:spcPct val="115000"/>
              </a:lnSpc>
              <a:spcBef>
                <a:spcPts val="0"/>
              </a:spcBef>
              <a:spcAft>
                <a:spcPts val="0"/>
              </a:spcAft>
              <a:buNone/>
            </a:pPr>
            <a:r>
              <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rPr>
              <a:t>•Purpose: To highlight specific data points that meet certain conditions, making it easier to spot trends, outliers, or areas of concern.</a:t>
            </a:r>
            <a:endPar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0" algn="l">
              <a:lnSpc>
                <a:spcPct val="115000"/>
              </a:lnSpc>
              <a:spcBef>
                <a:spcPts val="0"/>
              </a:spcBef>
              <a:spcAft>
                <a:spcPts val="0"/>
              </a:spcAft>
              <a:buNone/>
            </a:pPr>
            <a:r>
              <a:rPr lang="en-US" altLang="zh-CN" sz="2000" b="0" i="0" u="none" strike="noStrike" kern="0" cap="none" spc="0" baseline="0">
                <a:solidFill>
                  <a:srgbClr val="000000"/>
                </a:solidFill>
                <a:latin typeface="Roboto" pitchFamily="0" charset="0"/>
                <a:ea typeface="Roboto" pitchFamily="0" charset="0"/>
                <a:cs typeface="Roboto" pitchFamily="0" charset="0"/>
                <a:sym typeface="Roboto" pitchFamily="0" charset="0"/>
              </a:rPr>
              <a:t>•Implementation: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lang="zh-CN" altLang="en-US" sz="20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p:txBody>
      </p:sp>
      <p:pic>
        <p:nvPicPr>
          <p:cNvPr id="156" name="图片"/>
          <p:cNvPicPr>
            <a:picLocks/>
          </p:cNvPicPr>
          <p:nvPr/>
        </p:nvPicPr>
        <p:blipFill>
          <a:blip r:embed="rId2" cstate="print"/>
          <a:stretch>
            <a:fillRect/>
          </a:stretch>
        </p:blipFill>
        <p:spPr>
          <a:xfrm rot="0">
            <a:off x="8648700" y="3158225"/>
            <a:ext cx="3543299" cy="3699775"/>
          </a:xfrm>
          <a:prstGeom prst="rect"/>
          <a:noFill/>
          <a:ln w="19050" cmpd="sng" cap="flat">
            <a:solidFill>
              <a:srgbClr val="1F497D"/>
            </a:solidFill>
            <a:prstDash val="solid"/>
            <a:round/>
          </a:ln>
        </p:spPr>
      </p:pic>
    </p:spTree>
    <p:extLst>
      <p:ext uri="{BB962C8B-B14F-4D97-AF65-F5344CB8AC3E}">
        <p14:creationId xmlns:p14="http://schemas.microsoft.com/office/powerpoint/2010/main" val="114808642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0" name="曲线"/>
          <p:cNvSpPr>
            <a:spLocks/>
          </p:cNvSpPr>
          <p:nvPr/>
        </p:nvSpPr>
        <p:spPr>
          <a:xfrm rot="0">
            <a:off x="7877175" y="442303"/>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63" name="文本框"/>
          <p:cNvSpPr>
            <a:spLocks noGrp="1"/>
          </p:cNvSpPr>
          <p:nvPr>
            <p:ph type="title"/>
          </p:nvPr>
        </p:nvSpPr>
        <p:spPr>
          <a:xfrm rot="0">
            <a:off x="755332" y="385444"/>
            <a:ext cx="2437200" cy="754199"/>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 </a:t>
            </a:r>
            <a:endParaRPr lang="zh-CN" altLang="en-US" sz="480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65" name="图片"/>
          <p:cNvPicPr>
            <a:picLocks/>
          </p:cNvPicPr>
          <p:nvPr/>
        </p:nvPicPr>
        <p:blipFill>
          <a:blip r:embed="rId2" cstate="print"/>
          <a:stretch>
            <a:fillRect/>
          </a:stretch>
        </p:blipFill>
        <p:spPr>
          <a:xfrm rot="0">
            <a:off x="0" y="1127235"/>
            <a:ext cx="9353549" cy="5183740"/>
          </a:xfrm>
          <a:prstGeom prst="rect"/>
          <a:noFill/>
          <a:ln w="12700" cmpd="sng" cap="flat">
            <a:noFill/>
            <a:prstDash val="solid"/>
            <a:round/>
          </a:ln>
        </p:spPr>
      </p:pic>
      <p:pic>
        <p:nvPicPr>
          <p:cNvPr id="166" name="图片"/>
          <p:cNvPicPr>
            <a:picLocks/>
          </p:cNvPicPr>
          <p:nvPr/>
        </p:nvPicPr>
        <p:blipFill>
          <a:blip r:embed="rId3" cstate="print"/>
          <a:stretch>
            <a:fillRect/>
          </a:stretch>
        </p:blipFill>
        <p:spPr>
          <a:xfrm rot="0">
            <a:off x="9956474" y="3365499"/>
            <a:ext cx="2235522" cy="3492498"/>
          </a:xfrm>
          <a:prstGeom prst="rect"/>
          <a:noFill/>
          <a:ln w="12700" cmpd="sng" cap="flat">
            <a:noFill/>
            <a:prstDash val="solid"/>
            <a:round/>
          </a:ln>
        </p:spPr>
      </p:pic>
    </p:spTree>
    <p:extLst>
      <p:ext uri="{BB962C8B-B14F-4D97-AF65-F5344CB8AC3E}">
        <p14:creationId xmlns:p14="http://schemas.microsoft.com/office/powerpoint/2010/main" val="13967116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12" y="-4"/>
            <a:ext cx="10658400" cy="5397000"/>
          </a:xfrm>
          <a:prstGeom prst="rect"/>
          <a:noFill/>
          <a:ln w="12700" cmpd="sng" cap="flat">
            <a:noFill/>
            <a:prstDash val="solid"/>
            <a:round/>
          </a:ln>
        </p:spPr>
        <p:txBody>
          <a:bodyPr vert="horz" wrap="square" lIns="0" tIns="0" rIns="0" bIns="0" anchor="ctr" anchorCtr="0">
            <a:prstTxWarp prst="textNoShape"/>
          </a:bodyPr>
          <a:lstStyle/>
          <a:p>
            <a:pPr marL="0" indent="0" algn="l">
              <a:lnSpc>
                <a:spcPct val="100000"/>
              </a:lnSpc>
              <a:spcBef>
                <a:spcPts val="0"/>
              </a:spcBef>
              <a:spcAft>
                <a:spcPts val="0"/>
              </a:spcAft>
              <a:buNone/>
            </a:pPr>
            <a:r>
              <a:rPr lang="en-US" altLang="zh-CN" sz="4800" b="1" i="0" u="sng"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br>
              <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b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a:t>
            </a:r>
            <a:r>
              <a:rPr lang="en-US" altLang="zh-CN" sz="32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 </a:t>
            </a:r>
            <a:r>
              <a:rPr lang="en-US" altLang="zh-CN" sz="23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Employee performance analysis ,most of the employees fall within the medium performance range. A smaller group of employees shows high performance ,</a:t>
            </a:r>
            <a:br>
              <a:rPr lang="zh-CN" altLang="en-US" sz="23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br>
            <a:r>
              <a:rPr lang="en-US" altLang="zh-CN" sz="23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while very few fall into the low or very high performance  categories. This suggest a need to focus on elevating medium performers to high performers while addressing the factors that contribute to low performance. From this Employee performance analysis ,most of the employees fall within the medium performance range. A  </a:t>
            </a:r>
            <a:br>
              <a:rPr lang="zh-CN" altLang="en-US" sz="23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br>
            <a:r>
              <a:rPr lang="en-US" altLang="zh-CN" sz="23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smaller group of employees shows high performance ,</a:t>
            </a:r>
            <a:br>
              <a:rPr lang="zh-CN" altLang="en-US" sz="23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br>
            <a:r>
              <a:rPr lang="en-US" altLang="zh-CN" sz="23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while very few fall into the low </a:t>
            </a:r>
            <a:br>
              <a:rPr lang="zh-CN" altLang="en-US" sz="23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br>
            <a:endParaRPr lang="zh-CN" altLang="en-US" sz="23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pic>
        <p:nvPicPr>
          <p:cNvPr id="170" name="图片"/>
          <p:cNvPicPr>
            <a:picLocks/>
          </p:cNvPicPr>
          <p:nvPr/>
        </p:nvPicPr>
        <p:blipFill>
          <a:blip r:embed="rId1" cstate="print"/>
          <a:stretch>
            <a:fillRect/>
          </a:stretch>
        </p:blipFill>
        <p:spPr>
          <a:xfrm rot="0">
            <a:off x="9191625" y="3873500"/>
            <a:ext cx="3000376" cy="2984500"/>
          </a:xfrm>
          <a:prstGeom prst="rect"/>
          <a:noFill/>
          <a:ln w="12700" cmpd="sng" cap="flat">
            <a:noFill/>
            <a:prstDash val="solid"/>
            <a:round/>
          </a:ln>
        </p:spPr>
      </p:pic>
    </p:spTree>
    <p:extLst>
      <p:ext uri="{BB962C8B-B14F-4D97-AF65-F5344CB8AC3E}">
        <p14:creationId xmlns:p14="http://schemas.microsoft.com/office/powerpoint/2010/main" val="6516512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5" y="1507927"/>
            <a:ext cx="8593200" cy="1424899"/>
          </a:xfrm>
          <a:prstGeom prst="rect"/>
          <a:gradFill rotWithShape="1">
            <a:gsLst>
              <a:gs pos="0">
                <a:srgbClr val="BFBFBF">
                  <a:alpha val="100000"/>
                </a:srgbClr>
              </a:gs>
              <a:gs pos="100000">
                <a:srgbClr val="737373">
                  <a:alpha val="100000"/>
                </a:srgbClr>
              </a:gs>
            </a:gsLst>
            <a:path path="circle">
              <a:fillToRect l="100000" t="100000"/>
            </a:path>
            <a:tileRect r="-100000" b="-100000"/>
          </a:grad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4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pic>
        <p:nvPicPr>
          <p:cNvPr id="84" name="图片"/>
          <p:cNvPicPr>
            <a:picLocks/>
          </p:cNvPicPr>
          <p:nvPr/>
        </p:nvPicPr>
        <p:blipFill>
          <a:blip r:embed="rId3" cstate="print"/>
          <a:stretch>
            <a:fillRect/>
          </a:stretch>
        </p:blipFill>
        <p:spPr>
          <a:xfrm rot="0">
            <a:off x="2397127" y="2947025"/>
            <a:ext cx="6252399" cy="3911449"/>
          </a:xfrm>
          <a:prstGeom prst="rect"/>
          <a:noFill/>
          <a:ln w="12700" cmpd="sng" cap="flat">
            <a:noFill/>
            <a:prstDash val="solid"/>
            <a:round/>
          </a:ln>
        </p:spPr>
      </p:pic>
    </p:spTree>
    <p:extLst>
      <p:ext uri="{BB962C8B-B14F-4D97-AF65-F5344CB8AC3E}">
        <p14:creationId xmlns:p14="http://schemas.microsoft.com/office/powerpoint/2010/main" val="104267992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round/>
          </a:ln>
        </p:spPr>
      </p:sp>
      <p:sp>
        <p:nvSpPr>
          <p:cNvPr id="8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89"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round/>
          </a:ln>
        </p:spPr>
      </p:sp>
      <p:sp>
        <p:nvSpPr>
          <p:cNvPr id="9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round/>
          </a:ln>
        </p:spPr>
      </p:sp>
      <p:pic>
        <p:nvPicPr>
          <p:cNvPr id="9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sp>
        <p:nvSpPr>
          <p:cNvPr id="93" name="文本框"/>
          <p:cNvSpPr>
            <a:spLocks noGrp="1"/>
          </p:cNvSpPr>
          <p:nvPr>
            <p:ph type="title"/>
          </p:nvPr>
        </p:nvSpPr>
        <p:spPr>
          <a:xfrm rot="0">
            <a:off x="739774" y="445387"/>
            <a:ext cx="235710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4"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95"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rPr>
              <a:t>Problem Statement</a:t>
            </a:r>
            <a:endParaRPr lang="en-US" altLang="zh-CN" sz="14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rPr>
              <a:t>Project Overview</a:t>
            </a:r>
            <a:endParaRPr lang="en-US" altLang="zh-CN" sz="14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rPr>
              <a:t>End Users</a:t>
            </a:r>
            <a:endParaRPr lang="en-US" altLang="zh-CN" sz="14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rPr>
              <a:t>Our Solution and Proposition</a:t>
            </a:r>
            <a:endParaRPr lang="en-US" altLang="zh-CN" sz="14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rPr>
              <a:t>Dataset Description</a:t>
            </a:r>
            <a:endPar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rPr>
              <a:t>Modelling Approach</a:t>
            </a:r>
            <a:endParaRPr lang="en-US" altLang="zh-CN" sz="14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rPr>
              <a:t>Results and </a:t>
            </a:r>
            <a:r>
              <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rPr>
              <a:t>Discussion</a:t>
            </a:r>
            <a:endPar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Roboto" pitchFamily="0" charset="0"/>
                <a:ea typeface="Roboto" pitchFamily="0" charset="0"/>
                <a:cs typeface="Roboto" pitchFamily="0" charset="0"/>
                <a:sym typeface="Roboto" pitchFamily="0" charset="0"/>
              </a:rPr>
              <a:t>Conclusion</a:t>
            </a:r>
            <a:endParaRPr lang="en-US" altLang="zh-CN" sz="14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p:txBody>
      </p:sp>
      <p:grpSp>
        <p:nvGrpSpPr>
          <p:cNvPr id="105" name="组合"/>
          <p:cNvGrpSpPr>
            <a:grpSpLocks/>
          </p:cNvGrpSpPr>
          <p:nvPr/>
        </p:nvGrpSpPr>
        <p:grpSpPr>
          <a:xfrm>
            <a:off x="7448612" y="0"/>
            <a:ext cx="4743794" cy="6858466"/>
            <a:chOff x="7448612" y="0"/>
            <a:chExt cx="4743794" cy="6858466"/>
          </a:xfrm>
        </p:grpSpPr>
        <p:sp>
          <p:nvSpPr>
            <p:cNvPr id="9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10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0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10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10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pic>
        <p:nvPicPr>
          <p:cNvPr id="106" name="图片"/>
          <p:cNvPicPr>
            <a:picLocks/>
          </p:cNvPicPr>
          <p:nvPr/>
        </p:nvPicPr>
        <p:blipFill>
          <a:blip r:embed="rId2" cstate="print"/>
          <a:stretch>
            <a:fillRect/>
          </a:stretch>
        </p:blipFill>
        <p:spPr>
          <a:xfrm rot="0">
            <a:off x="7724775" y="1562225"/>
            <a:ext cx="4421400" cy="5324349"/>
          </a:xfrm>
          <a:prstGeom prst="rect"/>
          <a:noFill/>
          <a:ln w="12700" cmpd="sng" cap="flat">
            <a:noFill/>
            <a:prstDash val="solid"/>
            <a:round/>
          </a:ln>
        </p:spPr>
      </p:pic>
    </p:spTree>
    <p:extLst>
      <p:ext uri="{BB962C8B-B14F-4D97-AF65-F5344CB8AC3E}">
        <p14:creationId xmlns:p14="http://schemas.microsoft.com/office/powerpoint/2010/main" val="6381485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曲线"/>
          <p:cNvSpPr>
            <a:spLocks/>
          </p:cNvSpPr>
          <p:nvPr/>
        </p:nvSpPr>
        <p:spPr>
          <a:xfrm rot="0">
            <a:off x="7834311" y="685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0" name="文本框"/>
          <p:cNvSpPr>
            <a:spLocks noGrp="1"/>
          </p:cNvSpPr>
          <p:nvPr>
            <p:ph type="title"/>
          </p:nvPr>
        </p:nvSpPr>
        <p:spPr>
          <a:xfrm rot="0">
            <a:off x="676275" y="1323448"/>
            <a:ext cx="8896200" cy="455039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    </a:t>
            </a:r>
            <a:endParaRPr lang="en-US" altLang="zh-CN" sz="425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a:p>
            <a:pPr marL="12700" indent="0" algn="l">
              <a:lnSpc>
                <a:spcPct val="100000"/>
              </a:lnSpc>
              <a:spcBef>
                <a:spcPts val="0"/>
              </a:spcBef>
              <a:spcAft>
                <a:spcPts val="0"/>
              </a:spcAft>
              <a:buNone/>
            </a:pPr>
            <a:r>
              <a:rPr lang="en-US" altLang="zh-CN" sz="425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a:t>
            </a:r>
            <a:br>
              <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4250" b="0" i="0" u="none" strike="noStrike" kern="0" cap="none" spc="0" baseline="0">
                <a:solidFill>
                  <a:srgbClr val="000000"/>
                </a:solidFill>
                <a:latin typeface="Roboto" pitchFamily="0" charset="0"/>
                <a:ea typeface="Roboto" pitchFamily="0" charset="0"/>
                <a:cs typeface="Roboto" pitchFamily="0" charset="0"/>
                <a:sym typeface="Roboto" pitchFamily="0" charset="0"/>
              </a:rPr>
              <a:t>The analysis helps in making informed decisions regarding training needs, promotions, and overall workforce optimization.</a:t>
            </a:r>
            <a:br>
              <a:rPr lang="zh-CN" altLang="en-US" sz="4250" b="0" i="0" u="none" strike="noStrike" kern="0" cap="none" spc="0" baseline="0">
                <a:solidFill>
                  <a:srgbClr val="000000"/>
                </a:solidFill>
                <a:latin typeface="Roboto" pitchFamily="0" charset="0"/>
                <a:ea typeface="Roboto" pitchFamily="0" charset="0"/>
                <a:cs typeface="Roboto" pitchFamily="0" charset="0"/>
                <a:sym typeface="Roboto" pitchFamily="0" charset="0"/>
              </a:rPr>
            </a:br>
            <a:r>
              <a:rPr lang="en-US" altLang="zh-CN" sz="4250" b="0" i="0" u="none" strike="noStrike" kern="0" cap="none" spc="0" baseline="0">
                <a:solidFill>
                  <a:srgbClr val="000000"/>
                </a:solidFill>
                <a:latin typeface="Roboto" pitchFamily="0" charset="0"/>
                <a:ea typeface="Roboto" pitchFamily="0" charset="0"/>
                <a:cs typeface="Roboto" pitchFamily="0" charset="0"/>
                <a:sym typeface="Roboto" pitchFamily="0" charset="0"/>
              </a:rPr>
              <a:t> </a:t>
            </a:r>
            <a:r>
              <a:rPr lang="en-US" altLang="zh-CN" sz="3600" b="0" i="0" u="none" strike="noStrike" kern="0" cap="none" spc="0" baseline="0">
                <a:solidFill>
                  <a:srgbClr val="000000"/>
                </a:solidFill>
                <a:latin typeface="Roboto" pitchFamily="0" charset="0"/>
                <a:ea typeface="Roboto" pitchFamily="0" charset="0"/>
                <a:cs typeface="Roboto" pitchFamily="0" charset="0"/>
                <a:sym typeface="Roboto" pitchFamily="0" charset="0"/>
              </a:rPr>
              <a:t>               </a:t>
            </a:r>
            <a:endParaRPr lang="zh-CN" altLang="en-US" sz="3600" b="0" i="0" u="none" strike="noStrike" kern="0" cap="none" spc="0" baseline="0">
              <a:solidFill>
                <a:srgbClr val="000000"/>
              </a:solidFill>
              <a:latin typeface="Roboto" pitchFamily="0" charset="0"/>
              <a:ea typeface="Roboto" pitchFamily="0" charset="0"/>
              <a:cs typeface="Roboto" pitchFamily="0" charset="0"/>
              <a:sym typeface="Roboto" pitchFamily="0" charset="0"/>
            </a:endParaRPr>
          </a:p>
        </p:txBody>
      </p:sp>
      <p:pic>
        <p:nvPicPr>
          <p:cNvPr id="111"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11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pic>
        <p:nvPicPr>
          <p:cNvPr id="113" name="图片"/>
          <p:cNvPicPr>
            <a:picLocks/>
          </p:cNvPicPr>
          <p:nvPr/>
        </p:nvPicPr>
        <p:blipFill>
          <a:blip r:embed="rId2" cstate="print"/>
          <a:stretch>
            <a:fillRect/>
          </a:stretch>
        </p:blipFill>
        <p:spPr>
          <a:xfrm rot="0">
            <a:off x="8148625" y="0"/>
            <a:ext cx="4043374" cy="4032249"/>
          </a:xfrm>
          <a:prstGeom prst="rect"/>
          <a:noFill/>
          <a:ln w="12700" cmpd="sng" cap="flat">
            <a:noFill/>
            <a:prstDash val="solid"/>
            <a:round/>
          </a:ln>
        </p:spPr>
      </p:pic>
    </p:spTree>
    <p:extLst>
      <p:ext uri="{BB962C8B-B14F-4D97-AF65-F5344CB8AC3E}">
        <p14:creationId xmlns:p14="http://schemas.microsoft.com/office/powerpoint/2010/main" val="30326865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7" name="文本框"/>
          <p:cNvSpPr>
            <a:spLocks noGrp="1"/>
          </p:cNvSpPr>
          <p:nvPr>
            <p:ph type="title"/>
          </p:nvPr>
        </p:nvSpPr>
        <p:spPr>
          <a:xfrm rot="0">
            <a:off x="739774" y="829626"/>
            <a:ext cx="5263500" cy="131189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11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0" name="矩形"/>
          <p:cNvSpPr>
            <a:spLocks/>
          </p:cNvSpPr>
          <p:nvPr/>
        </p:nvSpPr>
        <p:spPr>
          <a:xfrm rot="0">
            <a:off x="0" y="1805738"/>
            <a:ext cx="7991400" cy="425382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600" b="0" i="0" u="none" strike="noStrike" kern="0" cap="none" spc="0" baseline="0">
                <a:solidFill>
                  <a:srgbClr val="0D0D0D"/>
                </a:solidFill>
                <a:latin typeface="Roboto" pitchFamily="0" charset="0"/>
                <a:ea typeface="Roboto" pitchFamily="0" charset="0"/>
                <a:cs typeface="Roboto" pitchFamily="0" charset="0"/>
                <a:sym typeface="Roboto" pitchFamily="0" charset="0"/>
              </a:rPr>
              <a:t>This project aims to analyze workforce data to uncover trends in performance, retention and satisfaction. By analyzing various employee metrics such as demographics, performance reviews tenure and turnover.</a:t>
            </a:r>
            <a:endParaRPr lang="en-US" altLang="zh-CN" sz="3600" b="0" i="0" u="none" strike="noStrike" kern="0" cap="none" spc="0" baseline="0">
              <a:solidFill>
                <a:srgbClr val="0D0D0D"/>
              </a:solidFill>
              <a:latin typeface="Roboto" pitchFamily="0" charset="0"/>
              <a:ea typeface="Roboto" pitchFamily="0" charset="0"/>
              <a:cs typeface="Roboto" pitchFamily="0" charset="0"/>
              <a:sym typeface="Roboto"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pic>
        <p:nvPicPr>
          <p:cNvPr id="121" name="图片"/>
          <p:cNvPicPr>
            <a:picLocks/>
          </p:cNvPicPr>
          <p:nvPr/>
        </p:nvPicPr>
        <p:blipFill>
          <a:blip r:embed="rId2" cstate="print"/>
          <a:stretch>
            <a:fillRect/>
          </a:stretch>
        </p:blipFill>
        <p:spPr>
          <a:xfrm rot="0">
            <a:off x="7991400" y="2494200"/>
            <a:ext cx="4200600" cy="4363800"/>
          </a:xfrm>
          <a:prstGeom prst="rect"/>
          <a:noFill/>
          <a:ln w="12700" cmpd="sng" cap="flat">
            <a:noFill/>
            <a:prstDash val="solid"/>
            <a:round/>
          </a:ln>
        </p:spPr>
      </p:pic>
    </p:spTree>
    <p:extLst>
      <p:ext uri="{BB962C8B-B14F-4D97-AF65-F5344CB8AC3E}">
        <p14:creationId xmlns:p14="http://schemas.microsoft.com/office/powerpoint/2010/main" val="24596025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26" name="文本框"/>
          <p:cNvSpPr>
            <a:spLocks noGrp="1"/>
          </p:cNvSpPr>
          <p:nvPr>
            <p:ph type="title"/>
          </p:nvPr>
        </p:nvSpPr>
        <p:spPr>
          <a:xfrm flipH="1" rot="0">
            <a:off x="699450" y="285769"/>
            <a:ext cx="6476099" cy="5403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5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5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28"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6</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9" name="矩形"/>
          <p:cNvSpPr>
            <a:spLocks/>
          </p:cNvSpPr>
          <p:nvPr/>
        </p:nvSpPr>
        <p:spPr>
          <a:xfrm flipH="1" rot="650">
            <a:off x="1650549" y="1809725"/>
            <a:ext cx="4763399" cy="4869149"/>
          </a:xfrm>
          <a:prstGeom prst="rect"/>
          <a:gradFill rotWithShape="1">
            <a:gsLst>
              <a:gs pos="0">
                <a:srgbClr val="D4E5F5">
                  <a:alpha val="100000"/>
                </a:srgbClr>
              </a:gs>
              <a:gs pos="100000">
                <a:srgbClr val="70A4D5">
                  <a:alpha val="100000"/>
                </a:srgbClr>
              </a:gs>
            </a:gsLst>
            <a:path path="circle">
              <a:fillToRect l="100000" t="100000"/>
            </a:path>
            <a:tileRect r="-100000" b="-100000"/>
          </a:grad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en-US" altLang="zh-CN" sz="1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1" i="0" u="none" strike="noStrike" kern="0" cap="none" spc="0" baseline="0">
                <a:solidFill>
                  <a:schemeClr val="accent1"/>
                </a:solidFill>
                <a:latin typeface="Arial" pitchFamily="0" charset="0"/>
                <a:ea typeface="Arial" pitchFamily="0" charset="0"/>
                <a:cs typeface="Arial" pitchFamily="0" charset="0"/>
                <a:sym typeface="Arial" pitchFamily="0" charset="0"/>
              </a:rPr>
              <a:t>•</a:t>
            </a:r>
            <a:r>
              <a:rPr lang="en-US" altLang="zh-CN" sz="2800" b="1" i="0" u="none" strike="noStrike" kern="0" cap="none" spc="0" baseline="0">
                <a:solidFill>
                  <a:schemeClr val="accent1"/>
                </a:solidFill>
                <a:latin typeface="Arial" pitchFamily="0" charset="0"/>
                <a:ea typeface="Arial" pitchFamily="0" charset="0"/>
                <a:cs typeface="Arial" pitchFamily="0" charset="0"/>
                <a:sym typeface="Arial" pitchFamily="0" charset="0"/>
              </a:rPr>
              <a:t>Human Resources (HR) Managers:                                     </a:t>
            </a:r>
            <a:endParaRPr lang="en-US" altLang="zh-CN" sz="28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800" b="1" i="0" u="none" strike="noStrike" kern="0" cap="none" spc="0" baseline="0">
                <a:solidFill>
                  <a:schemeClr val="accent1"/>
                </a:solidFill>
                <a:latin typeface="Arial" pitchFamily="0" charset="0"/>
                <a:ea typeface="Arial" pitchFamily="0" charset="0"/>
                <a:cs typeface="Arial" pitchFamily="0" charset="0"/>
                <a:sym typeface="Arial" pitchFamily="0" charset="0"/>
              </a:rPr>
              <a:t>•Department Managers/Supervisors:</a:t>
            </a:r>
            <a:endParaRPr lang="en-US" altLang="zh-CN" sz="28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800" b="1" i="0" u="none" strike="noStrike" kern="0" cap="none" spc="0" baseline="0">
                <a:solidFill>
                  <a:schemeClr val="accent1"/>
                </a:solidFill>
                <a:latin typeface="Arial" pitchFamily="0" charset="0"/>
                <a:ea typeface="Arial" pitchFamily="0" charset="0"/>
                <a:cs typeface="Arial" pitchFamily="0" charset="0"/>
                <a:sym typeface="Arial" pitchFamily="0" charset="0"/>
              </a:rPr>
              <a:t>•Senior Management/Executives:</a:t>
            </a:r>
            <a:endParaRPr lang="en-US" altLang="zh-CN" sz="28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800" b="1" i="0" u="none" strike="noStrike" kern="0" cap="none" spc="0" baseline="0">
                <a:solidFill>
                  <a:schemeClr val="accent1"/>
                </a:solidFill>
                <a:latin typeface="Arial" pitchFamily="0" charset="0"/>
                <a:ea typeface="Arial" pitchFamily="0" charset="0"/>
                <a:cs typeface="Arial" pitchFamily="0" charset="0"/>
                <a:sym typeface="Arial" pitchFamily="0" charset="0"/>
              </a:rPr>
              <a:t>•Employees:</a:t>
            </a:r>
            <a:endParaRPr lang="en-US" altLang="zh-CN" sz="28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8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400" b="1" i="0" u="none" strike="noStrike" kern="0" cap="none" spc="0" baseline="0">
              <a:solidFill>
                <a:schemeClr val="accent1"/>
              </a:solidFill>
              <a:latin typeface="Arial" pitchFamily="0" charset="0"/>
              <a:ea typeface="Arial" pitchFamily="0" charset="0"/>
              <a:cs typeface="Arial" pitchFamily="0" charset="0"/>
              <a:sym typeface="Arial" pitchFamily="0" charset="0"/>
            </a:endParaRPr>
          </a:p>
        </p:txBody>
      </p:sp>
      <p:pic>
        <p:nvPicPr>
          <p:cNvPr id="130" name="图片"/>
          <p:cNvPicPr>
            <a:picLocks/>
          </p:cNvPicPr>
          <p:nvPr/>
        </p:nvPicPr>
        <p:blipFill>
          <a:blip r:embed="rId2" cstate="print"/>
          <a:stretch>
            <a:fillRect/>
          </a:stretch>
        </p:blipFill>
        <p:spPr>
          <a:xfrm rot="0">
            <a:off x="6413950" y="1819275"/>
            <a:ext cx="5014600" cy="5014600"/>
          </a:xfrm>
          <a:prstGeom prst="rect"/>
          <a:noFill/>
          <a:ln w="12700" cmpd="sng" cap="flat">
            <a:noFill/>
            <a:prstDash val="solid"/>
            <a:round/>
          </a:ln>
        </p:spPr>
      </p:pic>
    </p:spTree>
    <p:extLst>
      <p:ext uri="{BB962C8B-B14F-4D97-AF65-F5344CB8AC3E}">
        <p14:creationId xmlns:p14="http://schemas.microsoft.com/office/powerpoint/2010/main" val="176617101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201" cy="5531700"/>
          </a:xfrm>
          <a:prstGeom prst="rect"/>
          <a:noFill/>
          <a:ln w="12700" cmpd="sng" cap="flat">
            <a:noFill/>
            <a:prstDash val="solid"/>
            <a:round/>
          </a:ln>
        </p:spPr>
        <p:txBody>
          <a:bodyPr vert="horz" wrap="square" lIns="0" tIns="0" rIns="0" bIns="0" anchor="t" anchorCtr="0">
            <a:prstTxWarp prst="textNoShape"/>
            <a:spAutoFit/>
          </a:bodyPr>
          <a:lstStyle/>
          <a:p>
            <a:pPr marL="12700" indent="0" algn="l">
              <a:lnSpc>
                <a:spcPct val="100000"/>
              </a:lnSpc>
              <a:spcBef>
                <a:spcPts val="0"/>
              </a:spcBef>
              <a:spcAft>
                <a:spcPts val="0"/>
              </a:spcAft>
              <a:buNone/>
            </a:pPr>
            <a:r>
              <a:rPr lang="en-US" altLang="zh-CN" sz="360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      </a:t>
            </a:r>
            <a:br>
              <a:rPr lang="zh-CN" altLang="en-US" sz="360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360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a:t>
            </a:r>
            <a:br>
              <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br>
              <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Conditional formatting -Highlight  blanks  </a:t>
            </a:r>
            <a:br>
              <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Filter                           -Remove blanks </a:t>
            </a:r>
            <a:br>
              <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Formula                       -Performance analysis</a:t>
            </a:r>
            <a:br>
              <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Pivot table                   -Summarize information</a:t>
            </a:r>
            <a:br>
              <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Graph                          –Data visualization</a:t>
            </a:r>
            <a:br>
              <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                                                                                                                                                                                                                   </a:t>
            </a:r>
            <a:br>
              <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br>
              <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br>
              <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34" name="图片"/>
          <p:cNvPicPr>
            <a:picLocks/>
          </p:cNvPicPr>
          <p:nvPr/>
        </p:nvPicPr>
        <p:blipFill>
          <a:blip r:embed="rId1" cstate="print"/>
          <a:stretch>
            <a:fillRect/>
          </a:stretch>
        </p:blipFill>
        <p:spPr>
          <a:xfrm rot="0">
            <a:off x="0" y="4572000"/>
            <a:ext cx="4905376" cy="2285999"/>
          </a:xfrm>
          <a:prstGeom prst="rect"/>
          <a:noFill/>
          <a:ln w="12700" cmpd="sng" cap="flat">
            <a:noFill/>
            <a:prstDash val="solid"/>
            <a:round/>
          </a:ln>
        </p:spPr>
      </p:pic>
    </p:spTree>
    <p:extLst>
      <p:ext uri="{BB962C8B-B14F-4D97-AF65-F5344CB8AC3E}">
        <p14:creationId xmlns:p14="http://schemas.microsoft.com/office/powerpoint/2010/main" val="182842708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457200" y="228600"/>
            <a:ext cx="10681201" cy="706139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br>
              <a:rPr lang="zh-CN" altLang="en-US" sz="4800" b="1" i="0" u="sng"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br>
              <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Employee Dataset  - From Edunet Dashboard</a:t>
            </a:r>
            <a:br>
              <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Available Features - 26</a:t>
            </a:r>
            <a:br>
              <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Necessary Features- 9</a:t>
            </a:r>
            <a:br>
              <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Employee Id          - In Number</a:t>
            </a:r>
            <a:br>
              <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Name                    - In text</a:t>
            </a:r>
            <a:br>
              <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Performance Level – In text </a:t>
            </a:r>
            <a:br>
              <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Gender                  - Male, Female</a:t>
            </a:r>
            <a:br>
              <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r>
              <a:rPr lang="en-US" altLang="zh-CN"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Employee Rating    - In Numerical value</a:t>
            </a:r>
            <a:br>
              <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br>
              <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br>
            <a:endParaRPr lang="zh-CN" altLang="en-US" sz="36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38" name="图片"/>
          <p:cNvPicPr>
            <a:picLocks/>
          </p:cNvPicPr>
          <p:nvPr/>
        </p:nvPicPr>
        <p:blipFill>
          <a:blip r:embed="rId1" cstate="print"/>
          <a:stretch>
            <a:fillRect/>
          </a:stretch>
        </p:blipFill>
        <p:spPr>
          <a:xfrm rot="0">
            <a:off x="8853650" y="3556000"/>
            <a:ext cx="3338350" cy="3302000"/>
          </a:xfrm>
          <a:prstGeom prst="rect"/>
          <a:noFill/>
          <a:ln w="12700" cmpd="sng" cap="flat">
            <a:noFill/>
            <a:prstDash val="solid"/>
            <a:round/>
          </a:ln>
        </p:spPr>
      </p:pic>
    </p:spTree>
    <p:extLst>
      <p:ext uri="{BB962C8B-B14F-4D97-AF65-F5344CB8AC3E}">
        <p14:creationId xmlns:p14="http://schemas.microsoft.com/office/powerpoint/2010/main" val="20071153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4" cy="16636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3" name="曲线"/>
          <p:cNvSpPr>
            <a:spLocks/>
          </p:cNvSpPr>
          <p:nvPr/>
        </p:nvSpPr>
        <p:spPr>
          <a:xfrm rot="0">
            <a:off x="7086600" y="1506212"/>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46"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9</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47" name="矩形"/>
          <p:cNvSpPr>
            <a:spLocks/>
          </p:cNvSpPr>
          <p:nvPr/>
        </p:nvSpPr>
        <p:spPr>
          <a:xfrm rot="0">
            <a:off x="1066800" y="2010641"/>
            <a:ext cx="8991600" cy="1384994"/>
          </a:xfrm>
          <a:prstGeom prst="rect"/>
          <a:noFill/>
          <a:ln w="12700" cmpd="sng" cap="flat">
            <a:noFill/>
            <a:prstDash val="solid"/>
            <a:round/>
          </a:ln>
        </p:spPr>
        <p:txBody>
          <a:bodyPr vert="horz" wrap="square" lIns="91425" tIns="45700" rIns="91425" bIns="45700" anchor="t" anchorCtr="0">
            <a:prstTxWarp prst="textNoShape"/>
            <a:spAutoFit/>
          </a:bodyPr>
          <a:lstStyle/>
          <a:p>
            <a:pPr marL="0" indent="-177800" algn="l">
              <a:lnSpc>
                <a:spcPct val="100000"/>
              </a:lnSpc>
              <a:spcBef>
                <a:spcPts val="0"/>
              </a:spcBef>
              <a:spcAft>
                <a:spcPts val="0"/>
              </a:spcAft>
              <a:buClr>
                <a:srgbClr val="000000"/>
              </a:buClr>
              <a:buSzPts val="2800"/>
              <a:buFont typeface="Arial" pitchFamily="0" charset="0"/>
              <a:buChar char="•"/>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Analysis=IFS(Z8&gt;=5,”VERY HIGH”,Z8&gt;=4,”HIGH”,Z8&gt;=3,</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“MED”,TRUE,”LOW”)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pic>
        <p:nvPicPr>
          <p:cNvPr id="148" name="图片"/>
          <p:cNvPicPr>
            <a:picLocks/>
          </p:cNvPicPr>
          <p:nvPr/>
        </p:nvPicPr>
        <p:blipFill>
          <a:blip r:embed="rId1" cstate="print"/>
          <a:stretch>
            <a:fillRect/>
          </a:stretch>
        </p:blipFill>
        <p:spPr>
          <a:xfrm rot="0">
            <a:off x="2135450" y="3576225"/>
            <a:ext cx="5862575" cy="3281774"/>
          </a:xfrm>
          <a:prstGeom prst="rect"/>
          <a:noFill/>
          <a:ln w="12700" cmpd="sng" cap="flat">
            <a:noFill/>
            <a:prstDash val="solid"/>
            <a:round/>
          </a:ln>
        </p:spPr>
      </p:pic>
    </p:spTree>
    <p:extLst>
      <p:ext uri="{BB962C8B-B14F-4D97-AF65-F5344CB8AC3E}">
        <p14:creationId xmlns:p14="http://schemas.microsoft.com/office/powerpoint/2010/main" val="92228017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2024-08-31T00:31:11Z</dcterms:modified>
</cp:coreProperties>
</file>