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37"/>
  </p:notesMasterIdLst>
  <p:sldIdLst>
    <p:sldId id="278" r:id="rId5"/>
    <p:sldId id="285" r:id="rId6"/>
    <p:sldId id="288" r:id="rId7"/>
    <p:sldId id="284" r:id="rId8"/>
    <p:sldId id="300" r:id="rId9"/>
    <p:sldId id="299" r:id="rId10"/>
    <p:sldId id="293" r:id="rId11"/>
    <p:sldId id="294" r:id="rId12"/>
    <p:sldId id="286" r:id="rId13"/>
    <p:sldId id="289" r:id="rId14"/>
    <p:sldId id="290" r:id="rId15"/>
    <p:sldId id="295" r:id="rId16"/>
    <p:sldId id="301" r:id="rId17"/>
    <p:sldId id="313" r:id="rId18"/>
    <p:sldId id="298" r:id="rId19"/>
    <p:sldId id="283" r:id="rId20"/>
    <p:sldId id="292" r:id="rId21"/>
    <p:sldId id="308" r:id="rId22"/>
    <p:sldId id="309" r:id="rId23"/>
    <p:sldId id="280" r:id="rId24"/>
    <p:sldId id="304" r:id="rId25"/>
    <p:sldId id="303" r:id="rId26"/>
    <p:sldId id="302" r:id="rId27"/>
    <p:sldId id="305" r:id="rId28"/>
    <p:sldId id="314" r:id="rId29"/>
    <p:sldId id="306" r:id="rId30"/>
    <p:sldId id="307" r:id="rId31"/>
    <p:sldId id="281" r:id="rId32"/>
    <p:sldId id="291" r:id="rId33"/>
    <p:sldId id="296" r:id="rId34"/>
    <p:sldId id="297"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23" autoAdjust="0"/>
  </p:normalViewPr>
  <p:slideViewPr>
    <p:cSldViewPr snapToGrid="0">
      <p:cViewPr>
        <p:scale>
          <a:sx n="61" d="100"/>
          <a:sy n="61" d="100"/>
        </p:scale>
        <p:origin x="58" y="1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plainenglish.io/how-to-handle-new-tabs-in-cypress-fe768d13f35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ptisolbusiness.com/insight/the-top-5-test-automation-frameworks-in-2022-2"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testingmind.com/top-5-javascript-test-automation-frameworks-in-202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995013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only supports some of the browsers: Chrome, Edge, Firefox and Electron.</a:t>
            </a:r>
          </a:p>
          <a:p>
            <a:endParaRPr lang="en-US" dirty="0"/>
          </a:p>
          <a:p>
            <a:r>
              <a:rPr lang="en-US" dirty="0"/>
              <a:t>It is a </a:t>
            </a:r>
            <a:r>
              <a:rPr lang="en-US" dirty="0" err="1"/>
              <a:t>javascript</a:t>
            </a:r>
            <a:r>
              <a:rPr lang="en-US" dirty="0"/>
              <a:t> framework, so you need to learn JavaScript.  But that isn’t a bad thing.  The developers use it for the applications they write.  So 1. they can help with automation, and 2. you can help in debugging and supporting the developers.</a:t>
            </a:r>
          </a:p>
          <a:p>
            <a:endParaRPr lang="en-US" dirty="0"/>
          </a:p>
          <a:p>
            <a:r>
              <a:rPr lang="en-US" dirty="0"/>
              <a:t>It doesn’t directly support multiple tabs.  But there are ways to get around this (</a:t>
            </a:r>
            <a:r>
              <a:rPr lang="en-US" dirty="0">
                <a:hlinkClick r:id="rId3"/>
              </a:rPr>
              <a:t>How to Handle New Tabs in Cypress | by </a:t>
            </a:r>
            <a:r>
              <a:rPr lang="en-US" dirty="0" err="1">
                <a:hlinkClick r:id="rId3"/>
              </a:rPr>
              <a:t>Dilpreet</a:t>
            </a:r>
            <a:r>
              <a:rPr lang="en-US" dirty="0">
                <a:hlinkClick r:id="rId3"/>
              </a:rPr>
              <a:t> Johal | JavaScript in Plain English</a:t>
            </a:r>
            <a:r>
              <a:rPr lang="en-US" dirty="0"/>
              <a:t>)</a:t>
            </a:r>
          </a:p>
          <a:p>
            <a:endParaRPr lang="en-US" dirty="0"/>
          </a:p>
          <a:p>
            <a:r>
              <a:rPr lang="en-US" dirty="0"/>
              <a:t>It doesn’t support multithreading.  This means you need to nest requests if you want them in order – get – set – get – restore – get</a:t>
            </a:r>
          </a:p>
          <a:p>
            <a:endParaRPr lang="en-US" dirty="0"/>
          </a:p>
          <a:p>
            <a:r>
              <a:rPr lang="en-US" dirty="0"/>
              <a:t>It doesn’t work for doing really fast tests.  It wasn’t build for that.  But there are tools to run tests in parallel, to get things done faster.</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4137704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here to teach you all about APIs.  That will take lots of time.  It is something you’ll learn with experience.  What I have listed hear are the thing you need to think about for testing.  </a:t>
            </a:r>
          </a:p>
          <a:p>
            <a:r>
              <a:rPr lang="en-US" dirty="0"/>
              <a:t>I’ll just point out so you understand clearly my </a:t>
            </a:r>
            <a:r>
              <a:rPr lang="en-US" dirty="0" err="1"/>
              <a:t>volcabulary</a:t>
            </a:r>
            <a:r>
              <a:rPr lang="en-US" dirty="0"/>
              <a:t>.  An endpoint is a individual API request with unique URL ending, specific parameters and responses.</a:t>
            </a:r>
          </a:p>
          <a:p>
            <a:endParaRPr lang="en-US" dirty="0"/>
          </a:p>
          <a:p>
            <a:r>
              <a:rPr lang="en-US" b="1" dirty="0"/>
              <a:t>Show Postman</a:t>
            </a:r>
          </a:p>
          <a:p>
            <a:endParaRPr lang="en-US" dirty="0"/>
          </a:p>
          <a:p>
            <a:r>
              <a:rPr lang="en-US" dirty="0"/>
              <a:t>First is to know what kind of endpoint call you are making.  Is it a GET where we are pulling information, a POST where we are sending a lot of data to create or update data in our system, or a DELETE where we are removing data from the system.</a:t>
            </a:r>
          </a:p>
          <a:p>
            <a:endParaRPr lang="en-US" dirty="0"/>
          </a:p>
          <a:p>
            <a:r>
              <a:rPr lang="en-US" dirty="0"/>
              <a:t>Second is the payload and data being sent to through thee endpoint.  There are 3 ways to do this: in the URL, in parameters in the URL, or in the body.</a:t>
            </a:r>
          </a:p>
          <a:p>
            <a:r>
              <a:rPr lang="en-US" dirty="0"/>
              <a:t>If you think, and you should as a responsible developer or tester, there are a lot of hackers and bad people out there.  These are the ways to get into your system.  So these are the soft areas of the app that need lots of testing to make sure you are validating the data coming in.</a:t>
            </a:r>
          </a:p>
          <a:p>
            <a:endParaRPr lang="en-US" dirty="0"/>
          </a:p>
          <a:p>
            <a:r>
              <a:rPr lang="en-US" dirty="0"/>
              <a:t>Next, there are the headers which are used for things like authorization.</a:t>
            </a:r>
          </a:p>
          <a:p>
            <a:endParaRPr lang="en-US" dirty="0"/>
          </a:p>
          <a:p>
            <a:r>
              <a:rPr lang="en-US" dirty="0"/>
              <a:t>Finally there is Responses.  These are used to tell what the service did, and return information if that was it’s purpose.  It uses responses to let you know how it handled your request.  It can also pass back information in the body of the response.  It can come in JSON or text, etc.  But it is the stuff that you can run your test results from.  Just as the developers use this data to run the applications.</a:t>
            </a:r>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1660663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code examples in the code.  </a:t>
            </a:r>
          </a:p>
          <a:p>
            <a:r>
              <a:rPr lang="en-US" dirty="0"/>
              <a:t>When doing authentication for API endpoints, a token is needed.  This can be done in a couple of ways.  We use OATH 2.</a:t>
            </a:r>
          </a:p>
          <a:p>
            <a:pPr marL="228600" indent="-228600">
              <a:buAutoNum type="arabicPeriod"/>
            </a:pPr>
            <a:r>
              <a:rPr lang="en-US" dirty="0"/>
              <a:t>They can use client id and client secret.  These are usually given to specific trusted applications that make the endpoint calls.</a:t>
            </a:r>
          </a:p>
          <a:p>
            <a:pPr marL="228600" indent="-228600">
              <a:buAutoNum type="arabicPeriod"/>
            </a:pPr>
            <a:r>
              <a:rPr lang="en-US" dirty="0"/>
              <a:t>They can use browser generated tokens that are created dynamically when a user logs into the system.  </a:t>
            </a:r>
          </a:p>
          <a:p>
            <a:pPr marL="0" indent="0">
              <a:buNone/>
            </a:pPr>
            <a:r>
              <a:rPr lang="en-US" dirty="0"/>
              <a:t>Think about this.  How are we going to get a browser token for a API test.  Here we have a break.  We are using cypress, so we can use the UI login to get the credentials and then just grab the cookie we need – which happens to be the token.</a:t>
            </a:r>
          </a:p>
          <a:p>
            <a:pPr marL="0" indent="0">
              <a:buNone/>
            </a:pPr>
            <a:endParaRPr lang="en-US" dirty="0"/>
          </a:p>
          <a:p>
            <a:pPr marL="0" indent="0">
              <a:buNone/>
            </a:pPr>
            <a:r>
              <a:rPr lang="en-US" dirty="0"/>
              <a:t>One we figure out what we need, we can create a login call for our tests.  We can do it 2 ways</a:t>
            </a:r>
          </a:p>
          <a:p>
            <a:pPr marL="0" indent="0">
              <a:buNone/>
            </a:pPr>
            <a:r>
              <a:rPr lang="en-US" dirty="0"/>
              <a:t>1. Create a helper library in the </a:t>
            </a:r>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334673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now have Sessions, as of Version 12, so login shouldn’t be slow now.</a:t>
            </a:r>
          </a:p>
        </p:txBody>
      </p:sp>
      <p:sp>
        <p:nvSpPr>
          <p:cNvPr id="4" name="Slide Number Placeholder 3"/>
          <p:cNvSpPr>
            <a:spLocks noGrp="1"/>
          </p:cNvSpPr>
          <p:nvPr>
            <p:ph type="sldNum" sz="quarter" idx="5"/>
          </p:nvPr>
        </p:nvSpPr>
        <p:spPr/>
        <p:txBody>
          <a:bodyPr/>
          <a:lstStyle/>
          <a:p>
            <a:fld id="{2E6DE88F-1F85-4A27-9D34-D74A50E7B0DA}" type="slidenum">
              <a:rPr lang="en-US" smtClean="0"/>
              <a:t>24</a:t>
            </a:fld>
            <a:endParaRPr lang="en-US" dirty="0"/>
          </a:p>
        </p:txBody>
      </p:sp>
    </p:spTree>
    <p:extLst>
      <p:ext uri="{BB962C8B-B14F-4D97-AF65-F5344CB8AC3E}">
        <p14:creationId xmlns:p14="http://schemas.microsoft.com/office/powerpoint/2010/main" val="3052057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add these </a:t>
            </a:r>
          </a:p>
        </p:txBody>
      </p:sp>
      <p:sp>
        <p:nvSpPr>
          <p:cNvPr id="4" name="Slide Number Placeholder 3"/>
          <p:cNvSpPr>
            <a:spLocks noGrp="1"/>
          </p:cNvSpPr>
          <p:nvPr>
            <p:ph type="sldNum" sz="quarter" idx="5"/>
          </p:nvPr>
        </p:nvSpPr>
        <p:spPr/>
        <p:txBody>
          <a:bodyPr/>
          <a:lstStyle/>
          <a:p>
            <a:fld id="{2E6DE88F-1F85-4A27-9D34-D74A50E7B0DA}" type="slidenum">
              <a:rPr lang="en-US" smtClean="0"/>
              <a:t>25</a:t>
            </a:fld>
            <a:endParaRPr lang="en-US" dirty="0"/>
          </a:p>
        </p:txBody>
      </p:sp>
    </p:spTree>
    <p:extLst>
      <p:ext uri="{BB962C8B-B14F-4D97-AF65-F5344CB8AC3E}">
        <p14:creationId xmlns:p14="http://schemas.microsoft.com/office/powerpoint/2010/main" val="114892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pool defines the cloud image I will deploy to.</a:t>
            </a:r>
          </a:p>
          <a:p>
            <a:r>
              <a:rPr lang="en-US" dirty="0"/>
              <a:t>The repository points to the </a:t>
            </a:r>
            <a:r>
              <a:rPr lang="en-US" dirty="0" err="1"/>
              <a:t>Github</a:t>
            </a:r>
            <a:r>
              <a:rPr lang="en-US" dirty="0"/>
              <a:t> repository where I can retrieve my code.</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26</a:t>
            </a:fld>
            <a:endParaRPr lang="en-US" dirty="0"/>
          </a:p>
        </p:txBody>
      </p:sp>
    </p:spTree>
    <p:extLst>
      <p:ext uri="{BB962C8B-B14F-4D97-AF65-F5344CB8AC3E}">
        <p14:creationId xmlns:p14="http://schemas.microsoft.com/office/powerpoint/2010/main" val="88437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another Software Development Lifecycle.</a:t>
            </a:r>
          </a:p>
          <a:p>
            <a:r>
              <a:rPr lang="en-US" dirty="0"/>
              <a:t>Plan – Design – Develop – Test – Run – Gather Results - Review</a:t>
            </a:r>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282177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Minutes</a:t>
            </a:r>
          </a:p>
          <a:p>
            <a:r>
              <a:rPr lang="en-US" dirty="0"/>
              <a:t>(This session is about creating the Cypress Framework, so we </a:t>
            </a:r>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590512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learned from experience that it doesn’t pay to test everything and find lots of bugs and weaknesses in the API endpoints.</a:t>
            </a:r>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6026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Cypress specifically states that it is not a performance testing Tool.</a:t>
            </a:r>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356426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21575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you need for a good framework is the coding language and tools that you wish to run them in.  </a:t>
            </a:r>
          </a:p>
          <a:p>
            <a:r>
              <a:rPr lang="en-US" dirty="0"/>
              <a:t>Types of frameworks that I have used include a programming language and a testing library, unless you are doing straight calls using something like: Shell Script (</a:t>
            </a:r>
            <a:r>
              <a:rPr lang="en-US" dirty="0" err="1"/>
              <a:t>Dinasour</a:t>
            </a:r>
            <a:r>
              <a:rPr lang="en-US" dirty="0"/>
              <a:t> age), This isn’t as efficient because you have to create the whole structure yourself.  Unless this is a hobby or you really want to be the originator or the next selenium  (and spend all your time on it), this isn’t a good choice.  </a:t>
            </a:r>
          </a:p>
          <a:p>
            <a:endParaRPr lang="en-US" dirty="0"/>
          </a:p>
          <a:p>
            <a:r>
              <a:rPr lang="en-US" dirty="0"/>
              <a:t>Selenium can be used with multiple languages.  JMeter with JAVA.  Cypress is a node.js only library, so this limits your choices.  But many web applications today use JavaScript, so it really isn’t a hardship to learn the language of the applications you have to test.  And Developers can help in this work if you are truly agile, and the team can help everywhere.</a:t>
            </a:r>
          </a:p>
          <a:p>
            <a:endParaRPr lang="en-US" dirty="0"/>
          </a:p>
          <a:p>
            <a:r>
              <a:rPr lang="en-US" dirty="0"/>
              <a:t>For most applications, you need to authentication, which means getting auth tokens to make a valid request.  This can be captured at the beginning of the test suite.</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55051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Choose your tools: </a:t>
            </a:r>
            <a:r>
              <a:rPr lang="en-US" dirty="0"/>
              <a:t>I’ve used COTS programs, opensource tools and written frameworks from scratch.  There are advantages to each of these.  But they all have the same goal.  Get test that can verify it works.  And it’s better if they aren’t brittle and have to be updated all of the time.</a:t>
            </a:r>
          </a:p>
          <a:p>
            <a:endParaRPr lang="en-US" dirty="0"/>
          </a:p>
          <a:p>
            <a:r>
              <a:rPr lang="en-US" b="1" dirty="0"/>
              <a:t>Choose your IDE:</a:t>
            </a:r>
            <a:r>
              <a:rPr lang="en-US" dirty="0"/>
              <a:t> I’ve found that most of the developers I have worked with use Visual Code for React and </a:t>
            </a:r>
            <a:r>
              <a:rPr lang="en-US" dirty="0" err="1"/>
              <a:t>Javascript</a:t>
            </a:r>
            <a:r>
              <a:rPr lang="en-US" dirty="0"/>
              <a:t> programming.  And its free.</a:t>
            </a:r>
          </a:p>
          <a:p>
            <a:endParaRPr lang="en-US" dirty="0"/>
          </a:p>
          <a:p>
            <a:r>
              <a:rPr lang="en-US" b="1" dirty="0"/>
              <a:t>Choose Version Manager:</a:t>
            </a:r>
            <a:r>
              <a:rPr lang="en-US" dirty="0"/>
              <a:t> My choice was really what the team is already using.  GitHub is great because it integrates well with our Project tools and the deployment tools,  For this presentation I’m using GitHub because it is open and great for sharing.</a:t>
            </a:r>
          </a:p>
          <a:p>
            <a:endParaRPr lang="en-US" dirty="0"/>
          </a:p>
          <a:p>
            <a:r>
              <a:rPr lang="en-US" b="1" dirty="0"/>
              <a:t>Define strategy for testing your application:</a:t>
            </a:r>
            <a:r>
              <a:rPr lang="en-US" dirty="0"/>
              <a:t> You need to decide what you going to test so that everything is covered for all the endpoints you’re testing.  Basic functionality, input validation, Security, data validation.</a:t>
            </a:r>
          </a:p>
          <a:p>
            <a:r>
              <a:rPr lang="en-US" b="1" dirty="0"/>
              <a:t>Define Coding Standards:</a:t>
            </a:r>
            <a:r>
              <a:rPr lang="en-US" dirty="0"/>
              <a:t>  You need to have a solid standard for the way you code so the code is all clear and consistent.  This also means how you structure you tests including folder and file structure, test and support files, </a:t>
            </a:r>
            <a:r>
              <a:rPr lang="en-US" dirty="0" err="1"/>
              <a:t>etc</a:t>
            </a:r>
            <a:r>
              <a:rPr lang="en-US" dirty="0"/>
              <a:t>,  Especially when there are multiple people involved.  It also helps when doing maintenance.  By getting this done first, you won’t spend as much time later reformatting tests to be consistent </a:t>
            </a:r>
          </a:p>
          <a:p>
            <a:r>
              <a:rPr lang="en-US" b="1" dirty="0"/>
              <a:t>Write Tests:</a:t>
            </a:r>
            <a:r>
              <a:rPr lang="en-US" dirty="0"/>
              <a:t> You need to write tests.  This will help solidify your framework.  It also helps to find the things that you might have missed.</a:t>
            </a:r>
          </a:p>
          <a:p>
            <a:r>
              <a:rPr lang="en-US" b="1" dirty="0"/>
              <a:t>Report Results:</a:t>
            </a:r>
            <a:r>
              <a:rPr lang="en-US" dirty="0"/>
              <a:t> The whole reason for automation is to get results.  We need to make sure we get results from our testing that can use to report the health of product.</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128470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 we use Cypress.  </a:t>
            </a:r>
          </a:p>
          <a:p>
            <a:endParaRPr lang="en-US" dirty="0"/>
          </a:p>
          <a:p>
            <a:r>
              <a:rPr lang="en-US" dirty="0"/>
              <a:t>Because it is one of the newer automation tools, how popular is it.  It is the number one </a:t>
            </a:r>
            <a:r>
              <a:rPr lang="en-US" dirty="0" err="1"/>
              <a:t>javascript</a:t>
            </a:r>
            <a:r>
              <a:rPr lang="en-US" dirty="0"/>
              <a:t> testing tool in 22 (</a:t>
            </a:r>
            <a:r>
              <a:rPr lang="en-US" dirty="0">
                <a:hlinkClick r:id="rId3"/>
              </a:rPr>
              <a:t>The Top 5 Test Automation Frameworks in 2022 | Cypress | Jest | Mocha (optisolbusiness.com)</a:t>
            </a:r>
            <a:r>
              <a:rPr lang="en-US" dirty="0"/>
              <a:t>)  It is in the top five (</a:t>
            </a:r>
            <a:r>
              <a:rPr lang="en-US" dirty="0">
                <a:hlinkClick r:id="rId4"/>
              </a:rPr>
              <a:t>Top 5 JavaScript Test Automation Frameworks in 2022 › TESTINGMIND</a:t>
            </a:r>
            <a:r>
              <a:rPr lang="en-US" dirty="0"/>
              <a:t>)</a:t>
            </a:r>
          </a:p>
          <a:p>
            <a:endParaRPr lang="en-US" dirty="0"/>
          </a:p>
          <a:p>
            <a:r>
              <a:rPr lang="en-US" dirty="0"/>
              <a:t>It is a framework, so you could start running tests once you install it.</a:t>
            </a:r>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245952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77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2586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3836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93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967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14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273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2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43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8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5/3/2023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436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5/3/2023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87618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ge.company.com/page/%7bunitId%7d?param1=bob&amp;param2=tes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this.com/page?param=bob&amp;param2=test" TargetMode="External"/><Relationship Id="rId4" Type="http://schemas.openxmlformats.org/officeDocument/2006/relationships/hyperlink" Target="https://this.com/page/%5bname%5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aratogaHazel/CypressAPITesting" TargetMode="External"/><Relationship Id="rId2" Type="http://schemas.openxmlformats.org/officeDocument/2006/relationships/hyperlink" Target="mailto:patterfinna@gmai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515662" y="1673524"/>
            <a:ext cx="5359374" cy="2420504"/>
          </a:xfrm>
        </p:spPr>
        <p:txBody>
          <a:bodyPr>
            <a:normAutofit fontScale="90000"/>
          </a:bodyPr>
          <a:lstStyle/>
          <a:p>
            <a:pPr algn="l"/>
            <a:r>
              <a:rPr lang="en-US" dirty="0"/>
              <a:t>Cypress API Automation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Greg Patterson</a:t>
            </a:r>
            <a:br>
              <a:rPr lang="en-US" sz="2300" dirty="0"/>
            </a:br>
            <a:r>
              <a:rPr lang="en-US" sz="2300" dirty="0"/>
              <a:t>SDET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4846-1B4E-A4A8-1D41-5636779F6EB8}"/>
              </a:ext>
            </a:extLst>
          </p:cNvPr>
          <p:cNvSpPr>
            <a:spLocks noGrp="1"/>
          </p:cNvSpPr>
          <p:nvPr>
            <p:ph type="title"/>
          </p:nvPr>
        </p:nvSpPr>
        <p:spPr/>
        <p:txBody>
          <a:bodyPr/>
          <a:lstStyle/>
          <a:p>
            <a:r>
              <a:rPr lang="en-US" dirty="0"/>
              <a:t>Why Cypress +</a:t>
            </a:r>
          </a:p>
        </p:txBody>
      </p:sp>
      <p:sp>
        <p:nvSpPr>
          <p:cNvPr id="3" name="Content Placeholder 2">
            <a:extLst>
              <a:ext uri="{FF2B5EF4-FFF2-40B4-BE49-F238E27FC236}">
                <a16:creationId xmlns:a16="http://schemas.microsoft.com/office/drawing/2014/main" id="{8BFDE52E-67E2-3A3A-448D-30718D43BE82}"/>
              </a:ext>
            </a:extLst>
          </p:cNvPr>
          <p:cNvSpPr>
            <a:spLocks noGrp="1"/>
          </p:cNvSpPr>
          <p:nvPr>
            <p:ph idx="1"/>
          </p:nvPr>
        </p:nvSpPr>
        <p:spPr/>
        <p:txBody>
          <a:bodyPr/>
          <a:lstStyle/>
          <a:p>
            <a:pPr marL="36900" indent="0">
              <a:buNone/>
            </a:pPr>
            <a:r>
              <a:rPr lang="en-US" b="1" dirty="0"/>
              <a:t>Benefits</a:t>
            </a:r>
          </a:p>
          <a:p>
            <a:r>
              <a:rPr lang="en-US" dirty="0"/>
              <a:t>It is popular.  Which means support, forums, future improvements…</a:t>
            </a:r>
          </a:p>
          <a:p>
            <a:r>
              <a:rPr lang="en-US" dirty="0"/>
              <a:t>It is simple to get started – “Even an ‘Intern’ can use it” </a:t>
            </a:r>
          </a:p>
          <a:p>
            <a:r>
              <a:rPr lang="en-US" dirty="0"/>
              <a:t>It works for both the UI and APIs</a:t>
            </a:r>
          </a:p>
          <a:p>
            <a:r>
              <a:rPr lang="en-US" dirty="0"/>
              <a:t>It’s free.</a:t>
            </a:r>
          </a:p>
          <a:p>
            <a:r>
              <a:rPr lang="en-US" dirty="0"/>
              <a:t>It is a good framework for front-end developers</a:t>
            </a:r>
          </a:p>
          <a:p>
            <a:endParaRPr lang="en-US" dirty="0"/>
          </a:p>
        </p:txBody>
      </p:sp>
    </p:spTree>
    <p:extLst>
      <p:ext uri="{BB962C8B-B14F-4D97-AF65-F5344CB8AC3E}">
        <p14:creationId xmlns:p14="http://schemas.microsoft.com/office/powerpoint/2010/main" val="273773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4846-1B4E-A4A8-1D41-5636779F6EB8}"/>
              </a:ext>
            </a:extLst>
          </p:cNvPr>
          <p:cNvSpPr>
            <a:spLocks noGrp="1"/>
          </p:cNvSpPr>
          <p:nvPr>
            <p:ph type="title"/>
          </p:nvPr>
        </p:nvSpPr>
        <p:spPr/>
        <p:txBody>
          <a:bodyPr/>
          <a:lstStyle/>
          <a:p>
            <a:r>
              <a:rPr lang="en-US" dirty="0"/>
              <a:t>Why Cypress - </a:t>
            </a:r>
          </a:p>
        </p:txBody>
      </p:sp>
      <p:sp>
        <p:nvSpPr>
          <p:cNvPr id="3" name="Content Placeholder 2">
            <a:extLst>
              <a:ext uri="{FF2B5EF4-FFF2-40B4-BE49-F238E27FC236}">
                <a16:creationId xmlns:a16="http://schemas.microsoft.com/office/drawing/2014/main" id="{8BFDE52E-67E2-3A3A-448D-30718D43BE82}"/>
              </a:ext>
            </a:extLst>
          </p:cNvPr>
          <p:cNvSpPr>
            <a:spLocks noGrp="1"/>
          </p:cNvSpPr>
          <p:nvPr>
            <p:ph idx="1"/>
          </p:nvPr>
        </p:nvSpPr>
        <p:spPr/>
        <p:txBody>
          <a:bodyPr>
            <a:normAutofit/>
          </a:bodyPr>
          <a:lstStyle/>
          <a:p>
            <a:pPr marL="36900" indent="0">
              <a:buNone/>
            </a:pPr>
            <a:r>
              <a:rPr lang="en-US" b="1" dirty="0"/>
              <a:t>Disadvantages</a:t>
            </a:r>
          </a:p>
          <a:p>
            <a:r>
              <a:rPr lang="en-US" dirty="0"/>
              <a:t>It only supports some of the browsers (UI)</a:t>
            </a:r>
          </a:p>
          <a:p>
            <a:r>
              <a:rPr lang="en-US" dirty="0"/>
              <a:t>It is written only in JavaScript</a:t>
            </a:r>
          </a:p>
          <a:p>
            <a:r>
              <a:rPr lang="en-US" dirty="0"/>
              <a:t>It doesn’t support multiple tabs or multiple browsers</a:t>
            </a:r>
          </a:p>
          <a:p>
            <a:r>
              <a:rPr lang="en-US" dirty="0"/>
              <a:t>It doesn’t support multi-threading (it’s JavaScript)</a:t>
            </a:r>
          </a:p>
          <a:p>
            <a:r>
              <a:rPr lang="en-US" dirty="0"/>
              <a:t>Have to use Requests to access data stores</a:t>
            </a:r>
          </a:p>
        </p:txBody>
      </p:sp>
    </p:spTree>
    <p:extLst>
      <p:ext uri="{BB962C8B-B14F-4D97-AF65-F5344CB8AC3E}">
        <p14:creationId xmlns:p14="http://schemas.microsoft.com/office/powerpoint/2010/main" val="161717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68C-D0E0-4E77-20B7-FA002AA550CF}"/>
              </a:ext>
            </a:extLst>
          </p:cNvPr>
          <p:cNvSpPr>
            <a:spLocks noGrp="1"/>
          </p:cNvSpPr>
          <p:nvPr>
            <p:ph type="title"/>
          </p:nvPr>
        </p:nvSpPr>
        <p:spPr/>
        <p:txBody>
          <a:bodyPr/>
          <a:lstStyle/>
          <a:p>
            <a:r>
              <a:rPr lang="en-US" dirty="0"/>
              <a:t>API Basics</a:t>
            </a:r>
            <a:br>
              <a:rPr lang="en-US" dirty="0"/>
            </a:br>
            <a:endParaRPr lang="en-US" dirty="0"/>
          </a:p>
        </p:txBody>
      </p:sp>
      <p:sp>
        <p:nvSpPr>
          <p:cNvPr id="3" name="Content Placeholder 2">
            <a:extLst>
              <a:ext uri="{FF2B5EF4-FFF2-40B4-BE49-F238E27FC236}">
                <a16:creationId xmlns:a16="http://schemas.microsoft.com/office/drawing/2014/main" id="{8F921371-B99A-3C44-BD60-6B95B1B18191}"/>
              </a:ext>
            </a:extLst>
          </p:cNvPr>
          <p:cNvSpPr>
            <a:spLocks noGrp="1"/>
          </p:cNvSpPr>
          <p:nvPr>
            <p:ph idx="1"/>
          </p:nvPr>
        </p:nvSpPr>
        <p:spPr/>
        <p:txBody>
          <a:bodyPr>
            <a:normAutofit fontScale="70000" lnSpcReduction="20000"/>
          </a:bodyPr>
          <a:lstStyle/>
          <a:p>
            <a:r>
              <a:rPr lang="en-US" dirty="0"/>
              <a:t>Method – GET, POST, PUT, DELETE</a:t>
            </a:r>
          </a:p>
          <a:p>
            <a:r>
              <a:rPr lang="en-US" dirty="0"/>
              <a:t>URL – (</a:t>
            </a:r>
            <a:r>
              <a:rPr lang="en-US" dirty="0">
                <a:hlinkClick r:id="rId3">
                  <a:extLst>
                    <a:ext uri="{A12FA001-AC4F-418D-AE19-62706E023703}">
                      <ahyp:hlinkClr xmlns:ahyp="http://schemas.microsoft.com/office/drawing/2018/hyperlinkcolor" val="tx"/>
                    </a:ext>
                  </a:extLst>
                </a:hlinkClick>
              </a:rPr>
              <a:t>https://</a:t>
            </a:r>
            <a:r>
              <a:rPr lang="en-US" dirty="0">
                <a:effectLst>
                  <a:outerShdw blurRad="50800" dist="50800" dir="5400000" algn="ctr" rotWithShape="0">
                    <a:schemeClr val="accent1">
                      <a:lumMod val="60000"/>
                      <a:lumOff val="40000"/>
                    </a:schemeClr>
                  </a:outerShdw>
                </a:effectLst>
                <a:hlinkClick r:id="rId3">
                  <a:extLst>
                    <a:ext uri="{A12FA001-AC4F-418D-AE19-62706E023703}">
                      <ahyp:hlinkClr xmlns:ahyp="http://schemas.microsoft.com/office/drawing/2018/hyperlinkcolor" val="tx"/>
                    </a:ext>
                  </a:extLst>
                </a:hlinkClick>
              </a:rPr>
              <a:t>stage</a:t>
            </a:r>
            <a:r>
              <a:rPr lang="en-US" dirty="0">
                <a:hlinkClick r:id="rId3">
                  <a:extLst>
                    <a:ext uri="{A12FA001-AC4F-418D-AE19-62706E023703}">
                      <ahyp:hlinkClr xmlns:ahyp="http://schemas.microsoft.com/office/drawing/2018/hyperlinkcolor" val="tx"/>
                    </a:ext>
                  </a:extLst>
                </a:hlinkClick>
              </a:rPr>
              <a:t>.company.com/page/{unitId}?param1=bob&amp;param2=test</a:t>
            </a:r>
            <a:r>
              <a:rPr lang="en-US" dirty="0"/>
              <a:t>)</a:t>
            </a:r>
          </a:p>
          <a:p>
            <a:r>
              <a:rPr lang="en-US" dirty="0"/>
              <a:t>Parameters</a:t>
            </a:r>
          </a:p>
          <a:p>
            <a:pPr lvl="1"/>
            <a:r>
              <a:rPr lang="en-US" dirty="0"/>
              <a:t>Inline parameters (</a:t>
            </a:r>
            <a:r>
              <a:rPr lang="en-US" dirty="0">
                <a:hlinkClick r:id="rId4">
                  <a:extLst>
                    <a:ext uri="{A12FA001-AC4F-418D-AE19-62706E023703}">
                      <ahyp:hlinkClr xmlns:ahyp="http://schemas.microsoft.com/office/drawing/2018/hyperlinkcolor" val="tx"/>
                    </a:ext>
                  </a:extLst>
                </a:hlinkClick>
              </a:rPr>
              <a:t>https://this.com/page/{name}/</a:t>
            </a:r>
            <a:r>
              <a:rPr lang="en-US" dirty="0"/>
              <a:t>{id})</a:t>
            </a:r>
          </a:p>
          <a:p>
            <a:pPr lvl="1"/>
            <a:r>
              <a:rPr lang="en-US" dirty="0"/>
              <a:t>URL parameters (</a:t>
            </a:r>
            <a:r>
              <a:rPr lang="en-US" dirty="0">
                <a:hlinkClick r:id="rId5">
                  <a:extLst>
                    <a:ext uri="{A12FA001-AC4F-418D-AE19-62706E023703}">
                      <ahyp:hlinkClr xmlns:ahyp="http://schemas.microsoft.com/office/drawing/2018/hyperlinkcolor" val="tx"/>
                    </a:ext>
                  </a:extLst>
                </a:hlinkClick>
              </a:rPr>
              <a:t>https://this.com/page?param=bob&amp;param2=test</a:t>
            </a:r>
            <a:r>
              <a:rPr lang="en-US" dirty="0"/>
              <a:t>)</a:t>
            </a:r>
          </a:p>
          <a:p>
            <a:pPr lvl="1"/>
            <a:r>
              <a:rPr lang="en-US" dirty="0"/>
              <a:t>Body (</a:t>
            </a:r>
            <a:r>
              <a:rPr lang="en-US" dirty="0" err="1"/>
              <a:t>json</a:t>
            </a:r>
            <a:r>
              <a:rPr lang="en-US" dirty="0"/>
              <a:t>)</a:t>
            </a:r>
          </a:p>
          <a:p>
            <a:r>
              <a:rPr lang="en-US" dirty="0"/>
              <a:t>Headers</a:t>
            </a:r>
          </a:p>
          <a:p>
            <a:pPr lvl="1"/>
            <a:r>
              <a:rPr lang="en-US" dirty="0"/>
              <a:t>Authorization = Bearer a0897sdfh98;123-fjk</a:t>
            </a:r>
          </a:p>
          <a:p>
            <a:r>
              <a:rPr lang="en-US" dirty="0"/>
              <a:t>Responses</a:t>
            </a:r>
          </a:p>
          <a:p>
            <a:pPr lvl="1"/>
            <a:r>
              <a:rPr lang="en-US" dirty="0"/>
              <a:t>Return Codes: 200, 400, 401, 403, 500 (and lots more)</a:t>
            </a:r>
          </a:p>
          <a:p>
            <a:pPr lvl="1"/>
            <a:r>
              <a:rPr lang="en-US" dirty="0"/>
              <a:t>Response Body</a:t>
            </a:r>
          </a:p>
          <a:p>
            <a:endParaRPr lang="en-US" dirty="0"/>
          </a:p>
        </p:txBody>
      </p:sp>
    </p:spTree>
    <p:extLst>
      <p:ext uri="{BB962C8B-B14F-4D97-AF65-F5344CB8AC3E}">
        <p14:creationId xmlns:p14="http://schemas.microsoft.com/office/powerpoint/2010/main" val="414802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74B8-99FE-97E6-5FEC-0BA999A8E8C9}"/>
              </a:ext>
            </a:extLst>
          </p:cNvPr>
          <p:cNvSpPr>
            <a:spLocks noGrp="1"/>
          </p:cNvSpPr>
          <p:nvPr>
            <p:ph type="title"/>
          </p:nvPr>
        </p:nvSpPr>
        <p:spPr>
          <a:xfrm>
            <a:off x="1451579" y="804520"/>
            <a:ext cx="9603275" cy="587136"/>
          </a:xfrm>
        </p:spPr>
        <p:txBody>
          <a:bodyPr/>
          <a:lstStyle/>
          <a:p>
            <a:r>
              <a:rPr lang="en-US" dirty="0"/>
              <a:t>Example Test Suite</a:t>
            </a:r>
          </a:p>
        </p:txBody>
      </p:sp>
      <p:sp>
        <p:nvSpPr>
          <p:cNvPr id="3" name="Content Placeholder 2">
            <a:extLst>
              <a:ext uri="{FF2B5EF4-FFF2-40B4-BE49-F238E27FC236}">
                <a16:creationId xmlns:a16="http://schemas.microsoft.com/office/drawing/2014/main" id="{025829E4-31A7-DD48-090C-44C212F92C4B}"/>
              </a:ext>
            </a:extLst>
          </p:cNvPr>
          <p:cNvSpPr>
            <a:spLocks noGrp="1"/>
          </p:cNvSpPr>
          <p:nvPr>
            <p:ph idx="1"/>
          </p:nvPr>
        </p:nvSpPr>
        <p:spPr>
          <a:xfrm>
            <a:off x="1451579" y="1913965"/>
            <a:ext cx="9604745" cy="4139515"/>
          </a:xfrm>
        </p:spPr>
        <p:txBody>
          <a:bodyPr>
            <a:normAutofit fontScale="55000" lnSpcReduction="20000"/>
          </a:bodyPr>
          <a:lstStyle/>
          <a:p>
            <a:pPr marL="0" indent="0">
              <a:buNone/>
            </a:pPr>
            <a:r>
              <a:rPr lang="en-US" b="0" dirty="0">
                <a:effectLst/>
                <a:latin typeface="Consolas" panose="020B0609020204030204" pitchFamily="49" charset="0"/>
              </a:rPr>
              <a:t>describe("GET /account/{id} endpoint tests", () =&gt; { </a:t>
            </a:r>
          </a:p>
          <a:p>
            <a:pPr marL="0" indent="0">
              <a:buNone/>
            </a:pPr>
            <a:r>
              <a:rPr lang="en-US" b="0" dirty="0">
                <a:effectLst/>
                <a:latin typeface="Consolas" panose="020B0609020204030204" pitchFamily="49" charset="0"/>
              </a:rPr>
              <a:t>  before('login and get </a:t>
            </a:r>
            <a:r>
              <a:rPr lang="en-US" b="0" dirty="0" err="1">
                <a:effectLst/>
                <a:latin typeface="Consolas" panose="020B0609020204030204" pitchFamily="49" charset="0"/>
              </a:rPr>
              <a:t>tokenIDs</a:t>
            </a:r>
            <a:r>
              <a:rPr lang="en-US" b="0" dirty="0">
                <a:effectLst/>
                <a:latin typeface="Consolas" panose="020B0609020204030204" pitchFamily="49" charset="0"/>
              </a:rPr>
              <a:t>', () =&gt; { // Capture Auth Token })</a:t>
            </a:r>
          </a:p>
          <a:p>
            <a:pPr marL="0" indent="0">
              <a:buNone/>
            </a:pPr>
            <a:r>
              <a:rPr lang="en-US" dirty="0"/>
              <a:t>    it(`${endpoint} Smoke Test - /account/</a:t>
            </a:r>
            <a:r>
              <a:rPr lang="en-US" dirty="0" err="1"/>
              <a:t>goodId</a:t>
            </a:r>
            <a:r>
              <a:rPr lang="en-US" dirty="0"/>
              <a:t>`, () =&gt; {  // expect 200  })</a:t>
            </a:r>
          </a:p>
          <a:p>
            <a:pPr marL="0" indent="0">
              <a:buNone/>
            </a:pPr>
            <a:r>
              <a:rPr lang="en-US" dirty="0"/>
              <a:t>    it(`${endpoint} Verify Data - /account/</a:t>
            </a:r>
            <a:r>
              <a:rPr lang="en-US" dirty="0" err="1"/>
              <a:t>goodId</a:t>
            </a:r>
            <a:r>
              <a:rPr lang="en-US" dirty="0"/>
              <a:t> `, () =&gt; {  // expect 200 and matching values  })</a:t>
            </a:r>
          </a:p>
          <a:p>
            <a:pPr marL="0" indent="0">
              <a:buNone/>
            </a:pPr>
            <a:r>
              <a:rPr lang="en-US" dirty="0"/>
              <a:t>    it(`${endpoint} Bad ID - /account/</a:t>
            </a:r>
            <a:r>
              <a:rPr lang="en-US" dirty="0" err="1"/>
              <a:t>badId</a:t>
            </a:r>
            <a:r>
              <a:rPr lang="en-US" dirty="0"/>
              <a:t> `, () =&gt; {  //use number &gt; greater than ID range, expect 400 })</a:t>
            </a:r>
          </a:p>
          <a:p>
            <a:pPr marL="0" indent="0">
              <a:buNone/>
            </a:pPr>
            <a:r>
              <a:rPr lang="en-US" dirty="0"/>
              <a:t>    it(`${endpoint} Bad ID - /account/badId2 `, () =&gt; {  //use 0 or -1, expect 400 })</a:t>
            </a:r>
          </a:p>
          <a:p>
            <a:pPr marL="0" indent="0">
              <a:buNone/>
            </a:pPr>
            <a:r>
              <a:rPr lang="en-US" dirty="0"/>
              <a:t>    it(`${endpoint} No ID - /account/ `, () =&gt; { // expect 400   })</a:t>
            </a:r>
          </a:p>
          <a:p>
            <a:pPr marL="0" indent="0">
              <a:buNone/>
            </a:pPr>
            <a:r>
              <a:rPr lang="en-US" dirty="0"/>
              <a:t>    it(`${endpoint} Wrong Type ID - /account/string `, () =&gt; { // use string instead of float  })</a:t>
            </a:r>
          </a:p>
          <a:p>
            <a:pPr marL="0" indent="0">
              <a:buNone/>
            </a:pPr>
            <a:r>
              <a:rPr lang="en-US" dirty="0"/>
              <a:t>    it(`${endpoint} Extra Long string ID - /account/</a:t>
            </a:r>
            <a:r>
              <a:rPr lang="en-US" dirty="0" err="1"/>
              <a:t>longString</a:t>
            </a:r>
            <a:r>
              <a:rPr lang="en-US" dirty="0"/>
              <a:t> `, () =&gt; {  // expect 400  })</a:t>
            </a:r>
          </a:p>
          <a:p>
            <a:pPr marL="0" indent="0">
              <a:buNone/>
            </a:pPr>
            <a:r>
              <a:rPr lang="en-US" dirty="0"/>
              <a:t>    it(`${endpoint} Unicode for ID - /account/</a:t>
            </a:r>
            <a:r>
              <a:rPr lang="zh-TW" altLang="en-US" b="0" dirty="0">
                <a:solidFill>
                  <a:srgbClr val="CE9178"/>
                </a:solidFill>
                <a:effectLst/>
                <a:latin typeface="Consolas" panose="020B0609020204030204" pitchFamily="49" charset="0"/>
              </a:rPr>
              <a:t>家庭是永遠的</a:t>
            </a:r>
            <a:r>
              <a:rPr lang="en-US" dirty="0"/>
              <a:t>`, () =&gt; {  //</a:t>
            </a:r>
            <a:r>
              <a:rPr lang="zh-TW" altLang="en-US" b="0" dirty="0">
                <a:solidFill>
                  <a:srgbClr val="CE9178"/>
                </a:solidFill>
                <a:effectLst/>
                <a:latin typeface="Consolas" panose="020B0609020204030204" pitchFamily="49" charset="0"/>
              </a:rPr>
              <a:t>家庭是永遠的</a:t>
            </a:r>
            <a:r>
              <a:rPr lang="en-US" dirty="0"/>
              <a:t> expect 400 })</a:t>
            </a:r>
          </a:p>
          <a:p>
            <a:pPr marL="0" indent="0">
              <a:buNone/>
            </a:pPr>
            <a:r>
              <a:rPr lang="en-US" dirty="0"/>
              <a:t>    it(`${endpoint} Bad Authentication - /account/</a:t>
            </a:r>
            <a:r>
              <a:rPr lang="en-US" dirty="0" err="1"/>
              <a:t>goodId</a:t>
            </a:r>
            <a:r>
              <a:rPr lang="en-US" dirty="0"/>
              <a:t> `, () =&gt; {  //use invalid token - expect 403  })</a:t>
            </a:r>
          </a:p>
          <a:p>
            <a:pPr marL="0" indent="0">
              <a:buNone/>
            </a:pPr>
            <a:r>
              <a:rPr lang="en-US" dirty="0"/>
              <a:t>    it(`${endpoint} No Authentication - /account/</a:t>
            </a:r>
            <a:r>
              <a:rPr lang="en-US" dirty="0" err="1"/>
              <a:t>goodId</a:t>
            </a:r>
            <a:r>
              <a:rPr lang="en-US" dirty="0"/>
              <a:t> `, () =&gt; {  //don’t use authentication - expect 403  })</a:t>
            </a:r>
          </a:p>
          <a:p>
            <a:pPr marL="0" indent="0">
              <a:buNone/>
            </a:pPr>
            <a:r>
              <a:rPr lang="en-US" dirty="0"/>
              <a:t>})</a:t>
            </a:r>
          </a:p>
        </p:txBody>
      </p:sp>
    </p:spTree>
    <p:extLst>
      <p:ext uri="{BB962C8B-B14F-4D97-AF65-F5344CB8AC3E}">
        <p14:creationId xmlns:p14="http://schemas.microsoft.com/office/powerpoint/2010/main" val="336051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3BCA-27D2-DA26-5D95-9AC2F5FB0DAE}"/>
              </a:ext>
            </a:extLst>
          </p:cNvPr>
          <p:cNvSpPr>
            <a:spLocks noGrp="1"/>
          </p:cNvSpPr>
          <p:nvPr>
            <p:ph type="title"/>
          </p:nvPr>
        </p:nvSpPr>
        <p:spPr/>
        <p:txBody>
          <a:bodyPr/>
          <a:lstStyle/>
          <a:p>
            <a:r>
              <a:rPr lang="en-US" dirty="0"/>
              <a:t>Examples of Test Cases</a:t>
            </a:r>
          </a:p>
        </p:txBody>
      </p:sp>
      <p:sp>
        <p:nvSpPr>
          <p:cNvPr id="3" name="Content Placeholder 2">
            <a:extLst>
              <a:ext uri="{FF2B5EF4-FFF2-40B4-BE49-F238E27FC236}">
                <a16:creationId xmlns:a16="http://schemas.microsoft.com/office/drawing/2014/main" id="{67D66812-9F6F-6722-9CB6-816C35BD0D54}"/>
              </a:ext>
            </a:extLst>
          </p:cNvPr>
          <p:cNvSpPr>
            <a:spLocks noGrp="1"/>
          </p:cNvSpPr>
          <p:nvPr>
            <p:ph idx="1"/>
          </p:nvPr>
        </p:nvSpPr>
        <p:spPr/>
        <p:txBody>
          <a:bodyPr/>
          <a:lstStyle/>
          <a:p>
            <a:r>
              <a:rPr lang="en-US" dirty="0"/>
              <a:t>GET – Simple Get Request (easy)</a:t>
            </a:r>
          </a:p>
          <a:p>
            <a:r>
              <a:rPr lang="en-US" dirty="0"/>
              <a:t>POST – (GET – POST – GET – DELETE – GET)</a:t>
            </a:r>
          </a:p>
          <a:p>
            <a:r>
              <a:rPr lang="en-US" dirty="0"/>
              <a:t>PUT – (GET – PUT – GET – POST – GET)</a:t>
            </a:r>
          </a:p>
          <a:p>
            <a:r>
              <a:rPr lang="en-US" dirty="0"/>
              <a:t>DELETE – (same as POST)</a:t>
            </a:r>
          </a:p>
          <a:p>
            <a:pPr marL="0" indent="0">
              <a:buNone/>
            </a:pPr>
            <a:endParaRPr lang="en-US" dirty="0"/>
          </a:p>
          <a:p>
            <a:pPr marL="0" indent="0">
              <a:buNone/>
            </a:pPr>
            <a:r>
              <a:rPr lang="en-US" b="1" dirty="0"/>
              <a:t>Examples</a:t>
            </a:r>
          </a:p>
        </p:txBody>
      </p:sp>
    </p:spTree>
    <p:extLst>
      <p:ext uri="{BB962C8B-B14F-4D97-AF65-F5344CB8AC3E}">
        <p14:creationId xmlns:p14="http://schemas.microsoft.com/office/powerpoint/2010/main" val="294341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4934-D329-EFC1-00CB-1581199930CA}"/>
              </a:ext>
            </a:extLst>
          </p:cNvPr>
          <p:cNvSpPr>
            <a:spLocks noGrp="1"/>
          </p:cNvSpPr>
          <p:nvPr>
            <p:ph type="title"/>
          </p:nvPr>
        </p:nvSpPr>
        <p:spPr>
          <a:xfrm>
            <a:off x="1451579" y="790664"/>
            <a:ext cx="9603275" cy="1130499"/>
          </a:xfrm>
        </p:spPr>
        <p:txBody>
          <a:bodyPr/>
          <a:lstStyle/>
          <a:p>
            <a:r>
              <a:rPr lang="en-US" dirty="0"/>
              <a:t>Code that gets missed or is lower priority</a:t>
            </a:r>
          </a:p>
        </p:txBody>
      </p:sp>
      <p:sp>
        <p:nvSpPr>
          <p:cNvPr id="3" name="Content Placeholder 2">
            <a:extLst>
              <a:ext uri="{FF2B5EF4-FFF2-40B4-BE49-F238E27FC236}">
                <a16:creationId xmlns:a16="http://schemas.microsoft.com/office/drawing/2014/main" id="{FDE36343-1EAC-8503-9001-99759F12EBC0}"/>
              </a:ext>
            </a:extLst>
          </p:cNvPr>
          <p:cNvSpPr>
            <a:spLocks noGrp="1"/>
          </p:cNvSpPr>
          <p:nvPr>
            <p:ph idx="1"/>
          </p:nvPr>
        </p:nvSpPr>
        <p:spPr/>
        <p:txBody>
          <a:bodyPr/>
          <a:lstStyle/>
          <a:p>
            <a:r>
              <a:rPr lang="en-US" dirty="0"/>
              <a:t>Static Data </a:t>
            </a:r>
          </a:p>
          <a:p>
            <a:pPr lvl="1"/>
            <a:r>
              <a:rPr lang="en-US" dirty="0"/>
              <a:t>Using data that is good today but not 6 months from now</a:t>
            </a:r>
          </a:p>
          <a:p>
            <a:pPr lvl="1"/>
            <a:r>
              <a:rPr lang="en-US" dirty="0"/>
              <a:t>Using data that is in the Test Lane but not in the Stage Lane</a:t>
            </a:r>
          </a:p>
          <a:p>
            <a:pPr lvl="1"/>
            <a:r>
              <a:rPr lang="en-US" dirty="0"/>
              <a:t>Solution: create more code to find a record dynamically </a:t>
            </a:r>
          </a:p>
          <a:p>
            <a:r>
              <a:rPr lang="en-US" dirty="0"/>
              <a:t>Complete Data Verification</a:t>
            </a:r>
          </a:p>
          <a:p>
            <a:pPr lvl="1"/>
            <a:r>
              <a:rPr lang="en-US" dirty="0"/>
              <a:t>If it’s in a database it’s hard to get that data, unless I expect static data (see above)</a:t>
            </a:r>
          </a:p>
          <a:p>
            <a:pPr lvl="1"/>
            <a:r>
              <a:rPr lang="en-US" dirty="0"/>
              <a:t>Solution: find a way to make an html request to the database</a:t>
            </a:r>
          </a:p>
          <a:p>
            <a:r>
              <a:rPr lang="en-US" dirty="0"/>
              <a:t>Complete parameter validation</a:t>
            </a:r>
          </a:p>
        </p:txBody>
      </p:sp>
    </p:spTree>
    <p:extLst>
      <p:ext uri="{BB962C8B-B14F-4D97-AF65-F5344CB8AC3E}">
        <p14:creationId xmlns:p14="http://schemas.microsoft.com/office/powerpoint/2010/main" val="262776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E8C5-3DE1-F4F4-D2FB-7071D7A8915B}"/>
              </a:ext>
            </a:extLst>
          </p:cNvPr>
          <p:cNvSpPr>
            <a:spLocks noGrp="1"/>
          </p:cNvSpPr>
          <p:nvPr>
            <p:ph type="title"/>
          </p:nvPr>
        </p:nvSpPr>
        <p:spPr/>
        <p:txBody>
          <a:bodyPr/>
          <a:lstStyle/>
          <a:p>
            <a:r>
              <a:rPr lang="en-US" dirty="0"/>
              <a:t>Project - Repository</a:t>
            </a:r>
          </a:p>
        </p:txBody>
      </p:sp>
      <p:sp>
        <p:nvSpPr>
          <p:cNvPr id="3" name="Content Placeholder 2">
            <a:extLst>
              <a:ext uri="{FF2B5EF4-FFF2-40B4-BE49-F238E27FC236}">
                <a16:creationId xmlns:a16="http://schemas.microsoft.com/office/drawing/2014/main" id="{CA9A9B07-66DE-39F7-D2C5-0B0E6627E77D}"/>
              </a:ext>
            </a:extLst>
          </p:cNvPr>
          <p:cNvSpPr>
            <a:spLocks noGrp="1"/>
          </p:cNvSpPr>
          <p:nvPr>
            <p:ph idx="1"/>
          </p:nvPr>
        </p:nvSpPr>
        <p:spPr/>
        <p:txBody>
          <a:bodyPr>
            <a:normAutofit fontScale="62500" lnSpcReduction="20000"/>
          </a:bodyPr>
          <a:lstStyle/>
          <a:p>
            <a:r>
              <a:rPr lang="en-US" dirty="0"/>
              <a:t>What:  </a:t>
            </a:r>
          </a:p>
          <a:p>
            <a:pPr lvl="1"/>
            <a:r>
              <a:rPr lang="en-US" dirty="0"/>
              <a:t>Choose what works best for you.</a:t>
            </a:r>
          </a:p>
          <a:p>
            <a:pPr lvl="1"/>
            <a:r>
              <a:rPr lang="en-US" dirty="0"/>
              <a:t>Try and stick to team tools.</a:t>
            </a:r>
          </a:p>
          <a:p>
            <a:pPr lvl="1"/>
            <a:r>
              <a:rPr lang="en-US" dirty="0"/>
              <a:t>Many of the Cypress ‘plugins’ and examples use GitHub (40K)</a:t>
            </a:r>
          </a:p>
          <a:p>
            <a:r>
              <a:rPr lang="en-US" dirty="0"/>
              <a:t>Why: </a:t>
            </a:r>
          </a:p>
          <a:p>
            <a:pPr lvl="1"/>
            <a:r>
              <a:rPr lang="en-US" dirty="0"/>
              <a:t>Version Control</a:t>
            </a:r>
          </a:p>
          <a:p>
            <a:pPr lvl="1"/>
            <a:r>
              <a:rPr lang="en-US" dirty="0"/>
              <a:t>Code Reviews</a:t>
            </a:r>
          </a:p>
          <a:p>
            <a:pPr lvl="1"/>
            <a:r>
              <a:rPr lang="en-US" dirty="0"/>
              <a:t>Integration with Pipelines (CI/CD)</a:t>
            </a:r>
          </a:p>
          <a:p>
            <a:r>
              <a:rPr lang="en-US" dirty="0"/>
              <a:t>Who: Everyone</a:t>
            </a:r>
          </a:p>
          <a:p>
            <a:r>
              <a:rPr lang="en-US" dirty="0"/>
              <a:t>Where: Local and Remote (backed up)</a:t>
            </a:r>
          </a:p>
          <a:p>
            <a:r>
              <a:rPr lang="en-US" dirty="0"/>
              <a:t>When:  Always – best to start that way</a:t>
            </a:r>
          </a:p>
          <a:p>
            <a:r>
              <a:rPr lang="en-US" dirty="0"/>
              <a:t>How: Have a documented process (Branches, PRs, Code Reviews)</a:t>
            </a:r>
          </a:p>
        </p:txBody>
      </p:sp>
    </p:spTree>
    <p:extLst>
      <p:ext uri="{BB962C8B-B14F-4D97-AF65-F5344CB8AC3E}">
        <p14:creationId xmlns:p14="http://schemas.microsoft.com/office/powerpoint/2010/main" val="214617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8B6E-1458-41B9-891D-62CA58108DED}"/>
              </a:ext>
            </a:extLst>
          </p:cNvPr>
          <p:cNvSpPr>
            <a:spLocks noGrp="1"/>
          </p:cNvSpPr>
          <p:nvPr>
            <p:ph type="title"/>
          </p:nvPr>
        </p:nvSpPr>
        <p:spPr/>
        <p:txBody>
          <a:bodyPr/>
          <a:lstStyle/>
          <a:p>
            <a:r>
              <a:rPr lang="en-US" dirty="0"/>
              <a:t>BaseTest.js</a:t>
            </a:r>
          </a:p>
        </p:txBody>
      </p:sp>
      <p:sp>
        <p:nvSpPr>
          <p:cNvPr id="3" name="Content Placeholder 2">
            <a:extLst>
              <a:ext uri="{FF2B5EF4-FFF2-40B4-BE49-F238E27FC236}">
                <a16:creationId xmlns:a16="http://schemas.microsoft.com/office/drawing/2014/main" id="{2757AD71-E46D-3581-8655-733BF594D55F}"/>
              </a:ext>
            </a:extLst>
          </p:cNvPr>
          <p:cNvSpPr>
            <a:spLocks noGrp="1"/>
          </p:cNvSpPr>
          <p:nvPr>
            <p:ph idx="1"/>
          </p:nvPr>
        </p:nvSpPr>
        <p:spPr/>
        <p:txBody>
          <a:bodyPr/>
          <a:lstStyle/>
          <a:p>
            <a:pPr marL="0" indent="0">
              <a:buNone/>
            </a:pPr>
            <a:r>
              <a:rPr lang="en-US" dirty="0"/>
              <a:t>This is the fundamental object that all tests are built on.</a:t>
            </a:r>
          </a:p>
          <a:p>
            <a:r>
              <a:rPr lang="en-US" dirty="0"/>
              <a:t>Common Variables</a:t>
            </a:r>
          </a:p>
          <a:p>
            <a:r>
              <a:rPr lang="en-US" dirty="0"/>
              <a:t>Common Functions</a:t>
            </a:r>
          </a:p>
          <a:p>
            <a:r>
              <a:rPr lang="en-US" dirty="0"/>
              <a:t>Establish Environment </a:t>
            </a:r>
          </a:p>
          <a:p>
            <a:r>
              <a:rPr lang="en-US" dirty="0"/>
              <a:t>Is the first thing that is instantiated at the beginning of a test file.</a:t>
            </a:r>
          </a:p>
          <a:p>
            <a:pPr marL="0" indent="0">
              <a:buNone/>
            </a:pPr>
            <a:r>
              <a:rPr lang="en-US" dirty="0"/>
              <a:t>Example:</a:t>
            </a:r>
          </a:p>
        </p:txBody>
      </p:sp>
    </p:spTree>
    <p:extLst>
      <p:ext uri="{BB962C8B-B14F-4D97-AF65-F5344CB8AC3E}">
        <p14:creationId xmlns:p14="http://schemas.microsoft.com/office/powerpoint/2010/main" val="37186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9396-023D-17FD-31BC-2687A16E789A}"/>
              </a:ext>
            </a:extLst>
          </p:cNvPr>
          <p:cNvSpPr>
            <a:spLocks noGrp="1"/>
          </p:cNvSpPr>
          <p:nvPr>
            <p:ph type="title"/>
          </p:nvPr>
        </p:nvSpPr>
        <p:spPr/>
        <p:txBody>
          <a:bodyPr/>
          <a:lstStyle/>
          <a:p>
            <a:r>
              <a:rPr lang="en-US" dirty="0"/>
              <a:t>Running Tests</a:t>
            </a:r>
          </a:p>
        </p:txBody>
      </p:sp>
      <p:sp>
        <p:nvSpPr>
          <p:cNvPr id="3" name="Content Placeholder 2">
            <a:extLst>
              <a:ext uri="{FF2B5EF4-FFF2-40B4-BE49-F238E27FC236}">
                <a16:creationId xmlns:a16="http://schemas.microsoft.com/office/drawing/2014/main" id="{2D305527-7335-E30D-8833-5DA594E01262}"/>
              </a:ext>
            </a:extLst>
          </p:cNvPr>
          <p:cNvSpPr>
            <a:spLocks noGrp="1"/>
          </p:cNvSpPr>
          <p:nvPr>
            <p:ph idx="1"/>
          </p:nvPr>
        </p:nvSpPr>
        <p:spPr/>
        <p:txBody>
          <a:bodyPr>
            <a:normAutofit fontScale="92500" lnSpcReduction="20000"/>
          </a:bodyPr>
          <a:lstStyle/>
          <a:p>
            <a:r>
              <a:rPr lang="en-US" dirty="0"/>
              <a:t>Cypress UI Test Runner</a:t>
            </a:r>
          </a:p>
          <a:p>
            <a:r>
              <a:rPr lang="en-US" dirty="0"/>
              <a:t>Command Line</a:t>
            </a:r>
          </a:p>
          <a:p>
            <a:pPr lvl="1"/>
            <a:r>
              <a:rPr lang="en-US" dirty="0"/>
              <a:t>Run code from specific location --spec</a:t>
            </a:r>
          </a:p>
          <a:p>
            <a:pPr lvl="1"/>
            <a:r>
              <a:rPr lang="en-US" dirty="0"/>
              <a:t>Specify Environment Variables --env</a:t>
            </a:r>
          </a:p>
          <a:p>
            <a:pPr lvl="1"/>
            <a:r>
              <a:rPr lang="en-US" dirty="0"/>
              <a:t>Specify Browser --browser</a:t>
            </a:r>
          </a:p>
          <a:p>
            <a:pPr lvl="1"/>
            <a:r>
              <a:rPr lang="en-US" dirty="0"/>
              <a:t>Tags –tag</a:t>
            </a:r>
          </a:p>
          <a:p>
            <a:pPr lvl="1"/>
            <a:r>
              <a:rPr lang="en-US" dirty="0"/>
              <a:t>* Can be added to the package.json file under scripts section</a:t>
            </a:r>
          </a:p>
          <a:p>
            <a:pPr marL="0" indent="0">
              <a:buNone/>
            </a:pPr>
            <a:r>
              <a:rPr lang="en-US" sz="1700" i="1" dirty="0"/>
              <a:t>Examples: </a:t>
            </a:r>
            <a:br>
              <a:rPr lang="en-US" sz="1700" i="1" dirty="0"/>
            </a:br>
            <a:r>
              <a:rPr lang="en-US" sz="1700" i="1" dirty="0"/>
              <a:t>   npx cypress run --spec cypress/e2e/Middleware/* --env lane=test</a:t>
            </a:r>
          </a:p>
          <a:p>
            <a:pPr marL="0" indent="0">
              <a:buNone/>
            </a:pPr>
            <a:r>
              <a:rPr lang="en-US" sz="1700" i="1" dirty="0"/>
              <a:t>   npx cypress run --spec cypress/e2e/**/* --env lane=prod --parallel</a:t>
            </a:r>
          </a:p>
        </p:txBody>
      </p:sp>
    </p:spTree>
    <p:extLst>
      <p:ext uri="{BB962C8B-B14F-4D97-AF65-F5344CB8AC3E}">
        <p14:creationId xmlns:p14="http://schemas.microsoft.com/office/powerpoint/2010/main" val="233626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EBB8-4188-1010-D6B8-68CC3215986D}"/>
              </a:ext>
            </a:extLst>
          </p:cNvPr>
          <p:cNvSpPr>
            <a:spLocks noGrp="1"/>
          </p:cNvSpPr>
          <p:nvPr>
            <p:ph type="title"/>
          </p:nvPr>
        </p:nvSpPr>
        <p:spPr/>
        <p:txBody>
          <a:bodyPr/>
          <a:lstStyle/>
          <a:p>
            <a:r>
              <a:rPr lang="en-US" dirty="0"/>
              <a:t>Reporting Results</a:t>
            </a:r>
          </a:p>
        </p:txBody>
      </p:sp>
      <p:sp>
        <p:nvSpPr>
          <p:cNvPr id="3" name="Content Placeholder 2">
            <a:extLst>
              <a:ext uri="{FF2B5EF4-FFF2-40B4-BE49-F238E27FC236}">
                <a16:creationId xmlns:a16="http://schemas.microsoft.com/office/drawing/2014/main" id="{77EBCA09-5645-11A5-3AE6-DDC6E527D198}"/>
              </a:ext>
            </a:extLst>
          </p:cNvPr>
          <p:cNvSpPr>
            <a:spLocks noGrp="1"/>
          </p:cNvSpPr>
          <p:nvPr>
            <p:ph idx="1"/>
          </p:nvPr>
        </p:nvSpPr>
        <p:spPr/>
        <p:txBody>
          <a:bodyPr/>
          <a:lstStyle/>
          <a:p>
            <a:r>
              <a:rPr lang="en-US" dirty="0"/>
              <a:t>Have a Reporting Strategy</a:t>
            </a:r>
          </a:p>
          <a:p>
            <a:r>
              <a:rPr lang="en-US"/>
              <a:t>Cypress creates one </a:t>
            </a:r>
            <a:r>
              <a:rPr lang="en-US" dirty="0"/>
              <a:t>file per test</a:t>
            </a:r>
          </a:p>
          <a:p>
            <a:r>
              <a:rPr lang="en-US" dirty="0"/>
              <a:t>Plugins to make things better</a:t>
            </a:r>
          </a:p>
          <a:p>
            <a:pPr lvl="1"/>
            <a:r>
              <a:rPr lang="en-US" dirty="0"/>
              <a:t>cypress-</a:t>
            </a:r>
            <a:r>
              <a:rPr lang="en-US" dirty="0" err="1"/>
              <a:t>mochawesome</a:t>
            </a:r>
            <a:r>
              <a:rPr lang="en-US" dirty="0"/>
              <a:t>-reporter – creates an interactive HTML file</a:t>
            </a:r>
          </a:p>
          <a:p>
            <a:pPr lvl="1"/>
            <a:r>
              <a:rPr lang="en-US" dirty="0"/>
              <a:t>cypress-multi-reporters – allows multiple files to be merged into one file</a:t>
            </a:r>
          </a:p>
          <a:p>
            <a:r>
              <a:rPr lang="en-US" dirty="0"/>
              <a:t>Pipelines can store results for runs</a:t>
            </a:r>
          </a:p>
        </p:txBody>
      </p:sp>
    </p:spTree>
    <p:extLst>
      <p:ext uri="{BB962C8B-B14F-4D97-AF65-F5344CB8AC3E}">
        <p14:creationId xmlns:p14="http://schemas.microsoft.com/office/powerpoint/2010/main" val="170868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79A4-54FD-6B92-BC1C-E775E63BBCFF}"/>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8314CE5F-A6B6-CDBA-9172-B0ECE65DDD5A}"/>
              </a:ext>
            </a:extLst>
          </p:cNvPr>
          <p:cNvSpPr>
            <a:spLocks noGrp="1"/>
          </p:cNvSpPr>
          <p:nvPr>
            <p:ph idx="1"/>
          </p:nvPr>
        </p:nvSpPr>
        <p:spPr/>
        <p:txBody>
          <a:bodyPr>
            <a:normAutofit fontScale="85000" lnSpcReduction="10000"/>
          </a:bodyPr>
          <a:lstStyle/>
          <a:p>
            <a:r>
              <a:rPr lang="en-US" dirty="0"/>
              <a:t>30 years in QA Engineering</a:t>
            </a:r>
          </a:p>
          <a:p>
            <a:r>
              <a:rPr lang="en-US" dirty="0"/>
              <a:t>Experience in many varieties of applications </a:t>
            </a:r>
          </a:p>
          <a:p>
            <a:pPr lvl="1"/>
            <a:r>
              <a:rPr lang="en-US" dirty="0"/>
              <a:t>Operating Systems – Unix, Netware, Linux, Windows, HP-UX, OS2, Sun Solaris</a:t>
            </a:r>
          </a:p>
          <a:p>
            <a:pPr lvl="1"/>
            <a:r>
              <a:rPr lang="en-US" dirty="0"/>
              <a:t>Database – Oracle Spatial Data, AWS Redshift, IBM DB2, MS-SQL</a:t>
            </a:r>
          </a:p>
          <a:p>
            <a:pPr lvl="1"/>
            <a:r>
              <a:rPr lang="en-US" dirty="0"/>
              <a:t>Credit Card Processing, Education Testing, CRM, DMS (Dealer </a:t>
            </a:r>
            <a:r>
              <a:rPr lang="en-US" dirty="0" err="1"/>
              <a:t>Mgmt</a:t>
            </a:r>
            <a:r>
              <a:rPr lang="en-US" dirty="0"/>
              <a:t> Sys), ATM Video Conferencing, Email Servers </a:t>
            </a:r>
          </a:p>
          <a:p>
            <a:pPr lvl="1"/>
            <a:r>
              <a:rPr lang="en-US" dirty="0"/>
              <a:t>Security Testing (scanning, pen testing, standards and risk management)</a:t>
            </a:r>
          </a:p>
          <a:p>
            <a:pPr lvl="1"/>
            <a:r>
              <a:rPr lang="en-US" dirty="0"/>
              <a:t>Performance Testing</a:t>
            </a:r>
          </a:p>
          <a:p>
            <a:pPr lvl="1"/>
            <a:r>
              <a:rPr lang="en-US" dirty="0"/>
              <a:t>Automation: Scripting(93), Silk Test, HP WinRunner(97), WatiN/</a:t>
            </a:r>
            <a:r>
              <a:rPr lang="en-US" dirty="0" err="1"/>
              <a:t>WatiJ</a:t>
            </a:r>
            <a:r>
              <a:rPr lang="en-US" dirty="0"/>
              <a:t>, Selenium(05), </a:t>
            </a:r>
            <a:r>
              <a:rPr lang="en-US" dirty="0" err="1"/>
              <a:t>Jmeter</a:t>
            </a:r>
            <a:r>
              <a:rPr lang="en-US" dirty="0"/>
              <a:t>(14), Cypress(22)</a:t>
            </a:r>
          </a:p>
          <a:p>
            <a:pPr lvl="1"/>
            <a:r>
              <a:rPr lang="en-US" dirty="0"/>
              <a:t>APIs – SNMP, SMTP, IMAP, NMAP, DNS, (Novel clustering), app support</a:t>
            </a:r>
          </a:p>
          <a:p>
            <a:r>
              <a:rPr lang="en-US" dirty="0"/>
              <a:t>For Fun: Scouting, Camping, Fishing, Gardening, Family History.</a:t>
            </a:r>
          </a:p>
          <a:p>
            <a:pPr lvl="1"/>
            <a:endParaRPr lang="en-US" dirty="0"/>
          </a:p>
          <a:p>
            <a:pPr lvl="1"/>
            <a:endParaRPr lang="en-US" dirty="0"/>
          </a:p>
        </p:txBody>
      </p:sp>
    </p:spTree>
    <p:extLst>
      <p:ext uri="{BB962C8B-B14F-4D97-AF65-F5344CB8AC3E}">
        <p14:creationId xmlns:p14="http://schemas.microsoft.com/office/powerpoint/2010/main" val="1668444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1D31-7B28-86E2-430B-8FC4752A8410}"/>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75D0A232-8864-F352-E43A-EB87FA74E630}"/>
              </a:ext>
            </a:extLst>
          </p:cNvPr>
          <p:cNvSpPr>
            <a:spLocks noGrp="1"/>
          </p:cNvSpPr>
          <p:nvPr>
            <p:ph idx="1"/>
          </p:nvPr>
        </p:nvSpPr>
        <p:spPr/>
        <p:txBody>
          <a:bodyPr/>
          <a:lstStyle/>
          <a:p>
            <a:r>
              <a:rPr lang="en-US" dirty="0"/>
              <a:t>Identify Types of Auth needed</a:t>
            </a:r>
          </a:p>
          <a:p>
            <a:pPr lvl="1"/>
            <a:r>
              <a:rPr lang="en-US" dirty="0"/>
              <a:t>Client Id – Client Secret</a:t>
            </a:r>
          </a:p>
          <a:p>
            <a:pPr lvl="1"/>
            <a:r>
              <a:rPr lang="en-US" dirty="0"/>
              <a:t>Browser Tokens (cookies)</a:t>
            </a:r>
          </a:p>
          <a:p>
            <a:r>
              <a:rPr lang="en-US" dirty="0"/>
              <a:t>Create Support Methods</a:t>
            </a:r>
          </a:p>
          <a:p>
            <a:pPr lvl="1"/>
            <a:r>
              <a:rPr lang="en-US" dirty="0"/>
              <a:t>Login.js – login function</a:t>
            </a:r>
          </a:p>
          <a:p>
            <a:r>
              <a:rPr lang="en-US" dirty="0"/>
              <a:t>Create secure place for credentials </a:t>
            </a:r>
          </a:p>
          <a:p>
            <a:pPr lvl="1"/>
            <a:r>
              <a:rPr lang="en-US" dirty="0"/>
              <a:t>Locally - cypress.env.js – (not in repository .ignore)</a:t>
            </a:r>
          </a:p>
          <a:p>
            <a:pPr lvl="1"/>
            <a:r>
              <a:rPr lang="en-US" dirty="0"/>
              <a:t>CI/CD Pipeline – pipeline variables</a:t>
            </a:r>
          </a:p>
          <a:p>
            <a:endParaRPr lang="en-US" dirty="0"/>
          </a:p>
        </p:txBody>
      </p:sp>
    </p:spTree>
    <p:extLst>
      <p:ext uri="{BB962C8B-B14F-4D97-AF65-F5344CB8AC3E}">
        <p14:creationId xmlns:p14="http://schemas.microsoft.com/office/powerpoint/2010/main" val="338229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611E-7A64-7FF2-6335-D95E1F11546F}"/>
              </a:ext>
            </a:extLst>
          </p:cNvPr>
          <p:cNvSpPr>
            <a:spLocks noGrp="1"/>
          </p:cNvSpPr>
          <p:nvPr>
            <p:ph type="title"/>
          </p:nvPr>
        </p:nvSpPr>
        <p:spPr/>
        <p:txBody>
          <a:bodyPr/>
          <a:lstStyle/>
          <a:p>
            <a:r>
              <a:rPr lang="en-US" dirty="0"/>
              <a:t>Debugging in Cypress</a:t>
            </a:r>
          </a:p>
        </p:txBody>
      </p:sp>
      <p:sp>
        <p:nvSpPr>
          <p:cNvPr id="3" name="Content Placeholder 2">
            <a:extLst>
              <a:ext uri="{FF2B5EF4-FFF2-40B4-BE49-F238E27FC236}">
                <a16:creationId xmlns:a16="http://schemas.microsoft.com/office/drawing/2014/main" id="{C0BAEB29-FE0E-739B-C6F0-E436DD7EB922}"/>
              </a:ext>
            </a:extLst>
          </p:cNvPr>
          <p:cNvSpPr>
            <a:spLocks noGrp="1"/>
          </p:cNvSpPr>
          <p:nvPr>
            <p:ph idx="1"/>
          </p:nvPr>
        </p:nvSpPr>
        <p:spPr/>
        <p:txBody>
          <a:bodyPr/>
          <a:lstStyle/>
          <a:p>
            <a:r>
              <a:rPr lang="en-US" dirty="0"/>
              <a:t>Through UI</a:t>
            </a:r>
          </a:p>
          <a:p>
            <a:pPr lvl="1"/>
            <a:r>
              <a:rPr lang="en-US" dirty="0"/>
              <a:t>Open </a:t>
            </a:r>
            <a:r>
              <a:rPr lang="en-US" b="0" i="0" dirty="0">
                <a:solidFill>
                  <a:srgbClr val="202124"/>
                </a:solidFill>
                <a:effectLst/>
                <a:latin typeface="Roboto" panose="020B0604020202020204" pitchFamily="2" charset="0"/>
              </a:rPr>
              <a:t>Cypress UI Test Runner </a:t>
            </a:r>
          </a:p>
          <a:p>
            <a:pPr lvl="1"/>
            <a:r>
              <a:rPr lang="en-US" dirty="0">
                <a:solidFill>
                  <a:srgbClr val="202124"/>
                </a:solidFill>
                <a:latin typeface="Roboto" panose="020B0604020202020204" pitchFamily="2" charset="0"/>
              </a:rPr>
              <a:t>Run Test</a:t>
            </a:r>
          </a:p>
          <a:p>
            <a:pPr lvl="1"/>
            <a:r>
              <a:rPr lang="en-US" dirty="0">
                <a:solidFill>
                  <a:srgbClr val="202124"/>
                </a:solidFill>
                <a:latin typeface="Roboto" panose="020B0604020202020204" pitchFamily="2" charset="0"/>
              </a:rPr>
              <a:t>Right-Click Inspect Element on the request</a:t>
            </a:r>
          </a:p>
          <a:p>
            <a:pPr lvl="1"/>
            <a:r>
              <a:rPr lang="en-US" dirty="0">
                <a:solidFill>
                  <a:srgbClr val="202124"/>
                </a:solidFill>
                <a:latin typeface="Roboto" panose="020B0604020202020204" pitchFamily="2" charset="0"/>
              </a:rPr>
              <a:t>Choose Console and expand </a:t>
            </a:r>
            <a:r>
              <a:rPr lang="en-US" b="1" dirty="0">
                <a:solidFill>
                  <a:srgbClr val="202124"/>
                </a:solidFill>
                <a:latin typeface="Roboto" panose="020B0604020202020204" pitchFamily="2" charset="0"/>
              </a:rPr>
              <a:t>Request</a:t>
            </a:r>
            <a:r>
              <a:rPr lang="en-US" dirty="0">
                <a:solidFill>
                  <a:srgbClr val="202124"/>
                </a:solidFill>
                <a:latin typeface="Roboto" panose="020B0604020202020204" pitchFamily="2" charset="0"/>
              </a:rPr>
              <a:t> and </a:t>
            </a:r>
            <a:r>
              <a:rPr lang="en-US" b="1" dirty="0">
                <a:solidFill>
                  <a:srgbClr val="202124"/>
                </a:solidFill>
                <a:latin typeface="Roboto" panose="020B0604020202020204" pitchFamily="2" charset="0"/>
              </a:rPr>
              <a:t>Yielded</a:t>
            </a:r>
          </a:p>
          <a:p>
            <a:r>
              <a:rPr lang="en-US" dirty="0"/>
              <a:t>Using cy.log </a:t>
            </a:r>
          </a:p>
        </p:txBody>
      </p:sp>
    </p:spTree>
    <p:extLst>
      <p:ext uri="{BB962C8B-B14F-4D97-AF65-F5344CB8AC3E}">
        <p14:creationId xmlns:p14="http://schemas.microsoft.com/office/powerpoint/2010/main" val="3888480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D876-BAC3-98E1-2BFD-44C16D590860}"/>
              </a:ext>
            </a:extLst>
          </p:cNvPr>
          <p:cNvSpPr>
            <a:spLocks noGrp="1"/>
          </p:cNvSpPr>
          <p:nvPr>
            <p:ph type="title"/>
          </p:nvPr>
        </p:nvSpPr>
        <p:spPr/>
        <p:txBody>
          <a:bodyPr/>
          <a:lstStyle/>
          <a:p>
            <a:r>
              <a:rPr lang="en-US" dirty="0"/>
              <a:t>Filtering Test – Tags on the Test Cases</a:t>
            </a:r>
          </a:p>
        </p:txBody>
      </p:sp>
      <p:sp>
        <p:nvSpPr>
          <p:cNvPr id="3" name="Content Placeholder 2">
            <a:extLst>
              <a:ext uri="{FF2B5EF4-FFF2-40B4-BE49-F238E27FC236}">
                <a16:creationId xmlns:a16="http://schemas.microsoft.com/office/drawing/2014/main" id="{4F547706-2C10-4E1A-A3F1-3707D6CDCD4D}"/>
              </a:ext>
            </a:extLst>
          </p:cNvPr>
          <p:cNvSpPr>
            <a:spLocks noGrp="1"/>
          </p:cNvSpPr>
          <p:nvPr>
            <p:ph idx="1"/>
          </p:nvPr>
        </p:nvSpPr>
        <p:spPr/>
        <p:txBody>
          <a:bodyPr/>
          <a:lstStyle/>
          <a:p>
            <a:r>
              <a:rPr lang="en-US" dirty="0"/>
              <a:t>Use a NPM library – cypress-tags</a:t>
            </a:r>
          </a:p>
          <a:p>
            <a:r>
              <a:rPr lang="en-US" dirty="0"/>
              <a:t>Allows you to filter the tests that run based on </a:t>
            </a:r>
            <a:r>
              <a:rPr lang="en-US" dirty="0" err="1"/>
              <a:t>cmd</a:t>
            </a:r>
            <a:r>
              <a:rPr lang="en-US" dirty="0"/>
              <a:t>-line parameters</a:t>
            </a:r>
          </a:p>
          <a:p>
            <a:pPr lvl="1"/>
            <a:r>
              <a:rPr lang="en-US" dirty="0"/>
              <a:t>Specific Components</a:t>
            </a:r>
          </a:p>
          <a:p>
            <a:pPr lvl="1"/>
            <a:r>
              <a:rPr lang="en-US" dirty="0"/>
              <a:t>Specific Types of Tests</a:t>
            </a:r>
          </a:p>
          <a:p>
            <a:pPr lvl="1"/>
            <a:r>
              <a:rPr lang="en-US" dirty="0"/>
              <a:t>Can include and/or  exclude tests based on their tags</a:t>
            </a:r>
          </a:p>
          <a:p>
            <a:pPr lvl="1"/>
            <a:endParaRPr lang="en-US" dirty="0"/>
          </a:p>
          <a:p>
            <a:pPr marL="457200" lvl="1" indent="0">
              <a:buNone/>
            </a:pPr>
            <a:r>
              <a:rPr lang="en-US" dirty="0"/>
              <a:t>Reference: https://github.com/annaet/cypress-tags-example</a:t>
            </a:r>
          </a:p>
        </p:txBody>
      </p:sp>
    </p:spTree>
    <p:extLst>
      <p:ext uri="{BB962C8B-B14F-4D97-AF65-F5344CB8AC3E}">
        <p14:creationId xmlns:p14="http://schemas.microsoft.com/office/powerpoint/2010/main" val="194070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5381-BC1F-D7BA-A4C6-9723D8F8BAD0}"/>
              </a:ext>
            </a:extLst>
          </p:cNvPr>
          <p:cNvSpPr>
            <a:spLocks noGrp="1"/>
          </p:cNvSpPr>
          <p:nvPr>
            <p:ph type="title"/>
          </p:nvPr>
        </p:nvSpPr>
        <p:spPr/>
        <p:txBody>
          <a:bodyPr/>
          <a:lstStyle/>
          <a:p>
            <a:r>
              <a:rPr lang="en-US" dirty="0"/>
              <a:t>Tags example</a:t>
            </a:r>
          </a:p>
        </p:txBody>
      </p:sp>
      <p:sp>
        <p:nvSpPr>
          <p:cNvPr id="3" name="Content Placeholder 2">
            <a:extLst>
              <a:ext uri="{FF2B5EF4-FFF2-40B4-BE49-F238E27FC236}">
                <a16:creationId xmlns:a16="http://schemas.microsoft.com/office/drawing/2014/main" id="{950A708F-87E9-E1FC-A616-3AFC754FE09F}"/>
              </a:ext>
            </a:extLst>
          </p:cNvPr>
          <p:cNvSpPr>
            <a:spLocks noGrp="1"/>
          </p:cNvSpPr>
          <p:nvPr>
            <p:ph idx="1"/>
          </p:nvPr>
        </p:nvSpPr>
        <p:spPr/>
        <p:txBody>
          <a:bodyPr>
            <a:normAutofit fontScale="92500" lnSpcReduction="20000"/>
          </a:bodyPr>
          <a:lstStyle/>
          <a:p>
            <a:pPr marL="0" indent="0">
              <a:buNone/>
            </a:pPr>
            <a:r>
              <a:rPr lang="en-US" dirty="0"/>
              <a:t>describe('Run tests with tagged it statements', () =&gt; {</a:t>
            </a:r>
          </a:p>
          <a:p>
            <a:pPr marL="0" indent="0">
              <a:buNone/>
            </a:pPr>
            <a:r>
              <a:rPr lang="en-US" dirty="0"/>
              <a:t>  it(['</a:t>
            </a:r>
            <a:r>
              <a:rPr lang="en-US" dirty="0" err="1"/>
              <a:t>wip</a:t>
            </a:r>
            <a:r>
              <a:rPr lang="en-US" dirty="0"/>
              <a:t>'], 'I am a </a:t>
            </a:r>
            <a:r>
              <a:rPr lang="en-US" dirty="0" err="1"/>
              <a:t>wip</a:t>
            </a:r>
            <a:r>
              <a:rPr lang="en-US" dirty="0"/>
              <a:t> test', () =&gt; { });</a:t>
            </a:r>
          </a:p>
          <a:p>
            <a:pPr marL="0" indent="0">
              <a:buNone/>
            </a:pPr>
            <a:r>
              <a:rPr lang="en-US" dirty="0"/>
              <a:t>  it(['regression', 'smoke'], 'I am a smoke &amp; regression test', () =&gt; { });</a:t>
            </a:r>
          </a:p>
          <a:p>
            <a:pPr marL="0" indent="0">
              <a:buNone/>
            </a:pPr>
            <a:r>
              <a:rPr lang="en-US" dirty="0"/>
              <a:t>  it(['regression'], 'I am a regression test', () =&gt; { });</a:t>
            </a:r>
          </a:p>
          <a:p>
            <a:pPr marL="0" indent="0">
              <a:buNone/>
            </a:pPr>
            <a:r>
              <a:rPr lang="en-US" dirty="0"/>
              <a:t>  it(['smoke'], 'I am a smoke test', () =&gt; { });</a:t>
            </a:r>
          </a:p>
          <a:p>
            <a:pPr marL="0" indent="0">
              <a:buNone/>
            </a:pPr>
            <a:r>
              <a:rPr lang="en-US" dirty="0"/>
              <a:t>  it(['smoke', '</a:t>
            </a:r>
            <a:r>
              <a:rPr lang="en-US" dirty="0" err="1"/>
              <a:t>wip</a:t>
            </a:r>
            <a:r>
              <a:rPr lang="en-US" dirty="0"/>
              <a:t>'], 'I am a </a:t>
            </a:r>
            <a:r>
              <a:rPr lang="en-US" dirty="0" err="1"/>
              <a:t>wip</a:t>
            </a:r>
            <a:r>
              <a:rPr lang="en-US" dirty="0"/>
              <a:t> smoke test', () =&gt; { });</a:t>
            </a:r>
          </a:p>
          <a:p>
            <a:pPr marL="0" indent="0">
              <a:buNone/>
            </a:pPr>
            <a:r>
              <a:rPr lang="en-US" dirty="0"/>
              <a:t>  </a:t>
            </a:r>
            <a:r>
              <a:rPr lang="en-US" dirty="0" err="1"/>
              <a:t>it.skip</a:t>
            </a:r>
            <a:r>
              <a:rPr lang="en-US" dirty="0"/>
              <a:t>(['smoke', '</a:t>
            </a:r>
            <a:r>
              <a:rPr lang="en-US" dirty="0" err="1"/>
              <a:t>wip</a:t>
            </a:r>
            <a:r>
              <a:rPr lang="en-US" dirty="0"/>
              <a:t>', 'regression'], 'I have tags and should always be skipped', () =&gt; { });</a:t>
            </a:r>
          </a:p>
          <a:p>
            <a:pPr marL="0" indent="0">
              <a:buNone/>
            </a:pPr>
            <a:r>
              <a:rPr lang="en-US" dirty="0"/>
              <a:t>});</a:t>
            </a:r>
          </a:p>
        </p:txBody>
      </p:sp>
    </p:spTree>
    <p:extLst>
      <p:ext uri="{BB962C8B-B14F-4D97-AF65-F5344CB8AC3E}">
        <p14:creationId xmlns:p14="http://schemas.microsoft.com/office/powerpoint/2010/main" val="2216449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166E-3C1F-60C7-A5AF-8BBE3AA05ECB}"/>
              </a:ext>
            </a:extLst>
          </p:cNvPr>
          <p:cNvSpPr>
            <a:spLocks noGrp="1"/>
          </p:cNvSpPr>
          <p:nvPr>
            <p:ph type="title"/>
          </p:nvPr>
        </p:nvSpPr>
        <p:spPr/>
        <p:txBody>
          <a:bodyPr/>
          <a:lstStyle/>
          <a:p>
            <a:r>
              <a:rPr lang="en-US" dirty="0"/>
              <a:t>Test Performance</a:t>
            </a:r>
          </a:p>
        </p:txBody>
      </p:sp>
      <p:sp>
        <p:nvSpPr>
          <p:cNvPr id="3" name="Content Placeholder 2">
            <a:extLst>
              <a:ext uri="{FF2B5EF4-FFF2-40B4-BE49-F238E27FC236}">
                <a16:creationId xmlns:a16="http://schemas.microsoft.com/office/drawing/2014/main" id="{3153B4BA-4B71-AE1D-963A-3EA36E7EBF8E}"/>
              </a:ext>
            </a:extLst>
          </p:cNvPr>
          <p:cNvSpPr>
            <a:spLocks noGrp="1"/>
          </p:cNvSpPr>
          <p:nvPr>
            <p:ph idx="1"/>
          </p:nvPr>
        </p:nvSpPr>
        <p:spPr/>
        <p:txBody>
          <a:bodyPr>
            <a:normAutofit/>
          </a:bodyPr>
          <a:lstStyle/>
          <a:p>
            <a:r>
              <a:rPr lang="en-US" dirty="0"/>
              <a:t>Reasons for Performance</a:t>
            </a:r>
          </a:p>
          <a:p>
            <a:pPr lvl="1"/>
            <a:r>
              <a:rPr lang="en-US" dirty="0"/>
              <a:t>Tests seem to run slower in pipeline.</a:t>
            </a:r>
          </a:p>
          <a:p>
            <a:pPr lvl="1"/>
            <a:r>
              <a:rPr lang="en-US" dirty="0"/>
              <a:t>A lot of tests</a:t>
            </a:r>
          </a:p>
          <a:p>
            <a:pPr lvl="1"/>
            <a:r>
              <a:rPr lang="en-US" dirty="0"/>
              <a:t>Repetitive Authentication</a:t>
            </a:r>
          </a:p>
          <a:p>
            <a:r>
              <a:rPr lang="en-US" dirty="0"/>
              <a:t>Ways to Fix It</a:t>
            </a:r>
          </a:p>
          <a:p>
            <a:pPr lvl="1"/>
            <a:r>
              <a:rPr lang="en-US" dirty="0"/>
              <a:t>Remove Cypress Extra Features (</a:t>
            </a:r>
            <a:r>
              <a:rPr lang="en-US" dirty="0" err="1"/>
              <a:t>screenshotOnRunFailure</a:t>
            </a:r>
            <a:r>
              <a:rPr lang="en-US" dirty="0"/>
              <a:t>, video, </a:t>
            </a:r>
            <a:r>
              <a:rPr lang="en-US" dirty="0" err="1"/>
              <a:t>videoUploadOnPasses</a:t>
            </a:r>
            <a:r>
              <a:rPr lang="en-US" dirty="0"/>
              <a:t>)</a:t>
            </a:r>
          </a:p>
          <a:p>
            <a:pPr lvl="1"/>
            <a:r>
              <a:rPr lang="en-US" dirty="0"/>
              <a:t>Run one big test rather than several small ones (login happens once)</a:t>
            </a:r>
          </a:p>
          <a:p>
            <a:pPr lvl="1"/>
            <a:r>
              <a:rPr lang="en-US" dirty="0"/>
              <a:t>Use parallelization </a:t>
            </a:r>
          </a:p>
        </p:txBody>
      </p:sp>
    </p:spTree>
    <p:extLst>
      <p:ext uri="{BB962C8B-B14F-4D97-AF65-F5344CB8AC3E}">
        <p14:creationId xmlns:p14="http://schemas.microsoft.com/office/powerpoint/2010/main" val="3852834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7EF5-B5EF-85C7-1FB0-3E18BD90871D}"/>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7AA228D2-003E-330D-72D5-DF7863C1D6AD}"/>
              </a:ext>
            </a:extLst>
          </p:cNvPr>
          <p:cNvSpPr>
            <a:spLocks noGrp="1"/>
          </p:cNvSpPr>
          <p:nvPr>
            <p:ph idx="1"/>
          </p:nvPr>
        </p:nvSpPr>
        <p:spPr/>
        <p:txBody>
          <a:bodyPr/>
          <a:lstStyle/>
          <a:p>
            <a:r>
              <a:rPr lang="en-US" dirty="0"/>
              <a:t>Make results visible to everyone – (mocha-awesome)</a:t>
            </a:r>
          </a:p>
          <a:p>
            <a:r>
              <a:rPr lang="en-US" dirty="0"/>
              <a:t>Have a Results Strategy.</a:t>
            </a:r>
          </a:p>
          <a:p>
            <a:r>
              <a:rPr lang="en-US" dirty="0"/>
              <a:t>Pipeline can store Results as artifacts</a:t>
            </a:r>
          </a:p>
          <a:p>
            <a:pPr marL="0" indent="0">
              <a:buNone/>
            </a:pPr>
            <a:endParaRPr lang="en-US" dirty="0"/>
          </a:p>
        </p:txBody>
      </p:sp>
    </p:spTree>
    <p:extLst>
      <p:ext uri="{BB962C8B-B14F-4D97-AF65-F5344CB8AC3E}">
        <p14:creationId xmlns:p14="http://schemas.microsoft.com/office/powerpoint/2010/main" val="395512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3C33-9485-4AE4-42B4-1F97FA0C7BBE}"/>
              </a:ext>
            </a:extLst>
          </p:cNvPr>
          <p:cNvSpPr>
            <a:spLocks noGrp="1"/>
          </p:cNvSpPr>
          <p:nvPr>
            <p:ph type="title"/>
          </p:nvPr>
        </p:nvSpPr>
        <p:spPr/>
        <p:txBody>
          <a:bodyPr/>
          <a:lstStyle/>
          <a:p>
            <a:r>
              <a:rPr lang="en-US" dirty="0"/>
              <a:t>Pipeline Integration</a:t>
            </a:r>
          </a:p>
        </p:txBody>
      </p:sp>
      <p:sp>
        <p:nvSpPr>
          <p:cNvPr id="3" name="Content Placeholder 2">
            <a:extLst>
              <a:ext uri="{FF2B5EF4-FFF2-40B4-BE49-F238E27FC236}">
                <a16:creationId xmlns:a16="http://schemas.microsoft.com/office/drawing/2014/main" id="{E203E39F-4EB3-227C-9EBC-FDBBE7754A5C}"/>
              </a:ext>
            </a:extLst>
          </p:cNvPr>
          <p:cNvSpPr>
            <a:spLocks noGrp="1"/>
          </p:cNvSpPr>
          <p:nvPr>
            <p:ph idx="1"/>
          </p:nvPr>
        </p:nvSpPr>
        <p:spPr/>
        <p:txBody>
          <a:bodyPr>
            <a:normAutofit/>
          </a:bodyPr>
          <a:lstStyle/>
          <a:p>
            <a:pPr marL="0" indent="0">
              <a:buNone/>
            </a:pPr>
            <a:r>
              <a:rPr lang="en-US" dirty="0"/>
              <a:t>In order to get to Continuous Integration /Continuous Deployment you need to have automation that is automated – runs when code is built and deployed.</a:t>
            </a:r>
          </a:p>
          <a:p>
            <a:pPr marL="0" indent="0">
              <a:buNone/>
            </a:pPr>
            <a:r>
              <a:rPr lang="en-US" dirty="0"/>
              <a:t>Benefits:</a:t>
            </a:r>
          </a:p>
          <a:p>
            <a:r>
              <a:rPr lang="en-US" dirty="0"/>
              <a:t>Immediate notification when something is breaking</a:t>
            </a:r>
          </a:p>
          <a:p>
            <a:r>
              <a:rPr lang="en-US" dirty="0"/>
              <a:t>Can be triggered by any team member</a:t>
            </a:r>
          </a:p>
          <a:p>
            <a:r>
              <a:rPr lang="en-US" dirty="0"/>
              <a:t>Can be run on a schedule (nightly)</a:t>
            </a:r>
          </a:p>
          <a:p>
            <a:pPr marL="0" indent="0">
              <a:buNone/>
            </a:pPr>
            <a:endParaRPr lang="en-US" dirty="0"/>
          </a:p>
        </p:txBody>
      </p:sp>
    </p:spTree>
    <p:extLst>
      <p:ext uri="{BB962C8B-B14F-4D97-AF65-F5344CB8AC3E}">
        <p14:creationId xmlns:p14="http://schemas.microsoft.com/office/powerpoint/2010/main" val="266348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0E73-6493-ED53-9787-9AE4CBC336ED}"/>
              </a:ext>
            </a:extLst>
          </p:cNvPr>
          <p:cNvSpPr>
            <a:spLocks noGrp="1"/>
          </p:cNvSpPr>
          <p:nvPr>
            <p:ph type="title"/>
          </p:nvPr>
        </p:nvSpPr>
        <p:spPr/>
        <p:txBody>
          <a:bodyPr/>
          <a:lstStyle/>
          <a:p>
            <a:r>
              <a:rPr lang="en-US" dirty="0"/>
              <a:t>Create Coding Standards</a:t>
            </a:r>
          </a:p>
        </p:txBody>
      </p:sp>
      <p:sp>
        <p:nvSpPr>
          <p:cNvPr id="3" name="Content Placeholder 2">
            <a:extLst>
              <a:ext uri="{FF2B5EF4-FFF2-40B4-BE49-F238E27FC236}">
                <a16:creationId xmlns:a16="http://schemas.microsoft.com/office/drawing/2014/main" id="{BF098168-C0FD-096B-0886-FD0EF03E6A8D}"/>
              </a:ext>
            </a:extLst>
          </p:cNvPr>
          <p:cNvSpPr>
            <a:spLocks noGrp="1"/>
          </p:cNvSpPr>
          <p:nvPr>
            <p:ph idx="1"/>
          </p:nvPr>
        </p:nvSpPr>
        <p:spPr/>
        <p:txBody>
          <a:bodyPr/>
          <a:lstStyle/>
          <a:p>
            <a:pPr marL="0" indent="0">
              <a:buNone/>
            </a:pPr>
            <a:r>
              <a:rPr lang="en-US" sz="1600" b="0" i="1" dirty="0">
                <a:solidFill>
                  <a:srgbClr val="292929"/>
                </a:solidFill>
                <a:effectLst/>
                <a:latin typeface="source-serif-pro"/>
              </a:rPr>
              <a:t>“You should name a variable using the same care with which you name a first-born child.” — Robert C. Martin</a:t>
            </a:r>
            <a:endParaRPr lang="en-US" sz="1600" dirty="0"/>
          </a:p>
          <a:p>
            <a:r>
              <a:rPr lang="en-US" dirty="0"/>
              <a:t>Naming Conventions </a:t>
            </a:r>
            <a:r>
              <a:rPr lang="en-US" sz="1800" i="1" dirty="0"/>
              <a:t>– Ex: GetSwapiPersonTests.cy.js</a:t>
            </a:r>
            <a:endParaRPr lang="en-US" i="1" dirty="0"/>
          </a:p>
          <a:p>
            <a:r>
              <a:rPr lang="en-US" dirty="0"/>
              <a:t>Variable Naming – global/local variables, classes, functions, </a:t>
            </a:r>
            <a:r>
              <a:rPr lang="en-US" dirty="0" err="1"/>
              <a:t>etc</a:t>
            </a:r>
            <a:endParaRPr lang="en-US" dirty="0"/>
          </a:p>
          <a:p>
            <a:r>
              <a:rPr lang="en-US" dirty="0"/>
              <a:t>Tabs and Spacing – be consistent as a team </a:t>
            </a:r>
          </a:p>
          <a:p>
            <a:r>
              <a:rPr lang="en-US" dirty="0"/>
              <a:t>DRY (Don’t Repeat Yourself) principle.  Create functions for repetitive code.</a:t>
            </a:r>
          </a:p>
          <a:p>
            <a:r>
              <a:rPr lang="en-US" dirty="0"/>
              <a:t>Don’t use lengthy functions.</a:t>
            </a:r>
          </a:p>
        </p:txBody>
      </p:sp>
    </p:spTree>
    <p:extLst>
      <p:ext uri="{BB962C8B-B14F-4D97-AF65-F5344CB8AC3E}">
        <p14:creationId xmlns:p14="http://schemas.microsoft.com/office/powerpoint/2010/main" val="2097791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75DE-FFB9-7908-A172-7D7368D86FA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FAC9840-5397-51E4-9CC8-A514D3C4AFB4}"/>
              </a:ext>
            </a:extLst>
          </p:cNvPr>
          <p:cNvSpPr>
            <a:spLocks noGrp="1"/>
          </p:cNvSpPr>
          <p:nvPr>
            <p:ph idx="1"/>
          </p:nvPr>
        </p:nvSpPr>
        <p:spPr/>
        <p:txBody>
          <a:bodyPr>
            <a:normAutofit lnSpcReduction="10000"/>
          </a:bodyPr>
          <a:lstStyle/>
          <a:p>
            <a:r>
              <a:rPr lang="en-US" dirty="0"/>
              <a:t>Questions</a:t>
            </a:r>
          </a:p>
          <a:p>
            <a:endParaRPr lang="en-US" dirty="0"/>
          </a:p>
          <a:p>
            <a:pPr marL="0" indent="0">
              <a:buNone/>
            </a:pPr>
            <a:endParaRPr lang="en-US"/>
          </a:p>
          <a:p>
            <a:pPr marL="0" indent="0">
              <a:buNone/>
            </a:pPr>
            <a:endParaRPr lang="en-US"/>
          </a:p>
          <a:p>
            <a:pPr marL="0" indent="0">
              <a:buNone/>
            </a:pPr>
            <a:endParaRPr lang="en-US" dirty="0"/>
          </a:p>
          <a:p>
            <a:pPr marL="0" indent="0">
              <a:buNone/>
            </a:pPr>
            <a:r>
              <a:rPr lang="en-US" dirty="0">
                <a:solidFill>
                  <a:schemeClr val="accent6">
                    <a:lumMod val="75000"/>
                  </a:schemeClr>
                </a:solidFill>
                <a:hlinkClick r:id="rId2">
                  <a:extLst>
                    <a:ext uri="{A12FA001-AC4F-418D-AE19-62706E023703}">
                      <ahyp:hlinkClr xmlns:ahyp="http://schemas.microsoft.com/office/drawing/2018/hyperlinkcolor" val="tx"/>
                    </a:ext>
                  </a:extLst>
                </a:hlinkClick>
              </a:rPr>
              <a:t>patterfinna@gmail.com</a:t>
            </a:r>
            <a:br>
              <a:rPr lang="en-US" dirty="0">
                <a:solidFill>
                  <a:schemeClr val="accent6">
                    <a:lumMod val="75000"/>
                  </a:schemeClr>
                </a:solidFill>
              </a:rPr>
            </a:br>
            <a:r>
              <a:rPr lang="en-US" dirty="0">
                <a:solidFill>
                  <a:schemeClr val="accent6">
                    <a:lumMod val="75000"/>
                  </a:schemeClr>
                </a:solidFill>
              </a:rPr>
              <a:t>LinkedIn: Gregory Alan (Greg) Patterson</a:t>
            </a:r>
            <a:br>
              <a:rPr lang="en-US" dirty="0">
                <a:solidFill>
                  <a:schemeClr val="accent6">
                    <a:lumMod val="75000"/>
                  </a:schemeClr>
                </a:solidFill>
              </a:rPr>
            </a:br>
            <a:r>
              <a:rPr lang="en-US" dirty="0" err="1">
                <a:solidFill>
                  <a:srgbClr val="FA2B5C"/>
                </a:solidFill>
                <a:hlinkClick r:id="rId3">
                  <a:extLst>
                    <a:ext uri="{A12FA001-AC4F-418D-AE19-62706E023703}">
                      <ahyp:hlinkClr xmlns:ahyp="http://schemas.microsoft.com/office/drawing/2018/hyperlinkcolor" val="tx"/>
                    </a:ext>
                  </a:extLst>
                </a:hlinkClick>
              </a:rPr>
              <a:t>SaratogaHazel</a:t>
            </a:r>
            <a:r>
              <a:rPr lang="en-US" dirty="0">
                <a:solidFill>
                  <a:srgbClr val="FA2B5C"/>
                </a:solidFill>
                <a:hlinkClick r:id="rId3">
                  <a:extLst>
                    <a:ext uri="{A12FA001-AC4F-418D-AE19-62706E023703}">
                      <ahyp:hlinkClr xmlns:ahyp="http://schemas.microsoft.com/office/drawing/2018/hyperlinkcolor" val="tx"/>
                    </a:ext>
                  </a:extLst>
                </a:hlinkClick>
              </a:rPr>
              <a:t>/</a:t>
            </a:r>
            <a:r>
              <a:rPr lang="en-US" dirty="0" err="1">
                <a:solidFill>
                  <a:srgbClr val="FA2B5C"/>
                </a:solidFill>
                <a:hlinkClick r:id="rId3">
                  <a:extLst>
                    <a:ext uri="{A12FA001-AC4F-418D-AE19-62706E023703}">
                      <ahyp:hlinkClr xmlns:ahyp="http://schemas.microsoft.com/office/drawing/2018/hyperlinkcolor" val="tx"/>
                    </a:ext>
                  </a:extLst>
                </a:hlinkClick>
              </a:rPr>
              <a:t>CypressAPITesting</a:t>
            </a:r>
            <a:r>
              <a:rPr lang="en-US" dirty="0">
                <a:solidFill>
                  <a:schemeClr val="accent6">
                    <a:lumMod val="75000"/>
                  </a:schemeClr>
                </a:solidFill>
                <a:hlinkClick r:id="rId3">
                  <a:extLst>
                    <a:ext uri="{A12FA001-AC4F-418D-AE19-62706E023703}">
                      <ahyp:hlinkClr xmlns:ahyp="http://schemas.microsoft.com/office/drawing/2018/hyperlinkcolor" val="tx"/>
                    </a:ext>
                  </a:extLst>
                </a:hlinkClick>
              </a:rPr>
              <a:t> (github.com)</a:t>
            </a:r>
            <a:endParaRPr lang="en-US" dirty="0">
              <a:solidFill>
                <a:schemeClr val="accent6">
                  <a:lumMod val="75000"/>
                </a:schemeClr>
              </a:solidFill>
            </a:endParaRPr>
          </a:p>
        </p:txBody>
      </p:sp>
    </p:spTree>
    <p:extLst>
      <p:ext uri="{BB962C8B-B14F-4D97-AF65-F5344CB8AC3E}">
        <p14:creationId xmlns:p14="http://schemas.microsoft.com/office/powerpoint/2010/main" val="3315729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75DE-FFB9-7908-A172-7D7368D86FA1}"/>
              </a:ext>
            </a:extLst>
          </p:cNvPr>
          <p:cNvSpPr>
            <a:spLocks noGrp="1"/>
          </p:cNvSpPr>
          <p:nvPr>
            <p:ph type="title"/>
          </p:nvPr>
        </p:nvSpPr>
        <p:spPr/>
        <p:txBody>
          <a:bodyPr/>
          <a:lstStyle/>
          <a:p>
            <a:r>
              <a:rPr lang="en-US" dirty="0"/>
              <a:t>Cool Tips and Tricks</a:t>
            </a:r>
          </a:p>
        </p:txBody>
      </p:sp>
      <p:sp>
        <p:nvSpPr>
          <p:cNvPr id="3" name="Content Placeholder 2">
            <a:extLst>
              <a:ext uri="{FF2B5EF4-FFF2-40B4-BE49-F238E27FC236}">
                <a16:creationId xmlns:a16="http://schemas.microsoft.com/office/drawing/2014/main" id="{8FAC9840-5397-51E4-9CC8-A514D3C4AFB4}"/>
              </a:ext>
            </a:extLst>
          </p:cNvPr>
          <p:cNvSpPr>
            <a:spLocks noGrp="1"/>
          </p:cNvSpPr>
          <p:nvPr>
            <p:ph idx="1"/>
          </p:nvPr>
        </p:nvSpPr>
        <p:spPr/>
        <p:txBody>
          <a:bodyPr>
            <a:normAutofit lnSpcReduction="10000"/>
          </a:bodyPr>
          <a:lstStyle/>
          <a:p>
            <a:r>
              <a:rPr lang="en-US" dirty="0"/>
              <a:t>Use wild cards in call to an element in the page</a:t>
            </a:r>
          </a:p>
          <a:p>
            <a:r>
              <a:rPr lang="en-US" dirty="0"/>
              <a:t>Use `` instead of  ‘’ or “”</a:t>
            </a:r>
          </a:p>
          <a:p>
            <a:r>
              <a:rPr lang="en-US" dirty="0"/>
              <a:t>Global Variables</a:t>
            </a:r>
          </a:p>
          <a:p>
            <a:r>
              <a:rPr lang="en-US" dirty="0"/>
              <a:t>Command-line Calls</a:t>
            </a:r>
          </a:p>
          <a:p>
            <a:r>
              <a:rPr lang="en-US" dirty="0"/>
              <a:t>Don’t need ‘;’ at the end of each line</a:t>
            </a:r>
          </a:p>
          <a:p>
            <a:r>
              <a:rPr lang="en-US" dirty="0"/>
              <a:t>Intercept – Catching API completion</a:t>
            </a:r>
          </a:p>
          <a:p>
            <a:pPr lvl="1"/>
            <a:r>
              <a:rPr lang="en-US" dirty="0"/>
              <a:t>Can use wildcard in the URL</a:t>
            </a:r>
          </a:p>
          <a:p>
            <a:pPr lvl="1"/>
            <a:r>
              <a:rPr lang="en-US" dirty="0"/>
              <a:t>Can wait more than once for the same API call</a:t>
            </a:r>
          </a:p>
        </p:txBody>
      </p:sp>
    </p:spTree>
    <p:extLst>
      <p:ext uri="{BB962C8B-B14F-4D97-AF65-F5344CB8AC3E}">
        <p14:creationId xmlns:p14="http://schemas.microsoft.com/office/powerpoint/2010/main" val="344798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D4F4-6A7C-B967-8454-B4B8B0B64433}"/>
              </a:ext>
            </a:extLst>
          </p:cNvPr>
          <p:cNvSpPr>
            <a:spLocks noGrp="1"/>
          </p:cNvSpPr>
          <p:nvPr>
            <p:ph type="title"/>
          </p:nvPr>
        </p:nvSpPr>
        <p:spPr/>
        <p:txBody>
          <a:bodyPr/>
          <a:lstStyle/>
          <a:p>
            <a:r>
              <a:rPr lang="en-US" dirty="0"/>
              <a:t>API Automation with Cypress</a:t>
            </a:r>
          </a:p>
        </p:txBody>
      </p:sp>
      <p:sp>
        <p:nvSpPr>
          <p:cNvPr id="3" name="Content Placeholder 2">
            <a:extLst>
              <a:ext uri="{FF2B5EF4-FFF2-40B4-BE49-F238E27FC236}">
                <a16:creationId xmlns:a16="http://schemas.microsoft.com/office/drawing/2014/main" id="{D3F5DD78-1CCB-AD99-A3EB-DE29C5BE3938}"/>
              </a:ext>
            </a:extLst>
          </p:cNvPr>
          <p:cNvSpPr>
            <a:spLocks noGrp="1"/>
          </p:cNvSpPr>
          <p:nvPr>
            <p:ph idx="1"/>
          </p:nvPr>
        </p:nvSpPr>
        <p:spPr/>
        <p:txBody>
          <a:bodyPr>
            <a:normAutofit/>
          </a:bodyPr>
          <a:lstStyle/>
          <a:p>
            <a:r>
              <a:rPr lang="en-US" dirty="0"/>
              <a:t>Framework</a:t>
            </a:r>
          </a:p>
          <a:p>
            <a:r>
              <a:rPr lang="en-US" dirty="0"/>
              <a:t>API Automation Strategy</a:t>
            </a:r>
          </a:p>
          <a:p>
            <a:r>
              <a:rPr lang="en-US" dirty="0"/>
              <a:t>Writing Tests</a:t>
            </a:r>
          </a:p>
          <a:p>
            <a:r>
              <a:rPr lang="en-US" dirty="0"/>
              <a:t>Debugging Tests</a:t>
            </a:r>
          </a:p>
          <a:p>
            <a:r>
              <a:rPr lang="en-US" dirty="0"/>
              <a:t>Running Tests</a:t>
            </a:r>
          </a:p>
          <a:p>
            <a:r>
              <a:rPr lang="en-US" dirty="0"/>
              <a:t>Viewing the Results</a:t>
            </a:r>
          </a:p>
        </p:txBody>
      </p:sp>
    </p:spTree>
    <p:extLst>
      <p:ext uri="{BB962C8B-B14F-4D97-AF65-F5344CB8AC3E}">
        <p14:creationId xmlns:p14="http://schemas.microsoft.com/office/powerpoint/2010/main" val="924583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401D-22EE-83B7-B118-0CE65A2638C6}"/>
              </a:ext>
            </a:extLst>
          </p:cNvPr>
          <p:cNvSpPr>
            <a:spLocks noGrp="1"/>
          </p:cNvSpPr>
          <p:nvPr>
            <p:ph type="title"/>
          </p:nvPr>
        </p:nvSpPr>
        <p:spPr/>
        <p:txBody>
          <a:bodyPr/>
          <a:lstStyle/>
          <a:p>
            <a:r>
              <a:rPr lang="en-US" dirty="0" err="1"/>
              <a:t>Javascript</a:t>
            </a:r>
            <a:r>
              <a:rPr lang="en-US" dirty="0"/>
              <a:t> - Need to Know</a:t>
            </a:r>
          </a:p>
        </p:txBody>
      </p:sp>
      <p:sp>
        <p:nvSpPr>
          <p:cNvPr id="3" name="Content Placeholder 2">
            <a:extLst>
              <a:ext uri="{FF2B5EF4-FFF2-40B4-BE49-F238E27FC236}">
                <a16:creationId xmlns:a16="http://schemas.microsoft.com/office/drawing/2014/main" id="{C38C7A61-80D2-3A30-6F3A-564E5C3700FB}"/>
              </a:ext>
            </a:extLst>
          </p:cNvPr>
          <p:cNvSpPr>
            <a:spLocks noGrp="1"/>
          </p:cNvSpPr>
          <p:nvPr>
            <p:ph idx="1"/>
          </p:nvPr>
        </p:nvSpPr>
        <p:spPr/>
        <p:txBody>
          <a:bodyPr/>
          <a:lstStyle/>
          <a:p>
            <a:r>
              <a:rPr lang="en-US" dirty="0"/>
              <a:t>No multithreading – need to nest requests to do end-to-end testing</a:t>
            </a:r>
          </a:p>
          <a:p>
            <a:r>
              <a:rPr lang="en-US" dirty="0"/>
              <a:t>Global Variables – can’t pass from other functions</a:t>
            </a:r>
          </a:p>
        </p:txBody>
      </p:sp>
    </p:spTree>
    <p:extLst>
      <p:ext uri="{BB962C8B-B14F-4D97-AF65-F5344CB8AC3E}">
        <p14:creationId xmlns:p14="http://schemas.microsoft.com/office/powerpoint/2010/main" val="1907942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A928-B1C0-29CA-530F-A1692D49A31B}"/>
              </a:ext>
            </a:extLst>
          </p:cNvPr>
          <p:cNvSpPr>
            <a:spLocks noGrp="1"/>
          </p:cNvSpPr>
          <p:nvPr>
            <p:ph type="title"/>
          </p:nvPr>
        </p:nvSpPr>
        <p:spPr>
          <a:xfrm>
            <a:off x="1451579" y="804520"/>
            <a:ext cx="9603275" cy="587136"/>
          </a:xfrm>
        </p:spPr>
        <p:txBody>
          <a:bodyPr/>
          <a:lstStyle/>
          <a:p>
            <a:r>
              <a:rPr lang="en-US" dirty="0"/>
              <a:t>Getting Cypress Installed</a:t>
            </a:r>
          </a:p>
        </p:txBody>
      </p:sp>
      <p:sp>
        <p:nvSpPr>
          <p:cNvPr id="3" name="Content Placeholder 2">
            <a:extLst>
              <a:ext uri="{FF2B5EF4-FFF2-40B4-BE49-F238E27FC236}">
                <a16:creationId xmlns:a16="http://schemas.microsoft.com/office/drawing/2014/main" id="{BD61EAB8-78BB-0ADA-FF39-62873FE90E8C}"/>
              </a:ext>
            </a:extLst>
          </p:cNvPr>
          <p:cNvSpPr>
            <a:spLocks noGrp="1"/>
          </p:cNvSpPr>
          <p:nvPr>
            <p:ph idx="1"/>
          </p:nvPr>
        </p:nvSpPr>
        <p:spPr>
          <a:xfrm>
            <a:off x="1451578" y="1835844"/>
            <a:ext cx="9603275" cy="4181831"/>
          </a:xfrm>
        </p:spPr>
        <p:txBody>
          <a:bodyPr/>
          <a:lstStyle/>
          <a:p>
            <a:r>
              <a:rPr lang="en-US" dirty="0"/>
              <a:t>Download and install Microsoft Visual Code (Free)</a:t>
            </a:r>
          </a:p>
          <a:p>
            <a:r>
              <a:rPr lang="en-US" dirty="0"/>
              <a:t>Download and install Node.js (18.x is the latest)</a:t>
            </a:r>
          </a:p>
          <a:p>
            <a:r>
              <a:rPr lang="en-US" dirty="0"/>
              <a:t>Download and install </a:t>
            </a:r>
            <a:r>
              <a:rPr lang="en-US" dirty="0" err="1"/>
              <a:t>Github</a:t>
            </a:r>
            <a:r>
              <a:rPr lang="en-US" dirty="0"/>
              <a:t> Bash (To create a repository for my code)</a:t>
            </a:r>
          </a:p>
          <a:p>
            <a:r>
              <a:rPr lang="en-US" dirty="0"/>
              <a:t>Download and install Cypress (12.7.0 was the latest)</a:t>
            </a:r>
          </a:p>
          <a:p>
            <a:r>
              <a:rPr lang="en-US" dirty="0"/>
              <a:t>Create a directory for the project and go there</a:t>
            </a:r>
          </a:p>
          <a:p>
            <a:r>
              <a:rPr lang="en-US" dirty="0"/>
              <a:t># npm </a:t>
            </a:r>
            <a:r>
              <a:rPr lang="en-US" dirty="0" err="1"/>
              <a:t>init</a:t>
            </a:r>
            <a:endParaRPr lang="en-US" dirty="0"/>
          </a:p>
          <a:p>
            <a:r>
              <a:rPr lang="en-US" dirty="0"/>
              <a:t># npm install</a:t>
            </a:r>
          </a:p>
          <a:p>
            <a:r>
              <a:rPr lang="en-US" dirty="0"/>
              <a:t># npm install cypress --save-dev</a:t>
            </a:r>
          </a:p>
          <a:p>
            <a:endParaRPr lang="en-US" dirty="0"/>
          </a:p>
        </p:txBody>
      </p:sp>
    </p:spTree>
    <p:extLst>
      <p:ext uri="{BB962C8B-B14F-4D97-AF65-F5344CB8AC3E}">
        <p14:creationId xmlns:p14="http://schemas.microsoft.com/office/powerpoint/2010/main" val="1470683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CDA2-A71D-6AA7-5721-90B3F37C0F43}"/>
              </a:ext>
            </a:extLst>
          </p:cNvPr>
          <p:cNvSpPr>
            <a:spLocks noGrp="1"/>
          </p:cNvSpPr>
          <p:nvPr>
            <p:ph type="title"/>
          </p:nvPr>
        </p:nvSpPr>
        <p:spPr/>
        <p:txBody>
          <a:bodyPr>
            <a:normAutofit/>
          </a:bodyPr>
          <a:lstStyle/>
          <a:p>
            <a:r>
              <a:rPr lang="en-US" dirty="0"/>
              <a:t>SDLC Phases</a:t>
            </a:r>
          </a:p>
        </p:txBody>
      </p:sp>
      <p:sp>
        <p:nvSpPr>
          <p:cNvPr id="3" name="Content Placeholder 2">
            <a:extLst>
              <a:ext uri="{FF2B5EF4-FFF2-40B4-BE49-F238E27FC236}">
                <a16:creationId xmlns:a16="http://schemas.microsoft.com/office/drawing/2014/main" id="{82B2990D-BFE1-240B-EA8C-409F5DA7CDF0}"/>
              </a:ext>
            </a:extLst>
          </p:cNvPr>
          <p:cNvSpPr>
            <a:spLocks noGrp="1"/>
          </p:cNvSpPr>
          <p:nvPr>
            <p:ph idx="1"/>
          </p:nvPr>
        </p:nvSpPr>
        <p:spPr/>
        <p:txBody>
          <a:bodyPr>
            <a:normAutofit fontScale="92500" lnSpcReduction="20000"/>
          </a:bodyPr>
          <a:lstStyle/>
          <a:p>
            <a:pPr marL="0" indent="0">
              <a:buNone/>
            </a:pPr>
            <a:r>
              <a:rPr lang="en-US" dirty="0"/>
              <a:t>Help define Automation</a:t>
            </a:r>
          </a:p>
          <a:p>
            <a:r>
              <a:rPr lang="en-US" dirty="0"/>
              <a:t>Requirements</a:t>
            </a:r>
          </a:p>
          <a:p>
            <a:r>
              <a:rPr lang="en-US" dirty="0"/>
              <a:t>Design</a:t>
            </a:r>
          </a:p>
          <a:p>
            <a:r>
              <a:rPr lang="en-US" dirty="0"/>
              <a:t>Implementation </a:t>
            </a:r>
          </a:p>
          <a:p>
            <a:pPr marL="0" indent="0">
              <a:buNone/>
            </a:pPr>
            <a:r>
              <a:rPr lang="en-US" dirty="0"/>
              <a:t>Help validate health of application</a:t>
            </a:r>
          </a:p>
          <a:p>
            <a:r>
              <a:rPr lang="en-US" dirty="0"/>
              <a:t>Deployment</a:t>
            </a:r>
          </a:p>
          <a:p>
            <a:r>
              <a:rPr lang="en-US" dirty="0"/>
              <a:t>Review</a:t>
            </a:r>
          </a:p>
          <a:p>
            <a:r>
              <a:rPr lang="en-US" dirty="0"/>
              <a:t>Maintenance</a:t>
            </a:r>
          </a:p>
        </p:txBody>
      </p:sp>
    </p:spTree>
    <p:extLst>
      <p:ext uri="{BB962C8B-B14F-4D97-AF65-F5344CB8AC3E}">
        <p14:creationId xmlns:p14="http://schemas.microsoft.com/office/powerpoint/2010/main" val="112443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AB1E-6133-DDEB-840A-09A3C137E6A8}"/>
              </a:ext>
            </a:extLst>
          </p:cNvPr>
          <p:cNvSpPr>
            <a:spLocks noGrp="1"/>
          </p:cNvSpPr>
          <p:nvPr>
            <p:ph type="title"/>
          </p:nvPr>
        </p:nvSpPr>
        <p:spPr/>
        <p:txBody>
          <a:bodyPr>
            <a:normAutofit/>
          </a:bodyPr>
          <a:lstStyle/>
          <a:p>
            <a:r>
              <a:rPr lang="en-US" dirty="0"/>
              <a:t>Where Am I  - Where do I want to Be</a:t>
            </a:r>
          </a:p>
        </p:txBody>
      </p:sp>
      <p:sp>
        <p:nvSpPr>
          <p:cNvPr id="3" name="Content Placeholder 2">
            <a:extLst>
              <a:ext uri="{FF2B5EF4-FFF2-40B4-BE49-F238E27FC236}">
                <a16:creationId xmlns:a16="http://schemas.microsoft.com/office/drawing/2014/main" id="{26D1B8AE-928A-1C5E-0F92-AF2F1AE0924C}"/>
              </a:ext>
            </a:extLst>
          </p:cNvPr>
          <p:cNvSpPr>
            <a:spLocks noGrp="1"/>
          </p:cNvSpPr>
          <p:nvPr>
            <p:ph idx="1"/>
          </p:nvPr>
        </p:nvSpPr>
        <p:spPr/>
        <p:txBody>
          <a:bodyPr>
            <a:normAutofit/>
          </a:bodyPr>
          <a:lstStyle/>
          <a:p>
            <a:r>
              <a:rPr lang="en-US" dirty="0"/>
              <a:t>What automation do I already have? </a:t>
            </a:r>
          </a:p>
          <a:p>
            <a:r>
              <a:rPr lang="en-US" dirty="0"/>
              <a:t>What tools can I use? </a:t>
            </a:r>
          </a:p>
          <a:p>
            <a:r>
              <a:rPr lang="en-US" dirty="0"/>
              <a:t>Does the team or business have any standards  we need to follow?</a:t>
            </a:r>
          </a:p>
          <a:p>
            <a:r>
              <a:rPr lang="en-US" dirty="0"/>
              <a:t>What skills do we have?  Are the QA Engineers coders or manual testers?</a:t>
            </a:r>
          </a:p>
          <a:p>
            <a:r>
              <a:rPr lang="en-US" dirty="0"/>
              <a:t>What are the expectations of management? </a:t>
            </a:r>
          </a:p>
          <a:p>
            <a:r>
              <a:rPr lang="en-US" dirty="0"/>
              <a:t>What is the time frame?</a:t>
            </a:r>
          </a:p>
          <a:p>
            <a:r>
              <a:rPr lang="en-US" dirty="0"/>
              <a:t>Where do we (as a team) wish to be, and what are our goals?</a:t>
            </a:r>
          </a:p>
        </p:txBody>
      </p:sp>
    </p:spTree>
    <p:extLst>
      <p:ext uri="{BB962C8B-B14F-4D97-AF65-F5344CB8AC3E}">
        <p14:creationId xmlns:p14="http://schemas.microsoft.com/office/powerpoint/2010/main" val="55505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552D-E810-A03C-99F8-4D795C531B3F}"/>
              </a:ext>
            </a:extLst>
          </p:cNvPr>
          <p:cNvSpPr>
            <a:spLocks noGrp="1"/>
          </p:cNvSpPr>
          <p:nvPr>
            <p:ph type="title"/>
          </p:nvPr>
        </p:nvSpPr>
        <p:spPr/>
        <p:txBody>
          <a:bodyPr/>
          <a:lstStyle/>
          <a:p>
            <a:r>
              <a:rPr lang="en-US" dirty="0"/>
              <a:t>API Testing Strategy – Prioritize Services</a:t>
            </a:r>
          </a:p>
        </p:txBody>
      </p:sp>
      <p:sp>
        <p:nvSpPr>
          <p:cNvPr id="3" name="Content Placeholder 2">
            <a:extLst>
              <a:ext uri="{FF2B5EF4-FFF2-40B4-BE49-F238E27FC236}">
                <a16:creationId xmlns:a16="http://schemas.microsoft.com/office/drawing/2014/main" id="{1AD600CB-B20E-93C1-7861-99B81EE090F0}"/>
              </a:ext>
            </a:extLst>
          </p:cNvPr>
          <p:cNvSpPr>
            <a:spLocks noGrp="1"/>
          </p:cNvSpPr>
          <p:nvPr>
            <p:ph idx="1"/>
          </p:nvPr>
        </p:nvSpPr>
        <p:spPr/>
        <p:txBody>
          <a:bodyPr>
            <a:normAutofit lnSpcReduction="10000"/>
          </a:bodyPr>
          <a:lstStyle/>
          <a:p>
            <a:pPr marL="0" indent="0">
              <a:buNone/>
            </a:pPr>
            <a:r>
              <a:rPr lang="en-US" sz="1600" dirty="0"/>
              <a:t>“The first important thing to figure out is what you are going to test and what you aren’t. Because a bug to you is not always a bug to the developer.”</a:t>
            </a:r>
          </a:p>
          <a:p>
            <a:r>
              <a:rPr lang="en-US" dirty="0"/>
              <a:t>Customer</a:t>
            </a:r>
          </a:p>
          <a:p>
            <a:pPr lvl="1"/>
            <a:r>
              <a:rPr lang="en-US" dirty="0"/>
              <a:t>Internal APIs – only used by the developers for a specific project – they </a:t>
            </a:r>
            <a:r>
              <a:rPr lang="en-US"/>
              <a:t>are their </a:t>
            </a:r>
            <a:r>
              <a:rPr lang="en-US" dirty="0"/>
              <a:t>own customers  </a:t>
            </a:r>
            <a:r>
              <a:rPr lang="en-US" b="1" dirty="0">
                <a:solidFill>
                  <a:schemeClr val="accent6">
                    <a:lumMod val="50000"/>
                  </a:schemeClr>
                </a:solidFill>
              </a:rPr>
              <a:t>LOW</a:t>
            </a:r>
            <a:endParaRPr lang="en-US" dirty="0"/>
          </a:p>
          <a:p>
            <a:pPr lvl="1"/>
            <a:r>
              <a:rPr lang="en-US" dirty="0"/>
              <a:t>External APIs – uses for external developers to access or manipulate project data  </a:t>
            </a:r>
            <a:r>
              <a:rPr lang="en-US" b="1" dirty="0">
                <a:solidFill>
                  <a:srgbClr val="FF0000"/>
                </a:solidFill>
              </a:rPr>
              <a:t>HIGH</a:t>
            </a:r>
          </a:p>
          <a:p>
            <a:r>
              <a:rPr lang="en-US" dirty="0"/>
              <a:t>Availability</a:t>
            </a:r>
          </a:p>
          <a:p>
            <a:pPr lvl="1"/>
            <a:r>
              <a:rPr lang="en-US" dirty="0"/>
              <a:t>External – can be accessed on the internet (every hacker want to try something) </a:t>
            </a:r>
            <a:r>
              <a:rPr lang="en-US" b="1" dirty="0">
                <a:solidFill>
                  <a:srgbClr val="FF0000"/>
                </a:solidFill>
              </a:rPr>
              <a:t>HIGH</a:t>
            </a:r>
            <a:endParaRPr lang="en-US" dirty="0"/>
          </a:p>
          <a:p>
            <a:pPr lvl="1"/>
            <a:r>
              <a:rPr lang="en-US" dirty="0"/>
              <a:t>Internal – only available in intranet – blocked by gateways or specific addresses only </a:t>
            </a:r>
            <a:r>
              <a:rPr lang="en-US" b="1" dirty="0">
                <a:solidFill>
                  <a:schemeClr val="accent6">
                    <a:lumMod val="50000"/>
                  </a:schemeClr>
                </a:solidFill>
              </a:rPr>
              <a:t>LOW</a:t>
            </a:r>
            <a:endParaRPr lang="en-US" dirty="0"/>
          </a:p>
        </p:txBody>
      </p:sp>
    </p:spTree>
    <p:extLst>
      <p:ext uri="{BB962C8B-B14F-4D97-AF65-F5344CB8AC3E}">
        <p14:creationId xmlns:p14="http://schemas.microsoft.com/office/powerpoint/2010/main" val="406870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552D-E810-A03C-99F8-4D795C531B3F}"/>
              </a:ext>
            </a:extLst>
          </p:cNvPr>
          <p:cNvSpPr>
            <a:spLocks noGrp="1"/>
          </p:cNvSpPr>
          <p:nvPr>
            <p:ph type="title"/>
          </p:nvPr>
        </p:nvSpPr>
        <p:spPr/>
        <p:txBody>
          <a:bodyPr/>
          <a:lstStyle/>
          <a:p>
            <a:r>
              <a:rPr lang="en-US" dirty="0"/>
              <a:t>API Testing Strategy – What to Test</a:t>
            </a:r>
          </a:p>
        </p:txBody>
      </p:sp>
      <p:sp>
        <p:nvSpPr>
          <p:cNvPr id="3" name="Content Placeholder 2">
            <a:extLst>
              <a:ext uri="{FF2B5EF4-FFF2-40B4-BE49-F238E27FC236}">
                <a16:creationId xmlns:a16="http://schemas.microsoft.com/office/drawing/2014/main" id="{1AD600CB-B20E-93C1-7861-99B81EE090F0}"/>
              </a:ext>
            </a:extLst>
          </p:cNvPr>
          <p:cNvSpPr>
            <a:spLocks noGrp="1"/>
          </p:cNvSpPr>
          <p:nvPr>
            <p:ph idx="1"/>
          </p:nvPr>
        </p:nvSpPr>
        <p:spPr/>
        <p:txBody>
          <a:bodyPr>
            <a:normAutofit fontScale="62500" lnSpcReduction="20000"/>
          </a:bodyPr>
          <a:lstStyle/>
          <a:p>
            <a:r>
              <a:rPr lang="en-US" dirty="0"/>
              <a:t>Acceptance Criteria </a:t>
            </a:r>
          </a:p>
          <a:p>
            <a:pPr lvl="1"/>
            <a:r>
              <a:rPr lang="en-US" dirty="0"/>
              <a:t>Verify Happy Path – good parameters and good responses</a:t>
            </a:r>
          </a:p>
          <a:p>
            <a:pPr lvl="1"/>
            <a:r>
              <a:rPr lang="en-US" dirty="0"/>
              <a:t>Verify Data</a:t>
            </a:r>
          </a:p>
          <a:p>
            <a:pPr lvl="2"/>
            <a:r>
              <a:rPr lang="en-US" dirty="0"/>
              <a:t>Returned from the database (GET)</a:t>
            </a:r>
          </a:p>
          <a:p>
            <a:pPr lvl="2"/>
            <a:r>
              <a:rPr lang="en-US" dirty="0"/>
              <a:t>Entered into the database (POST and PUTs)</a:t>
            </a:r>
          </a:p>
          <a:p>
            <a:pPr lvl="2"/>
            <a:r>
              <a:rPr lang="en-US" dirty="0"/>
              <a:t>Removed from database (DELETE)</a:t>
            </a:r>
          </a:p>
          <a:p>
            <a:r>
              <a:rPr lang="en-US" dirty="0"/>
              <a:t>Error Handling (External Access/ External Customers)</a:t>
            </a:r>
          </a:p>
          <a:p>
            <a:pPr lvl="1"/>
            <a:r>
              <a:rPr lang="en-US" dirty="0"/>
              <a:t>Bad or null values in parameters and body</a:t>
            </a:r>
          </a:p>
          <a:p>
            <a:r>
              <a:rPr lang="en-US" dirty="0"/>
              <a:t>Security – (External Access…)</a:t>
            </a:r>
          </a:p>
          <a:p>
            <a:pPr lvl="1"/>
            <a:r>
              <a:rPr lang="en-US" dirty="0"/>
              <a:t>Authentication – using bad credentials or no credentials</a:t>
            </a:r>
          </a:p>
          <a:p>
            <a:pPr lvl="1"/>
            <a:r>
              <a:rPr lang="en-US" dirty="0"/>
              <a:t>Authorization – trying to access endpoints your role doesn’t have rights to</a:t>
            </a:r>
          </a:p>
          <a:p>
            <a:pPr lvl="1"/>
            <a:r>
              <a:rPr lang="en-US" dirty="0"/>
              <a:t>Injection – XSS, SQL-injection, Mark Logic Injection, …</a:t>
            </a:r>
          </a:p>
          <a:p>
            <a:pPr lvl="1"/>
            <a:r>
              <a:rPr lang="en-US" dirty="0"/>
              <a:t>Error message validation</a:t>
            </a:r>
          </a:p>
        </p:txBody>
      </p:sp>
    </p:spTree>
    <p:extLst>
      <p:ext uri="{BB962C8B-B14F-4D97-AF65-F5344CB8AC3E}">
        <p14:creationId xmlns:p14="http://schemas.microsoft.com/office/powerpoint/2010/main" val="173510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0FC9-2D8C-CBF1-03DD-A3294394853C}"/>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12FE97B2-1ED5-C6F8-F48E-F5C00296453F}"/>
              </a:ext>
            </a:extLst>
          </p:cNvPr>
          <p:cNvSpPr>
            <a:spLocks noGrp="1"/>
          </p:cNvSpPr>
          <p:nvPr>
            <p:ph idx="1"/>
          </p:nvPr>
        </p:nvSpPr>
        <p:spPr/>
        <p:txBody>
          <a:bodyPr>
            <a:normAutofit fontScale="92500" lnSpcReduction="10000"/>
          </a:bodyPr>
          <a:lstStyle/>
          <a:p>
            <a:r>
              <a:rPr lang="en-US" dirty="0"/>
              <a:t>Smoke Tests (Happy path)</a:t>
            </a:r>
          </a:p>
          <a:p>
            <a:r>
              <a:rPr lang="en-US" dirty="0"/>
              <a:t>Input Validation (Request – required fields, field types, special chars, buffer overflows, SQL/XSS Injection)</a:t>
            </a:r>
          </a:p>
          <a:p>
            <a:r>
              <a:rPr lang="en-US" dirty="0"/>
              <a:t>Data Validation (Response – expected data results)</a:t>
            </a:r>
          </a:p>
          <a:p>
            <a:r>
              <a:rPr lang="en-US" dirty="0"/>
              <a:t>Error Codes (expected codes for expected conditions, information leakage)</a:t>
            </a:r>
          </a:p>
          <a:p>
            <a:r>
              <a:rPr lang="en-US" dirty="0"/>
              <a:t>Authentication (no login – should get 403)</a:t>
            </a:r>
          </a:p>
          <a:p>
            <a:r>
              <a:rPr lang="en-US" dirty="0"/>
              <a:t>Authorization (bad credentials, or role-based access testing)</a:t>
            </a:r>
          </a:p>
          <a:p>
            <a:r>
              <a:rPr lang="en-US" dirty="0"/>
              <a:t>End-to-End Tests (Get-Post-Get-Update-Get-Delete-Get)</a:t>
            </a:r>
          </a:p>
        </p:txBody>
      </p:sp>
    </p:spTree>
    <p:extLst>
      <p:ext uri="{BB962C8B-B14F-4D97-AF65-F5344CB8AC3E}">
        <p14:creationId xmlns:p14="http://schemas.microsoft.com/office/powerpoint/2010/main" val="112645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4BB3-BF2E-F4E3-D71C-DA38F4225D95}"/>
              </a:ext>
            </a:extLst>
          </p:cNvPr>
          <p:cNvSpPr>
            <a:spLocks noGrp="1"/>
          </p:cNvSpPr>
          <p:nvPr>
            <p:ph type="title"/>
          </p:nvPr>
        </p:nvSpPr>
        <p:spPr/>
        <p:txBody>
          <a:bodyPr/>
          <a:lstStyle/>
          <a:p>
            <a:r>
              <a:rPr lang="en-US" dirty="0"/>
              <a:t>Framework - Things to Include</a:t>
            </a:r>
          </a:p>
        </p:txBody>
      </p:sp>
      <p:sp>
        <p:nvSpPr>
          <p:cNvPr id="3" name="Content Placeholder 2">
            <a:extLst>
              <a:ext uri="{FF2B5EF4-FFF2-40B4-BE49-F238E27FC236}">
                <a16:creationId xmlns:a16="http://schemas.microsoft.com/office/drawing/2014/main" id="{A23E191E-92A4-D685-1BDD-8E9E113E5213}"/>
              </a:ext>
            </a:extLst>
          </p:cNvPr>
          <p:cNvSpPr>
            <a:spLocks noGrp="1"/>
          </p:cNvSpPr>
          <p:nvPr>
            <p:ph idx="1"/>
          </p:nvPr>
        </p:nvSpPr>
        <p:spPr/>
        <p:txBody>
          <a:bodyPr/>
          <a:lstStyle/>
          <a:p>
            <a:r>
              <a:rPr lang="en-US" dirty="0"/>
              <a:t>Base Cypress Install</a:t>
            </a:r>
          </a:p>
          <a:p>
            <a:r>
              <a:rPr lang="en-US" dirty="0"/>
              <a:t>Authentication – Login</a:t>
            </a:r>
          </a:p>
          <a:p>
            <a:r>
              <a:rPr lang="en-US" dirty="0"/>
              <a:t>Basetest – Support for common test code and lane support</a:t>
            </a:r>
          </a:p>
          <a:p>
            <a:r>
              <a:rPr lang="en-US" dirty="0"/>
              <a:t>Tagging to filter Test Cases</a:t>
            </a:r>
          </a:p>
          <a:p>
            <a:r>
              <a:rPr lang="en-US" dirty="0"/>
              <a:t>Running Tests</a:t>
            </a:r>
          </a:p>
          <a:p>
            <a:r>
              <a:rPr lang="en-US" dirty="0"/>
              <a:t>Reporting</a:t>
            </a:r>
          </a:p>
          <a:p>
            <a:r>
              <a:rPr lang="en-US" dirty="0"/>
              <a:t>Pipeline</a:t>
            </a:r>
          </a:p>
        </p:txBody>
      </p:sp>
    </p:spTree>
    <p:extLst>
      <p:ext uri="{BB962C8B-B14F-4D97-AF65-F5344CB8AC3E}">
        <p14:creationId xmlns:p14="http://schemas.microsoft.com/office/powerpoint/2010/main" val="86698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3A05-7FC3-3258-2118-0B0C1592A104}"/>
              </a:ext>
            </a:extLst>
          </p:cNvPr>
          <p:cNvSpPr>
            <a:spLocks noGrp="1"/>
          </p:cNvSpPr>
          <p:nvPr>
            <p:ph type="title"/>
          </p:nvPr>
        </p:nvSpPr>
        <p:spPr/>
        <p:txBody>
          <a:bodyPr>
            <a:normAutofit/>
          </a:bodyPr>
          <a:lstStyle/>
          <a:p>
            <a:r>
              <a:rPr lang="en-US" dirty="0"/>
              <a:t>Steps to Build A Framework</a:t>
            </a:r>
          </a:p>
        </p:txBody>
      </p:sp>
      <p:sp>
        <p:nvSpPr>
          <p:cNvPr id="3" name="Content Placeholder 2">
            <a:extLst>
              <a:ext uri="{FF2B5EF4-FFF2-40B4-BE49-F238E27FC236}">
                <a16:creationId xmlns:a16="http://schemas.microsoft.com/office/drawing/2014/main" id="{B847C193-F2AB-5B77-1277-1D29053673DD}"/>
              </a:ext>
            </a:extLst>
          </p:cNvPr>
          <p:cNvSpPr>
            <a:spLocks noGrp="1"/>
          </p:cNvSpPr>
          <p:nvPr>
            <p:ph idx="1"/>
          </p:nvPr>
        </p:nvSpPr>
        <p:spPr/>
        <p:txBody>
          <a:bodyPr>
            <a:normAutofit/>
          </a:bodyPr>
          <a:lstStyle/>
          <a:p>
            <a:r>
              <a:rPr lang="en-US" dirty="0"/>
              <a:t>Choose your Tools – in this case it’s going to be Cypress</a:t>
            </a:r>
          </a:p>
          <a:p>
            <a:r>
              <a:rPr lang="en-US" dirty="0"/>
              <a:t>Choose your IDE – (Microsoft Visual Code)</a:t>
            </a:r>
          </a:p>
          <a:p>
            <a:r>
              <a:rPr lang="en-US" dirty="0"/>
              <a:t>Choose your Version Manager – GitHub</a:t>
            </a:r>
          </a:p>
          <a:p>
            <a:r>
              <a:rPr lang="en-US" dirty="0"/>
              <a:t>Define strategy for testing your application</a:t>
            </a:r>
          </a:p>
          <a:p>
            <a:r>
              <a:rPr lang="en-US" dirty="0"/>
              <a:t>Define Coding Standards</a:t>
            </a:r>
          </a:p>
          <a:p>
            <a:r>
              <a:rPr lang="en-US" dirty="0"/>
              <a:t>Write Tests – Run Tests</a:t>
            </a:r>
          </a:p>
          <a:p>
            <a:r>
              <a:rPr lang="en-US" dirty="0"/>
              <a:t>Report Results</a:t>
            </a:r>
          </a:p>
        </p:txBody>
      </p:sp>
    </p:spTree>
    <p:extLst>
      <p:ext uri="{BB962C8B-B14F-4D97-AF65-F5344CB8AC3E}">
        <p14:creationId xmlns:p14="http://schemas.microsoft.com/office/powerpoint/2010/main" val="39147259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Metadata/LabelInfo.xml><?xml version="1.0" encoding="utf-8"?>
<clbl:labelList xmlns:clbl="http://schemas.microsoft.com/office/2020/mipLabelMetadata">
  <clbl:label id="{402e9f43-36ed-40ee-b82c-d73bd60bf88f}" enabled="1" method="Privileged" siteId="{61e6eeb3-5fd7-4aaa-ae3c-61e8deb09b79}" contentBits="0" removed="0"/>
</clbl:labelList>
</file>

<file path=docProps/app.xml><?xml version="1.0" encoding="utf-8"?>
<Properties xmlns="http://schemas.openxmlformats.org/officeDocument/2006/extended-properties" xmlns:vt="http://schemas.openxmlformats.org/officeDocument/2006/docPropsVTypes">
  <Template>Gallery</Template>
  <TotalTime>35094</TotalTime>
  <Words>3481</Words>
  <Application>Microsoft Office PowerPoint</Application>
  <PresentationFormat>Widescreen</PresentationFormat>
  <Paragraphs>339</Paragraphs>
  <Slides>32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Gill Sans MT</vt:lpstr>
      <vt:lpstr>Roboto</vt:lpstr>
      <vt:lpstr>source-serif-pro</vt:lpstr>
      <vt:lpstr>Gallery</vt:lpstr>
      <vt:lpstr>Cypress API Automation</vt:lpstr>
      <vt:lpstr>Personal Info</vt:lpstr>
      <vt:lpstr>API Automation with Cypress</vt:lpstr>
      <vt:lpstr>Where Am I  - Where do I want to Be</vt:lpstr>
      <vt:lpstr>API Testing Strategy – Prioritize Services</vt:lpstr>
      <vt:lpstr>API Testing Strategy – What to Test</vt:lpstr>
      <vt:lpstr>Types of Tests</vt:lpstr>
      <vt:lpstr>Framework - Things to Include</vt:lpstr>
      <vt:lpstr>Steps to Build A Framework</vt:lpstr>
      <vt:lpstr>Why Cypress +</vt:lpstr>
      <vt:lpstr>Why Cypress - </vt:lpstr>
      <vt:lpstr>API Basics </vt:lpstr>
      <vt:lpstr>Example Test Suite</vt:lpstr>
      <vt:lpstr>Examples of Test Cases</vt:lpstr>
      <vt:lpstr>Code that gets missed or is lower priority</vt:lpstr>
      <vt:lpstr>Project - Repository</vt:lpstr>
      <vt:lpstr>BaseTest.js</vt:lpstr>
      <vt:lpstr>Running Tests</vt:lpstr>
      <vt:lpstr>Reporting Results</vt:lpstr>
      <vt:lpstr>Authentication</vt:lpstr>
      <vt:lpstr>Debugging in Cypress</vt:lpstr>
      <vt:lpstr>Filtering Test – Tags on the Test Cases</vt:lpstr>
      <vt:lpstr>Tags example</vt:lpstr>
      <vt:lpstr>Test Performance</vt:lpstr>
      <vt:lpstr>Test Results</vt:lpstr>
      <vt:lpstr>Pipeline Integration</vt:lpstr>
      <vt:lpstr>Create Coding Standards</vt:lpstr>
      <vt:lpstr>Thank You</vt:lpstr>
      <vt:lpstr>Cool Tips and Tricks</vt:lpstr>
      <vt:lpstr>Javascript - Need to Know</vt:lpstr>
      <vt:lpstr>Getting Cypress Installed</vt:lpstr>
      <vt:lpstr>SDLC Phases</vt:lpstr>
    </vt:vector>
  </TitlesOfParts>
  <Company>The Church of Jesus Christ of Latter-day Saints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Cypress Test Framework</dc:title>
  <dc:creator>Greg Patterson</dc:creator>
  <cp:lastModifiedBy>Greg Patterson</cp:lastModifiedBy>
  <cp:revision>15</cp:revision>
  <dcterms:created xsi:type="dcterms:W3CDTF">2022-08-22T16:43:45Z</dcterms:created>
  <dcterms:modified xsi:type="dcterms:W3CDTF">2023-05-04T16:05:41Z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