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0" r:id="rId5"/>
    <p:sldId id="266" r:id="rId6"/>
    <p:sldId id="263" r:id="rId7"/>
    <p:sldId id="265" r:id="rId8"/>
    <p:sldId id="267" r:id="rId9"/>
    <p:sldId id="269" r:id="rId10"/>
    <p:sldId id="270" r:id="rId11"/>
    <p:sldId id="271" r:id="rId12"/>
    <p:sldId id="272" r:id="rId13"/>
    <p:sldId id="273" r:id="rId14"/>
    <p:sldId id="274" r:id="rId15"/>
    <p:sldId id="275" r:id="rId16"/>
    <p:sldId id="276" r:id="rId17"/>
    <p:sldId id="277" r:id="rId18"/>
    <p:sldId id="264" r:id="rId19"/>
    <p:sldId id="278" r:id="rId20"/>
    <p:sldId id="279" r:id="rId21"/>
    <p:sldId id="280" r:id="rId22"/>
    <p:sldId id="281" r:id="rId23"/>
    <p:sldId id="282" r:id="rId24"/>
    <p:sldId id="283" r:id="rId25"/>
    <p:sldId id="284" r:id="rId26"/>
    <p:sldId id="290" r:id="rId27"/>
    <p:sldId id="291" r:id="rId28"/>
    <p:sldId id="292" r:id="rId29"/>
    <p:sldId id="293" r:id="rId30"/>
    <p:sldId id="294" r:id="rId31"/>
    <p:sldId id="295" r:id="rId32"/>
    <p:sldId id="296" r:id="rId33"/>
    <p:sldId id="297" r:id="rId34"/>
    <p:sldId id="298" r:id="rId35"/>
    <p:sldId id="299" r:id="rId36"/>
    <p:sldId id="303" r:id="rId37"/>
    <p:sldId id="300" r:id="rId38"/>
    <p:sldId id="301" r:id="rId39"/>
    <p:sldId id="304" r:id="rId40"/>
    <p:sldId id="305" r:id="rId41"/>
    <p:sldId id="306" r:id="rId42"/>
    <p:sldId id="307" r:id="rId43"/>
    <p:sldId id="308" r:id="rId44"/>
    <p:sldId id="309"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3" d="100"/>
          <a:sy n="73" d="100"/>
        </p:scale>
        <p:origin x="6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CB8FFA4-145D-458A-AD2D-887C47FCD214}"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31FDC4-12AF-4AE5-B296-2524C0B238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87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8FFA4-145D-458A-AD2D-887C47FCD214}"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31FDC4-12AF-4AE5-B296-2524C0B2384A}" type="slidenum">
              <a:rPr lang="en-IN" smtClean="0"/>
              <a:t>‹#›</a:t>
            </a:fld>
            <a:endParaRPr lang="en-IN"/>
          </a:p>
        </p:txBody>
      </p:sp>
    </p:spTree>
    <p:extLst>
      <p:ext uri="{BB962C8B-B14F-4D97-AF65-F5344CB8AC3E}">
        <p14:creationId xmlns:p14="http://schemas.microsoft.com/office/powerpoint/2010/main" val="290810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8FFA4-145D-458A-AD2D-887C47FCD214}"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31FDC4-12AF-4AE5-B296-2524C0B2384A}" type="slidenum">
              <a:rPr lang="en-IN" smtClean="0"/>
              <a:t>‹#›</a:t>
            </a:fld>
            <a:endParaRPr lang="en-IN"/>
          </a:p>
        </p:txBody>
      </p:sp>
    </p:spTree>
    <p:extLst>
      <p:ext uri="{BB962C8B-B14F-4D97-AF65-F5344CB8AC3E}">
        <p14:creationId xmlns:p14="http://schemas.microsoft.com/office/powerpoint/2010/main" val="3382487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B8FFA4-145D-458A-AD2D-887C47FCD214}"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31FDC4-12AF-4AE5-B296-2524C0B2384A}" type="slidenum">
              <a:rPr lang="en-IN" smtClean="0"/>
              <a:t>‹#›</a:t>
            </a:fld>
            <a:endParaRPr lang="en-IN"/>
          </a:p>
        </p:txBody>
      </p:sp>
    </p:spTree>
    <p:extLst>
      <p:ext uri="{BB962C8B-B14F-4D97-AF65-F5344CB8AC3E}">
        <p14:creationId xmlns:p14="http://schemas.microsoft.com/office/powerpoint/2010/main" val="97022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CB8FFA4-145D-458A-AD2D-887C47FCD214}"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31FDC4-12AF-4AE5-B296-2524C0B2384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43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B8FFA4-145D-458A-AD2D-887C47FCD214}"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31FDC4-12AF-4AE5-B296-2524C0B2384A}" type="slidenum">
              <a:rPr lang="en-IN" smtClean="0"/>
              <a:t>‹#›</a:t>
            </a:fld>
            <a:endParaRPr lang="en-IN"/>
          </a:p>
        </p:txBody>
      </p:sp>
    </p:spTree>
    <p:extLst>
      <p:ext uri="{BB962C8B-B14F-4D97-AF65-F5344CB8AC3E}">
        <p14:creationId xmlns:p14="http://schemas.microsoft.com/office/powerpoint/2010/main" val="284803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B8FFA4-145D-458A-AD2D-887C47FCD214}" type="datetimeFigureOut">
              <a:rPr lang="en-IN" smtClean="0"/>
              <a:t>14-05-2020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31FDC4-12AF-4AE5-B296-2524C0B2384A}" type="slidenum">
              <a:rPr lang="en-IN" smtClean="0"/>
              <a:t>‹#›</a:t>
            </a:fld>
            <a:endParaRPr lang="en-IN"/>
          </a:p>
        </p:txBody>
      </p:sp>
    </p:spTree>
    <p:extLst>
      <p:ext uri="{BB962C8B-B14F-4D97-AF65-F5344CB8AC3E}">
        <p14:creationId xmlns:p14="http://schemas.microsoft.com/office/powerpoint/2010/main" val="39039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CB8FFA4-145D-458A-AD2D-887C47FCD214}" type="datetimeFigureOut">
              <a:rPr lang="en-IN" smtClean="0"/>
              <a:t>14-05-2020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31FDC4-12AF-4AE5-B296-2524C0B2384A}" type="slidenum">
              <a:rPr lang="en-IN" smtClean="0"/>
              <a:t>‹#›</a:t>
            </a:fld>
            <a:endParaRPr lang="en-IN"/>
          </a:p>
        </p:txBody>
      </p:sp>
    </p:spTree>
    <p:extLst>
      <p:ext uri="{BB962C8B-B14F-4D97-AF65-F5344CB8AC3E}">
        <p14:creationId xmlns:p14="http://schemas.microsoft.com/office/powerpoint/2010/main" val="2789709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B8FFA4-145D-458A-AD2D-887C47FCD214}" type="datetimeFigureOut">
              <a:rPr lang="en-IN" smtClean="0"/>
              <a:t>14-05-2020</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A31FDC4-12AF-4AE5-B296-2524C0B2384A}" type="slidenum">
              <a:rPr lang="en-IN" smtClean="0"/>
              <a:t>‹#›</a:t>
            </a:fld>
            <a:endParaRPr lang="en-IN"/>
          </a:p>
        </p:txBody>
      </p:sp>
    </p:spTree>
    <p:extLst>
      <p:ext uri="{BB962C8B-B14F-4D97-AF65-F5344CB8AC3E}">
        <p14:creationId xmlns:p14="http://schemas.microsoft.com/office/powerpoint/2010/main" val="364798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B8FFA4-145D-458A-AD2D-887C47FCD214}" type="datetimeFigureOut">
              <a:rPr lang="en-IN" smtClean="0"/>
              <a:t>14-05-2020</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31FDC4-12AF-4AE5-B296-2524C0B2384A}" type="slidenum">
              <a:rPr lang="en-IN" smtClean="0"/>
              <a:t>‹#›</a:t>
            </a:fld>
            <a:endParaRPr lang="en-IN"/>
          </a:p>
        </p:txBody>
      </p:sp>
    </p:spTree>
    <p:extLst>
      <p:ext uri="{BB962C8B-B14F-4D97-AF65-F5344CB8AC3E}">
        <p14:creationId xmlns:p14="http://schemas.microsoft.com/office/powerpoint/2010/main" val="152879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CB8FFA4-145D-458A-AD2D-887C47FCD214}"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31FDC4-12AF-4AE5-B296-2524C0B2384A}" type="slidenum">
              <a:rPr lang="en-IN" smtClean="0"/>
              <a:t>‹#›</a:t>
            </a:fld>
            <a:endParaRPr lang="en-IN"/>
          </a:p>
        </p:txBody>
      </p:sp>
    </p:spTree>
    <p:extLst>
      <p:ext uri="{BB962C8B-B14F-4D97-AF65-F5344CB8AC3E}">
        <p14:creationId xmlns:p14="http://schemas.microsoft.com/office/powerpoint/2010/main" val="390062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B8FFA4-145D-458A-AD2D-887C47FCD214}" type="datetimeFigureOut">
              <a:rPr lang="en-IN" smtClean="0"/>
              <a:t>14-05-2020</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31FDC4-12AF-4AE5-B296-2524C0B2384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171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Classification Algorithms</a:t>
            </a:r>
            <a:endParaRPr lang="en-IN" dirty="0"/>
          </a:p>
        </p:txBody>
      </p:sp>
      <p:sp>
        <p:nvSpPr>
          <p:cNvPr id="3" name="Subtitle 2"/>
          <p:cNvSpPr>
            <a:spLocks noGrp="1"/>
          </p:cNvSpPr>
          <p:nvPr>
            <p:ph type="subTitle" idx="1"/>
          </p:nvPr>
        </p:nvSpPr>
        <p:spPr/>
        <p:txBody>
          <a:bodyPr/>
          <a:lstStyle/>
          <a:p>
            <a:r>
              <a:rPr lang="en-GB" dirty="0" smtClean="0"/>
              <a:t>Saravana</a:t>
            </a:r>
            <a:endParaRPr lang="en-IN" dirty="0"/>
          </a:p>
        </p:txBody>
      </p:sp>
    </p:spTree>
    <p:extLst>
      <p:ext uri="{BB962C8B-B14F-4D97-AF65-F5344CB8AC3E}">
        <p14:creationId xmlns:p14="http://schemas.microsoft.com/office/powerpoint/2010/main" val="1286043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ID3 (Entropy) Formula</a:t>
            </a:r>
            <a:endParaRPr lang="en-IN" b="1" dirty="0"/>
          </a:p>
        </p:txBody>
      </p:sp>
      <p:sp>
        <p:nvSpPr>
          <p:cNvPr id="4" name="TextBox 3"/>
          <p:cNvSpPr txBox="1"/>
          <p:nvPr/>
        </p:nvSpPr>
        <p:spPr>
          <a:xfrm>
            <a:off x="1097280" y="1894114"/>
            <a:ext cx="6975566" cy="369332"/>
          </a:xfrm>
          <a:prstGeom prst="rect">
            <a:avLst/>
          </a:prstGeom>
          <a:noFill/>
        </p:spPr>
        <p:txBody>
          <a:bodyPr wrap="square" rtlCol="0">
            <a:spAutoFit/>
          </a:bodyPr>
          <a:lstStyle/>
          <a:p>
            <a:r>
              <a:rPr lang="en-GB" b="1" dirty="0" smtClean="0"/>
              <a:t>Step3 </a:t>
            </a:r>
            <a:r>
              <a:rPr lang="en-GB" b="1" dirty="0"/>
              <a:t>- Calculate </a:t>
            </a:r>
            <a:r>
              <a:rPr lang="en-GB" b="1" dirty="0" smtClean="0"/>
              <a:t>the information Gain based on the Entropy Calculated</a:t>
            </a:r>
            <a:endParaRPr lang="en-IN" dirty="0"/>
          </a:p>
        </p:txBody>
      </p:sp>
      <p:pic>
        <p:nvPicPr>
          <p:cNvPr id="8194" name="Picture 2" descr="https://www.saedsayad.com/images/Entropy_attribu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272" y="2314918"/>
            <a:ext cx="4238625" cy="24669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www.saedsayad.com/images/Entropy_ga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9963" y="3069454"/>
            <a:ext cx="3914775"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512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ID3 (Entropy) Formula</a:t>
            </a:r>
            <a:endParaRPr lang="en-IN" b="1" dirty="0"/>
          </a:p>
        </p:txBody>
      </p:sp>
      <p:sp>
        <p:nvSpPr>
          <p:cNvPr id="4" name="TextBox 3"/>
          <p:cNvSpPr txBox="1"/>
          <p:nvPr/>
        </p:nvSpPr>
        <p:spPr>
          <a:xfrm>
            <a:off x="1097280" y="1894114"/>
            <a:ext cx="10058400" cy="646331"/>
          </a:xfrm>
          <a:prstGeom prst="rect">
            <a:avLst/>
          </a:prstGeom>
          <a:noFill/>
        </p:spPr>
        <p:txBody>
          <a:bodyPr wrap="square" rtlCol="0">
            <a:spAutoFit/>
          </a:bodyPr>
          <a:lstStyle/>
          <a:p>
            <a:r>
              <a:rPr lang="en-GB" b="1" dirty="0" smtClean="0"/>
              <a:t>Step4 </a:t>
            </a:r>
            <a:r>
              <a:rPr lang="en-GB" b="1" dirty="0"/>
              <a:t>- </a:t>
            </a:r>
            <a:r>
              <a:rPr lang="en-GB" dirty="0"/>
              <a:t> </a:t>
            </a:r>
            <a:r>
              <a:rPr lang="en-GB" b="1" dirty="0"/>
              <a:t>Choose attribute with the largest information gain as the decision node, divide the dataset by its branches and repeat the same process on every branch.</a:t>
            </a:r>
            <a:endParaRPr lang="en-IN" b="1" dirty="0"/>
          </a:p>
        </p:txBody>
      </p:sp>
      <p:pic>
        <p:nvPicPr>
          <p:cNvPr id="9218" name="Picture 2" descr="https://www.saedsayad.com/images/Entropy_overcas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043" y="2848020"/>
            <a:ext cx="5067300" cy="22955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97280" y="5143546"/>
            <a:ext cx="10058400" cy="369332"/>
          </a:xfrm>
          <a:prstGeom prst="rect">
            <a:avLst/>
          </a:prstGeom>
        </p:spPr>
        <p:txBody>
          <a:bodyPr wrap="square">
            <a:spAutoFit/>
          </a:bodyPr>
          <a:lstStyle/>
          <a:p>
            <a:r>
              <a:rPr lang="en-GB" b="1" dirty="0" smtClean="0"/>
              <a:t>Step5 - </a:t>
            </a:r>
            <a:r>
              <a:rPr lang="en-GB" b="1" dirty="0"/>
              <a:t>The ID3 algorithm is run recursively on the non-leaf branches, until all data is </a:t>
            </a:r>
            <a:r>
              <a:rPr lang="en-GB" b="1" dirty="0" smtClean="0"/>
              <a:t>classified.</a:t>
            </a:r>
            <a:endParaRPr lang="en-IN" b="1" dirty="0"/>
          </a:p>
        </p:txBody>
      </p:sp>
    </p:spTree>
    <p:extLst>
      <p:ext uri="{BB962C8B-B14F-4D97-AF65-F5344CB8AC3E}">
        <p14:creationId xmlns:p14="http://schemas.microsoft.com/office/powerpoint/2010/main" val="18756977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Decision Tree to Decision Rules</a:t>
            </a:r>
          </a:p>
        </p:txBody>
      </p:sp>
      <p:pic>
        <p:nvPicPr>
          <p:cNvPr id="10242" name="Picture 2" descr="https://www.saedsayad.com/images/Decision_rul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4559" y="2200107"/>
            <a:ext cx="6197737" cy="341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8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Gini Index</a:t>
            </a:r>
            <a:endParaRPr lang="en-IN" b="1" dirty="0"/>
          </a:p>
        </p:txBody>
      </p:sp>
      <p:sp>
        <p:nvSpPr>
          <p:cNvPr id="3" name="Content Placeholder 2"/>
          <p:cNvSpPr>
            <a:spLocks noGrp="1"/>
          </p:cNvSpPr>
          <p:nvPr>
            <p:ph idx="1"/>
          </p:nvPr>
        </p:nvSpPr>
        <p:spPr/>
        <p:txBody>
          <a:bodyPr/>
          <a:lstStyle/>
          <a:p>
            <a:r>
              <a:rPr lang="en-GB" b="1" dirty="0"/>
              <a:t>Gini index</a:t>
            </a:r>
            <a:r>
              <a:rPr lang="en-GB" dirty="0"/>
              <a:t> or </a:t>
            </a:r>
            <a:r>
              <a:rPr lang="en-GB" b="1" dirty="0"/>
              <a:t>Gini</a:t>
            </a:r>
            <a:r>
              <a:rPr lang="en-GB" dirty="0"/>
              <a:t> impurity measures the degree or probability of a particular variable being wrongly classified when it is randomly </a:t>
            </a:r>
            <a:r>
              <a:rPr lang="en-GB" dirty="0" smtClean="0"/>
              <a:t>chosen, </a:t>
            </a:r>
            <a:r>
              <a:rPr lang="en-GB" dirty="0"/>
              <a:t>A </a:t>
            </a:r>
            <a:r>
              <a:rPr lang="en-GB" b="1" dirty="0"/>
              <a:t>Gini Index</a:t>
            </a:r>
            <a:r>
              <a:rPr lang="en-GB" dirty="0"/>
              <a:t> of 0.5 denotes equally distributed elements into some </a:t>
            </a:r>
            <a:r>
              <a:rPr lang="en-GB" dirty="0" smtClean="0"/>
              <a:t>classes.</a:t>
            </a:r>
          </a:p>
          <a:p>
            <a:pPr marL="0" indent="0">
              <a:buNone/>
            </a:pPr>
            <a:endParaRPr lang="en-GB" dirty="0" smtClean="0"/>
          </a:p>
          <a:p>
            <a:pPr marL="0" indent="0">
              <a:buNone/>
            </a:pPr>
            <a:endParaRPr lang="en-GB" dirty="0"/>
          </a:p>
        </p:txBody>
      </p:sp>
      <p:pic>
        <p:nvPicPr>
          <p:cNvPr id="13314" name="Picture 2" descr="Gini Index vs Information Entropy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472" y="3491048"/>
            <a:ext cx="31623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25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Gini Index Calculation</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6946329"/>
              </p:ext>
            </p:extLst>
          </p:nvPr>
        </p:nvGraphicFramePr>
        <p:xfrm>
          <a:off x="1267732" y="1926499"/>
          <a:ext cx="5667376" cy="1981200"/>
        </p:xfrm>
        <a:graphic>
          <a:graphicData uri="http://schemas.openxmlformats.org/drawingml/2006/table">
            <a:tbl>
              <a:tblPr/>
              <a:tblGrid>
                <a:gridCol w="1416844">
                  <a:extLst>
                    <a:ext uri="{9D8B030D-6E8A-4147-A177-3AD203B41FA5}">
                      <a16:colId xmlns:a16="http://schemas.microsoft.com/office/drawing/2014/main" val="1403108641"/>
                    </a:ext>
                  </a:extLst>
                </a:gridCol>
                <a:gridCol w="1416844">
                  <a:extLst>
                    <a:ext uri="{9D8B030D-6E8A-4147-A177-3AD203B41FA5}">
                      <a16:colId xmlns:a16="http://schemas.microsoft.com/office/drawing/2014/main" val="2209619677"/>
                    </a:ext>
                  </a:extLst>
                </a:gridCol>
                <a:gridCol w="1416844">
                  <a:extLst>
                    <a:ext uri="{9D8B030D-6E8A-4147-A177-3AD203B41FA5}">
                      <a16:colId xmlns:a16="http://schemas.microsoft.com/office/drawing/2014/main" val="1795446995"/>
                    </a:ext>
                  </a:extLst>
                </a:gridCol>
                <a:gridCol w="1416844">
                  <a:extLst>
                    <a:ext uri="{9D8B030D-6E8A-4147-A177-3AD203B41FA5}">
                      <a16:colId xmlns:a16="http://schemas.microsoft.com/office/drawing/2014/main" val="1277806209"/>
                    </a:ext>
                  </a:extLst>
                </a:gridCol>
              </a:tblGrid>
              <a:tr h="0">
                <a:tc>
                  <a:txBody>
                    <a:bodyPr/>
                    <a:lstStyle/>
                    <a:p>
                      <a:pPr algn="l" fontAlgn="t"/>
                      <a:r>
                        <a:rPr lang="en-IN">
                          <a:effectLst/>
                        </a:rPr>
                        <a:t>Outlook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Number of instances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59459110"/>
                  </a:ext>
                </a:extLst>
              </a:tr>
              <a:tr h="0">
                <a:tc>
                  <a:txBody>
                    <a:bodyPr/>
                    <a:lstStyle/>
                    <a:p>
                      <a:pPr algn="l" fontAlgn="t"/>
                      <a:r>
                        <a:rPr lang="en-IN">
                          <a:effectLst/>
                        </a:rPr>
                        <a:t>Sunny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49703002"/>
                  </a:ext>
                </a:extLst>
              </a:tr>
              <a:tr h="0">
                <a:tc>
                  <a:txBody>
                    <a:bodyPr/>
                    <a:lstStyle/>
                    <a:p>
                      <a:pPr algn="l" fontAlgn="t"/>
                      <a:r>
                        <a:rPr lang="en-IN">
                          <a:effectLst/>
                        </a:rPr>
                        <a:t>Overcast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17087747"/>
                  </a:ext>
                </a:extLst>
              </a:tr>
              <a:tr h="0">
                <a:tc>
                  <a:txBody>
                    <a:bodyPr/>
                    <a:lstStyle/>
                    <a:p>
                      <a:pPr algn="l" fontAlgn="t"/>
                      <a:r>
                        <a:rPr lang="en-IN">
                          <a:effectLst/>
                        </a:rPr>
                        <a:t>Rain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58434260"/>
                  </a:ext>
                </a:extLst>
              </a:tr>
            </a:tbl>
          </a:graphicData>
        </a:graphic>
      </p:graphicFrame>
      <p:sp>
        <p:nvSpPr>
          <p:cNvPr id="5" name="Rectangle 1"/>
          <p:cNvSpPr>
            <a:spLocks noChangeArrowheads="1"/>
          </p:cNvSpPr>
          <p:nvPr/>
        </p:nvSpPr>
        <p:spPr bwMode="auto">
          <a:xfrm>
            <a:off x="1267732" y="4064549"/>
            <a:ext cx="1020555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MathJax_Math-italic"/>
              </a:rPr>
              <a:t>Gini</a:t>
            </a:r>
            <a:r>
              <a:rPr kumimoji="0" lang="en-US" altLang="en-US" b="1" i="0" u="none" strike="noStrike" cap="none" normalizeH="0" baseline="0" dirty="0" smtClean="0">
                <a:ln>
                  <a:noFill/>
                </a:ln>
                <a:solidFill>
                  <a:srgbClr val="333333"/>
                </a:solidFill>
                <a:effectLst/>
                <a:latin typeface="MathJax_Main"/>
              </a:rPr>
              <a:t>(</a:t>
            </a:r>
            <a:r>
              <a:rPr kumimoji="0" lang="en-US" altLang="en-US" b="1" i="0" u="none" strike="noStrike" cap="none" normalizeH="0" baseline="0" dirty="0" smtClean="0">
                <a:ln>
                  <a:noFill/>
                </a:ln>
                <a:solidFill>
                  <a:srgbClr val="333333"/>
                </a:solidFill>
                <a:effectLst/>
                <a:latin typeface="MathJax_Math-italic"/>
              </a:rPr>
              <a:t>Outlook</a:t>
            </a:r>
            <a:r>
              <a:rPr kumimoji="0" lang="en-US" altLang="en-US" b="1" i="0" u="none" strike="noStrike" cap="none" normalizeH="0" baseline="0" dirty="0" smtClean="0">
                <a:ln>
                  <a:noFill/>
                </a:ln>
                <a:solidFill>
                  <a:srgbClr val="333333"/>
                </a:solidFill>
                <a:effectLst/>
                <a:latin typeface="MathJax_Main"/>
              </a:rPr>
              <a:t>=</a:t>
            </a:r>
            <a:r>
              <a:rPr kumimoji="0" lang="en-US" altLang="en-US" b="1" i="0" u="none" strike="noStrike" cap="none" normalizeH="0" baseline="0" dirty="0" smtClean="0">
                <a:ln>
                  <a:noFill/>
                </a:ln>
                <a:solidFill>
                  <a:srgbClr val="333333"/>
                </a:solidFill>
                <a:effectLst/>
                <a:latin typeface="MathJax_Math-italic"/>
              </a:rPr>
              <a:t>Sunny</a:t>
            </a:r>
            <a:r>
              <a:rPr kumimoji="0" lang="en-US" altLang="en-US" b="1" i="0" u="none" strike="noStrike" cap="none" normalizeH="0" baseline="0" dirty="0" smtClean="0">
                <a:ln>
                  <a:noFill/>
                </a:ln>
                <a:solidFill>
                  <a:srgbClr val="333333"/>
                </a:solidFill>
                <a:effectLst/>
                <a:latin typeface="MathJax_Main"/>
              </a:rPr>
              <a:t>)</a:t>
            </a:r>
            <a:r>
              <a:rPr kumimoji="0" lang="en-US" altLang="en-US" b="0" i="0" u="none" strike="noStrike" cap="none" normalizeH="0" baseline="0" dirty="0" smtClean="0">
                <a:ln>
                  <a:noFill/>
                </a:ln>
                <a:solidFill>
                  <a:srgbClr val="333333"/>
                </a:solidFill>
                <a:effectLst/>
                <a:latin typeface="MathJax_Main"/>
              </a:rPr>
              <a:t>=1–(2/5)</a:t>
            </a:r>
            <a:r>
              <a:rPr kumimoji="0" lang="en-US" altLang="en-US" sz="1100" b="0" i="0" u="none" strike="noStrike" cap="none" normalizeH="0" baseline="0" dirty="0" smtClean="0">
                <a:ln>
                  <a:noFill/>
                </a:ln>
                <a:solidFill>
                  <a:srgbClr val="333333"/>
                </a:solidFill>
                <a:effectLst/>
                <a:latin typeface="MathJax_Main"/>
              </a:rPr>
              <a:t>2</a:t>
            </a:r>
            <a:r>
              <a:rPr kumimoji="0" lang="en-US" altLang="en-US" b="0" i="0" u="none" strike="noStrike" cap="none" normalizeH="0" baseline="0" dirty="0" smtClean="0">
                <a:ln>
                  <a:noFill/>
                </a:ln>
                <a:solidFill>
                  <a:srgbClr val="333333"/>
                </a:solidFill>
                <a:effectLst/>
                <a:latin typeface="MathJax_Main"/>
              </a:rPr>
              <a:t>–(3/5)</a:t>
            </a:r>
            <a:r>
              <a:rPr kumimoji="0" lang="en-US" altLang="en-US" sz="1100" b="0" i="0" u="none" strike="noStrike" cap="none" normalizeH="0" baseline="0" dirty="0" smtClean="0">
                <a:ln>
                  <a:noFill/>
                </a:ln>
                <a:solidFill>
                  <a:srgbClr val="333333"/>
                </a:solidFill>
                <a:effectLst/>
                <a:latin typeface="MathJax_Main"/>
              </a:rPr>
              <a:t>2</a:t>
            </a:r>
            <a:r>
              <a:rPr kumimoji="0" lang="en-US" altLang="en-US" b="0" i="0" u="none" strike="noStrike" cap="none" normalizeH="0" baseline="0" dirty="0" smtClean="0">
                <a:ln>
                  <a:noFill/>
                </a:ln>
                <a:solidFill>
                  <a:srgbClr val="333333"/>
                </a:solidFill>
                <a:effectLst/>
                <a:latin typeface="MathJax_Main"/>
              </a:rPr>
              <a:t>=1–0.16–0.36=0.48</a:t>
            </a:r>
            <a:endParaRPr kumimoji="0" lang="en-US" altLang="en-US" b="0" i="0" u="none" strike="noStrike" cap="none" normalizeH="0" baseline="0" dirty="0" smtClean="0">
              <a:ln>
                <a:noFill/>
              </a:ln>
              <a:solidFill>
                <a:srgbClr val="333333"/>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MathJax_Math-italic"/>
              </a:rPr>
              <a:t>Gini</a:t>
            </a:r>
            <a:r>
              <a:rPr kumimoji="0" lang="en-US" altLang="en-US" b="1" i="0" u="none" strike="noStrike" cap="none" normalizeH="0" baseline="0" dirty="0" smtClean="0">
                <a:ln>
                  <a:noFill/>
                </a:ln>
                <a:solidFill>
                  <a:srgbClr val="333333"/>
                </a:solidFill>
                <a:effectLst/>
                <a:latin typeface="MathJax_Main"/>
              </a:rPr>
              <a:t>(</a:t>
            </a:r>
            <a:r>
              <a:rPr kumimoji="0" lang="en-US" altLang="en-US" b="1" i="0" u="none" strike="noStrike" cap="none" normalizeH="0" baseline="0" dirty="0" smtClean="0">
                <a:ln>
                  <a:noFill/>
                </a:ln>
                <a:solidFill>
                  <a:srgbClr val="333333"/>
                </a:solidFill>
                <a:effectLst/>
                <a:latin typeface="MathJax_Math-italic"/>
              </a:rPr>
              <a:t>Outlook</a:t>
            </a:r>
            <a:r>
              <a:rPr kumimoji="0" lang="en-US" altLang="en-US" b="1" i="0" u="none" strike="noStrike" cap="none" normalizeH="0" baseline="0" dirty="0" smtClean="0">
                <a:ln>
                  <a:noFill/>
                </a:ln>
                <a:solidFill>
                  <a:srgbClr val="333333"/>
                </a:solidFill>
                <a:effectLst/>
                <a:latin typeface="MathJax_Main"/>
              </a:rPr>
              <a:t>=</a:t>
            </a:r>
            <a:r>
              <a:rPr kumimoji="0" lang="en-US" altLang="en-US" b="1" i="0" u="none" strike="noStrike" cap="none" normalizeH="0" baseline="0" dirty="0" smtClean="0">
                <a:ln>
                  <a:noFill/>
                </a:ln>
                <a:solidFill>
                  <a:srgbClr val="333333"/>
                </a:solidFill>
                <a:effectLst/>
                <a:latin typeface="MathJax_Math-italic"/>
              </a:rPr>
              <a:t>Overcast</a:t>
            </a:r>
            <a:r>
              <a:rPr kumimoji="0" lang="en-US" altLang="en-US" b="1" i="0" u="none" strike="noStrike" cap="none" normalizeH="0" baseline="0" dirty="0" smtClean="0">
                <a:ln>
                  <a:noFill/>
                </a:ln>
                <a:solidFill>
                  <a:srgbClr val="333333"/>
                </a:solidFill>
                <a:effectLst/>
                <a:latin typeface="MathJax_Main"/>
              </a:rPr>
              <a:t>)</a:t>
            </a:r>
            <a:r>
              <a:rPr kumimoji="0" lang="en-US" altLang="en-US" b="0" i="0" u="none" strike="noStrike" cap="none" normalizeH="0" baseline="0" dirty="0" smtClean="0">
                <a:ln>
                  <a:noFill/>
                </a:ln>
                <a:solidFill>
                  <a:srgbClr val="333333"/>
                </a:solidFill>
                <a:effectLst/>
                <a:latin typeface="MathJax_Main"/>
              </a:rPr>
              <a:t>=1–(4/4)</a:t>
            </a:r>
            <a:r>
              <a:rPr kumimoji="0" lang="en-US" altLang="en-US" sz="1100" b="0" i="0" u="none" strike="noStrike" cap="none" normalizeH="0" baseline="0" dirty="0" smtClean="0">
                <a:ln>
                  <a:noFill/>
                </a:ln>
                <a:solidFill>
                  <a:srgbClr val="333333"/>
                </a:solidFill>
                <a:effectLst/>
                <a:latin typeface="MathJax_Main"/>
              </a:rPr>
              <a:t>2</a:t>
            </a:r>
            <a:r>
              <a:rPr kumimoji="0" lang="en-US" altLang="en-US" b="0" i="0" u="none" strike="noStrike" cap="none" normalizeH="0" baseline="0" dirty="0" smtClean="0">
                <a:ln>
                  <a:noFill/>
                </a:ln>
                <a:solidFill>
                  <a:srgbClr val="333333"/>
                </a:solidFill>
                <a:effectLst/>
                <a:latin typeface="MathJax_Main"/>
              </a:rPr>
              <a:t>–(0/4)</a:t>
            </a:r>
            <a:r>
              <a:rPr kumimoji="0" lang="en-US" altLang="en-US" sz="1100" b="0" i="0" u="none" strike="noStrike" cap="none" normalizeH="0" baseline="0" dirty="0" smtClean="0">
                <a:ln>
                  <a:noFill/>
                </a:ln>
                <a:solidFill>
                  <a:srgbClr val="333333"/>
                </a:solidFill>
                <a:effectLst/>
                <a:latin typeface="MathJax_Main"/>
              </a:rPr>
              <a:t>2</a:t>
            </a:r>
            <a:r>
              <a:rPr kumimoji="0" lang="en-US" altLang="en-US" b="0" i="0" u="none" strike="noStrike" cap="none" normalizeH="0" baseline="0" dirty="0" smtClean="0">
                <a:ln>
                  <a:noFill/>
                </a:ln>
                <a:solidFill>
                  <a:srgbClr val="333333"/>
                </a:solidFill>
                <a:effectLst/>
                <a:latin typeface="MathJax_Main"/>
              </a:rPr>
              <a:t>=0</a:t>
            </a:r>
            <a:r>
              <a:rPr kumimoji="0" lang="en-US" altLang="en-US" b="0" i="0" u="none" strike="noStrike" cap="none" normalizeH="0" baseline="0" dirty="0" smtClean="0">
                <a:ln>
                  <a:noFill/>
                </a:ln>
                <a:solidFill>
                  <a:srgbClr val="333333"/>
                </a:solidFill>
                <a:effectLst/>
                <a:latin typeface="Source Sans Pro"/>
              </a:rPr>
              <a:t>Gini(Outlook=Overcast)=1–(4/4)2–(0/4)2=0</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rgbClr val="333333"/>
              </a:solidFill>
              <a:effectLst/>
              <a:latin typeface="MathJax_Math-italic"/>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rgbClr val="333333"/>
                </a:solidFill>
                <a:effectLst/>
                <a:latin typeface="MathJax_Math-italic"/>
              </a:rPr>
              <a:t>Gini</a:t>
            </a:r>
            <a:r>
              <a:rPr kumimoji="0" lang="en-US" altLang="en-US" b="1" i="0" u="none" strike="noStrike" cap="none" normalizeH="0" baseline="0" dirty="0" smtClean="0">
                <a:ln>
                  <a:noFill/>
                </a:ln>
                <a:solidFill>
                  <a:srgbClr val="333333"/>
                </a:solidFill>
                <a:effectLst/>
                <a:latin typeface="MathJax_Main"/>
              </a:rPr>
              <a:t>(</a:t>
            </a:r>
            <a:r>
              <a:rPr kumimoji="0" lang="en-US" altLang="en-US" b="1" i="0" u="none" strike="noStrike" cap="none" normalizeH="0" baseline="0" dirty="0" smtClean="0">
                <a:ln>
                  <a:noFill/>
                </a:ln>
                <a:solidFill>
                  <a:srgbClr val="333333"/>
                </a:solidFill>
                <a:effectLst/>
                <a:latin typeface="MathJax_Math-italic"/>
              </a:rPr>
              <a:t>Outlook</a:t>
            </a:r>
            <a:r>
              <a:rPr kumimoji="0" lang="en-US" altLang="en-US" b="1" i="0" u="none" strike="noStrike" cap="none" normalizeH="0" baseline="0" dirty="0" smtClean="0">
                <a:ln>
                  <a:noFill/>
                </a:ln>
                <a:solidFill>
                  <a:srgbClr val="333333"/>
                </a:solidFill>
                <a:effectLst/>
                <a:latin typeface="MathJax_Main"/>
              </a:rPr>
              <a:t>=</a:t>
            </a:r>
            <a:r>
              <a:rPr kumimoji="0" lang="en-US" altLang="en-US" b="1" i="0" u="none" strike="noStrike" cap="none" normalizeH="0" baseline="0" dirty="0" smtClean="0">
                <a:ln>
                  <a:noFill/>
                </a:ln>
                <a:solidFill>
                  <a:srgbClr val="333333"/>
                </a:solidFill>
                <a:effectLst/>
                <a:latin typeface="MathJax_Math-italic"/>
              </a:rPr>
              <a:t>Rain</a:t>
            </a:r>
            <a:r>
              <a:rPr kumimoji="0" lang="en-US" altLang="en-US" b="1" i="0" u="none" strike="noStrike" cap="none" normalizeH="0" baseline="0" dirty="0" smtClean="0">
                <a:ln>
                  <a:noFill/>
                </a:ln>
                <a:solidFill>
                  <a:srgbClr val="333333"/>
                </a:solidFill>
                <a:effectLst/>
                <a:latin typeface="MathJax_Main"/>
              </a:rPr>
              <a:t>)</a:t>
            </a:r>
            <a:r>
              <a:rPr kumimoji="0" lang="en-US" altLang="en-US" b="0" i="0" u="none" strike="noStrike" cap="none" normalizeH="0" baseline="0" dirty="0" smtClean="0">
                <a:ln>
                  <a:noFill/>
                </a:ln>
                <a:solidFill>
                  <a:srgbClr val="333333"/>
                </a:solidFill>
                <a:effectLst/>
                <a:latin typeface="MathJax_Main"/>
              </a:rPr>
              <a:t>=1–(3/5)</a:t>
            </a:r>
            <a:r>
              <a:rPr kumimoji="0" lang="en-US" altLang="en-US" sz="1100" b="0" i="0" u="none" strike="noStrike" cap="none" normalizeH="0" baseline="0" dirty="0" smtClean="0">
                <a:ln>
                  <a:noFill/>
                </a:ln>
                <a:solidFill>
                  <a:srgbClr val="333333"/>
                </a:solidFill>
                <a:effectLst/>
                <a:latin typeface="MathJax_Main"/>
              </a:rPr>
              <a:t>2</a:t>
            </a:r>
            <a:r>
              <a:rPr kumimoji="0" lang="en-US" altLang="en-US" b="0" i="0" u="none" strike="noStrike" cap="none" normalizeH="0" baseline="0" dirty="0" smtClean="0">
                <a:ln>
                  <a:noFill/>
                </a:ln>
                <a:solidFill>
                  <a:srgbClr val="333333"/>
                </a:solidFill>
                <a:effectLst/>
                <a:latin typeface="MathJax_Main"/>
              </a:rPr>
              <a:t>–(2/5)</a:t>
            </a:r>
            <a:r>
              <a:rPr kumimoji="0" lang="en-US" altLang="en-US" sz="1100" b="0" i="0" u="none" strike="noStrike" cap="none" normalizeH="0" baseline="0" dirty="0" smtClean="0">
                <a:ln>
                  <a:noFill/>
                </a:ln>
                <a:solidFill>
                  <a:srgbClr val="333333"/>
                </a:solidFill>
                <a:effectLst/>
                <a:latin typeface="MathJax_Main"/>
              </a:rPr>
              <a:t>2</a:t>
            </a:r>
            <a:r>
              <a:rPr kumimoji="0" lang="en-US" altLang="en-US" b="0" i="0" u="none" strike="noStrike" cap="none" normalizeH="0" baseline="0" dirty="0" smtClean="0">
                <a:ln>
                  <a:noFill/>
                </a:ln>
                <a:solidFill>
                  <a:srgbClr val="333333"/>
                </a:solidFill>
                <a:effectLst/>
                <a:latin typeface="MathJax_Main"/>
              </a:rPr>
              <a:t>=1–0.36–0.16=0.48</a:t>
            </a:r>
          </a:p>
          <a:p>
            <a:pPr defTabSz="914400"/>
            <a:endParaRPr lang="en-GB" b="1" dirty="0" smtClean="0">
              <a:solidFill>
                <a:srgbClr val="333333"/>
              </a:solidFill>
              <a:latin typeface="MathJax_Math-italic"/>
            </a:endParaRPr>
          </a:p>
          <a:p>
            <a:pPr defTabSz="914400"/>
            <a:r>
              <a:rPr lang="en-GB" b="1" dirty="0" smtClean="0">
                <a:solidFill>
                  <a:srgbClr val="333333"/>
                </a:solidFill>
                <a:latin typeface="MathJax_Math-italic"/>
              </a:rPr>
              <a:t>Gini(Outlook</a:t>
            </a:r>
            <a:r>
              <a:rPr lang="en-GB" b="1" dirty="0">
                <a:solidFill>
                  <a:srgbClr val="333333"/>
                </a:solidFill>
                <a:latin typeface="MathJax_Math-italic"/>
              </a:rPr>
              <a:t>)=</a:t>
            </a:r>
            <a:r>
              <a:rPr lang="en-GB" dirty="0">
                <a:solidFill>
                  <a:srgbClr val="333333"/>
                </a:solidFill>
                <a:latin typeface="MathJax_Main"/>
              </a:rPr>
              <a:t>(5/14)×0.48+(4/14)×0+(5/14)×</a:t>
            </a:r>
            <a:r>
              <a:rPr lang="en-GB" dirty="0" smtClean="0">
                <a:solidFill>
                  <a:srgbClr val="333333"/>
                </a:solidFill>
                <a:latin typeface="MathJax_Main"/>
              </a:rPr>
              <a:t>0.48=0.171+0+0.171=0.342</a:t>
            </a:r>
            <a:endParaRPr lang="en-IN" sz="2800" dirty="0"/>
          </a:p>
        </p:txBody>
      </p:sp>
    </p:spTree>
    <p:extLst>
      <p:ext uri="{BB962C8B-B14F-4D97-AF65-F5344CB8AC3E}">
        <p14:creationId xmlns:p14="http://schemas.microsoft.com/office/powerpoint/2010/main" val="1132883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Gini Index Calculation</a:t>
            </a:r>
            <a:endParaRPr lang="en-IN" b="1" dirty="0"/>
          </a:p>
        </p:txBody>
      </p:sp>
      <p:sp>
        <p:nvSpPr>
          <p:cNvPr id="5" name="Rectangle 1"/>
          <p:cNvSpPr>
            <a:spLocks noChangeArrowheads="1"/>
          </p:cNvSpPr>
          <p:nvPr/>
        </p:nvSpPr>
        <p:spPr bwMode="auto">
          <a:xfrm>
            <a:off x="1267732" y="4049161"/>
            <a:ext cx="1020555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it-IT" altLang="en-US" b="1" dirty="0">
                <a:solidFill>
                  <a:srgbClr val="333333"/>
                </a:solidFill>
                <a:latin typeface="MathJax_Math-italic"/>
              </a:rPr>
              <a:t>Gini(Temp=Hot</a:t>
            </a:r>
            <a:r>
              <a:rPr lang="it-IT" altLang="en-US" b="1" dirty="0" smtClean="0">
                <a:solidFill>
                  <a:srgbClr val="333333"/>
                </a:solidFill>
                <a:latin typeface="MathJax_Math-italic"/>
              </a:rPr>
              <a:t>) </a:t>
            </a:r>
            <a:r>
              <a:rPr lang="it-IT" altLang="en-US" dirty="0" smtClean="0">
                <a:solidFill>
                  <a:srgbClr val="333333"/>
                </a:solidFill>
                <a:latin typeface="MathJax_Math-italic"/>
              </a:rPr>
              <a:t>=</a:t>
            </a:r>
            <a:r>
              <a:rPr lang="it-IT" altLang="en-US" dirty="0">
                <a:solidFill>
                  <a:srgbClr val="333333"/>
                </a:solidFill>
                <a:latin typeface="MathJax_Math-italic"/>
              </a:rPr>
              <a:t>1–(2/4)2–(2/4)2=0.5</a:t>
            </a:r>
            <a:r>
              <a:rPr lang="it-IT" altLang="en-US" b="1" dirty="0">
                <a:solidFill>
                  <a:srgbClr val="333333"/>
                </a:solidFill>
                <a:latin typeface="MathJax_Math-italic"/>
              </a:rPr>
              <a:t> </a:t>
            </a:r>
            <a:endParaRPr lang="it-IT" altLang="en-US" b="1" dirty="0" smtClean="0">
              <a:solidFill>
                <a:srgbClr val="333333"/>
              </a:solidFill>
              <a:latin typeface="MathJax_Math-italic"/>
            </a:endParaRPr>
          </a:p>
          <a:p>
            <a:pPr lvl="0" defTabSz="914400"/>
            <a:endParaRPr lang="it-IT" altLang="en-US" b="1" dirty="0">
              <a:solidFill>
                <a:srgbClr val="333333"/>
              </a:solidFill>
              <a:latin typeface="MathJax_Math-italic"/>
            </a:endParaRPr>
          </a:p>
          <a:p>
            <a:pPr lvl="0" defTabSz="914400"/>
            <a:r>
              <a:rPr lang="it-IT" altLang="en-US" b="1" dirty="0">
                <a:solidFill>
                  <a:srgbClr val="333333"/>
                </a:solidFill>
                <a:latin typeface="MathJax_Math-italic"/>
              </a:rPr>
              <a:t>Gini(Temp=Cool</a:t>
            </a:r>
            <a:r>
              <a:rPr lang="it-IT" altLang="en-US" b="1" dirty="0" smtClean="0">
                <a:solidFill>
                  <a:srgbClr val="333333"/>
                </a:solidFill>
                <a:latin typeface="MathJax_Math-italic"/>
              </a:rPr>
              <a:t>) </a:t>
            </a:r>
            <a:r>
              <a:rPr lang="it-IT" altLang="en-US" dirty="0" smtClean="0">
                <a:solidFill>
                  <a:srgbClr val="333333"/>
                </a:solidFill>
                <a:latin typeface="MathJax_Math-italic"/>
              </a:rPr>
              <a:t>=</a:t>
            </a:r>
            <a:r>
              <a:rPr lang="it-IT" altLang="en-US" dirty="0">
                <a:solidFill>
                  <a:srgbClr val="333333"/>
                </a:solidFill>
                <a:latin typeface="MathJax_Math-italic"/>
              </a:rPr>
              <a:t>1–(3/4)2–(1/4)2=1–0.5625–0.0625=0.375</a:t>
            </a:r>
          </a:p>
          <a:p>
            <a:pPr lvl="0" defTabSz="914400"/>
            <a:endParaRPr lang="it-IT" altLang="en-US" b="1" dirty="0" smtClean="0">
              <a:solidFill>
                <a:srgbClr val="333333"/>
              </a:solidFill>
              <a:latin typeface="MathJax_Math-italic"/>
            </a:endParaRPr>
          </a:p>
          <a:p>
            <a:pPr lvl="0" defTabSz="914400"/>
            <a:r>
              <a:rPr lang="it-IT" altLang="en-US" b="1" dirty="0" smtClean="0">
                <a:solidFill>
                  <a:srgbClr val="333333"/>
                </a:solidFill>
                <a:latin typeface="MathJax_Math-italic"/>
              </a:rPr>
              <a:t>Gini(Temp=Mild) </a:t>
            </a:r>
            <a:r>
              <a:rPr lang="it-IT" altLang="en-US" dirty="0" smtClean="0">
                <a:solidFill>
                  <a:srgbClr val="333333"/>
                </a:solidFill>
                <a:latin typeface="MathJax_Math-italic"/>
              </a:rPr>
              <a:t>=</a:t>
            </a:r>
            <a:r>
              <a:rPr lang="it-IT" altLang="en-US" dirty="0">
                <a:solidFill>
                  <a:srgbClr val="333333"/>
                </a:solidFill>
                <a:latin typeface="MathJax_Math-italic"/>
              </a:rPr>
              <a:t>1–(4/6)2–(</a:t>
            </a:r>
            <a:r>
              <a:rPr lang="it-IT" altLang="en-US" dirty="0" smtClean="0">
                <a:solidFill>
                  <a:srgbClr val="333333"/>
                </a:solidFill>
                <a:latin typeface="MathJax_Math-italic"/>
              </a:rPr>
              <a:t>2/6)2=1–0.444–0.111=0.445</a:t>
            </a:r>
          </a:p>
          <a:p>
            <a:pPr lvl="0" defTabSz="914400"/>
            <a:endParaRPr lang="it-IT" b="1" dirty="0" smtClean="0">
              <a:solidFill>
                <a:srgbClr val="333333"/>
              </a:solidFill>
              <a:latin typeface="MathJax_Math-italic"/>
            </a:endParaRPr>
          </a:p>
          <a:p>
            <a:pPr lvl="0" defTabSz="914400"/>
            <a:r>
              <a:rPr lang="it-IT" b="1" dirty="0" smtClean="0">
                <a:solidFill>
                  <a:srgbClr val="333333"/>
                </a:solidFill>
                <a:latin typeface="MathJax_Math-italic"/>
              </a:rPr>
              <a:t>Gini(Temp) </a:t>
            </a:r>
            <a:r>
              <a:rPr lang="it-IT" dirty="0" smtClean="0">
                <a:solidFill>
                  <a:srgbClr val="333333"/>
                </a:solidFill>
                <a:latin typeface="MathJax_Math-italic"/>
              </a:rPr>
              <a:t>=(</a:t>
            </a:r>
            <a:r>
              <a:rPr lang="it-IT" dirty="0">
                <a:solidFill>
                  <a:srgbClr val="333333"/>
                </a:solidFill>
                <a:latin typeface="MathJax_Math-italic"/>
              </a:rPr>
              <a:t>4/14)×0.5+(4/14)×0.375+(6/14)×0.445=0.142+0.107+0.190=0.439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04131653"/>
              </p:ext>
            </p:extLst>
          </p:nvPr>
        </p:nvGraphicFramePr>
        <p:xfrm>
          <a:off x="1267732" y="1910354"/>
          <a:ext cx="5667376" cy="1981200"/>
        </p:xfrm>
        <a:graphic>
          <a:graphicData uri="http://schemas.openxmlformats.org/drawingml/2006/table">
            <a:tbl>
              <a:tblPr/>
              <a:tblGrid>
                <a:gridCol w="1416844">
                  <a:extLst>
                    <a:ext uri="{9D8B030D-6E8A-4147-A177-3AD203B41FA5}">
                      <a16:colId xmlns:a16="http://schemas.microsoft.com/office/drawing/2014/main" val="2460750162"/>
                    </a:ext>
                  </a:extLst>
                </a:gridCol>
                <a:gridCol w="1416844">
                  <a:extLst>
                    <a:ext uri="{9D8B030D-6E8A-4147-A177-3AD203B41FA5}">
                      <a16:colId xmlns:a16="http://schemas.microsoft.com/office/drawing/2014/main" val="3767423102"/>
                    </a:ext>
                  </a:extLst>
                </a:gridCol>
                <a:gridCol w="1416844">
                  <a:extLst>
                    <a:ext uri="{9D8B030D-6E8A-4147-A177-3AD203B41FA5}">
                      <a16:colId xmlns:a16="http://schemas.microsoft.com/office/drawing/2014/main" val="644826800"/>
                    </a:ext>
                  </a:extLst>
                </a:gridCol>
                <a:gridCol w="1416844">
                  <a:extLst>
                    <a:ext uri="{9D8B030D-6E8A-4147-A177-3AD203B41FA5}">
                      <a16:colId xmlns:a16="http://schemas.microsoft.com/office/drawing/2014/main" val="402992155"/>
                    </a:ext>
                  </a:extLst>
                </a:gridCol>
              </a:tblGrid>
              <a:tr h="0">
                <a:tc>
                  <a:txBody>
                    <a:bodyPr/>
                    <a:lstStyle/>
                    <a:p>
                      <a:pPr algn="l" fontAlgn="t"/>
                      <a:r>
                        <a:rPr lang="en-IN">
                          <a:effectLst/>
                        </a:rPr>
                        <a:t>Temperature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Number of instances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86773878"/>
                  </a:ext>
                </a:extLst>
              </a:tr>
              <a:tr h="0">
                <a:tc>
                  <a:txBody>
                    <a:bodyPr/>
                    <a:lstStyle/>
                    <a:p>
                      <a:pPr algn="l" fontAlgn="t"/>
                      <a:r>
                        <a:rPr lang="en-IN">
                          <a:effectLst/>
                        </a:rPr>
                        <a:t>Hot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08233199"/>
                  </a:ext>
                </a:extLst>
              </a:tr>
              <a:tr h="0">
                <a:tc>
                  <a:txBody>
                    <a:bodyPr/>
                    <a:lstStyle/>
                    <a:p>
                      <a:pPr algn="l" fontAlgn="t"/>
                      <a:r>
                        <a:rPr lang="en-IN">
                          <a:effectLst/>
                        </a:rPr>
                        <a:t>Cool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66646662"/>
                  </a:ext>
                </a:extLst>
              </a:tr>
              <a:tr h="0">
                <a:tc>
                  <a:txBody>
                    <a:bodyPr/>
                    <a:lstStyle/>
                    <a:p>
                      <a:pPr algn="l" fontAlgn="t"/>
                      <a:r>
                        <a:rPr lang="en-IN">
                          <a:effectLst/>
                        </a:rPr>
                        <a:t>Mild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03466866"/>
                  </a:ext>
                </a:extLst>
              </a:tr>
            </a:tbl>
          </a:graphicData>
        </a:graphic>
      </p:graphicFrame>
    </p:spTree>
    <p:extLst>
      <p:ext uri="{BB962C8B-B14F-4D97-AF65-F5344CB8AC3E}">
        <p14:creationId xmlns:p14="http://schemas.microsoft.com/office/powerpoint/2010/main" val="29320813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Gini Index Calculation</a:t>
            </a:r>
            <a:endParaRPr lang="en-IN" b="1" dirty="0"/>
          </a:p>
        </p:txBody>
      </p:sp>
      <p:sp>
        <p:nvSpPr>
          <p:cNvPr id="5" name="Rectangle 1"/>
          <p:cNvSpPr>
            <a:spLocks noChangeArrowheads="1"/>
          </p:cNvSpPr>
          <p:nvPr/>
        </p:nvSpPr>
        <p:spPr bwMode="auto">
          <a:xfrm>
            <a:off x="1280795" y="3808839"/>
            <a:ext cx="1020555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GB" altLang="en-US" b="1" dirty="0">
                <a:solidFill>
                  <a:srgbClr val="333333"/>
                </a:solidFill>
                <a:latin typeface="MathJax_Math-italic"/>
              </a:rPr>
              <a:t>Gini(Humidity=High)</a:t>
            </a:r>
            <a:r>
              <a:rPr lang="en-GB" altLang="en-US" dirty="0">
                <a:solidFill>
                  <a:srgbClr val="333333"/>
                </a:solidFill>
                <a:latin typeface="MathJax_Math-italic"/>
              </a:rPr>
              <a:t>=1–(3/7)2–(4/7)2=1–0.183–0.326=0.489 </a:t>
            </a:r>
            <a:endParaRPr lang="en-GB" altLang="en-US" dirty="0" smtClean="0">
              <a:solidFill>
                <a:srgbClr val="333333"/>
              </a:solidFill>
              <a:latin typeface="MathJax_Math-italic"/>
            </a:endParaRPr>
          </a:p>
          <a:p>
            <a:pPr lvl="0" defTabSz="914400"/>
            <a:endParaRPr lang="en-GB" altLang="en-US" dirty="0">
              <a:solidFill>
                <a:srgbClr val="333333"/>
              </a:solidFill>
              <a:latin typeface="MathJax_Math-italic"/>
            </a:endParaRPr>
          </a:p>
          <a:p>
            <a:pPr lvl="0" defTabSz="914400"/>
            <a:r>
              <a:rPr lang="en-GB" altLang="en-US" b="1" dirty="0">
                <a:solidFill>
                  <a:srgbClr val="333333"/>
                </a:solidFill>
                <a:latin typeface="MathJax_Math-italic"/>
              </a:rPr>
              <a:t>Gini(Humidity=Normal)</a:t>
            </a:r>
            <a:r>
              <a:rPr lang="en-GB" altLang="en-US" dirty="0">
                <a:solidFill>
                  <a:srgbClr val="333333"/>
                </a:solidFill>
                <a:latin typeface="MathJax_Math-italic"/>
              </a:rPr>
              <a:t>=1–(6/7)2–(1/7)2=1–0.734–0.02=0.244</a:t>
            </a:r>
          </a:p>
          <a:p>
            <a:pPr lvl="0" defTabSz="914400"/>
            <a:endParaRPr lang="it-IT" b="1" dirty="0" smtClean="0"/>
          </a:p>
          <a:p>
            <a:pPr lvl="0" defTabSz="914400"/>
            <a:r>
              <a:rPr lang="it-IT" b="1" dirty="0" smtClean="0"/>
              <a:t>Gini(Humidity</a:t>
            </a:r>
            <a:r>
              <a:rPr lang="it-IT" b="1" dirty="0"/>
              <a:t>)</a:t>
            </a:r>
            <a:r>
              <a:rPr lang="it-IT" dirty="0"/>
              <a:t>=(7/14)×0.489+(7/14)×0.244=0.367</a:t>
            </a:r>
            <a:br>
              <a:rPr lang="it-IT" dirty="0"/>
            </a:br>
            <a:endParaRPr lang="en-GB" altLang="en-US" b="1" dirty="0" smtClean="0">
              <a:solidFill>
                <a:srgbClr val="333333"/>
              </a:solidFill>
              <a:latin typeface="MathJax_Math-italic"/>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3907239761"/>
              </p:ext>
            </p:extLst>
          </p:nvPr>
        </p:nvGraphicFramePr>
        <p:xfrm>
          <a:off x="1267732" y="1904728"/>
          <a:ext cx="5667376" cy="1554480"/>
        </p:xfrm>
        <a:graphic>
          <a:graphicData uri="http://schemas.openxmlformats.org/drawingml/2006/table">
            <a:tbl>
              <a:tblPr/>
              <a:tblGrid>
                <a:gridCol w="1416844">
                  <a:extLst>
                    <a:ext uri="{9D8B030D-6E8A-4147-A177-3AD203B41FA5}">
                      <a16:colId xmlns:a16="http://schemas.microsoft.com/office/drawing/2014/main" val="3300742778"/>
                    </a:ext>
                  </a:extLst>
                </a:gridCol>
                <a:gridCol w="1416844">
                  <a:extLst>
                    <a:ext uri="{9D8B030D-6E8A-4147-A177-3AD203B41FA5}">
                      <a16:colId xmlns:a16="http://schemas.microsoft.com/office/drawing/2014/main" val="3722128007"/>
                    </a:ext>
                  </a:extLst>
                </a:gridCol>
                <a:gridCol w="1416844">
                  <a:extLst>
                    <a:ext uri="{9D8B030D-6E8A-4147-A177-3AD203B41FA5}">
                      <a16:colId xmlns:a16="http://schemas.microsoft.com/office/drawing/2014/main" val="312968758"/>
                    </a:ext>
                  </a:extLst>
                </a:gridCol>
                <a:gridCol w="1416844">
                  <a:extLst>
                    <a:ext uri="{9D8B030D-6E8A-4147-A177-3AD203B41FA5}">
                      <a16:colId xmlns:a16="http://schemas.microsoft.com/office/drawing/2014/main" val="3475474205"/>
                    </a:ext>
                  </a:extLst>
                </a:gridCol>
              </a:tblGrid>
              <a:tr h="0">
                <a:tc>
                  <a:txBody>
                    <a:bodyPr/>
                    <a:lstStyle/>
                    <a:p>
                      <a:pPr algn="l" fontAlgn="t"/>
                      <a:r>
                        <a:rPr lang="en-IN">
                          <a:effectLst/>
                        </a:rPr>
                        <a:t>Humidity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Number of instances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41607278"/>
                  </a:ext>
                </a:extLst>
              </a:tr>
              <a:tr h="0">
                <a:tc>
                  <a:txBody>
                    <a:bodyPr/>
                    <a:lstStyle/>
                    <a:p>
                      <a:pPr algn="l" fontAlgn="t"/>
                      <a:r>
                        <a:rPr lang="en-IN">
                          <a:effectLst/>
                        </a:rPr>
                        <a:t>High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31393221"/>
                  </a:ext>
                </a:extLst>
              </a:tr>
              <a:tr h="0">
                <a:tc>
                  <a:txBody>
                    <a:bodyPr/>
                    <a:lstStyle/>
                    <a:p>
                      <a:pPr algn="l" fontAlgn="t"/>
                      <a:r>
                        <a:rPr lang="en-IN">
                          <a:effectLst/>
                        </a:rPr>
                        <a:t>Normal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7</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28680249"/>
                  </a:ext>
                </a:extLst>
              </a:tr>
            </a:tbl>
          </a:graphicData>
        </a:graphic>
      </p:graphicFrame>
    </p:spTree>
    <p:extLst>
      <p:ext uri="{BB962C8B-B14F-4D97-AF65-F5344CB8AC3E}">
        <p14:creationId xmlns:p14="http://schemas.microsoft.com/office/powerpoint/2010/main" val="2372654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Gini Index Calculation</a:t>
            </a:r>
            <a:endParaRPr lang="en-IN" b="1" dirty="0"/>
          </a:p>
        </p:txBody>
      </p:sp>
      <p:sp>
        <p:nvSpPr>
          <p:cNvPr id="5" name="Rectangle 1"/>
          <p:cNvSpPr>
            <a:spLocks noChangeArrowheads="1"/>
          </p:cNvSpPr>
          <p:nvPr/>
        </p:nvSpPr>
        <p:spPr bwMode="auto">
          <a:xfrm>
            <a:off x="1267732" y="3934275"/>
            <a:ext cx="1020555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GB" altLang="en-US" b="1" dirty="0">
                <a:solidFill>
                  <a:srgbClr val="333333"/>
                </a:solidFill>
                <a:latin typeface="MathJax_Math-italic"/>
              </a:rPr>
              <a:t>Gini(Wind=Weak</a:t>
            </a:r>
            <a:r>
              <a:rPr lang="en-GB" altLang="en-US" b="1" dirty="0" smtClean="0">
                <a:solidFill>
                  <a:srgbClr val="333333"/>
                </a:solidFill>
                <a:latin typeface="MathJax_Math-italic"/>
              </a:rPr>
              <a:t>) </a:t>
            </a:r>
            <a:r>
              <a:rPr lang="en-GB" altLang="en-US" dirty="0" smtClean="0">
                <a:solidFill>
                  <a:srgbClr val="333333"/>
                </a:solidFill>
                <a:latin typeface="MathJax_Math-italic"/>
              </a:rPr>
              <a:t>=</a:t>
            </a:r>
            <a:r>
              <a:rPr lang="en-GB" altLang="en-US" dirty="0">
                <a:solidFill>
                  <a:srgbClr val="333333"/>
                </a:solidFill>
                <a:latin typeface="MathJax_Math-italic"/>
              </a:rPr>
              <a:t>1–(6/8)2–(2/8)2=1–0.5625–0.062=0.375</a:t>
            </a:r>
            <a:r>
              <a:rPr lang="en-GB" altLang="en-US" b="1" dirty="0">
                <a:solidFill>
                  <a:srgbClr val="333333"/>
                </a:solidFill>
                <a:latin typeface="MathJax_Math-italic"/>
              </a:rPr>
              <a:t> </a:t>
            </a:r>
          </a:p>
          <a:p>
            <a:pPr lvl="0" defTabSz="914400"/>
            <a:endParaRPr lang="en-GB" altLang="en-US" b="1" dirty="0" smtClean="0">
              <a:solidFill>
                <a:srgbClr val="333333"/>
              </a:solidFill>
              <a:latin typeface="MathJax_Math-italic"/>
            </a:endParaRPr>
          </a:p>
          <a:p>
            <a:pPr lvl="0" defTabSz="914400"/>
            <a:r>
              <a:rPr lang="en-GB" altLang="en-US" b="1" dirty="0" smtClean="0">
                <a:solidFill>
                  <a:srgbClr val="333333"/>
                </a:solidFill>
                <a:latin typeface="MathJax_Math-italic"/>
              </a:rPr>
              <a:t>Gini(Wind=Strong)  </a:t>
            </a:r>
            <a:r>
              <a:rPr lang="en-GB" altLang="en-US" dirty="0" smtClean="0">
                <a:solidFill>
                  <a:srgbClr val="333333"/>
                </a:solidFill>
                <a:latin typeface="MathJax_Math-italic"/>
              </a:rPr>
              <a:t>=</a:t>
            </a:r>
            <a:r>
              <a:rPr lang="en-GB" altLang="en-US" dirty="0">
                <a:solidFill>
                  <a:srgbClr val="333333"/>
                </a:solidFill>
                <a:latin typeface="MathJax_Math-italic"/>
              </a:rPr>
              <a:t>1–(3/6)2–(3/6)2=1–0.25–0.25=0.5</a:t>
            </a:r>
          </a:p>
          <a:p>
            <a:pPr lvl="0" defTabSz="914400"/>
            <a:endParaRPr lang="en-GB" altLang="en-US" b="1" dirty="0" smtClean="0">
              <a:solidFill>
                <a:srgbClr val="333333"/>
              </a:solidFill>
              <a:latin typeface="MathJax_Math-italic"/>
            </a:endParaRPr>
          </a:p>
          <a:p>
            <a:pPr lvl="0" defTabSz="914400"/>
            <a:r>
              <a:rPr lang="en-GB" altLang="en-US" b="1" dirty="0" smtClean="0">
                <a:solidFill>
                  <a:srgbClr val="333333"/>
                </a:solidFill>
                <a:latin typeface="MathJax_Math-italic"/>
              </a:rPr>
              <a:t>Gini(Wind) </a:t>
            </a:r>
            <a:r>
              <a:rPr lang="en-GB" altLang="en-US" dirty="0" smtClean="0">
                <a:solidFill>
                  <a:srgbClr val="333333"/>
                </a:solidFill>
                <a:latin typeface="MathJax_Math-italic"/>
              </a:rPr>
              <a:t>=(</a:t>
            </a:r>
            <a:r>
              <a:rPr lang="en-GB" altLang="en-US" dirty="0">
                <a:solidFill>
                  <a:srgbClr val="333333"/>
                </a:solidFill>
                <a:latin typeface="MathJax_Math-italic"/>
              </a:rPr>
              <a:t>8/14)×0.375+(6/14)×0.5=0.428</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36794969"/>
              </p:ext>
            </p:extLst>
          </p:nvPr>
        </p:nvGraphicFramePr>
        <p:xfrm>
          <a:off x="1267732" y="1943916"/>
          <a:ext cx="5667376" cy="1554480"/>
        </p:xfrm>
        <a:graphic>
          <a:graphicData uri="http://schemas.openxmlformats.org/drawingml/2006/table">
            <a:tbl>
              <a:tblPr/>
              <a:tblGrid>
                <a:gridCol w="1416844">
                  <a:extLst>
                    <a:ext uri="{9D8B030D-6E8A-4147-A177-3AD203B41FA5}">
                      <a16:colId xmlns:a16="http://schemas.microsoft.com/office/drawing/2014/main" val="1789402361"/>
                    </a:ext>
                  </a:extLst>
                </a:gridCol>
                <a:gridCol w="1416844">
                  <a:extLst>
                    <a:ext uri="{9D8B030D-6E8A-4147-A177-3AD203B41FA5}">
                      <a16:colId xmlns:a16="http://schemas.microsoft.com/office/drawing/2014/main" val="1839783539"/>
                    </a:ext>
                  </a:extLst>
                </a:gridCol>
                <a:gridCol w="1416844">
                  <a:extLst>
                    <a:ext uri="{9D8B030D-6E8A-4147-A177-3AD203B41FA5}">
                      <a16:colId xmlns:a16="http://schemas.microsoft.com/office/drawing/2014/main" val="624157543"/>
                    </a:ext>
                  </a:extLst>
                </a:gridCol>
                <a:gridCol w="1416844">
                  <a:extLst>
                    <a:ext uri="{9D8B030D-6E8A-4147-A177-3AD203B41FA5}">
                      <a16:colId xmlns:a16="http://schemas.microsoft.com/office/drawing/2014/main" val="1105897206"/>
                    </a:ext>
                  </a:extLst>
                </a:gridCol>
              </a:tblGrid>
              <a:tr h="0">
                <a:tc>
                  <a:txBody>
                    <a:bodyPr/>
                    <a:lstStyle/>
                    <a:p>
                      <a:pPr algn="l" fontAlgn="t"/>
                      <a:r>
                        <a:rPr lang="en-IN">
                          <a:effectLst/>
                        </a:rPr>
                        <a:t>Wind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Yes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No</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Number of instances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45845381"/>
                  </a:ext>
                </a:extLst>
              </a:tr>
              <a:tr h="0">
                <a:tc>
                  <a:txBody>
                    <a:bodyPr/>
                    <a:lstStyle/>
                    <a:p>
                      <a:pPr algn="l" fontAlgn="t"/>
                      <a:r>
                        <a:rPr lang="en-IN">
                          <a:effectLst/>
                        </a:rPr>
                        <a:t>Weak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8</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7261308"/>
                  </a:ext>
                </a:extLst>
              </a:tr>
              <a:tr h="0">
                <a:tc>
                  <a:txBody>
                    <a:bodyPr/>
                    <a:lstStyle/>
                    <a:p>
                      <a:pPr algn="l" fontAlgn="t"/>
                      <a:r>
                        <a:rPr lang="en-IN">
                          <a:effectLst/>
                        </a:rPr>
                        <a:t>Strong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6</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65278421"/>
                  </a:ext>
                </a:extLst>
              </a:tr>
            </a:tbl>
          </a:graphicData>
        </a:graphic>
      </p:graphicFrame>
      <p:sp>
        <p:nvSpPr>
          <p:cNvPr id="12" name="Rectangle 11"/>
          <p:cNvSpPr/>
          <p:nvPr/>
        </p:nvSpPr>
        <p:spPr>
          <a:xfrm>
            <a:off x="8451668" y="3057112"/>
            <a:ext cx="3370218" cy="1200329"/>
          </a:xfrm>
          <a:prstGeom prst="rect">
            <a:avLst/>
          </a:prstGeom>
        </p:spPr>
        <p:txBody>
          <a:bodyPr wrap="square">
            <a:spAutoFit/>
          </a:bodyPr>
          <a:lstStyle/>
          <a:p>
            <a:r>
              <a:rPr lang="en-GB" b="1" dirty="0" smtClean="0">
                <a:solidFill>
                  <a:srgbClr val="333333"/>
                </a:solidFill>
                <a:latin typeface="Source Sans Pro"/>
              </a:rPr>
              <a:t>*</a:t>
            </a:r>
            <a:r>
              <a:rPr lang="en-GB" dirty="0" smtClean="0">
                <a:solidFill>
                  <a:srgbClr val="333333"/>
                </a:solidFill>
                <a:latin typeface="Source Sans Pro"/>
              </a:rPr>
              <a:t> We’ve </a:t>
            </a:r>
            <a:r>
              <a:rPr lang="en-GB" dirty="0">
                <a:solidFill>
                  <a:srgbClr val="333333"/>
                </a:solidFill>
                <a:latin typeface="Source Sans Pro"/>
              </a:rPr>
              <a:t>calculated </a:t>
            </a:r>
            <a:r>
              <a:rPr lang="en-GB" dirty="0" smtClean="0">
                <a:solidFill>
                  <a:srgbClr val="333333"/>
                </a:solidFill>
                <a:latin typeface="Source Sans Pro"/>
              </a:rPr>
              <a:t>Gini </a:t>
            </a:r>
            <a:r>
              <a:rPr lang="en-GB" dirty="0">
                <a:solidFill>
                  <a:srgbClr val="333333"/>
                </a:solidFill>
                <a:latin typeface="Source Sans Pro"/>
              </a:rPr>
              <a:t>index values for each feature. The winner will be </a:t>
            </a:r>
            <a:r>
              <a:rPr lang="en-GB" b="1" dirty="0">
                <a:solidFill>
                  <a:srgbClr val="333333"/>
                </a:solidFill>
                <a:latin typeface="Source Sans Pro"/>
              </a:rPr>
              <a:t>outlook feature</a:t>
            </a:r>
            <a:r>
              <a:rPr lang="en-GB" dirty="0">
                <a:solidFill>
                  <a:srgbClr val="333333"/>
                </a:solidFill>
                <a:latin typeface="Source Sans Pro"/>
              </a:rPr>
              <a:t> because its cost is the lowest.</a:t>
            </a:r>
            <a:endParaRPr lang="en-IN" dirty="0"/>
          </a:p>
        </p:txBody>
      </p:sp>
    </p:spTree>
    <p:extLst>
      <p:ext uri="{BB962C8B-B14F-4D97-AF65-F5344CB8AC3E}">
        <p14:creationId xmlns:p14="http://schemas.microsoft.com/office/powerpoint/2010/main" val="4041596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Applications of Decision Tree</a:t>
            </a:r>
            <a:endParaRPr lang="en-IN" b="1" dirty="0"/>
          </a:p>
        </p:txBody>
      </p:sp>
      <p:sp>
        <p:nvSpPr>
          <p:cNvPr id="3" name="Content Placeholder 2"/>
          <p:cNvSpPr>
            <a:spLocks noGrp="1"/>
          </p:cNvSpPr>
          <p:nvPr>
            <p:ph idx="1"/>
          </p:nvPr>
        </p:nvSpPr>
        <p:spPr/>
        <p:txBody>
          <a:bodyPr>
            <a:normAutofit fontScale="85000" lnSpcReduction="10000"/>
          </a:bodyPr>
          <a:lstStyle/>
          <a:p>
            <a:pPr>
              <a:buFont typeface="Wingdings" panose="05000000000000000000" pitchFamily="2" charset="2"/>
              <a:buChar char="q"/>
            </a:pPr>
            <a:r>
              <a:rPr lang="en-GB" b="1" dirty="0" smtClean="0"/>
              <a:t> Variable </a:t>
            </a:r>
            <a:r>
              <a:rPr lang="en-GB" b="1" dirty="0"/>
              <a:t>selection</a:t>
            </a:r>
            <a:r>
              <a:rPr lang="en-GB" dirty="0"/>
              <a:t>. The number of variables that are routinely monitored in clinical settings has increased dramatically with the introduction of electronic data storage. Many of these variables are of marginal relevance and, thus, should probably not be included in data mining exercises. Like stepwise variable selection in regression analysis, decision tree methods can be used to select the most relevant input variables that should be used to form decision tree models, which can subsequently be used to formulate clinical hypotheses and inform subsequent research.</a:t>
            </a:r>
          </a:p>
          <a:p>
            <a:pPr>
              <a:buFont typeface="Wingdings" panose="05000000000000000000" pitchFamily="2" charset="2"/>
              <a:buChar char="q"/>
            </a:pPr>
            <a:r>
              <a:rPr lang="en-GB" dirty="0" smtClean="0"/>
              <a:t> </a:t>
            </a:r>
            <a:r>
              <a:rPr lang="en-GB" b="1" dirty="0" smtClean="0"/>
              <a:t>Assessing </a:t>
            </a:r>
            <a:r>
              <a:rPr lang="en-GB" b="1" dirty="0"/>
              <a:t>the relative importance of variables</a:t>
            </a:r>
            <a:r>
              <a:rPr lang="en-GB" dirty="0"/>
              <a:t>. Once a set of relevant variables is identified, researchers may want to know which variables play major roles. Generally, variable importance is computed based on the reduction of model accuracy (or in the purities of nodes in the tree) when the variable is removed. In most circumstances the more records a variable have an effect on, the greater the importance of the variable</a:t>
            </a:r>
            <a:r>
              <a:rPr lang="en-GB" dirty="0" smtClean="0"/>
              <a:t>.</a:t>
            </a:r>
            <a:endParaRPr lang="en-GB" dirty="0"/>
          </a:p>
          <a:p>
            <a:pPr>
              <a:buFont typeface="Wingdings" panose="05000000000000000000" pitchFamily="2" charset="2"/>
              <a:buChar char="q"/>
            </a:pPr>
            <a:r>
              <a:rPr lang="en-GB" b="1" dirty="0" smtClean="0"/>
              <a:t> Prediction &amp; Classification</a:t>
            </a:r>
            <a:r>
              <a:rPr lang="en-GB" dirty="0" smtClean="0"/>
              <a:t>.</a:t>
            </a:r>
            <a:r>
              <a:rPr lang="en-GB" dirty="0"/>
              <a:t> This is one of the most important usages of decision tree models. Using the tree model derived from historical data, it’s easy to predict </a:t>
            </a:r>
            <a:r>
              <a:rPr lang="en-GB" dirty="0" smtClean="0"/>
              <a:t>&amp; classify the </a:t>
            </a:r>
            <a:r>
              <a:rPr lang="en-GB" dirty="0"/>
              <a:t>result for future records.</a:t>
            </a:r>
          </a:p>
          <a:p>
            <a:pPr>
              <a:buFont typeface="Wingdings" panose="05000000000000000000" pitchFamily="2" charset="2"/>
              <a:buChar char="q"/>
            </a:pPr>
            <a:r>
              <a:rPr lang="en-GB" dirty="0"/>
              <a:t> </a:t>
            </a:r>
            <a:r>
              <a:rPr lang="en-GB" b="1" dirty="0" smtClean="0"/>
              <a:t>Data </a:t>
            </a:r>
            <a:r>
              <a:rPr lang="en-GB" b="1" dirty="0"/>
              <a:t>manipulation</a:t>
            </a:r>
            <a:r>
              <a:rPr lang="en-GB" dirty="0"/>
              <a:t>. Too many categories of one categorical variable or heavily skewed continuous data are common in medical research. In these circumstances, decision tree models can help in deciding how to best collapse categorical variables into a more manageable number of categories or how to subdivide heavily skewed variables into ranges</a:t>
            </a:r>
          </a:p>
        </p:txBody>
      </p:sp>
    </p:spTree>
    <p:extLst>
      <p:ext uri="{BB962C8B-B14F-4D97-AF65-F5344CB8AC3E}">
        <p14:creationId xmlns:p14="http://schemas.microsoft.com/office/powerpoint/2010/main" val="3455986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Random Forest</a:t>
            </a:r>
            <a:endParaRPr lang="en-IN" b="1" dirty="0"/>
          </a:p>
        </p:txBody>
      </p:sp>
      <p:sp>
        <p:nvSpPr>
          <p:cNvPr id="3" name="Content Placeholder 2"/>
          <p:cNvSpPr>
            <a:spLocks noGrp="1"/>
          </p:cNvSpPr>
          <p:nvPr>
            <p:ph idx="1"/>
          </p:nvPr>
        </p:nvSpPr>
        <p:spPr>
          <a:xfrm>
            <a:off x="1097280" y="1845734"/>
            <a:ext cx="6479177" cy="4023360"/>
          </a:xfrm>
        </p:spPr>
        <p:txBody>
          <a:bodyPr/>
          <a:lstStyle/>
          <a:p>
            <a:r>
              <a:rPr lang="en-GB" dirty="0"/>
              <a:t>We can see it from its name, which is to create a forest </a:t>
            </a:r>
            <a:r>
              <a:rPr lang="en-GB" dirty="0" smtClean="0"/>
              <a:t>with lots of trees created randomly. </a:t>
            </a:r>
          </a:p>
          <a:p>
            <a:endParaRPr lang="en-GB" dirty="0"/>
          </a:p>
          <a:p>
            <a:r>
              <a:rPr lang="en-GB" dirty="0" smtClean="0"/>
              <a:t>It </a:t>
            </a:r>
            <a:r>
              <a:rPr lang="en-GB" dirty="0"/>
              <a:t>creates decision trees on data samples and then gets the prediction from each of them and finally selects the best solution by means of voting. It is an ensemble method which is better than a single decision tree because it reduces the over-fitting by averaging the result.</a:t>
            </a:r>
            <a:endParaRPr lang="en-IN" dirty="0"/>
          </a:p>
        </p:txBody>
      </p:sp>
    </p:spTree>
    <p:extLst>
      <p:ext uri="{BB962C8B-B14F-4D97-AF65-F5344CB8AC3E}">
        <p14:creationId xmlns:p14="http://schemas.microsoft.com/office/powerpoint/2010/main" val="332233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Machine Learning Relationships</a:t>
            </a:r>
            <a:endParaRPr lang="en-IN" b="1" dirty="0"/>
          </a:p>
        </p:txBody>
      </p:sp>
      <p:pic>
        <p:nvPicPr>
          <p:cNvPr id="6" name="Picture 5"/>
          <p:cNvPicPr>
            <a:picLocks noChangeAspect="1"/>
          </p:cNvPicPr>
          <p:nvPr/>
        </p:nvPicPr>
        <p:blipFill>
          <a:blip r:embed="rId2"/>
          <a:stretch>
            <a:fillRect/>
          </a:stretch>
        </p:blipFill>
        <p:spPr>
          <a:xfrm>
            <a:off x="2369955" y="3293422"/>
            <a:ext cx="4823325" cy="2419270"/>
          </a:xfrm>
          <a:prstGeom prst="rect">
            <a:avLst/>
          </a:prstGeom>
        </p:spPr>
      </p:pic>
      <p:sp>
        <p:nvSpPr>
          <p:cNvPr id="8" name="Rectangle 7"/>
          <p:cNvSpPr/>
          <p:nvPr/>
        </p:nvSpPr>
        <p:spPr>
          <a:xfrm>
            <a:off x="1097280" y="1933991"/>
            <a:ext cx="10058400" cy="923330"/>
          </a:xfrm>
          <a:prstGeom prst="rect">
            <a:avLst/>
          </a:prstGeom>
        </p:spPr>
        <p:txBody>
          <a:bodyPr wrap="square">
            <a:spAutoFit/>
          </a:bodyPr>
          <a:lstStyle/>
          <a:p>
            <a:r>
              <a:rPr lang="en-GB" dirty="0">
                <a:solidFill>
                  <a:srgbClr val="222222"/>
                </a:solidFill>
                <a:latin typeface="arial" panose="020B0604020202020204" pitchFamily="34" charset="0"/>
              </a:rPr>
              <a:t>A </a:t>
            </a:r>
            <a:r>
              <a:rPr lang="en-GB" b="1" dirty="0">
                <a:solidFill>
                  <a:srgbClr val="222222"/>
                </a:solidFill>
                <a:latin typeface="arial" panose="020B0604020202020204" pitchFamily="34" charset="0"/>
              </a:rPr>
              <a:t>linear</a:t>
            </a:r>
            <a:r>
              <a:rPr lang="en-GB" dirty="0">
                <a:solidFill>
                  <a:srgbClr val="222222"/>
                </a:solidFill>
                <a:latin typeface="arial" panose="020B0604020202020204" pitchFamily="34" charset="0"/>
              </a:rPr>
              <a:t> model uses a </a:t>
            </a:r>
            <a:r>
              <a:rPr lang="en-GB" b="1" dirty="0">
                <a:solidFill>
                  <a:srgbClr val="222222"/>
                </a:solidFill>
                <a:latin typeface="arial" panose="020B0604020202020204" pitchFamily="34" charset="0"/>
              </a:rPr>
              <a:t>linear</a:t>
            </a:r>
            <a:r>
              <a:rPr lang="en-GB" dirty="0">
                <a:solidFill>
                  <a:srgbClr val="222222"/>
                </a:solidFill>
                <a:latin typeface="arial" panose="020B0604020202020204" pitchFamily="34" charset="0"/>
              </a:rPr>
              <a:t> function for its prediction function or as a crucial part of its prediction </a:t>
            </a:r>
            <a:r>
              <a:rPr lang="en-GB" dirty="0" smtClean="0">
                <a:solidFill>
                  <a:srgbClr val="222222"/>
                </a:solidFill>
                <a:latin typeface="arial" panose="020B0604020202020204" pitchFamily="34" charset="0"/>
              </a:rPr>
              <a:t>function, however a </a:t>
            </a:r>
            <a:r>
              <a:rPr lang="en-GB" b="1" dirty="0" smtClean="0">
                <a:solidFill>
                  <a:srgbClr val="222222"/>
                </a:solidFill>
                <a:latin typeface="arial" panose="020B0604020202020204" pitchFamily="34" charset="0"/>
              </a:rPr>
              <a:t>Non Linear</a:t>
            </a:r>
            <a:r>
              <a:rPr lang="en-GB" dirty="0" smtClean="0">
                <a:solidFill>
                  <a:srgbClr val="222222"/>
                </a:solidFill>
                <a:latin typeface="arial" panose="020B0604020202020204" pitchFamily="34" charset="0"/>
              </a:rPr>
              <a:t> model is used when there is no Linear relationships or No curve to fit the data</a:t>
            </a:r>
            <a:endParaRPr lang="en-IN" dirty="0"/>
          </a:p>
        </p:txBody>
      </p:sp>
    </p:spTree>
    <p:extLst>
      <p:ext uri="{BB962C8B-B14F-4D97-AF65-F5344CB8AC3E}">
        <p14:creationId xmlns:p14="http://schemas.microsoft.com/office/powerpoint/2010/main" val="1640052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Working of Random Forest Algorithm</a:t>
            </a:r>
            <a:endParaRPr lang="en-IN" b="1" dirty="0"/>
          </a:p>
        </p:txBody>
      </p:sp>
      <p:sp>
        <p:nvSpPr>
          <p:cNvPr id="3" name="Content Placeholder 2"/>
          <p:cNvSpPr>
            <a:spLocks noGrp="1"/>
          </p:cNvSpPr>
          <p:nvPr>
            <p:ph idx="1"/>
          </p:nvPr>
        </p:nvSpPr>
        <p:spPr/>
        <p:txBody>
          <a:bodyPr/>
          <a:lstStyle/>
          <a:p>
            <a:r>
              <a:rPr lang="en-GB" b="1" dirty="0"/>
              <a:t>Step 1</a:t>
            </a:r>
            <a:r>
              <a:rPr lang="en-GB" dirty="0"/>
              <a:t> − First, start with the selection of random samples from a given dataset.</a:t>
            </a:r>
          </a:p>
          <a:p>
            <a:endParaRPr lang="en-GB" dirty="0"/>
          </a:p>
          <a:p>
            <a:r>
              <a:rPr lang="en-GB" b="1" dirty="0"/>
              <a:t>Step 2</a:t>
            </a:r>
            <a:r>
              <a:rPr lang="en-GB" dirty="0"/>
              <a:t> − Next, this algorithm will construct a decision tree for every sample. Then it will get the prediction result from every decision tree.</a:t>
            </a:r>
          </a:p>
          <a:p>
            <a:endParaRPr lang="en-GB" dirty="0"/>
          </a:p>
          <a:p>
            <a:r>
              <a:rPr lang="en-GB" b="1" dirty="0"/>
              <a:t>Step 3</a:t>
            </a:r>
            <a:r>
              <a:rPr lang="en-GB" dirty="0"/>
              <a:t> − In this step, voting will be performed for every predicted result.</a:t>
            </a:r>
          </a:p>
          <a:p>
            <a:endParaRPr lang="en-GB" dirty="0"/>
          </a:p>
          <a:p>
            <a:r>
              <a:rPr lang="en-GB" b="1" dirty="0"/>
              <a:t>Step 4</a:t>
            </a:r>
            <a:r>
              <a:rPr lang="en-GB" dirty="0"/>
              <a:t> − At last, select the most voted prediction result as the final prediction result.</a:t>
            </a:r>
            <a:endParaRPr lang="en-IN" dirty="0"/>
          </a:p>
        </p:txBody>
      </p:sp>
    </p:spTree>
    <p:extLst>
      <p:ext uri="{BB962C8B-B14F-4D97-AF65-F5344CB8AC3E}">
        <p14:creationId xmlns:p14="http://schemas.microsoft.com/office/powerpoint/2010/main" val="121758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Random </a:t>
            </a:r>
            <a:r>
              <a:rPr lang="en-GB" b="1" dirty="0"/>
              <a:t>Forest</a:t>
            </a:r>
            <a:endParaRPr lang="en-IN" b="1" dirty="0"/>
          </a:p>
        </p:txBody>
      </p:sp>
      <p:pic>
        <p:nvPicPr>
          <p:cNvPr id="2050" name="Picture 2" descr="random forest ensemb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9977" y="1885452"/>
            <a:ext cx="860842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156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Decision Tree Vs Random Forest</a:t>
            </a:r>
            <a:endParaRPr lang="en-IN" b="1" dirty="0"/>
          </a:p>
        </p:txBody>
      </p:sp>
      <p:sp>
        <p:nvSpPr>
          <p:cNvPr id="3" name="Content Placeholder 2"/>
          <p:cNvSpPr>
            <a:spLocks noGrp="1"/>
          </p:cNvSpPr>
          <p:nvPr>
            <p:ph idx="1"/>
          </p:nvPr>
        </p:nvSpPr>
        <p:spPr>
          <a:xfrm>
            <a:off x="1097280" y="1845734"/>
            <a:ext cx="4376057" cy="4023360"/>
          </a:xfrm>
        </p:spPr>
        <p:txBody>
          <a:bodyPr/>
          <a:lstStyle/>
          <a:p>
            <a:pPr>
              <a:buFont typeface="Wingdings" panose="05000000000000000000" pitchFamily="2" charset="2"/>
              <a:buChar char="q"/>
            </a:pPr>
            <a:r>
              <a:rPr lang="en-GB" dirty="0"/>
              <a:t>A Decision support tool that uses a tree-like graph or model of decisions and their possible consequences, including change event outcomes, resources costs, and </a:t>
            </a:r>
            <a:r>
              <a:rPr lang="en-GB" dirty="0" smtClean="0"/>
              <a:t>utility.</a:t>
            </a:r>
          </a:p>
          <a:p>
            <a:pPr>
              <a:buFont typeface="Wingdings" panose="05000000000000000000" pitchFamily="2" charset="2"/>
              <a:buChar char="q"/>
            </a:pPr>
            <a:r>
              <a:rPr lang="en-GB" dirty="0"/>
              <a:t>There is a possibility of </a:t>
            </a:r>
            <a:r>
              <a:rPr lang="en-GB" dirty="0" smtClean="0"/>
              <a:t>overfitting.</a:t>
            </a:r>
          </a:p>
          <a:p>
            <a:pPr>
              <a:buFont typeface="Wingdings" panose="05000000000000000000" pitchFamily="2" charset="2"/>
              <a:buChar char="q"/>
            </a:pPr>
            <a:r>
              <a:rPr lang="en-GB" dirty="0"/>
              <a:t>Gives less accurate </a:t>
            </a:r>
            <a:r>
              <a:rPr lang="en-GB" dirty="0" smtClean="0"/>
              <a:t>results.</a:t>
            </a:r>
          </a:p>
          <a:p>
            <a:pPr>
              <a:buFont typeface="Wingdings" panose="05000000000000000000" pitchFamily="2" charset="2"/>
              <a:buChar char="q"/>
            </a:pPr>
            <a:r>
              <a:rPr lang="en-GB" dirty="0"/>
              <a:t>Simpler and easier to understand, construct and </a:t>
            </a:r>
            <a:r>
              <a:rPr lang="en-GB" dirty="0" smtClean="0"/>
              <a:t>visualize.</a:t>
            </a:r>
          </a:p>
          <a:p>
            <a:pPr>
              <a:buFont typeface="Wingdings" panose="05000000000000000000" pitchFamily="2" charset="2"/>
              <a:buChar char="q"/>
            </a:pPr>
            <a:r>
              <a:rPr lang="en-GB" b="1" dirty="0" smtClean="0"/>
              <a:t>Its interpretable</a:t>
            </a:r>
            <a:endParaRPr lang="en-IN" b="1" dirty="0"/>
          </a:p>
        </p:txBody>
      </p:sp>
      <p:sp>
        <p:nvSpPr>
          <p:cNvPr id="4" name="Content Placeholder 2"/>
          <p:cNvSpPr txBox="1">
            <a:spLocks/>
          </p:cNvSpPr>
          <p:nvPr/>
        </p:nvSpPr>
        <p:spPr>
          <a:xfrm>
            <a:off x="5965371" y="1845734"/>
            <a:ext cx="4376057"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GB" dirty="0"/>
              <a:t>An Ensemble learning method that operates by constructing a multitude of decision trees at training time and outputting the class depending on the individual </a:t>
            </a:r>
            <a:r>
              <a:rPr lang="en-GB" dirty="0" smtClean="0"/>
              <a:t>trees.</a:t>
            </a:r>
          </a:p>
          <a:p>
            <a:pPr>
              <a:buFont typeface="Wingdings" panose="05000000000000000000" pitchFamily="2" charset="2"/>
              <a:buChar char="q"/>
            </a:pPr>
            <a:r>
              <a:rPr lang="en-IN" dirty="0" smtClean="0"/>
              <a:t>Reduced </a:t>
            </a:r>
            <a:r>
              <a:rPr lang="en-IN" dirty="0"/>
              <a:t>risk of </a:t>
            </a:r>
            <a:r>
              <a:rPr lang="en-IN" dirty="0" smtClean="0"/>
              <a:t>overfitting.</a:t>
            </a:r>
            <a:endParaRPr lang="en-IN" dirty="0"/>
          </a:p>
          <a:p>
            <a:pPr>
              <a:buFont typeface="Wingdings" panose="05000000000000000000" pitchFamily="2" charset="2"/>
              <a:buChar char="q"/>
            </a:pPr>
            <a:r>
              <a:rPr lang="en-IN" dirty="0"/>
              <a:t>Give more accurate </a:t>
            </a:r>
            <a:r>
              <a:rPr lang="en-IN" dirty="0" smtClean="0"/>
              <a:t>results.</a:t>
            </a:r>
          </a:p>
          <a:p>
            <a:pPr>
              <a:buFont typeface="Wingdings" panose="05000000000000000000" pitchFamily="2" charset="2"/>
              <a:buChar char="q"/>
            </a:pPr>
            <a:r>
              <a:rPr lang="en-IN" dirty="0" smtClean="0"/>
              <a:t>Comparatively </a:t>
            </a:r>
            <a:r>
              <a:rPr lang="en-IN" dirty="0"/>
              <a:t>more </a:t>
            </a:r>
            <a:r>
              <a:rPr lang="en-IN" dirty="0" smtClean="0"/>
              <a:t>complex.</a:t>
            </a:r>
          </a:p>
          <a:p>
            <a:pPr>
              <a:buFont typeface="Wingdings" panose="05000000000000000000" pitchFamily="2" charset="2"/>
              <a:buChar char="q"/>
            </a:pPr>
            <a:r>
              <a:rPr lang="en-GB" b="1" dirty="0" smtClean="0"/>
              <a:t>Its not interpretable</a:t>
            </a:r>
            <a:endParaRPr lang="en-IN" b="1" dirty="0"/>
          </a:p>
        </p:txBody>
      </p:sp>
    </p:spTree>
    <p:extLst>
      <p:ext uri="{BB962C8B-B14F-4D97-AF65-F5344CB8AC3E}">
        <p14:creationId xmlns:p14="http://schemas.microsoft.com/office/powerpoint/2010/main" val="1908820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KNN</a:t>
            </a:r>
            <a:endParaRPr lang="en-IN" b="1" dirty="0"/>
          </a:p>
        </p:txBody>
      </p:sp>
      <p:sp>
        <p:nvSpPr>
          <p:cNvPr id="3" name="Content Placeholder 2"/>
          <p:cNvSpPr>
            <a:spLocks noGrp="1"/>
          </p:cNvSpPr>
          <p:nvPr>
            <p:ph idx="1"/>
          </p:nvPr>
        </p:nvSpPr>
        <p:spPr/>
        <p:txBody>
          <a:bodyPr>
            <a:normAutofit fontScale="92500" lnSpcReduction="20000"/>
          </a:bodyPr>
          <a:lstStyle/>
          <a:p>
            <a:r>
              <a:rPr lang="en-GB" dirty="0"/>
              <a:t>K-Nearest </a:t>
            </a:r>
            <a:r>
              <a:rPr lang="en-GB" dirty="0" smtClean="0"/>
              <a:t>Neighbours </a:t>
            </a:r>
            <a:r>
              <a:rPr lang="en-GB" dirty="0"/>
              <a:t>(</a:t>
            </a:r>
            <a:r>
              <a:rPr lang="en-GB" b="1" dirty="0"/>
              <a:t>KNN</a:t>
            </a:r>
            <a:r>
              <a:rPr lang="en-GB" dirty="0"/>
              <a:t>) is one of the simplest algorithms used in </a:t>
            </a:r>
            <a:r>
              <a:rPr lang="en-GB" b="1" dirty="0"/>
              <a:t>Machine Learning</a:t>
            </a:r>
            <a:r>
              <a:rPr lang="en-GB" dirty="0"/>
              <a:t> for regression and classification problem. </a:t>
            </a:r>
            <a:r>
              <a:rPr lang="en-GB" b="1" dirty="0"/>
              <a:t>KNN</a:t>
            </a:r>
            <a:r>
              <a:rPr lang="en-GB" dirty="0"/>
              <a:t> algorithms use data and classify new data points based on similarity measures (e.g. distance function</a:t>
            </a:r>
            <a:r>
              <a:rPr lang="en-GB" dirty="0" smtClean="0"/>
              <a:t>).</a:t>
            </a:r>
          </a:p>
          <a:p>
            <a:endParaRPr lang="en-GB" dirty="0" smtClean="0"/>
          </a:p>
          <a:p>
            <a:r>
              <a:rPr lang="en-GB" b="1" dirty="0"/>
              <a:t>When do we use KNN algorithm?</a:t>
            </a:r>
          </a:p>
          <a:p>
            <a:r>
              <a:rPr lang="en-GB" dirty="0"/>
              <a:t>KNN can be used for both classification and regression predictive problems. However, it is more widely used in classification problems in the industry. To evaluate any technique we generally look at 3 important aspects:</a:t>
            </a:r>
          </a:p>
          <a:p>
            <a:pPr marL="0" indent="0">
              <a:buNone/>
            </a:pPr>
            <a:endParaRPr lang="en-GB" dirty="0"/>
          </a:p>
          <a:p>
            <a:r>
              <a:rPr lang="en-GB" dirty="0"/>
              <a:t>1. Ease to interpret </a:t>
            </a:r>
            <a:r>
              <a:rPr lang="en-GB" dirty="0" smtClean="0"/>
              <a:t>output</a:t>
            </a:r>
            <a:endParaRPr lang="en-GB" dirty="0"/>
          </a:p>
          <a:p>
            <a:r>
              <a:rPr lang="en-GB" dirty="0"/>
              <a:t>2. Calculation </a:t>
            </a:r>
            <a:r>
              <a:rPr lang="en-GB" dirty="0" smtClean="0"/>
              <a:t>time</a:t>
            </a:r>
            <a:endParaRPr lang="en-GB" dirty="0"/>
          </a:p>
          <a:p>
            <a:r>
              <a:rPr lang="en-GB" dirty="0"/>
              <a:t>3. Predictive Power</a:t>
            </a:r>
            <a:endParaRPr lang="en-IN" dirty="0"/>
          </a:p>
        </p:txBody>
      </p:sp>
    </p:spTree>
    <p:extLst>
      <p:ext uri="{BB962C8B-B14F-4D97-AF65-F5344CB8AC3E}">
        <p14:creationId xmlns:p14="http://schemas.microsoft.com/office/powerpoint/2010/main" val="1797129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How do we choose the factor K?</a:t>
            </a:r>
            <a:endParaRPr lang="en-IN" b="1" dirty="0"/>
          </a:p>
        </p:txBody>
      </p:sp>
      <p:pic>
        <p:nvPicPr>
          <p:cNvPr id="3074" name="Picture 2" descr="K judgement"/>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36914" y="1994124"/>
            <a:ext cx="3461657" cy="15903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 judgement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63040" y="3713262"/>
            <a:ext cx="3461657" cy="15773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55324" y="2568849"/>
            <a:ext cx="6374675" cy="2031325"/>
          </a:xfrm>
          <a:prstGeom prst="rect">
            <a:avLst/>
          </a:prstGeom>
          <a:noFill/>
        </p:spPr>
        <p:txBody>
          <a:bodyPr wrap="square" rtlCol="0">
            <a:spAutoFit/>
          </a:bodyPr>
          <a:lstStyle/>
          <a:p>
            <a:pPr marL="285750" indent="-285750">
              <a:buFont typeface="Wingdings" panose="05000000000000000000" pitchFamily="2" charset="2"/>
              <a:buChar char="q"/>
            </a:pPr>
            <a:r>
              <a:rPr lang="en-GB" dirty="0" smtClean="0"/>
              <a:t>The </a:t>
            </a:r>
            <a:r>
              <a:rPr lang="en-GB" dirty="0"/>
              <a:t>boundary becomes </a:t>
            </a:r>
            <a:r>
              <a:rPr lang="en-GB" b="1" dirty="0"/>
              <a:t>smoother</a:t>
            </a:r>
            <a:r>
              <a:rPr lang="en-GB" dirty="0"/>
              <a:t> with increasing value of </a:t>
            </a:r>
            <a:r>
              <a:rPr lang="en-GB" dirty="0" smtClean="0"/>
              <a:t>K.</a:t>
            </a:r>
          </a:p>
          <a:p>
            <a:pPr marL="285750" indent="-285750">
              <a:buFont typeface="Wingdings" panose="05000000000000000000" pitchFamily="2" charset="2"/>
              <a:buChar char="q"/>
            </a:pPr>
            <a:r>
              <a:rPr lang="en-GB" dirty="0"/>
              <a:t>the error rate at K=1 is always </a:t>
            </a:r>
            <a:r>
              <a:rPr lang="en-GB" b="1" dirty="0"/>
              <a:t>zero</a:t>
            </a:r>
            <a:r>
              <a:rPr lang="en-GB" dirty="0"/>
              <a:t> for the training sample. This is because the closest point to any training data point is itself</a:t>
            </a:r>
            <a:r>
              <a:rPr lang="en-GB" dirty="0" smtClean="0"/>
              <a:t>. Hence </a:t>
            </a:r>
            <a:r>
              <a:rPr lang="en-GB" dirty="0"/>
              <a:t>the prediction is always accurate with K=1</a:t>
            </a:r>
            <a:r>
              <a:rPr lang="en-GB" dirty="0" smtClean="0"/>
              <a:t>.</a:t>
            </a:r>
          </a:p>
          <a:p>
            <a:pPr marL="285750" indent="-285750">
              <a:buFont typeface="Wingdings" panose="05000000000000000000" pitchFamily="2" charset="2"/>
              <a:buChar char="q"/>
            </a:pPr>
            <a:r>
              <a:rPr lang="en-GB" dirty="0"/>
              <a:t>If validation error </a:t>
            </a:r>
            <a:r>
              <a:rPr lang="en-GB" b="1" dirty="0"/>
              <a:t>curve</a:t>
            </a:r>
            <a:r>
              <a:rPr lang="en-GB" dirty="0"/>
              <a:t> would have been similar, our choice of K would have been 1. Following is the validation error curve with varying value of K:</a:t>
            </a:r>
            <a:endParaRPr lang="en-IN" dirty="0"/>
          </a:p>
        </p:txBody>
      </p:sp>
    </p:spTree>
    <p:extLst>
      <p:ext uri="{BB962C8B-B14F-4D97-AF65-F5344CB8AC3E}">
        <p14:creationId xmlns:p14="http://schemas.microsoft.com/office/powerpoint/2010/main" val="36618506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Elbow Method for optimal value of k</a:t>
            </a:r>
            <a:endParaRPr lang="en-IN" b="1" dirty="0"/>
          </a:p>
        </p:txBody>
      </p:sp>
      <p:pic>
        <p:nvPicPr>
          <p:cNvPr id="4098" name="Picture 2" descr="https://media.geeksforgeeks.org/wp-content/uploads/20190606105550/distortion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2491" y="1939074"/>
            <a:ext cx="6582886" cy="4207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55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 Vector Machines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i="1" dirty="0"/>
              <a:t>Separating hyperplane -  optimal hyperplane which categorizes new examples</a:t>
            </a:r>
            <a:endParaRPr lang="en-US" dirty="0"/>
          </a:p>
        </p:txBody>
      </p:sp>
      <p:pic>
        <p:nvPicPr>
          <p:cNvPr id="1026" name="Picture 2" descr="https://cdn-images-1.medium.com/max/800/1*BpeH5_M58kJ5xXfwzxI8y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 y="2765064"/>
            <a:ext cx="4549437" cy="15164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dn-images-1.medium.com/max/800/1*Sg6wjASoZHPphF10tcPZG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033" y="2765064"/>
            <a:ext cx="4294167" cy="1431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320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it a Bit complex</a:t>
            </a:r>
          </a:p>
        </p:txBody>
      </p:sp>
      <p:pic>
        <p:nvPicPr>
          <p:cNvPr id="2050" name="Picture 2" descr="https://cdn-images-1.medium.com/max/800/1*C3j5m3E3KviEApHKleILZQ.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7129"/>
          <a:stretch/>
        </p:blipFill>
        <p:spPr bwMode="auto">
          <a:xfrm>
            <a:off x="570155" y="2190535"/>
            <a:ext cx="3593054"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19200" y="4957500"/>
            <a:ext cx="8527228" cy="923330"/>
          </a:xfrm>
          <a:prstGeom prst="rect">
            <a:avLst/>
          </a:prstGeom>
        </p:spPr>
        <p:txBody>
          <a:bodyPr wrap="square">
            <a:spAutoFit/>
          </a:bodyPr>
          <a:lstStyle/>
          <a:p>
            <a:r>
              <a:rPr lang="en-US" b="0" i="0" dirty="0">
                <a:effectLst/>
                <a:latin typeface="medium-content-serif-font"/>
              </a:rPr>
              <a:t>there is no line that can separate the two classes in an x-y plane….</a:t>
            </a:r>
          </a:p>
          <a:p>
            <a:r>
              <a:rPr lang="en-US" b="0" i="0" dirty="0">
                <a:effectLst/>
                <a:latin typeface="medium-content-serif-font"/>
              </a:rPr>
              <a:t>So what do we do? We apply transformation and add one more dimension as we call it z-axis</a:t>
            </a:r>
            <a:endParaRPr lang="en-US" dirty="0"/>
          </a:p>
        </p:txBody>
      </p:sp>
      <p:pic>
        <p:nvPicPr>
          <p:cNvPr id="2052" name="Picture 4" descr="https://cdn-images-1.medium.com/max/800/1*FLolUnVUjqV0EGm3CYBPLw.png"/>
          <p:cNvPicPr>
            <a:picLocks noChangeAspect="1" noChangeArrowheads="1"/>
          </p:cNvPicPr>
          <p:nvPr/>
        </p:nvPicPr>
        <p:blipFill rotWithShape="1">
          <a:blip r:embed="rId3">
            <a:extLst>
              <a:ext uri="{28A0092B-C50C-407E-A947-70E740481C1C}">
                <a14:useLocalDpi xmlns:a14="http://schemas.microsoft.com/office/drawing/2010/main" val="0"/>
              </a:ext>
            </a:extLst>
          </a:blip>
          <a:srcRect r="32195"/>
          <a:stretch/>
        </p:blipFill>
        <p:spPr bwMode="auto">
          <a:xfrm>
            <a:off x="4359331" y="2190535"/>
            <a:ext cx="3534298"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cdn-images-1.medium.com/max/800/1*NN5VCpVg9gPCLYrDl0YFYw.png"/>
          <p:cNvPicPr>
            <a:picLocks noChangeAspect="1" noChangeArrowheads="1"/>
          </p:cNvPicPr>
          <p:nvPr/>
        </p:nvPicPr>
        <p:blipFill rotWithShape="1">
          <a:blip r:embed="rId4">
            <a:extLst>
              <a:ext uri="{28A0092B-C50C-407E-A947-70E740481C1C}">
                <a14:useLocalDpi xmlns:a14="http://schemas.microsoft.com/office/drawing/2010/main" val="0"/>
              </a:ext>
            </a:extLst>
          </a:blip>
          <a:srcRect r="32564"/>
          <a:stretch/>
        </p:blipFill>
        <p:spPr bwMode="auto">
          <a:xfrm>
            <a:off x="8535418" y="2190535"/>
            <a:ext cx="301829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353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it a little more complex…</a:t>
            </a:r>
            <a:endParaRPr lang="en-US" dirty="0"/>
          </a:p>
        </p:txBody>
      </p:sp>
      <p:pic>
        <p:nvPicPr>
          <p:cNvPr id="3074" name="Picture 2" descr="https://cdn-images-1.medium.com/max/800/1*fv8DDZLaR0t7SO-W6tdDAg.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94" r="36535"/>
          <a:stretch/>
        </p:blipFill>
        <p:spPr bwMode="auto">
          <a:xfrm>
            <a:off x="735106" y="2001483"/>
            <a:ext cx="3410174"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97280" y="4945764"/>
            <a:ext cx="10058400" cy="646331"/>
          </a:xfrm>
          <a:prstGeom prst="rect">
            <a:avLst/>
          </a:prstGeom>
        </p:spPr>
        <p:txBody>
          <a:bodyPr wrap="square">
            <a:spAutoFit/>
          </a:bodyPr>
          <a:lstStyle/>
          <a:p>
            <a:r>
              <a:rPr lang="en-US" b="0" i="0" dirty="0">
                <a:effectLst/>
                <a:latin typeface="medium-content-serif-font"/>
              </a:rPr>
              <a:t>What if data plot overlaps? Or, what in case some of the black points are inside the blue ones? Which line among 1 or 2?should we draw?</a:t>
            </a:r>
            <a:endParaRPr lang="en-US" dirty="0"/>
          </a:p>
        </p:txBody>
      </p:sp>
      <p:pic>
        <p:nvPicPr>
          <p:cNvPr id="3076" name="Picture 4" descr="https://cdn-images-1.medium.com/max/600/1*1dwut8cWQ-39POHV48tv4w.png"/>
          <p:cNvPicPr>
            <a:picLocks noChangeAspect="1" noChangeArrowheads="1"/>
          </p:cNvPicPr>
          <p:nvPr/>
        </p:nvPicPr>
        <p:blipFill rotWithShape="1">
          <a:blip r:embed="rId3">
            <a:extLst>
              <a:ext uri="{28A0092B-C50C-407E-A947-70E740481C1C}">
                <a14:useLocalDpi xmlns:a14="http://schemas.microsoft.com/office/drawing/2010/main" val="0"/>
              </a:ext>
            </a:extLst>
          </a:blip>
          <a:srcRect l="3866" r="37593"/>
          <a:stretch/>
        </p:blipFill>
        <p:spPr bwMode="auto">
          <a:xfrm>
            <a:off x="4145280" y="2001483"/>
            <a:ext cx="3345628" cy="1905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cdn-images-1.medium.com/max/600/1*gt_dkcA5p0ZTHjIpq1qnLQ.png"/>
          <p:cNvPicPr>
            <a:picLocks noChangeAspect="1" noChangeArrowheads="1"/>
          </p:cNvPicPr>
          <p:nvPr/>
        </p:nvPicPr>
        <p:blipFill rotWithShape="1">
          <a:blip r:embed="rId4">
            <a:extLst>
              <a:ext uri="{28A0092B-C50C-407E-A947-70E740481C1C}">
                <a14:useLocalDpi xmlns:a14="http://schemas.microsoft.com/office/drawing/2010/main" val="0"/>
              </a:ext>
            </a:extLst>
          </a:blip>
          <a:srcRect l="3301" r="37405"/>
          <a:stretch/>
        </p:blipFill>
        <p:spPr bwMode="auto">
          <a:xfrm>
            <a:off x="7928387" y="2001483"/>
            <a:ext cx="3388659"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232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4A44-925E-459D-B0A5-8374DD8D569F}"/>
              </a:ext>
            </a:extLst>
          </p:cNvPr>
          <p:cNvSpPr>
            <a:spLocks noGrp="1"/>
          </p:cNvSpPr>
          <p:nvPr>
            <p:ph type="title"/>
          </p:nvPr>
        </p:nvSpPr>
        <p:spPr/>
        <p:txBody>
          <a:bodyPr/>
          <a:lstStyle/>
          <a:p>
            <a:r>
              <a:rPr lang="en-IN" b="1" dirty="0"/>
              <a:t>Hyperplane</a:t>
            </a:r>
          </a:p>
        </p:txBody>
      </p:sp>
      <p:pic>
        <p:nvPicPr>
          <p:cNvPr id="4" name="Content Placeholder 3">
            <a:extLst>
              <a:ext uri="{FF2B5EF4-FFF2-40B4-BE49-F238E27FC236}">
                <a16:creationId xmlns:a16="http://schemas.microsoft.com/office/drawing/2014/main" id="{A6C40DA1-E100-465C-8AC5-30BB101644C6}"/>
              </a:ext>
            </a:extLst>
          </p:cNvPr>
          <p:cNvPicPr>
            <a:picLocks noGrp="1" noChangeAspect="1"/>
          </p:cNvPicPr>
          <p:nvPr>
            <p:ph idx="1"/>
          </p:nvPr>
        </p:nvPicPr>
        <p:blipFill>
          <a:blip r:embed="rId2"/>
          <a:stretch>
            <a:fillRect/>
          </a:stretch>
        </p:blipFill>
        <p:spPr>
          <a:xfrm>
            <a:off x="3504652" y="1846263"/>
            <a:ext cx="5243022" cy="4022725"/>
          </a:xfrm>
          <a:prstGeom prst="rect">
            <a:avLst/>
          </a:prstGeom>
        </p:spPr>
      </p:pic>
      <p:sp>
        <p:nvSpPr>
          <p:cNvPr id="5" name="Rectangle 4">
            <a:extLst>
              <a:ext uri="{FF2B5EF4-FFF2-40B4-BE49-F238E27FC236}">
                <a16:creationId xmlns:a16="http://schemas.microsoft.com/office/drawing/2014/main" id="{5B3D11D4-0BCB-4A7B-8078-2D304CA29C60}"/>
              </a:ext>
            </a:extLst>
          </p:cNvPr>
          <p:cNvSpPr/>
          <p:nvPr/>
        </p:nvSpPr>
        <p:spPr>
          <a:xfrm>
            <a:off x="580007" y="3242543"/>
            <a:ext cx="2456156" cy="1754326"/>
          </a:xfrm>
          <a:prstGeom prst="rect">
            <a:avLst/>
          </a:prstGeom>
        </p:spPr>
        <p:txBody>
          <a:bodyPr wrap="square">
            <a:spAutoFit/>
          </a:bodyPr>
          <a:lstStyle/>
          <a:p>
            <a:r>
              <a:rPr lang="en-US" dirty="0">
                <a:latin typeface="medium-content-serif-font"/>
              </a:rPr>
              <a:t>Thus SVM tries to make a decision boundary in such a way that the separation between the two classes(that street) is as wide as possible.</a:t>
            </a:r>
            <a:endParaRPr lang="en-IN" dirty="0"/>
          </a:p>
        </p:txBody>
      </p:sp>
    </p:spTree>
    <p:extLst>
      <p:ext uri="{BB962C8B-B14F-4D97-AF65-F5344CB8AC3E}">
        <p14:creationId xmlns:p14="http://schemas.microsoft.com/office/powerpoint/2010/main" val="44744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 Tree</a:t>
            </a:r>
            <a:endParaRPr lang="en-IN" dirty="0"/>
          </a:p>
        </p:txBody>
      </p:sp>
      <p:sp>
        <p:nvSpPr>
          <p:cNvPr id="3" name="Content Placeholder 2"/>
          <p:cNvSpPr>
            <a:spLocks noGrp="1"/>
          </p:cNvSpPr>
          <p:nvPr>
            <p:ph idx="1"/>
          </p:nvPr>
        </p:nvSpPr>
        <p:spPr/>
        <p:txBody>
          <a:bodyPr/>
          <a:lstStyle/>
          <a:p>
            <a:r>
              <a:rPr lang="en-GB" b="1" dirty="0"/>
              <a:t>Decision Tree algorithm</a:t>
            </a:r>
            <a:r>
              <a:rPr lang="en-GB" dirty="0"/>
              <a:t> belongs to the family of supervised learning </a:t>
            </a:r>
            <a:r>
              <a:rPr lang="en-GB" b="1" dirty="0" smtClean="0"/>
              <a:t>algorithms, </a:t>
            </a:r>
            <a:r>
              <a:rPr lang="en-GB" dirty="0"/>
              <a:t>A </a:t>
            </a:r>
            <a:r>
              <a:rPr lang="en-GB" b="1" dirty="0"/>
              <a:t>decision tree</a:t>
            </a:r>
            <a:r>
              <a:rPr lang="en-GB" dirty="0"/>
              <a:t> is a decision support tool that uses a tree-like graph or model of decisions and their possible consequences, including chance event outcomes, resource costs, and utility</a:t>
            </a:r>
            <a:r>
              <a:rPr lang="en-GB" dirty="0" smtClean="0"/>
              <a:t>.</a:t>
            </a:r>
          </a:p>
          <a:p>
            <a:endParaRPr lang="en-GB" dirty="0"/>
          </a:p>
          <a:p>
            <a:r>
              <a:rPr lang="en-GB" dirty="0"/>
              <a:t>A decision tree is a flowchart-like structure in which each internal node represents a “test” on an </a:t>
            </a:r>
            <a:r>
              <a:rPr lang="en-GB" dirty="0" smtClean="0"/>
              <a:t>attribute, </a:t>
            </a:r>
            <a:r>
              <a:rPr lang="en-GB" dirty="0"/>
              <a:t>each branch represents the outcome of the test, and each leaf node represents a class </a:t>
            </a:r>
            <a:r>
              <a:rPr lang="en-GB" dirty="0" smtClean="0"/>
              <a:t>label, </a:t>
            </a:r>
            <a:r>
              <a:rPr lang="en-GB" dirty="0"/>
              <a:t>The paths from root to leaf represent classification rules.</a:t>
            </a:r>
            <a:endParaRPr lang="en-GB" dirty="0" smtClean="0"/>
          </a:p>
          <a:p>
            <a:endParaRPr lang="en-IN" dirty="0"/>
          </a:p>
        </p:txBody>
      </p:sp>
    </p:spTree>
    <p:extLst>
      <p:ext uri="{BB962C8B-B14F-4D97-AF65-F5344CB8AC3E}">
        <p14:creationId xmlns:p14="http://schemas.microsoft.com/office/powerpoint/2010/main" val="1640244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8471-D64D-4288-8FC5-99249D06DCD0}"/>
              </a:ext>
            </a:extLst>
          </p:cNvPr>
          <p:cNvSpPr>
            <a:spLocks noGrp="1"/>
          </p:cNvSpPr>
          <p:nvPr>
            <p:ph type="title"/>
          </p:nvPr>
        </p:nvSpPr>
        <p:spPr/>
        <p:txBody>
          <a:bodyPr/>
          <a:lstStyle/>
          <a:p>
            <a:r>
              <a:rPr lang="en-US" b="1" dirty="0"/>
              <a:t>Application of SVM modeling</a:t>
            </a:r>
            <a:endParaRPr lang="en-IN" b="1" dirty="0"/>
          </a:p>
        </p:txBody>
      </p:sp>
      <p:pic>
        <p:nvPicPr>
          <p:cNvPr id="2050" name="Picture 2" descr="Image result for hyperplane separation in various dimensions">
            <a:extLst>
              <a:ext uri="{FF2B5EF4-FFF2-40B4-BE49-F238E27FC236}">
                <a16:creationId xmlns:a16="http://schemas.microsoft.com/office/drawing/2014/main" id="{9CA8171C-3B8B-4FF3-9CC4-8DACFEFD88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377441"/>
            <a:ext cx="48768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11D67FD-55DD-4FEF-A00A-08AD6C2CF3D5}"/>
              </a:ext>
            </a:extLst>
          </p:cNvPr>
          <p:cNvPicPr>
            <a:picLocks noChangeAspect="1"/>
          </p:cNvPicPr>
          <p:nvPr/>
        </p:nvPicPr>
        <p:blipFill>
          <a:blip r:embed="rId3"/>
          <a:stretch>
            <a:fillRect/>
          </a:stretch>
        </p:blipFill>
        <p:spPr>
          <a:xfrm>
            <a:off x="6876691" y="2272684"/>
            <a:ext cx="4096109" cy="2527222"/>
          </a:xfrm>
          <a:prstGeom prst="rect">
            <a:avLst/>
          </a:prstGeom>
        </p:spPr>
      </p:pic>
    </p:spTree>
    <p:extLst>
      <p:ext uri="{BB962C8B-B14F-4D97-AF65-F5344CB8AC3E}">
        <p14:creationId xmlns:p14="http://schemas.microsoft.com/office/powerpoint/2010/main" val="3301064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7FE1-8E02-4278-889F-8049C22AE07F}"/>
              </a:ext>
            </a:extLst>
          </p:cNvPr>
          <p:cNvSpPr>
            <a:spLocks noGrp="1"/>
          </p:cNvSpPr>
          <p:nvPr>
            <p:ph type="title"/>
          </p:nvPr>
        </p:nvSpPr>
        <p:spPr/>
        <p:txBody>
          <a:bodyPr/>
          <a:lstStyle/>
          <a:p>
            <a:r>
              <a:rPr lang="en-IN" b="1" dirty="0"/>
              <a:t>Kernel trick</a:t>
            </a:r>
          </a:p>
        </p:txBody>
      </p:sp>
      <p:pic>
        <p:nvPicPr>
          <p:cNvPr id="4" name="Content Placeholder 3">
            <a:extLst>
              <a:ext uri="{FF2B5EF4-FFF2-40B4-BE49-F238E27FC236}">
                <a16:creationId xmlns:a16="http://schemas.microsoft.com/office/drawing/2014/main" id="{FC5E3D4D-BF2B-42AA-8130-623E5A69E03E}"/>
              </a:ext>
            </a:extLst>
          </p:cNvPr>
          <p:cNvPicPr>
            <a:picLocks noGrp="1" noChangeAspect="1"/>
          </p:cNvPicPr>
          <p:nvPr>
            <p:ph idx="1"/>
          </p:nvPr>
        </p:nvPicPr>
        <p:blipFill>
          <a:blip r:embed="rId2"/>
          <a:stretch>
            <a:fillRect/>
          </a:stretch>
        </p:blipFill>
        <p:spPr>
          <a:xfrm>
            <a:off x="2042436" y="1846263"/>
            <a:ext cx="7173153" cy="4022725"/>
          </a:xfrm>
          <a:prstGeom prst="rect">
            <a:avLst/>
          </a:prstGeom>
        </p:spPr>
      </p:pic>
    </p:spTree>
    <p:extLst>
      <p:ext uri="{BB962C8B-B14F-4D97-AF65-F5344CB8AC3E}">
        <p14:creationId xmlns:p14="http://schemas.microsoft.com/office/powerpoint/2010/main" val="703050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0C51-E97C-4FF9-B1E8-84A0F0DDBBAB}"/>
              </a:ext>
            </a:extLst>
          </p:cNvPr>
          <p:cNvSpPr>
            <a:spLocks noGrp="1"/>
          </p:cNvSpPr>
          <p:nvPr>
            <p:ph type="title"/>
          </p:nvPr>
        </p:nvSpPr>
        <p:spPr/>
        <p:txBody>
          <a:bodyPr/>
          <a:lstStyle/>
          <a:p>
            <a:r>
              <a:rPr lang="en-IN" b="1" dirty="0"/>
              <a:t>Example</a:t>
            </a:r>
          </a:p>
        </p:txBody>
      </p:sp>
      <p:pic>
        <p:nvPicPr>
          <p:cNvPr id="4" name="Content Placeholder 3">
            <a:extLst>
              <a:ext uri="{FF2B5EF4-FFF2-40B4-BE49-F238E27FC236}">
                <a16:creationId xmlns:a16="http://schemas.microsoft.com/office/drawing/2014/main" id="{69F66436-FC66-41EB-9CFE-98A9D02684D8}"/>
              </a:ext>
            </a:extLst>
          </p:cNvPr>
          <p:cNvPicPr>
            <a:picLocks noGrp="1" noChangeAspect="1"/>
          </p:cNvPicPr>
          <p:nvPr>
            <p:ph idx="1"/>
          </p:nvPr>
        </p:nvPicPr>
        <p:blipFill>
          <a:blip r:embed="rId2"/>
          <a:stretch>
            <a:fillRect/>
          </a:stretch>
        </p:blipFill>
        <p:spPr>
          <a:xfrm>
            <a:off x="1016783" y="1846263"/>
            <a:ext cx="6898509" cy="4022725"/>
          </a:xfrm>
          <a:prstGeom prst="rect">
            <a:avLst/>
          </a:prstGeom>
        </p:spPr>
      </p:pic>
    </p:spTree>
    <p:extLst>
      <p:ext uri="{BB962C8B-B14F-4D97-AF65-F5344CB8AC3E}">
        <p14:creationId xmlns:p14="http://schemas.microsoft.com/office/powerpoint/2010/main" val="1710465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6632-AEB2-49CF-92B3-0F5A1CE3B4E7}"/>
              </a:ext>
            </a:extLst>
          </p:cNvPr>
          <p:cNvSpPr>
            <a:spLocks noGrp="1"/>
          </p:cNvSpPr>
          <p:nvPr>
            <p:ph type="title"/>
          </p:nvPr>
        </p:nvSpPr>
        <p:spPr/>
        <p:txBody>
          <a:bodyPr/>
          <a:lstStyle/>
          <a:p>
            <a:r>
              <a:rPr lang="en-IN" b="1" dirty="0"/>
              <a:t>Creating the Hyperplane</a:t>
            </a:r>
          </a:p>
        </p:txBody>
      </p:sp>
      <p:pic>
        <p:nvPicPr>
          <p:cNvPr id="4" name="Content Placeholder 3">
            <a:extLst>
              <a:ext uri="{FF2B5EF4-FFF2-40B4-BE49-F238E27FC236}">
                <a16:creationId xmlns:a16="http://schemas.microsoft.com/office/drawing/2014/main" id="{96BD051A-AF80-470D-9FA4-57BDABE882AF}"/>
              </a:ext>
            </a:extLst>
          </p:cNvPr>
          <p:cNvPicPr>
            <a:picLocks noGrp="1" noChangeAspect="1"/>
          </p:cNvPicPr>
          <p:nvPr>
            <p:ph idx="1"/>
          </p:nvPr>
        </p:nvPicPr>
        <p:blipFill>
          <a:blip r:embed="rId2"/>
          <a:stretch>
            <a:fillRect/>
          </a:stretch>
        </p:blipFill>
        <p:spPr>
          <a:xfrm>
            <a:off x="416480" y="1998308"/>
            <a:ext cx="5133975" cy="3771900"/>
          </a:xfrm>
          <a:prstGeom prst="rect">
            <a:avLst/>
          </a:prstGeom>
        </p:spPr>
      </p:pic>
      <p:pic>
        <p:nvPicPr>
          <p:cNvPr id="6" name="Picture 5">
            <a:extLst>
              <a:ext uri="{FF2B5EF4-FFF2-40B4-BE49-F238E27FC236}">
                <a16:creationId xmlns:a16="http://schemas.microsoft.com/office/drawing/2014/main" id="{B1DB8B92-F593-4A24-8021-874CA55B32A3}"/>
              </a:ext>
            </a:extLst>
          </p:cNvPr>
          <p:cNvPicPr>
            <a:picLocks noChangeAspect="1"/>
          </p:cNvPicPr>
          <p:nvPr/>
        </p:nvPicPr>
        <p:blipFill>
          <a:blip r:embed="rId3"/>
          <a:stretch>
            <a:fillRect/>
          </a:stretch>
        </p:blipFill>
        <p:spPr>
          <a:xfrm>
            <a:off x="5976614" y="1998308"/>
            <a:ext cx="4819650" cy="3771900"/>
          </a:xfrm>
          <a:prstGeom prst="rect">
            <a:avLst/>
          </a:prstGeom>
        </p:spPr>
      </p:pic>
      <p:sp>
        <p:nvSpPr>
          <p:cNvPr id="7" name="Rectangle: Rounded Corners 6">
            <a:extLst>
              <a:ext uri="{FF2B5EF4-FFF2-40B4-BE49-F238E27FC236}">
                <a16:creationId xmlns:a16="http://schemas.microsoft.com/office/drawing/2014/main" id="{B7C81E0B-A5C1-4A36-A733-726BA475FA4D}"/>
              </a:ext>
            </a:extLst>
          </p:cNvPr>
          <p:cNvSpPr/>
          <p:nvPr/>
        </p:nvSpPr>
        <p:spPr>
          <a:xfrm>
            <a:off x="5771456" y="1998308"/>
            <a:ext cx="233733" cy="53887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89277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8BCB-D8E6-4122-9D14-B157487E512D}"/>
              </a:ext>
            </a:extLst>
          </p:cNvPr>
          <p:cNvSpPr>
            <a:spLocks noGrp="1"/>
          </p:cNvSpPr>
          <p:nvPr>
            <p:ph type="title"/>
          </p:nvPr>
        </p:nvSpPr>
        <p:spPr/>
        <p:txBody>
          <a:bodyPr/>
          <a:lstStyle/>
          <a:p>
            <a:r>
              <a:rPr lang="en-IN" b="1" dirty="0"/>
              <a:t>Line of Best Fit</a:t>
            </a:r>
          </a:p>
        </p:txBody>
      </p:sp>
      <p:pic>
        <p:nvPicPr>
          <p:cNvPr id="4" name="Content Placeholder 3">
            <a:extLst>
              <a:ext uri="{FF2B5EF4-FFF2-40B4-BE49-F238E27FC236}">
                <a16:creationId xmlns:a16="http://schemas.microsoft.com/office/drawing/2014/main" id="{0D435F3A-3ADF-48FD-AF6B-DFFEE0BC8C05}"/>
              </a:ext>
            </a:extLst>
          </p:cNvPr>
          <p:cNvPicPr>
            <a:picLocks noGrp="1" noChangeAspect="1"/>
          </p:cNvPicPr>
          <p:nvPr>
            <p:ph idx="1"/>
          </p:nvPr>
        </p:nvPicPr>
        <p:blipFill>
          <a:blip r:embed="rId2"/>
          <a:stretch>
            <a:fillRect/>
          </a:stretch>
        </p:blipFill>
        <p:spPr>
          <a:xfrm>
            <a:off x="1500143" y="3224721"/>
            <a:ext cx="4078963" cy="3019195"/>
          </a:xfrm>
          <a:prstGeom prst="rect">
            <a:avLst/>
          </a:prstGeom>
        </p:spPr>
      </p:pic>
      <p:pic>
        <p:nvPicPr>
          <p:cNvPr id="5" name="Picture 4">
            <a:extLst>
              <a:ext uri="{FF2B5EF4-FFF2-40B4-BE49-F238E27FC236}">
                <a16:creationId xmlns:a16="http://schemas.microsoft.com/office/drawing/2014/main" id="{C65309B8-F39C-45DD-980F-560D5A0DF773}"/>
              </a:ext>
            </a:extLst>
          </p:cNvPr>
          <p:cNvPicPr>
            <a:picLocks noChangeAspect="1"/>
          </p:cNvPicPr>
          <p:nvPr/>
        </p:nvPicPr>
        <p:blipFill>
          <a:blip r:embed="rId3"/>
          <a:stretch>
            <a:fillRect/>
          </a:stretch>
        </p:blipFill>
        <p:spPr>
          <a:xfrm>
            <a:off x="230403" y="1953364"/>
            <a:ext cx="2886075" cy="1371600"/>
          </a:xfrm>
          <a:prstGeom prst="rect">
            <a:avLst/>
          </a:prstGeom>
        </p:spPr>
      </p:pic>
      <p:pic>
        <p:nvPicPr>
          <p:cNvPr id="6" name="Picture 5">
            <a:extLst>
              <a:ext uri="{FF2B5EF4-FFF2-40B4-BE49-F238E27FC236}">
                <a16:creationId xmlns:a16="http://schemas.microsoft.com/office/drawing/2014/main" id="{3754AC9E-C5DC-428B-AA88-20BAA2C49292}"/>
              </a:ext>
            </a:extLst>
          </p:cNvPr>
          <p:cNvPicPr>
            <a:picLocks noChangeAspect="1"/>
          </p:cNvPicPr>
          <p:nvPr/>
        </p:nvPicPr>
        <p:blipFill>
          <a:blip r:embed="rId4"/>
          <a:stretch>
            <a:fillRect/>
          </a:stretch>
        </p:blipFill>
        <p:spPr>
          <a:xfrm>
            <a:off x="8041736" y="1919796"/>
            <a:ext cx="2914650" cy="1304925"/>
          </a:xfrm>
          <a:prstGeom prst="rect">
            <a:avLst/>
          </a:prstGeom>
        </p:spPr>
      </p:pic>
      <p:pic>
        <p:nvPicPr>
          <p:cNvPr id="7" name="Content Placeholder 3">
            <a:extLst>
              <a:ext uri="{FF2B5EF4-FFF2-40B4-BE49-F238E27FC236}">
                <a16:creationId xmlns:a16="http://schemas.microsoft.com/office/drawing/2014/main" id="{515793DB-4EAA-422C-80F0-FDE2CBBBBD51}"/>
              </a:ext>
            </a:extLst>
          </p:cNvPr>
          <p:cNvPicPr>
            <a:picLocks noChangeAspect="1"/>
          </p:cNvPicPr>
          <p:nvPr/>
        </p:nvPicPr>
        <p:blipFill>
          <a:blip r:embed="rId5"/>
          <a:stretch>
            <a:fillRect/>
          </a:stretch>
        </p:blipFill>
        <p:spPr>
          <a:xfrm>
            <a:off x="5990047" y="3224721"/>
            <a:ext cx="3754675" cy="2874562"/>
          </a:xfrm>
          <a:prstGeom prst="rect">
            <a:avLst/>
          </a:prstGeom>
        </p:spPr>
      </p:pic>
    </p:spTree>
    <p:extLst>
      <p:ext uri="{BB962C8B-B14F-4D97-AF65-F5344CB8AC3E}">
        <p14:creationId xmlns:p14="http://schemas.microsoft.com/office/powerpoint/2010/main" val="2349034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37AC6-A261-4DA7-AE72-430C127FE3AE}"/>
              </a:ext>
            </a:extLst>
          </p:cNvPr>
          <p:cNvSpPr>
            <a:spLocks noGrp="1"/>
          </p:cNvSpPr>
          <p:nvPr>
            <p:ph type="title"/>
          </p:nvPr>
        </p:nvSpPr>
        <p:spPr/>
        <p:txBody>
          <a:bodyPr/>
          <a:lstStyle/>
          <a:p>
            <a:r>
              <a:rPr lang="en-IN" b="1" dirty="0"/>
              <a:t>Bayes' theorem</a:t>
            </a:r>
          </a:p>
        </p:txBody>
      </p:sp>
      <p:sp>
        <p:nvSpPr>
          <p:cNvPr id="3" name="Content Placeholder 2">
            <a:extLst>
              <a:ext uri="{FF2B5EF4-FFF2-40B4-BE49-F238E27FC236}">
                <a16:creationId xmlns:a16="http://schemas.microsoft.com/office/drawing/2014/main" id="{692F4E71-BC69-43A2-94B9-26E3B151FC87}"/>
              </a:ext>
            </a:extLst>
          </p:cNvPr>
          <p:cNvSpPr>
            <a:spLocks noGrp="1"/>
          </p:cNvSpPr>
          <p:nvPr>
            <p:ph idx="1"/>
          </p:nvPr>
        </p:nvSpPr>
        <p:spPr/>
        <p:txBody>
          <a:bodyPr/>
          <a:lstStyle/>
          <a:p>
            <a:r>
              <a:rPr lang="en-US" dirty="0"/>
              <a:t>Bayes’ Theorem is a way of finding a probability when we know certain other probabilities.</a:t>
            </a:r>
          </a:p>
          <a:p>
            <a:r>
              <a:rPr lang="en-US" dirty="0"/>
              <a:t>The formula is</a:t>
            </a:r>
          </a:p>
        </p:txBody>
      </p:sp>
      <p:pic>
        <p:nvPicPr>
          <p:cNvPr id="1026" name="Picture 2" descr="Image result for bayesian theorem">
            <a:extLst>
              <a:ext uri="{FF2B5EF4-FFF2-40B4-BE49-F238E27FC236}">
                <a16:creationId xmlns:a16="http://schemas.microsoft.com/office/drawing/2014/main" id="{45C978DD-860B-421D-AE24-FF4D21033B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116" r="30148" b="8624"/>
          <a:stretch/>
        </p:blipFill>
        <p:spPr bwMode="auto">
          <a:xfrm>
            <a:off x="3675356" y="2365927"/>
            <a:ext cx="4030461" cy="2218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9D7FCF78-F85B-4F87-BA90-CD9A05912297}"/>
              </a:ext>
            </a:extLst>
          </p:cNvPr>
          <p:cNvGraphicFramePr>
            <a:graphicFrameLocks noGrp="1"/>
          </p:cNvGraphicFramePr>
          <p:nvPr>
            <p:extLst/>
          </p:nvPr>
        </p:nvGraphicFramePr>
        <p:xfrm>
          <a:off x="2716566" y="4726220"/>
          <a:ext cx="6294270" cy="1472992"/>
        </p:xfrm>
        <a:graphic>
          <a:graphicData uri="http://schemas.openxmlformats.org/drawingml/2006/table">
            <a:tbl>
              <a:tblPr/>
              <a:tblGrid>
                <a:gridCol w="3147135">
                  <a:extLst>
                    <a:ext uri="{9D8B030D-6E8A-4147-A177-3AD203B41FA5}">
                      <a16:colId xmlns:a16="http://schemas.microsoft.com/office/drawing/2014/main" val="990293612"/>
                    </a:ext>
                  </a:extLst>
                </a:gridCol>
                <a:gridCol w="3147135">
                  <a:extLst>
                    <a:ext uri="{9D8B030D-6E8A-4147-A177-3AD203B41FA5}">
                      <a16:colId xmlns:a16="http://schemas.microsoft.com/office/drawing/2014/main" val="2594301542"/>
                    </a:ext>
                  </a:extLst>
                </a:gridCol>
              </a:tblGrid>
              <a:tr h="4621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t> Which tells us:</a:t>
                      </a:r>
                    </a:p>
                    <a:p>
                      <a:pPr algn="ctr"/>
                      <a:endParaRPr lang="en-IN" sz="1200" dirty="0"/>
                    </a:p>
                  </a:txBody>
                  <a:tcPr anchor="ctr">
                    <a:lnL>
                      <a:noFill/>
                    </a:lnL>
                    <a:lnR>
                      <a:noFill/>
                    </a:lnR>
                    <a:lnT>
                      <a:noFill/>
                    </a:lnT>
                    <a:lnB>
                      <a:noFill/>
                    </a:lnB>
                  </a:tcPr>
                </a:tc>
                <a:tc>
                  <a:txBody>
                    <a:bodyPr/>
                    <a:lstStyle/>
                    <a:p>
                      <a:pPr algn="ctr"/>
                      <a:r>
                        <a:rPr lang="en-US" sz="1200" dirty="0"/>
                        <a:t>how often H happens </a:t>
                      </a:r>
                      <a:r>
                        <a:rPr lang="en-US" sz="1200" i="1" dirty="0"/>
                        <a:t>given that D happens</a:t>
                      </a:r>
                      <a:r>
                        <a:rPr lang="en-US" sz="1200" dirty="0"/>
                        <a:t>, written </a:t>
                      </a:r>
                      <a:r>
                        <a:rPr lang="en-US" sz="1200" b="1" dirty="0"/>
                        <a:t>P(H|D)</a:t>
                      </a:r>
                      <a:r>
                        <a:rPr lang="en-US" sz="1200" dirty="0"/>
                        <a:t>,</a:t>
                      </a:r>
                    </a:p>
                  </a:txBody>
                  <a:tcPr anchor="ctr">
                    <a:lnL>
                      <a:noFill/>
                    </a:lnL>
                    <a:lnR>
                      <a:noFill/>
                    </a:lnR>
                    <a:lnT>
                      <a:noFill/>
                    </a:lnT>
                    <a:lnB>
                      <a:noFill/>
                    </a:lnB>
                  </a:tcPr>
                </a:tc>
                <a:extLst>
                  <a:ext uri="{0D108BD9-81ED-4DB2-BD59-A6C34878D82A}">
                    <a16:rowId xmlns:a16="http://schemas.microsoft.com/office/drawing/2014/main" val="1469437646"/>
                  </a:ext>
                </a:extLst>
              </a:tr>
              <a:tr h="4621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dirty="0"/>
                        <a:t> When we know:</a:t>
                      </a:r>
                    </a:p>
                    <a:p>
                      <a:pPr algn="ctr"/>
                      <a:endParaRPr lang="en-IN" sz="1200" dirty="0"/>
                    </a:p>
                  </a:txBody>
                  <a:tcPr anchor="ctr">
                    <a:lnL>
                      <a:noFill/>
                    </a:lnL>
                    <a:lnR>
                      <a:noFill/>
                    </a:lnR>
                    <a:lnT>
                      <a:noFill/>
                    </a:lnT>
                    <a:lnB>
                      <a:noFill/>
                    </a:lnB>
                  </a:tcPr>
                </a:tc>
                <a:tc>
                  <a:txBody>
                    <a:bodyPr/>
                    <a:lstStyle/>
                    <a:p>
                      <a:pPr algn="ctr"/>
                      <a:r>
                        <a:rPr lang="en-US" sz="1200" dirty="0"/>
                        <a:t>how often D happens </a:t>
                      </a:r>
                      <a:r>
                        <a:rPr lang="en-US" sz="1200" i="1" dirty="0"/>
                        <a:t>given that H happens</a:t>
                      </a:r>
                      <a:r>
                        <a:rPr lang="en-US" sz="1200" dirty="0"/>
                        <a:t>, written </a:t>
                      </a:r>
                      <a:r>
                        <a:rPr lang="en-US" sz="1200" b="1" dirty="0"/>
                        <a:t>P(D|H)</a:t>
                      </a:r>
                      <a:endParaRPr lang="en-US" sz="1200" dirty="0"/>
                    </a:p>
                  </a:txBody>
                  <a:tcPr anchor="ctr">
                    <a:lnL>
                      <a:noFill/>
                    </a:lnL>
                    <a:lnR>
                      <a:noFill/>
                    </a:lnR>
                    <a:lnT>
                      <a:noFill/>
                    </a:lnT>
                    <a:lnB>
                      <a:noFill/>
                    </a:lnB>
                  </a:tcPr>
                </a:tc>
                <a:extLst>
                  <a:ext uri="{0D108BD9-81ED-4DB2-BD59-A6C34878D82A}">
                    <a16:rowId xmlns:a16="http://schemas.microsoft.com/office/drawing/2014/main" val="3945029900"/>
                  </a:ext>
                </a:extLst>
              </a:tr>
              <a:tr h="263203">
                <a:tc>
                  <a:txBody>
                    <a:bodyPr/>
                    <a:lstStyle/>
                    <a:p>
                      <a:pPr algn="ctr"/>
                      <a:r>
                        <a:rPr lang="en-IN" sz="1200" dirty="0"/>
                        <a:t> </a:t>
                      </a:r>
                    </a:p>
                  </a:txBody>
                  <a:tcPr anchor="ctr">
                    <a:lnL>
                      <a:noFill/>
                    </a:lnL>
                    <a:lnR>
                      <a:noFill/>
                    </a:lnR>
                    <a:lnT>
                      <a:noFill/>
                    </a:lnT>
                    <a:lnB>
                      <a:noFill/>
                    </a:lnB>
                  </a:tcPr>
                </a:tc>
                <a:tc>
                  <a:txBody>
                    <a:bodyPr/>
                    <a:lstStyle/>
                    <a:p>
                      <a:pPr algn="ctr"/>
                      <a:r>
                        <a:rPr lang="en-US" sz="1200" dirty="0"/>
                        <a:t>and how likely H is on its own, written </a:t>
                      </a:r>
                      <a:r>
                        <a:rPr lang="en-US" sz="1200" b="1" dirty="0"/>
                        <a:t>P(H)</a:t>
                      </a:r>
                      <a:endParaRPr lang="en-US" sz="1200" dirty="0"/>
                    </a:p>
                  </a:txBody>
                  <a:tcPr anchor="ctr">
                    <a:lnL>
                      <a:noFill/>
                    </a:lnL>
                    <a:lnR>
                      <a:noFill/>
                    </a:lnR>
                    <a:lnT>
                      <a:noFill/>
                    </a:lnT>
                    <a:lnB>
                      <a:noFill/>
                    </a:lnB>
                  </a:tcPr>
                </a:tc>
                <a:extLst>
                  <a:ext uri="{0D108BD9-81ED-4DB2-BD59-A6C34878D82A}">
                    <a16:rowId xmlns:a16="http://schemas.microsoft.com/office/drawing/2014/main" val="2237879528"/>
                  </a:ext>
                </a:extLst>
              </a:tr>
              <a:tr h="263203">
                <a:tc>
                  <a:txBody>
                    <a:bodyPr/>
                    <a:lstStyle/>
                    <a:p>
                      <a:pPr algn="ctr"/>
                      <a:r>
                        <a:rPr lang="en-IN" sz="1200" dirty="0"/>
                        <a:t> </a:t>
                      </a:r>
                    </a:p>
                  </a:txBody>
                  <a:tcPr anchor="ctr">
                    <a:lnL>
                      <a:noFill/>
                    </a:lnL>
                    <a:lnR>
                      <a:noFill/>
                    </a:lnR>
                    <a:lnT>
                      <a:noFill/>
                    </a:lnT>
                    <a:lnB>
                      <a:noFill/>
                    </a:lnB>
                  </a:tcPr>
                </a:tc>
                <a:tc>
                  <a:txBody>
                    <a:bodyPr/>
                    <a:lstStyle/>
                    <a:p>
                      <a:pPr algn="ctr"/>
                      <a:r>
                        <a:rPr lang="en-US" sz="1200" dirty="0"/>
                        <a:t>and how likely D is on its own, written </a:t>
                      </a:r>
                      <a:r>
                        <a:rPr lang="en-US" sz="1200" b="1" dirty="0"/>
                        <a:t>P(D)</a:t>
                      </a:r>
                      <a:endParaRPr lang="en-US" sz="1200" dirty="0"/>
                    </a:p>
                  </a:txBody>
                  <a:tcPr anchor="ctr">
                    <a:lnL>
                      <a:noFill/>
                    </a:lnL>
                    <a:lnR>
                      <a:noFill/>
                    </a:lnR>
                    <a:lnT>
                      <a:noFill/>
                    </a:lnT>
                    <a:lnB>
                      <a:noFill/>
                    </a:lnB>
                  </a:tcPr>
                </a:tc>
                <a:extLst>
                  <a:ext uri="{0D108BD9-81ED-4DB2-BD59-A6C34878D82A}">
                    <a16:rowId xmlns:a16="http://schemas.microsoft.com/office/drawing/2014/main" val="2271139466"/>
                  </a:ext>
                </a:extLst>
              </a:tr>
            </a:tbl>
          </a:graphicData>
        </a:graphic>
      </p:graphicFrame>
      <p:sp>
        <p:nvSpPr>
          <p:cNvPr id="6" name="Rectangle 5">
            <a:extLst>
              <a:ext uri="{FF2B5EF4-FFF2-40B4-BE49-F238E27FC236}">
                <a16:creationId xmlns:a16="http://schemas.microsoft.com/office/drawing/2014/main" id="{37CB9015-0EDB-4C0C-A69D-A7C3E7119CDA}"/>
              </a:ext>
            </a:extLst>
          </p:cNvPr>
          <p:cNvSpPr/>
          <p:nvPr/>
        </p:nvSpPr>
        <p:spPr>
          <a:xfrm>
            <a:off x="1097280" y="5572488"/>
            <a:ext cx="3485966" cy="461665"/>
          </a:xfrm>
          <a:prstGeom prst="rect">
            <a:avLst/>
          </a:prstGeom>
        </p:spPr>
        <p:txBody>
          <a:bodyPr wrap="square">
            <a:spAutoFit/>
          </a:bodyPr>
          <a:lstStyle/>
          <a:p>
            <a:r>
              <a:rPr lang="en-US" sz="1200" dirty="0">
                <a:solidFill>
                  <a:srgbClr val="333333"/>
                </a:solidFill>
                <a:latin typeface="Verdana" panose="020B0604030504040204" pitchFamily="34" charset="0"/>
              </a:rPr>
              <a:t>First think "AB </a:t>
            </a:r>
            <a:r>
              <a:rPr lang="en-US" sz="1200" dirty="0" err="1">
                <a:solidFill>
                  <a:srgbClr val="333333"/>
                </a:solidFill>
                <a:latin typeface="Verdana" panose="020B0604030504040204" pitchFamily="34" charset="0"/>
              </a:rPr>
              <a:t>AB</a:t>
            </a:r>
            <a:r>
              <a:rPr lang="en-US" sz="1200" dirty="0">
                <a:solidFill>
                  <a:srgbClr val="333333"/>
                </a:solidFill>
                <a:latin typeface="Verdana" panose="020B0604030504040204" pitchFamily="34" charset="0"/>
              </a:rPr>
              <a:t> </a:t>
            </a:r>
            <a:r>
              <a:rPr lang="en-US" sz="1200" dirty="0" err="1">
                <a:solidFill>
                  <a:srgbClr val="333333"/>
                </a:solidFill>
                <a:latin typeface="Verdana" panose="020B0604030504040204" pitchFamily="34" charset="0"/>
              </a:rPr>
              <a:t>AB</a:t>
            </a:r>
            <a:r>
              <a:rPr lang="en-US" sz="1200" dirty="0">
                <a:solidFill>
                  <a:srgbClr val="333333"/>
                </a:solidFill>
                <a:latin typeface="Verdana" panose="020B0604030504040204" pitchFamily="34" charset="0"/>
              </a:rPr>
              <a:t>" then remember to group it like: "AB = A BA / B"</a:t>
            </a:r>
            <a:endParaRPr lang="en-IN" sz="1200" dirty="0"/>
          </a:p>
        </p:txBody>
      </p:sp>
    </p:spTree>
    <p:extLst>
      <p:ext uri="{BB962C8B-B14F-4D97-AF65-F5344CB8AC3E}">
        <p14:creationId xmlns:p14="http://schemas.microsoft.com/office/powerpoint/2010/main" val="3920862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Joint, Marginal &amp; Conditional Probability</a:t>
            </a:r>
          </a:p>
        </p:txBody>
      </p:sp>
      <p:sp>
        <p:nvSpPr>
          <p:cNvPr id="3" name="Content Placeholder 2"/>
          <p:cNvSpPr>
            <a:spLocks noGrp="1"/>
          </p:cNvSpPr>
          <p:nvPr>
            <p:ph idx="1"/>
          </p:nvPr>
        </p:nvSpPr>
        <p:spPr/>
        <p:txBody>
          <a:bodyPr>
            <a:normAutofit fontScale="92500" lnSpcReduction="20000"/>
          </a:bodyPr>
          <a:lstStyle/>
          <a:p>
            <a:pPr fontAlgn="base"/>
            <a:r>
              <a:rPr lang="en-GB" b="1" dirty="0"/>
              <a:t>Marginal probability</a:t>
            </a:r>
            <a:r>
              <a:rPr lang="en-GB" dirty="0"/>
              <a:t>: the probability of an event occurring (p(A)), it may be thought of as an unconditional probability.  It is not conditioned on another event.  Example:  the probability that a card drawn is red (p(red) = 0.5).  Another example:  the probability that a card drawn is a 4  (p(four)=1/13).</a:t>
            </a:r>
          </a:p>
          <a:p>
            <a:pPr fontAlgn="base"/>
            <a:r>
              <a:rPr lang="en-GB" dirty="0"/>
              <a:t> </a:t>
            </a:r>
          </a:p>
          <a:p>
            <a:pPr fontAlgn="base"/>
            <a:r>
              <a:rPr lang="en-GB" b="1" dirty="0"/>
              <a:t>Joint probability</a:t>
            </a:r>
            <a:r>
              <a:rPr lang="en-GB" dirty="0"/>
              <a:t>:  p(A and B).  The probability of event A </a:t>
            </a:r>
            <a:r>
              <a:rPr lang="en-GB" b="1" dirty="0"/>
              <a:t>and</a:t>
            </a:r>
            <a:r>
              <a:rPr lang="en-GB" dirty="0"/>
              <a:t> event B occurring.  It is the probability of the intersection of two or more events.  The probability of the intersection of A and B may be written p(A ∩ B). Example:  the probability that a card is a four and red =p(four and red) = 2/52=1/26.  (There are two red fours in a deck of 52, the 4 of hearts and the 4 of diamonds).</a:t>
            </a:r>
          </a:p>
          <a:p>
            <a:pPr fontAlgn="base"/>
            <a:r>
              <a:rPr lang="en-GB" dirty="0"/>
              <a:t> </a:t>
            </a:r>
          </a:p>
          <a:p>
            <a:pPr fontAlgn="base"/>
            <a:r>
              <a:rPr lang="en-GB" b="1" dirty="0"/>
              <a:t>Conditional probability</a:t>
            </a:r>
            <a:r>
              <a:rPr lang="en-GB" dirty="0"/>
              <a:t>:  p(A|B) is the probability of event A occurring, given that event B occurs. Example:  given that you drew a red card, what’s the probability that it’s a four (p(</a:t>
            </a:r>
            <a:r>
              <a:rPr lang="en-GB" dirty="0" err="1"/>
              <a:t>four|red</a:t>
            </a:r>
            <a:r>
              <a:rPr lang="en-GB" dirty="0"/>
              <a:t>))=2/26=1/13.  So out of the 26 red cards (given a red card), there are two fours so 2/26=1/13.</a:t>
            </a:r>
          </a:p>
        </p:txBody>
      </p:sp>
    </p:spTree>
    <p:extLst>
      <p:ext uri="{BB962C8B-B14F-4D97-AF65-F5344CB8AC3E}">
        <p14:creationId xmlns:p14="http://schemas.microsoft.com/office/powerpoint/2010/main" val="2611490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What are the Pros and Cons of Naive Bayes</a:t>
            </a:r>
            <a:r>
              <a:rPr lang="en-GB" b="1" dirty="0" smtClean="0"/>
              <a:t>?</a:t>
            </a:r>
            <a:endParaRPr lang="en-IN" b="1" dirty="0"/>
          </a:p>
        </p:txBody>
      </p:sp>
      <p:sp>
        <p:nvSpPr>
          <p:cNvPr id="4" name="Rectangle 1"/>
          <p:cNvSpPr>
            <a:spLocks noGrp="1" noChangeArrowheads="1"/>
          </p:cNvSpPr>
          <p:nvPr>
            <p:ph idx="1"/>
          </p:nvPr>
        </p:nvSpPr>
        <p:spPr bwMode="auto">
          <a:xfrm>
            <a:off x="979714" y="2039325"/>
            <a:ext cx="10763796" cy="36361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8726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rgbClr val="333333"/>
                </a:solidFill>
                <a:effectLst/>
                <a:latin typeface="roboto"/>
              </a:rPr>
              <a:t>Pros: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595858"/>
                </a:solidFill>
                <a:effectLst/>
                <a:latin typeface="roboto"/>
              </a:rPr>
              <a:t>It is easy and fast to predict class of test data set. It also perform well in multi class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595858"/>
                </a:solidFill>
                <a:effectLst/>
                <a:latin typeface="roboto"/>
              </a:rPr>
              <a:t>When assumption of independence holds, a Naive Bayes classifier performs better compare to other models like logistic regression and you need less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595858"/>
                </a:solidFill>
                <a:effectLst/>
                <a:latin typeface="roboto"/>
              </a:rPr>
              <a:t>It perform well in case of categorical input variables compared to numerical variable(s). For numerical variable, normal distribution is assumed (bell curve, which is a strong assumption).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1" u="none" strike="noStrike" cap="none" normalizeH="0" baseline="0" dirty="0" smtClean="0">
              <a:ln>
                <a:noFill/>
              </a:ln>
              <a:solidFill>
                <a:srgbClr val="333333"/>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smtClean="0">
                <a:ln>
                  <a:noFill/>
                </a:ln>
                <a:solidFill>
                  <a:srgbClr val="333333"/>
                </a:solidFill>
                <a:effectLst/>
                <a:latin typeface="roboto"/>
              </a:rPr>
              <a:t>Cons:</a:t>
            </a: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595858"/>
                </a:solidFill>
                <a:effectLst/>
                <a:latin typeface="roboto"/>
              </a:rPr>
              <a:t>If categorical variable has a category (in test data set), which was not observed in training data set, then model will assign a 0 (zero) probability and will be unable to make a prediction. This is often known as “Zero Frequency”. To solve this, we can use the smoothing technique. One of the simplest smoothing techniques is called Laplace estimation.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595858"/>
                </a:solidFill>
                <a:effectLst/>
                <a:latin typeface="roboto"/>
              </a:rPr>
              <a:t>On the other side naive Bayes is also known as a bad estimator, so the probability outputs from </a:t>
            </a:r>
            <a:r>
              <a:rPr kumimoji="0" lang="en-US" altLang="en-US" sz="1400" b="0" i="0" u="none" strike="noStrike" cap="none" normalizeH="0" baseline="0" dirty="0" err="1" smtClean="0">
                <a:ln>
                  <a:noFill/>
                </a:ln>
                <a:solidFill>
                  <a:srgbClr val="595858"/>
                </a:solidFill>
                <a:effectLst/>
                <a:latin typeface="Arial Unicode MS" panose="020B0604020202020204" pitchFamily="34" charset="-128"/>
              </a:rPr>
              <a:t>predict_proba</a:t>
            </a:r>
            <a:r>
              <a:rPr kumimoji="0" lang="en-US" altLang="en-US" sz="1400" b="0" i="0" u="none" strike="noStrike" cap="none" normalizeH="0" baseline="0" dirty="0" smtClean="0">
                <a:ln>
                  <a:noFill/>
                </a:ln>
                <a:solidFill>
                  <a:srgbClr val="595858"/>
                </a:solidFill>
                <a:effectLst/>
                <a:latin typeface="roboto"/>
              </a:rPr>
              <a:t> are not to be taken too seriously.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rgbClr val="595858"/>
                </a:solidFill>
                <a:effectLst/>
                <a:latin typeface="roboto"/>
              </a:rPr>
              <a:t>Another limitation of</a:t>
            </a:r>
            <a:r>
              <a:rPr lang="en-US" altLang="en-US" sz="1400" dirty="0">
                <a:solidFill>
                  <a:srgbClr val="595858"/>
                </a:solidFill>
                <a:latin typeface="roboto"/>
              </a:rPr>
              <a:t> Naive Bayes is </a:t>
            </a:r>
            <a:r>
              <a:rPr kumimoji="0" lang="en-US" altLang="en-US" sz="1400" b="0" i="0" u="none" strike="noStrike" cap="none" normalizeH="0" baseline="0" dirty="0" smtClean="0">
                <a:ln>
                  <a:noFill/>
                </a:ln>
                <a:solidFill>
                  <a:srgbClr val="595858"/>
                </a:solidFill>
                <a:effectLst/>
                <a:latin typeface="roboto"/>
              </a:rPr>
              <a:t>the assumption of independent predictors. In real life, it is almost impossible that we get a set of predictors which are completely independent.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824786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Applications of Naive Bayes Algorithms</a:t>
            </a:r>
            <a:endParaRPr lang="en-IN" b="1" dirty="0"/>
          </a:p>
        </p:txBody>
      </p:sp>
      <p:sp>
        <p:nvSpPr>
          <p:cNvPr id="3" name="Content Placeholder 2"/>
          <p:cNvSpPr>
            <a:spLocks noGrp="1"/>
          </p:cNvSpPr>
          <p:nvPr>
            <p:ph idx="1"/>
          </p:nvPr>
        </p:nvSpPr>
        <p:spPr>
          <a:xfrm>
            <a:off x="1097280" y="1976364"/>
            <a:ext cx="10058400" cy="4023360"/>
          </a:xfrm>
        </p:spPr>
        <p:txBody>
          <a:bodyPr>
            <a:normAutofit/>
          </a:bodyPr>
          <a:lstStyle/>
          <a:p>
            <a:pPr>
              <a:buFont typeface="Wingdings" panose="05000000000000000000" pitchFamily="2" charset="2"/>
              <a:buChar char="q"/>
            </a:pPr>
            <a:r>
              <a:rPr lang="en-GB" sz="1800" b="1" dirty="0"/>
              <a:t>Real time Prediction:</a:t>
            </a:r>
            <a:r>
              <a:rPr lang="en-GB" sz="1800" dirty="0"/>
              <a:t> Naive Bayes is an eager learning classifier and it is sure fast. Thus, it could be used for making predictions in real time.</a:t>
            </a:r>
          </a:p>
          <a:p>
            <a:pPr>
              <a:buFont typeface="Wingdings" panose="05000000000000000000" pitchFamily="2" charset="2"/>
              <a:buChar char="q"/>
            </a:pPr>
            <a:r>
              <a:rPr lang="en-GB" sz="1800" b="1" dirty="0"/>
              <a:t>Multi class Prediction:</a:t>
            </a:r>
            <a:r>
              <a:rPr lang="en-GB" sz="1800" dirty="0"/>
              <a:t> This algorithm is also well known for multi class prediction feature. Here we can predict the probability of multiple classes of target variable.</a:t>
            </a:r>
          </a:p>
          <a:p>
            <a:pPr>
              <a:buFont typeface="Wingdings" panose="05000000000000000000" pitchFamily="2" charset="2"/>
              <a:buChar char="q"/>
            </a:pPr>
            <a:r>
              <a:rPr lang="en-GB" sz="1800" b="1" dirty="0"/>
              <a:t>Text classification/ Spam Filtering/ Sentiment Analysis:</a:t>
            </a:r>
            <a:r>
              <a:rPr lang="en-GB" sz="1800" dirty="0"/>
              <a:t> Naive Bayes classifiers mostly used in text classification (due to better result in multi class problems and independence rule) have higher success rate as compared to other algorithms. As a result, it is widely used in Spam filtering (identify spam e-mail) and Sentiment Analysis (in social media analysis, to identify positive and negative customer sentiments)</a:t>
            </a:r>
          </a:p>
          <a:p>
            <a:pPr>
              <a:buFont typeface="Wingdings" panose="05000000000000000000" pitchFamily="2" charset="2"/>
              <a:buChar char="q"/>
            </a:pPr>
            <a:r>
              <a:rPr lang="en-GB" sz="1800" b="1" dirty="0"/>
              <a:t>Recommendation System:</a:t>
            </a:r>
            <a:r>
              <a:rPr lang="en-GB" sz="1800" dirty="0"/>
              <a:t> Naive Bayes Classifier and Collaborative Filtering together builds a Recommendation System that uses machine learning and data mining techniques to filter unseen information and predict whether a user would like a given resource or not</a:t>
            </a:r>
            <a:endParaRPr lang="en-IN" sz="1800" dirty="0"/>
          </a:p>
        </p:txBody>
      </p:sp>
    </p:spTree>
    <p:extLst>
      <p:ext uri="{BB962C8B-B14F-4D97-AF65-F5344CB8AC3E}">
        <p14:creationId xmlns:p14="http://schemas.microsoft.com/office/powerpoint/2010/main" val="3994952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Gradient Boosting</a:t>
            </a:r>
          </a:p>
        </p:txBody>
      </p:sp>
      <p:sp>
        <p:nvSpPr>
          <p:cNvPr id="3" name="Content Placeholder 2"/>
          <p:cNvSpPr>
            <a:spLocks noGrp="1"/>
          </p:cNvSpPr>
          <p:nvPr>
            <p:ph idx="1"/>
          </p:nvPr>
        </p:nvSpPr>
        <p:spPr>
          <a:xfrm>
            <a:off x="1097280" y="2394374"/>
            <a:ext cx="10058400" cy="4023360"/>
          </a:xfrm>
        </p:spPr>
        <p:txBody>
          <a:bodyPr/>
          <a:lstStyle/>
          <a:p>
            <a:pPr fontAlgn="base">
              <a:buFont typeface="Wingdings" panose="05000000000000000000" pitchFamily="2" charset="2"/>
              <a:buChar char="q"/>
            </a:pPr>
            <a:r>
              <a:rPr lang="en-GB" dirty="0"/>
              <a:t>Most of the magic is described in the name: “Gradient” plus “Boosting”.</a:t>
            </a:r>
          </a:p>
          <a:p>
            <a:pPr fontAlgn="base">
              <a:buFont typeface="Wingdings" panose="05000000000000000000" pitchFamily="2" charset="2"/>
              <a:buChar char="q"/>
            </a:pPr>
            <a:r>
              <a:rPr lang="en-GB" dirty="0"/>
              <a:t>A loss function to be optimized.</a:t>
            </a:r>
          </a:p>
          <a:p>
            <a:pPr fontAlgn="base">
              <a:buFont typeface="Wingdings" panose="05000000000000000000" pitchFamily="2" charset="2"/>
              <a:buChar char="q"/>
            </a:pPr>
            <a:r>
              <a:rPr lang="en-GB" dirty="0"/>
              <a:t>A weak learner to make predictions.</a:t>
            </a:r>
          </a:p>
          <a:p>
            <a:pPr fontAlgn="base">
              <a:buFont typeface="Wingdings" panose="05000000000000000000" pitchFamily="2" charset="2"/>
              <a:buChar char="q"/>
            </a:pPr>
            <a:r>
              <a:rPr lang="en-GB" dirty="0"/>
              <a:t>An additive model to add weak learners to minimize the loss function.</a:t>
            </a:r>
          </a:p>
          <a:p>
            <a:pPr fontAlgn="base">
              <a:buFont typeface="Wingdings" panose="05000000000000000000" pitchFamily="2" charset="2"/>
              <a:buChar char="q"/>
            </a:pPr>
            <a:r>
              <a:rPr lang="en-GB" dirty="0"/>
              <a:t>The gradient is nothing, but the partial derivative of our loss function - so it describes the steepness of our error function</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10998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mage result for decision trees, root node"/>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901336" y="743006"/>
            <a:ext cx="4918753" cy="465729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6348550" y="743006"/>
            <a:ext cx="5590902" cy="4524315"/>
          </a:xfrm>
          <a:prstGeom prst="rect">
            <a:avLst/>
          </a:prstGeom>
        </p:spPr>
        <p:txBody>
          <a:bodyPr wrap="square">
            <a:spAutoFit/>
          </a:bodyPr>
          <a:lstStyle/>
          <a:p>
            <a:r>
              <a:rPr lang="en-GB" sz="1600" b="1" dirty="0">
                <a:latin typeface="medium-content-serif-font"/>
              </a:rPr>
              <a:t>Common terms used with Decision trees:</a:t>
            </a:r>
            <a:endParaRPr lang="en-GB" sz="1600" dirty="0">
              <a:latin typeface="medium-content-serif-font"/>
            </a:endParaRPr>
          </a:p>
          <a:p>
            <a:pPr>
              <a:buFont typeface="+mj-lt"/>
              <a:buAutoNum type="arabicPeriod"/>
            </a:pPr>
            <a:r>
              <a:rPr lang="en-GB" sz="1600" b="1" dirty="0">
                <a:latin typeface="medium-content-serif-font"/>
              </a:rPr>
              <a:t>Root Node:</a:t>
            </a:r>
            <a:r>
              <a:rPr lang="en-GB" sz="1600" dirty="0">
                <a:latin typeface="medium-content-serif-font"/>
              </a:rPr>
              <a:t> It represents entire population or sample and this further gets divided into two or more homogeneous sets.</a:t>
            </a:r>
          </a:p>
          <a:p>
            <a:pPr>
              <a:buFont typeface="+mj-lt"/>
              <a:buAutoNum type="arabicPeriod"/>
            </a:pPr>
            <a:r>
              <a:rPr lang="en-GB" sz="1600" b="1" dirty="0">
                <a:latin typeface="medium-content-serif-font"/>
              </a:rPr>
              <a:t>Splitting:</a:t>
            </a:r>
            <a:r>
              <a:rPr lang="en-GB" sz="1600" dirty="0">
                <a:latin typeface="medium-content-serif-font"/>
              </a:rPr>
              <a:t> It is a process of dividing a node into two or more sub-nodes.</a:t>
            </a:r>
          </a:p>
          <a:p>
            <a:pPr>
              <a:buFont typeface="+mj-lt"/>
              <a:buAutoNum type="arabicPeriod"/>
            </a:pPr>
            <a:r>
              <a:rPr lang="en-GB" sz="1600" b="1" dirty="0">
                <a:latin typeface="medium-content-serif-font"/>
              </a:rPr>
              <a:t>Decision Node:</a:t>
            </a:r>
            <a:r>
              <a:rPr lang="en-GB" sz="1600" dirty="0">
                <a:latin typeface="medium-content-serif-font"/>
              </a:rPr>
              <a:t> When a sub-node splits into further sub-nodes, then it is called decision node.</a:t>
            </a:r>
          </a:p>
          <a:p>
            <a:pPr>
              <a:buFont typeface="+mj-lt"/>
              <a:buAutoNum type="arabicPeriod"/>
            </a:pPr>
            <a:r>
              <a:rPr lang="en-GB" sz="1600" b="1" dirty="0">
                <a:latin typeface="medium-content-serif-font"/>
              </a:rPr>
              <a:t>Leaf/ Terminal Node:</a:t>
            </a:r>
            <a:r>
              <a:rPr lang="en-GB" sz="1600" dirty="0">
                <a:latin typeface="medium-content-serif-font"/>
              </a:rPr>
              <a:t> Nodes do not split is called Leaf or Terminal node.</a:t>
            </a:r>
          </a:p>
          <a:p>
            <a:pPr>
              <a:buFont typeface="+mj-lt"/>
              <a:buAutoNum type="arabicPeriod"/>
            </a:pPr>
            <a:r>
              <a:rPr lang="en-GB" sz="1600" b="1" dirty="0">
                <a:latin typeface="medium-content-serif-font"/>
              </a:rPr>
              <a:t>Pruning:</a:t>
            </a:r>
            <a:r>
              <a:rPr lang="en-GB" sz="1600" dirty="0">
                <a:latin typeface="medium-content-serif-font"/>
              </a:rPr>
              <a:t> When we remove sub-nodes of a decision node, this process is called pruning. You can say opposite process of splitting.</a:t>
            </a:r>
          </a:p>
          <a:p>
            <a:pPr>
              <a:buFont typeface="+mj-lt"/>
              <a:buAutoNum type="arabicPeriod"/>
            </a:pPr>
            <a:r>
              <a:rPr lang="en-GB" sz="1600" b="1" dirty="0">
                <a:latin typeface="medium-content-serif-font"/>
              </a:rPr>
              <a:t>Branch / Sub-Tree:</a:t>
            </a:r>
            <a:r>
              <a:rPr lang="en-GB" sz="1600" dirty="0">
                <a:latin typeface="medium-content-serif-font"/>
              </a:rPr>
              <a:t> A sub section of entire tree is called branch or sub-tree.</a:t>
            </a:r>
          </a:p>
          <a:p>
            <a:pPr>
              <a:buFont typeface="+mj-lt"/>
              <a:buAutoNum type="arabicPeriod"/>
            </a:pPr>
            <a:r>
              <a:rPr lang="en-GB" sz="1600" b="1" dirty="0">
                <a:latin typeface="medium-content-serif-font"/>
              </a:rPr>
              <a:t>Parent and Child Node:</a:t>
            </a:r>
            <a:r>
              <a:rPr lang="en-GB" sz="1600" dirty="0">
                <a:latin typeface="medium-content-serif-font"/>
              </a:rPr>
              <a:t> A node, which is divided into sub-nodes is called parent node of sub-nodes whereas sub-nodes are the child of parent node.</a:t>
            </a:r>
            <a:endParaRPr lang="en-GB" sz="1600" b="0" i="0" dirty="0">
              <a:effectLst/>
              <a:latin typeface="medium-content-serif-font"/>
            </a:endParaRPr>
          </a:p>
        </p:txBody>
      </p:sp>
    </p:spTree>
    <p:extLst>
      <p:ext uri="{BB962C8B-B14F-4D97-AF65-F5344CB8AC3E}">
        <p14:creationId xmlns:p14="http://schemas.microsoft.com/office/powerpoint/2010/main" val="68597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Steps in Gradient Descent</a:t>
            </a: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GB" b="1" dirty="0"/>
              <a:t>1. Loss Function</a:t>
            </a:r>
          </a:p>
          <a:p>
            <a:pPr fontAlgn="base"/>
            <a:r>
              <a:rPr lang="en-GB" dirty="0"/>
              <a:t>The loss function used depends on the type of problem being solved.</a:t>
            </a:r>
          </a:p>
          <a:p>
            <a:pPr fontAlgn="base"/>
            <a:r>
              <a:rPr lang="en-GB" dirty="0"/>
              <a:t>It must be differentiable, but many standard loss functions are supported and you can define your own.</a:t>
            </a:r>
          </a:p>
          <a:p>
            <a:pPr fontAlgn="base"/>
            <a:r>
              <a:rPr lang="en-GB" dirty="0"/>
              <a:t>For example, regression may use a squared error and classification may use logarithmic loss</a:t>
            </a:r>
            <a:r>
              <a:rPr lang="en-GB" dirty="0" smtClean="0"/>
              <a:t>.</a:t>
            </a:r>
          </a:p>
          <a:p>
            <a:pPr fontAlgn="base"/>
            <a:endParaRPr lang="en-GB" dirty="0"/>
          </a:p>
          <a:p>
            <a:pPr fontAlgn="base"/>
            <a:r>
              <a:rPr lang="en-GB" b="1" dirty="0"/>
              <a:t>2. Weak </a:t>
            </a:r>
            <a:r>
              <a:rPr lang="en-GB" b="1" dirty="0" smtClean="0"/>
              <a:t>Learner to Strong Learner</a:t>
            </a:r>
            <a:endParaRPr lang="en-GB" b="1" dirty="0"/>
          </a:p>
          <a:p>
            <a:pPr fontAlgn="base"/>
            <a:r>
              <a:rPr lang="en-GB" dirty="0"/>
              <a:t>Decision trees are used as the weak learner in gradient boosting.</a:t>
            </a:r>
          </a:p>
          <a:p>
            <a:pPr fontAlgn="base"/>
            <a:r>
              <a:rPr lang="en-GB" dirty="0" smtClean="0"/>
              <a:t>Trees </a:t>
            </a:r>
            <a:r>
              <a:rPr lang="en-GB" dirty="0"/>
              <a:t>are constructed in a greedy manner, choosing the best split points based on purity scores like Gini or to minimize the loss</a:t>
            </a:r>
            <a:r>
              <a:rPr lang="en-GB" dirty="0" smtClean="0"/>
              <a:t>.</a:t>
            </a:r>
          </a:p>
          <a:p>
            <a:pPr fontAlgn="base"/>
            <a:endParaRPr lang="en-GB" dirty="0"/>
          </a:p>
          <a:p>
            <a:pPr fontAlgn="base"/>
            <a:r>
              <a:rPr lang="en-GB" b="1" dirty="0"/>
              <a:t>3. Additive Model</a:t>
            </a:r>
          </a:p>
          <a:p>
            <a:pPr fontAlgn="base"/>
            <a:r>
              <a:rPr lang="en-GB" dirty="0"/>
              <a:t>Trees are added one at a time, and existing trees in the model are not changed.</a:t>
            </a:r>
          </a:p>
          <a:p>
            <a:pPr fontAlgn="base"/>
            <a:r>
              <a:rPr lang="en-GB" dirty="0"/>
              <a:t>A gradient descent procedure is used to minimize the loss when adding trees</a:t>
            </a:r>
            <a:r>
              <a:rPr lang="en-GB" dirty="0" smtClean="0"/>
              <a:t>.</a:t>
            </a:r>
            <a:endParaRPr lang="en-GB" dirty="0"/>
          </a:p>
        </p:txBody>
      </p:sp>
    </p:spTree>
    <p:extLst>
      <p:ext uri="{BB962C8B-B14F-4D97-AF65-F5344CB8AC3E}">
        <p14:creationId xmlns:p14="http://schemas.microsoft.com/office/powerpoint/2010/main" val="8760300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Gradient Descent</a:t>
            </a:r>
            <a:endParaRPr lang="en-IN" b="1" dirty="0"/>
          </a:p>
        </p:txBody>
      </p:sp>
      <p:pic>
        <p:nvPicPr>
          <p:cNvPr id="4" name="Content Placeholder 3"/>
          <p:cNvPicPr>
            <a:picLocks noGrp="1" noChangeAspect="1"/>
          </p:cNvPicPr>
          <p:nvPr>
            <p:ph idx="1"/>
          </p:nvPr>
        </p:nvPicPr>
        <p:blipFill>
          <a:blip r:embed="rId2"/>
          <a:stretch>
            <a:fillRect/>
          </a:stretch>
        </p:blipFill>
        <p:spPr>
          <a:xfrm>
            <a:off x="1097280" y="1992223"/>
            <a:ext cx="4759644" cy="1809068"/>
          </a:xfrm>
          <a:prstGeom prst="rect">
            <a:avLst/>
          </a:prstGeom>
        </p:spPr>
      </p:pic>
      <p:pic>
        <p:nvPicPr>
          <p:cNvPr id="5" name="Picture 2" descr="Understanding AdaBoost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79" y="4023360"/>
            <a:ext cx="4924697" cy="20706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4. Training Models - Hands-On Machine Learning with Scikit-Learn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5120" y="1992223"/>
            <a:ext cx="5124299" cy="3753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0951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err="1"/>
              <a:t>XGBoost</a:t>
            </a:r>
            <a:endParaRPr lang="en-IN" b="1" dirty="0"/>
          </a:p>
        </p:txBody>
      </p:sp>
      <p:sp>
        <p:nvSpPr>
          <p:cNvPr id="3" name="Content Placeholder 2"/>
          <p:cNvSpPr>
            <a:spLocks noGrp="1"/>
          </p:cNvSpPr>
          <p:nvPr>
            <p:ph idx="1"/>
          </p:nvPr>
        </p:nvSpPr>
        <p:spPr/>
        <p:txBody>
          <a:bodyPr/>
          <a:lstStyle/>
          <a:p>
            <a:r>
              <a:rPr lang="en-GB" dirty="0" err="1"/>
              <a:t>XGBoost</a:t>
            </a:r>
            <a:r>
              <a:rPr lang="en-GB" dirty="0"/>
              <a:t> stands for </a:t>
            </a:r>
            <a:r>
              <a:rPr lang="en-GB" dirty="0" err="1"/>
              <a:t>e</a:t>
            </a:r>
            <a:r>
              <a:rPr lang="en-GB" b="1" dirty="0" err="1"/>
              <a:t>X</a:t>
            </a:r>
            <a:r>
              <a:rPr lang="en-GB" dirty="0" err="1"/>
              <a:t>treme</a:t>
            </a:r>
            <a:r>
              <a:rPr lang="en-GB" dirty="0"/>
              <a:t> </a:t>
            </a:r>
            <a:r>
              <a:rPr lang="en-GB" b="1" dirty="0"/>
              <a:t>G</a:t>
            </a:r>
            <a:r>
              <a:rPr lang="en-GB" dirty="0"/>
              <a:t>radient </a:t>
            </a:r>
            <a:r>
              <a:rPr lang="en-GB" b="1" dirty="0"/>
              <a:t>B</a:t>
            </a:r>
            <a:r>
              <a:rPr lang="en-GB" dirty="0"/>
              <a:t>oosting</a:t>
            </a:r>
            <a:r>
              <a:rPr lang="en-GB" dirty="0" smtClean="0"/>
              <a:t>.</a:t>
            </a:r>
          </a:p>
          <a:p>
            <a:pPr fontAlgn="base"/>
            <a:endParaRPr lang="en-GB" b="1" dirty="0" smtClean="0"/>
          </a:p>
          <a:p>
            <a:pPr fontAlgn="base"/>
            <a:r>
              <a:rPr lang="en-GB" dirty="0"/>
              <a:t>Three main forms of </a:t>
            </a:r>
            <a:r>
              <a:rPr lang="en-GB" b="1" dirty="0"/>
              <a:t>gradient boosting</a:t>
            </a:r>
            <a:r>
              <a:rPr lang="en-GB" dirty="0"/>
              <a:t> are supported:</a:t>
            </a:r>
            <a:endParaRPr lang="en-GB" b="1" dirty="0" smtClean="0"/>
          </a:p>
          <a:p>
            <a:pPr fontAlgn="base"/>
            <a:r>
              <a:rPr lang="en-GB" b="1" dirty="0" smtClean="0"/>
              <a:t>Gradient </a:t>
            </a:r>
            <a:r>
              <a:rPr lang="en-GB" b="1" dirty="0"/>
              <a:t>Boosting</a:t>
            </a:r>
            <a:r>
              <a:rPr lang="en-GB" dirty="0"/>
              <a:t> algorithm also called gradient boosting machine including the learning rate.</a:t>
            </a:r>
          </a:p>
          <a:p>
            <a:pPr fontAlgn="base"/>
            <a:r>
              <a:rPr lang="en-GB" b="1" dirty="0"/>
              <a:t>Stochastic Gradient Boosting</a:t>
            </a:r>
            <a:r>
              <a:rPr lang="en-GB" dirty="0"/>
              <a:t> with sub-sampling at the row, column and column per split levels.</a:t>
            </a:r>
          </a:p>
          <a:p>
            <a:pPr fontAlgn="base"/>
            <a:r>
              <a:rPr lang="en-GB" b="1" dirty="0"/>
              <a:t>Regularized Gradient Boosting</a:t>
            </a:r>
            <a:r>
              <a:rPr lang="en-GB" dirty="0"/>
              <a:t> with both L1 and L2 regularization.</a:t>
            </a:r>
          </a:p>
          <a:p>
            <a:endParaRPr lang="en-GB" dirty="0"/>
          </a:p>
        </p:txBody>
      </p:sp>
    </p:spTree>
    <p:extLst>
      <p:ext uri="{BB962C8B-B14F-4D97-AF65-F5344CB8AC3E}">
        <p14:creationId xmlns:p14="http://schemas.microsoft.com/office/powerpoint/2010/main" val="26973807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Parameters Tuning</a:t>
            </a:r>
            <a:endParaRPr lang="en-IN" b="1" dirty="0"/>
          </a:p>
        </p:txBody>
      </p:sp>
      <p:sp>
        <p:nvSpPr>
          <p:cNvPr id="3" name="Content Placeholder 2"/>
          <p:cNvSpPr>
            <a:spLocks noGrp="1"/>
          </p:cNvSpPr>
          <p:nvPr>
            <p:ph idx="1"/>
          </p:nvPr>
        </p:nvSpPr>
        <p:spPr/>
        <p:txBody>
          <a:bodyPr/>
          <a:lstStyle/>
          <a:p>
            <a:endParaRPr lang="en-GB" dirty="0"/>
          </a:p>
          <a:p>
            <a:pPr>
              <a:buFont typeface="Wingdings" panose="05000000000000000000" pitchFamily="2" charset="2"/>
              <a:buChar char="q"/>
            </a:pPr>
            <a:r>
              <a:rPr lang="en-GB" dirty="0"/>
              <a:t>the number of iterations (i.e. the number of trees to ensemble),</a:t>
            </a:r>
          </a:p>
          <a:p>
            <a:pPr>
              <a:buFont typeface="Wingdings" panose="05000000000000000000" pitchFamily="2" charset="2"/>
              <a:buChar char="q"/>
            </a:pPr>
            <a:r>
              <a:rPr lang="en-GB" dirty="0"/>
              <a:t>the number of observations in each leaf,</a:t>
            </a:r>
          </a:p>
          <a:p>
            <a:pPr>
              <a:buFont typeface="Wingdings" panose="05000000000000000000" pitchFamily="2" charset="2"/>
              <a:buChar char="q"/>
            </a:pPr>
            <a:r>
              <a:rPr lang="en-GB" dirty="0"/>
              <a:t>tree complexity and depth,</a:t>
            </a:r>
          </a:p>
          <a:p>
            <a:pPr>
              <a:buFont typeface="Wingdings" panose="05000000000000000000" pitchFamily="2" charset="2"/>
              <a:buChar char="q"/>
            </a:pPr>
            <a:r>
              <a:rPr lang="en-GB" dirty="0"/>
              <a:t>the proportion of samples and</a:t>
            </a:r>
          </a:p>
          <a:p>
            <a:pPr>
              <a:buFont typeface="Wingdings" panose="05000000000000000000" pitchFamily="2" charset="2"/>
              <a:buChar char="q"/>
            </a:pPr>
            <a:r>
              <a:rPr lang="en-GB" dirty="0"/>
              <a:t>the proportion of features on which to train on.</a:t>
            </a:r>
            <a:endParaRPr lang="en-GB" dirty="0"/>
          </a:p>
        </p:txBody>
      </p:sp>
    </p:spTree>
    <p:extLst>
      <p:ext uri="{BB962C8B-B14F-4D97-AF65-F5344CB8AC3E}">
        <p14:creationId xmlns:p14="http://schemas.microsoft.com/office/powerpoint/2010/main" val="35357939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Thanks </a:t>
            </a:r>
            <a:endParaRPr lang="en-IN" dirty="0"/>
          </a:p>
        </p:txBody>
      </p:sp>
    </p:spTree>
    <p:extLst>
      <p:ext uri="{BB962C8B-B14F-4D97-AF65-F5344CB8AC3E}">
        <p14:creationId xmlns:p14="http://schemas.microsoft.com/office/powerpoint/2010/main" val="363612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Decision Tree Algorithm for Prediction</a:t>
            </a:r>
            <a:endParaRPr lang="en-IN" b="1" dirty="0"/>
          </a:p>
        </p:txBody>
      </p:sp>
      <p:pic>
        <p:nvPicPr>
          <p:cNvPr id="12290" name="Picture 2" descr="https://miro.medium.com/max/661/0*DX1px-z340TgpXT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402" y="2151651"/>
            <a:ext cx="9166716" cy="3439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87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Types of Decision Trees</a:t>
            </a:r>
            <a:endParaRPr lang="en-IN" dirty="0"/>
          </a:p>
        </p:txBody>
      </p:sp>
      <p:sp>
        <p:nvSpPr>
          <p:cNvPr id="6" name="Content Placeholder 5"/>
          <p:cNvSpPr>
            <a:spLocks noGrp="1"/>
          </p:cNvSpPr>
          <p:nvPr>
            <p:ph idx="1"/>
          </p:nvPr>
        </p:nvSpPr>
        <p:spPr/>
        <p:txBody>
          <a:bodyPr/>
          <a:lstStyle/>
          <a:p>
            <a:r>
              <a:rPr lang="en-GB" b="1" dirty="0"/>
              <a:t>Categorical Variable Decision Tree:</a:t>
            </a:r>
            <a:r>
              <a:rPr lang="en-GB" dirty="0"/>
              <a:t> Decision Tree which has categorical target variable then it called as categorical variable decision tree. E.g.:- In above scenario of student problem, where the target variable was “Student will play cricket or not” i.e. YES or NO</a:t>
            </a:r>
            <a:r>
              <a:rPr lang="en-GB" dirty="0" smtClean="0"/>
              <a:t>.</a:t>
            </a:r>
          </a:p>
          <a:p>
            <a:endParaRPr lang="en-GB" dirty="0"/>
          </a:p>
          <a:p>
            <a:r>
              <a:rPr lang="en-GB" b="1" dirty="0"/>
              <a:t>Continuous Variable Decision Tree:</a:t>
            </a:r>
            <a:r>
              <a:rPr lang="en-GB" dirty="0"/>
              <a:t> Decision Tree has continuous target variable then it is called as Continuous Variable Decision Tree.</a:t>
            </a:r>
          </a:p>
        </p:txBody>
      </p:sp>
    </p:spTree>
    <p:extLst>
      <p:ext uri="{BB962C8B-B14F-4D97-AF65-F5344CB8AC3E}">
        <p14:creationId xmlns:p14="http://schemas.microsoft.com/office/powerpoint/2010/main" val="2127500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Modelling Approach for Decision Tree</a:t>
            </a:r>
            <a:endParaRPr lang="en-IN" b="1" dirty="0"/>
          </a:p>
        </p:txBody>
      </p:sp>
      <p:sp>
        <p:nvSpPr>
          <p:cNvPr id="3" name="Content Placeholder 2"/>
          <p:cNvSpPr>
            <a:spLocks noGrp="1"/>
          </p:cNvSpPr>
          <p:nvPr>
            <p:ph idx="1"/>
          </p:nvPr>
        </p:nvSpPr>
        <p:spPr/>
        <p:txBody>
          <a:bodyPr/>
          <a:lstStyle/>
          <a:p>
            <a:r>
              <a:rPr lang="en-GB" dirty="0"/>
              <a:t>Both </a:t>
            </a:r>
            <a:r>
              <a:rPr lang="en-GB" b="1" dirty="0" smtClean="0"/>
              <a:t>Gini </a:t>
            </a:r>
            <a:r>
              <a:rPr lang="en-GB" b="1" dirty="0"/>
              <a:t>and entropy</a:t>
            </a:r>
            <a:r>
              <a:rPr lang="en-GB" dirty="0"/>
              <a:t> are measures of impurity of a node. A node having multiple classes is impure whereas a node having only one class is pure.</a:t>
            </a:r>
            <a:endParaRPr lang="en-GB" b="1" dirty="0" smtClean="0"/>
          </a:p>
          <a:p>
            <a:endParaRPr lang="en-GB" b="1" dirty="0" smtClean="0"/>
          </a:p>
          <a:p>
            <a:r>
              <a:rPr lang="en-GB" b="1" dirty="0" smtClean="0"/>
              <a:t>Entropy </a:t>
            </a:r>
            <a:endParaRPr lang="en-GB" b="1" dirty="0"/>
          </a:p>
          <a:p>
            <a:r>
              <a:rPr lang="en-GB" dirty="0"/>
              <a:t>Its the amount of </a:t>
            </a:r>
            <a:r>
              <a:rPr lang="en-GB" b="1" dirty="0"/>
              <a:t>information</a:t>
            </a:r>
            <a:r>
              <a:rPr lang="en-GB" dirty="0"/>
              <a:t> that's gained by knowing the value of the attribute, which is the entropy of the distribution before the split minus the entropy of the distribution after it.</a:t>
            </a:r>
          </a:p>
          <a:p>
            <a:pPr marL="0" indent="0">
              <a:buNone/>
            </a:pPr>
            <a:endParaRPr lang="en-GB" b="1" dirty="0" smtClean="0"/>
          </a:p>
          <a:p>
            <a:r>
              <a:rPr lang="en-GB" b="1" dirty="0" smtClean="0"/>
              <a:t>Gini Index</a:t>
            </a:r>
            <a:endParaRPr lang="en-GB" b="1" dirty="0"/>
          </a:p>
          <a:p>
            <a:r>
              <a:rPr lang="en-GB" dirty="0" smtClean="0"/>
              <a:t>It </a:t>
            </a:r>
            <a:r>
              <a:rPr lang="en-GB" dirty="0"/>
              <a:t>measures the degree or probability of a particular variable being wrongly classified when it is randomly </a:t>
            </a:r>
            <a:r>
              <a:rPr lang="en-GB" dirty="0" smtClean="0"/>
              <a:t>chosen.</a:t>
            </a:r>
          </a:p>
          <a:p>
            <a:endParaRPr lang="en-GB" b="1" dirty="0" smtClean="0"/>
          </a:p>
        </p:txBody>
      </p:sp>
    </p:spTree>
    <p:extLst>
      <p:ext uri="{BB962C8B-B14F-4D97-AF65-F5344CB8AC3E}">
        <p14:creationId xmlns:p14="http://schemas.microsoft.com/office/powerpoint/2010/main" val="3265946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ID3 (Entropy) Formula</a:t>
            </a:r>
            <a:endParaRPr lang="en-IN" b="1" dirty="0"/>
          </a:p>
        </p:txBody>
      </p:sp>
      <p:pic>
        <p:nvPicPr>
          <p:cNvPr id="6146" name="Picture 2" descr="Decision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9326" y="2420200"/>
            <a:ext cx="5559585" cy="3403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97280" y="1894114"/>
            <a:ext cx="5251269" cy="369332"/>
          </a:xfrm>
          <a:prstGeom prst="rect">
            <a:avLst/>
          </a:prstGeom>
          <a:noFill/>
        </p:spPr>
        <p:txBody>
          <a:bodyPr wrap="square" rtlCol="0">
            <a:spAutoFit/>
          </a:bodyPr>
          <a:lstStyle/>
          <a:p>
            <a:r>
              <a:rPr lang="en-GB" b="1" dirty="0" smtClean="0"/>
              <a:t>Step1 - Calculate the Entropy of the Target</a:t>
            </a:r>
            <a:endParaRPr lang="en-IN" b="1" dirty="0"/>
          </a:p>
        </p:txBody>
      </p:sp>
    </p:spTree>
    <p:extLst>
      <p:ext uri="{BB962C8B-B14F-4D97-AF65-F5344CB8AC3E}">
        <p14:creationId xmlns:p14="http://schemas.microsoft.com/office/powerpoint/2010/main" val="1359283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ID3 (Entropy) Formula</a:t>
            </a:r>
            <a:endParaRPr lang="en-IN" b="1" dirty="0"/>
          </a:p>
        </p:txBody>
      </p:sp>
      <p:sp>
        <p:nvSpPr>
          <p:cNvPr id="4" name="TextBox 3"/>
          <p:cNvSpPr txBox="1"/>
          <p:nvPr/>
        </p:nvSpPr>
        <p:spPr>
          <a:xfrm>
            <a:off x="1097280" y="1894114"/>
            <a:ext cx="6975566" cy="369332"/>
          </a:xfrm>
          <a:prstGeom prst="rect">
            <a:avLst/>
          </a:prstGeom>
          <a:noFill/>
        </p:spPr>
        <p:txBody>
          <a:bodyPr wrap="square" rtlCol="0">
            <a:spAutoFit/>
          </a:bodyPr>
          <a:lstStyle/>
          <a:p>
            <a:r>
              <a:rPr lang="en-GB" b="1" dirty="0"/>
              <a:t>Step2 - Calculate the Entropy of Each Column or Feature</a:t>
            </a:r>
            <a:endParaRPr lang="en-IN" dirty="0"/>
          </a:p>
        </p:txBody>
      </p:sp>
      <p:pic>
        <p:nvPicPr>
          <p:cNvPr id="7170" name="Picture 2" descr="https://www.saedsayad.com/images/Entropy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028" y="2563892"/>
            <a:ext cx="4676775" cy="332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34557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436</TotalTime>
  <Words>2806</Words>
  <Application>Microsoft Office PowerPoint</Application>
  <PresentationFormat>Widescreen</PresentationFormat>
  <Paragraphs>251</Paragraphs>
  <Slides>44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Arial Unicode MS</vt:lpstr>
      <vt:lpstr>Arial</vt:lpstr>
      <vt:lpstr>Arial</vt:lpstr>
      <vt:lpstr>Calibri</vt:lpstr>
      <vt:lpstr>Calibri Light</vt:lpstr>
      <vt:lpstr>MathJax_Main</vt:lpstr>
      <vt:lpstr>MathJax_Math-italic</vt:lpstr>
      <vt:lpstr>medium-content-serif-font</vt:lpstr>
      <vt:lpstr>roboto</vt:lpstr>
      <vt:lpstr>Source Sans Pro</vt:lpstr>
      <vt:lpstr>Verdana</vt:lpstr>
      <vt:lpstr>Wingdings</vt:lpstr>
      <vt:lpstr>Retrospect</vt:lpstr>
      <vt:lpstr>Classification Algorithms</vt:lpstr>
      <vt:lpstr>Machine Learning Relationships</vt:lpstr>
      <vt:lpstr>Decision Tree</vt:lpstr>
      <vt:lpstr>PowerPoint Presentation</vt:lpstr>
      <vt:lpstr>Decision Tree Algorithm for Prediction</vt:lpstr>
      <vt:lpstr>Types of Decision Trees</vt:lpstr>
      <vt:lpstr>Modelling Approach for Decision Tree</vt:lpstr>
      <vt:lpstr>ID3 (Entropy) Formula</vt:lpstr>
      <vt:lpstr>ID3 (Entropy) Formula</vt:lpstr>
      <vt:lpstr>ID3 (Entropy) Formula</vt:lpstr>
      <vt:lpstr>ID3 (Entropy) Formula</vt:lpstr>
      <vt:lpstr>Decision Tree to Decision Rules</vt:lpstr>
      <vt:lpstr>Gini Index</vt:lpstr>
      <vt:lpstr>Gini Index Calculation</vt:lpstr>
      <vt:lpstr>Gini Index Calculation</vt:lpstr>
      <vt:lpstr>Gini Index Calculation</vt:lpstr>
      <vt:lpstr>Gini Index Calculation</vt:lpstr>
      <vt:lpstr>Applications of Decision Tree</vt:lpstr>
      <vt:lpstr>Random Forest</vt:lpstr>
      <vt:lpstr>Working of Random Forest Algorithm</vt:lpstr>
      <vt:lpstr>Random Forest</vt:lpstr>
      <vt:lpstr>Decision Tree Vs Random Forest</vt:lpstr>
      <vt:lpstr>KNN</vt:lpstr>
      <vt:lpstr>How do we choose the factor K?</vt:lpstr>
      <vt:lpstr>Elbow Method for optimal value of k</vt:lpstr>
      <vt:lpstr>Support Vector Machines</vt:lpstr>
      <vt:lpstr>Making it a Bit complex</vt:lpstr>
      <vt:lpstr>Making it a little more complex…</vt:lpstr>
      <vt:lpstr>Hyperplane</vt:lpstr>
      <vt:lpstr>Application of SVM modeling</vt:lpstr>
      <vt:lpstr>Kernel trick</vt:lpstr>
      <vt:lpstr>Example</vt:lpstr>
      <vt:lpstr>Creating the Hyperplane</vt:lpstr>
      <vt:lpstr>Line of Best Fit</vt:lpstr>
      <vt:lpstr>Bayes' theorem</vt:lpstr>
      <vt:lpstr>Joint, Marginal &amp; Conditional Probability</vt:lpstr>
      <vt:lpstr>What are the Pros and Cons of Naive Bayes?</vt:lpstr>
      <vt:lpstr>Applications of Naive Bayes Algorithms</vt:lpstr>
      <vt:lpstr>Gradient Boosting</vt:lpstr>
      <vt:lpstr>Steps in Gradient Descent</vt:lpstr>
      <vt:lpstr>Gradient Descent</vt:lpstr>
      <vt:lpstr>XGBoost</vt:lpstr>
      <vt:lpstr>Parameters Tuning</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Algorithms</dc:title>
  <dc:creator>Saravana Ayyappa</dc:creator>
  <cp:lastModifiedBy>Saravana Ayyappa</cp:lastModifiedBy>
  <cp:revision>96</cp:revision>
  <dcterms:created xsi:type="dcterms:W3CDTF">2020-05-12T10:54:10Z</dcterms:created>
  <dcterms:modified xsi:type="dcterms:W3CDTF">2020-05-14T13:49:09Z</dcterms:modified>
</cp:coreProperties>
</file>