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8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5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2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2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A53A86-02AD-487D-80D7-A00B7C8FF6F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A53A86-02AD-487D-80D7-A00B7C8FF6F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6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ED8-E8E8-46B5-8C85-075D4DDC2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9128F-5316-48FE-870A-4422A7ABC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Saravana</a:t>
            </a:r>
          </a:p>
        </p:txBody>
      </p:sp>
    </p:spTree>
    <p:extLst>
      <p:ext uri="{BB962C8B-B14F-4D97-AF65-F5344CB8AC3E}">
        <p14:creationId xmlns:p14="http://schemas.microsoft.com/office/powerpoint/2010/main" val="411865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66F1-8244-43F6-A52D-DC51832C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 – Coefficient of Determination</a:t>
            </a:r>
          </a:p>
        </p:txBody>
      </p:sp>
      <p:pic>
        <p:nvPicPr>
          <p:cNvPr id="2052" name="Picture 4" descr="Image result for r square">
            <a:extLst>
              <a:ext uri="{FF2B5EF4-FFF2-40B4-BE49-F238E27FC236}">
                <a16:creationId xmlns:a16="http://schemas.microsoft.com/office/drawing/2014/main" id="{565513ED-6CF1-4A8D-BE29-30F1E13C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98" y="1841811"/>
            <a:ext cx="6765205" cy="380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1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5CA8-90ED-4D57-858A-5D8BD922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Adjusted R2 – Adjusted Coefficient of Determination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21EE9-9CC2-4D28-B59C-8428816E0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5" b="3912"/>
          <a:stretch/>
        </p:blipFill>
        <p:spPr>
          <a:xfrm>
            <a:off x="779969" y="3073825"/>
            <a:ext cx="4687577" cy="16207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D98595-7129-4DA5-9EC9-96921A4306C5}"/>
              </a:ext>
            </a:extLst>
          </p:cNvPr>
          <p:cNvSpPr/>
          <p:nvPr/>
        </p:nvSpPr>
        <p:spPr>
          <a:xfrm>
            <a:off x="5816337" y="2274838"/>
            <a:ext cx="48925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SourceSansPro"/>
              </a:rPr>
              <a:t>One major difference between R-squared and the adjusted R-squared is that R-squared supposes that every independent variable in the model explains the variation in the dependent variable.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SourceSans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SourceSansPro"/>
              </a:rPr>
              <a:t>R-squared cannot verify whether the coefficient ballpark figure and its predictions are prejudiced.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SourceSans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SourceSansPro"/>
              </a:rPr>
              <a:t>The adjusted R-squared is a modified version of R-squared for the number of predictors in a model.</a:t>
            </a: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180069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9B6A-D241-4501-A385-9E59E0FB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2C43-12A2-438E-8777-DEA32826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Linear relationship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Multivariate normality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No or little multicollinearity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No auto-correlation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Homoscedasticity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1026" name="Picture 2" descr="Image result for homoscedasticity&quot;">
            <a:extLst>
              <a:ext uri="{FF2B5EF4-FFF2-40B4-BE49-F238E27FC236}">
                <a16:creationId xmlns:a16="http://schemas.microsoft.com/office/drawing/2014/main" id="{174B3675-2592-4955-85C3-FB6D5F283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26" y="2066786"/>
            <a:ext cx="51625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96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4CDFEA-0A8E-4D30-B53A-00284EA3616C}"/>
              </a:ext>
            </a:extLst>
          </p:cNvPr>
          <p:cNvSpPr txBox="1"/>
          <p:nvPr/>
        </p:nvSpPr>
        <p:spPr>
          <a:xfrm>
            <a:off x="3308808" y="2564091"/>
            <a:ext cx="5458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2503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B7D8-1841-4945-BAA0-DE927720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D5F6-89AD-4AE8-95B5-2FC1A81B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6702"/>
            <a:ext cx="10058400" cy="3512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6A6A6A"/>
                </a:solidFill>
                <a:latin typeface="arial" panose="020B0604020202020204" pitchFamily="34" charset="0"/>
              </a:rPr>
              <a:t>Machine learning</a:t>
            </a:r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 is an application of artificial intelligence (AI) that provides systems the ability to automatically learn and improve from experience without being explicitly programmed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Construct/Use Algorithm that learns from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More Information, Better Performance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5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2718-C7EC-434D-A33B-22DDD228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ED4D9-1672-446E-ACB7-D7A8439B10CE}"/>
              </a:ext>
            </a:extLst>
          </p:cNvPr>
          <p:cNvSpPr/>
          <p:nvPr/>
        </p:nvSpPr>
        <p:spPr>
          <a:xfrm>
            <a:off x="2828042" y="2493388"/>
            <a:ext cx="1282045" cy="744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C3B124-75CA-4A14-9889-95561749BFF0}"/>
              </a:ext>
            </a:extLst>
          </p:cNvPr>
          <p:cNvSpPr/>
          <p:nvPr/>
        </p:nvSpPr>
        <p:spPr>
          <a:xfrm>
            <a:off x="7334053" y="2356701"/>
            <a:ext cx="1219202" cy="1055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996E2-165E-41DA-A85D-E64D51585E62}"/>
              </a:ext>
            </a:extLst>
          </p:cNvPr>
          <p:cNvSpPr/>
          <p:nvPr/>
        </p:nvSpPr>
        <p:spPr>
          <a:xfrm>
            <a:off x="5542961" y="2224726"/>
            <a:ext cx="1282045" cy="1282045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A2FBB8B-E088-4653-8740-823A2B1B8E68}"/>
              </a:ext>
            </a:extLst>
          </p:cNvPr>
          <p:cNvSpPr/>
          <p:nvPr/>
        </p:nvSpPr>
        <p:spPr>
          <a:xfrm>
            <a:off x="4619134" y="2399120"/>
            <a:ext cx="622169" cy="1013383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C94B7-3623-43AE-B8EC-F27C74A19261}"/>
              </a:ext>
            </a:extLst>
          </p:cNvPr>
          <p:cNvSpPr txBox="1"/>
          <p:nvPr/>
        </p:nvSpPr>
        <p:spPr>
          <a:xfrm>
            <a:off x="4498157" y="4126112"/>
            <a:ext cx="6890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Shape</a:t>
            </a:r>
            <a:r>
              <a:rPr lang="en-US" dirty="0"/>
              <a:t>     		</a:t>
            </a:r>
            <a:r>
              <a:rPr lang="en-US" b="1" dirty="0" err="1"/>
              <a:t>Colour</a:t>
            </a:r>
            <a:endParaRPr lang="en-US" dirty="0"/>
          </a:p>
          <a:p>
            <a:r>
              <a:rPr lang="en-US" dirty="0"/>
              <a:t>Rectangle     	Orange</a:t>
            </a:r>
          </a:p>
          <a:p>
            <a:r>
              <a:rPr lang="en-US" dirty="0"/>
              <a:t>Diamond  	Red</a:t>
            </a:r>
          </a:p>
          <a:p>
            <a:r>
              <a:rPr lang="en-US" dirty="0"/>
              <a:t>Square		Green</a:t>
            </a:r>
          </a:p>
          <a:p>
            <a:r>
              <a:rPr lang="en-US" dirty="0"/>
              <a:t>Circle		Orange</a:t>
            </a:r>
          </a:p>
        </p:txBody>
      </p:sp>
    </p:spTree>
    <p:extLst>
      <p:ext uri="{BB962C8B-B14F-4D97-AF65-F5344CB8AC3E}">
        <p14:creationId xmlns:p14="http://schemas.microsoft.com/office/powerpoint/2010/main" val="365963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11DBC4-ECAD-4AEE-9270-0E39A543674B}"/>
              </a:ext>
            </a:extLst>
          </p:cNvPr>
          <p:cNvSpPr txBox="1"/>
          <p:nvPr/>
        </p:nvSpPr>
        <p:spPr>
          <a:xfrm>
            <a:off x="2809188" y="686536"/>
            <a:ext cx="616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Machine Learning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67494-50B0-47EE-BD8E-1F21BCCA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732814"/>
            <a:ext cx="91630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2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CA1B-95B9-4CA0-8425-0F99BCCA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85C9-0ADA-46E7-90A2-EF449834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Supervised Learning - </a:t>
            </a:r>
            <a:r>
              <a:rPr lang="en-US" dirty="0"/>
              <a:t>algorithm consist of a target / outcome variable</a:t>
            </a:r>
          </a:p>
          <a:p>
            <a:pPr lvl="1"/>
            <a:r>
              <a:rPr lang="en-US" b="1" dirty="0"/>
              <a:t>Classification</a:t>
            </a:r>
          </a:p>
          <a:p>
            <a:pPr lvl="1"/>
            <a:r>
              <a:rPr lang="en-US" b="1" dirty="0"/>
              <a:t>Regression</a:t>
            </a:r>
          </a:p>
          <a:p>
            <a:pPr lvl="1"/>
            <a:r>
              <a:rPr lang="en-US" b="1" dirty="0"/>
              <a:t>Clustering</a:t>
            </a:r>
          </a:p>
          <a:p>
            <a:r>
              <a:rPr lang="en-US" b="1" dirty="0"/>
              <a:t>Unsupervised Learning - </a:t>
            </a:r>
            <a:r>
              <a:rPr lang="en-US" dirty="0"/>
              <a:t>we do not have any target or outcome variable</a:t>
            </a:r>
          </a:p>
          <a:p>
            <a:pPr lvl="1"/>
            <a:r>
              <a:rPr lang="en-US" b="1" dirty="0"/>
              <a:t>Clustering</a:t>
            </a:r>
          </a:p>
          <a:p>
            <a:pPr lvl="1"/>
            <a:r>
              <a:rPr lang="en-US" b="1" dirty="0"/>
              <a:t>Anomaly detection</a:t>
            </a:r>
          </a:p>
          <a:p>
            <a:r>
              <a:rPr lang="en-US" b="1" dirty="0"/>
              <a:t>Reinforcement Learning - </a:t>
            </a:r>
            <a:r>
              <a:rPr lang="en-US" dirty="0"/>
              <a:t>the machine is trained to make specific decisions</a:t>
            </a:r>
            <a:endParaRPr lang="en-US" b="1" dirty="0"/>
          </a:p>
          <a:p>
            <a:pPr lvl="1"/>
            <a:r>
              <a:rPr lang="en-US" b="1" dirty="0"/>
              <a:t>Positive &amp; Negative</a:t>
            </a:r>
          </a:p>
        </p:txBody>
      </p:sp>
    </p:spTree>
    <p:extLst>
      <p:ext uri="{BB962C8B-B14F-4D97-AF65-F5344CB8AC3E}">
        <p14:creationId xmlns:p14="http://schemas.microsoft.com/office/powerpoint/2010/main" val="144970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6B8F-0E77-488A-B686-C8A8E602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331F-F48C-4C43-B1AB-5E7D31C1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Medical Diagnosis</a:t>
            </a:r>
          </a:p>
          <a:p>
            <a:r>
              <a:rPr lang="en-US" dirty="0"/>
              <a:t>Statistical Arbitrage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Recommendation System</a:t>
            </a:r>
          </a:p>
          <a:p>
            <a:r>
              <a:rPr lang="en-US" dirty="0"/>
              <a:t>Spam Detection and a lot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2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7036-27C1-49B9-B24F-28DC2DEB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57F6-08A8-4E1C-A82E-5D24C244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collection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Formatting data to make it consistent &amp; Ready for modeling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Feature Extraction/Feature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Splitting data into training and evaluation 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Evaluation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1B1C-0777-4A91-8420-D4B10F57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72CB-453B-4788-8596-D5E4B720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Linear Regression</a:t>
            </a:r>
            <a:r>
              <a:rPr lang="en-US"/>
              <a:t> is a machine learning algorithm based on </a:t>
            </a:r>
            <a:r>
              <a:rPr lang="en-US" b="1"/>
              <a:t>supervised learning</a:t>
            </a:r>
            <a:r>
              <a:rPr lang="en-US"/>
              <a:t>. It performs a </a:t>
            </a:r>
            <a:r>
              <a:rPr lang="en-US" b="1"/>
              <a:t>regression task</a:t>
            </a:r>
          </a:p>
          <a:p>
            <a:endParaRPr lang="en-US" b="1"/>
          </a:p>
          <a:p>
            <a:r>
              <a:rPr lang="en-US" b="1"/>
              <a:t>Y = aX+b</a:t>
            </a:r>
          </a:p>
          <a:p>
            <a:r>
              <a:rPr lang="en-US"/>
              <a:t>Where </a:t>
            </a:r>
            <a:r>
              <a:rPr lang="en-US" b="1"/>
              <a:t>y</a:t>
            </a:r>
            <a:r>
              <a:rPr lang="en-US"/>
              <a:t> is the dependent variable, </a:t>
            </a:r>
            <a:r>
              <a:rPr lang="en-US" b="1"/>
              <a:t>a</a:t>
            </a:r>
            <a:r>
              <a:rPr lang="en-US"/>
              <a:t> is the scale factor or coefficient, </a:t>
            </a:r>
            <a:r>
              <a:rPr lang="en-US" b="1"/>
              <a:t>b </a:t>
            </a:r>
            <a:r>
              <a:rPr lang="en-US"/>
              <a:t>being the bias coefficient and </a:t>
            </a:r>
            <a:r>
              <a:rPr lang="en-US" b="1"/>
              <a:t>X</a:t>
            </a:r>
            <a:r>
              <a:rPr lang="en-US"/>
              <a:t> being the independent variable.</a:t>
            </a:r>
          </a:p>
          <a:p>
            <a:endParaRPr lang="en-US"/>
          </a:p>
          <a:p>
            <a:r>
              <a:rPr lang="en-US" b="1"/>
              <a:t>Ordinary Least Mean Square</a:t>
            </a:r>
          </a:p>
          <a:p>
            <a:br>
              <a:rPr lang="en-US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0C698-0E7F-41B5-A303-C041BC07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936" y="3777006"/>
            <a:ext cx="2752725" cy="1981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DC2501-A756-41E6-B611-8D4A072A5EC5}"/>
              </a:ext>
            </a:extLst>
          </p:cNvPr>
          <p:cNvSpPr/>
          <p:nvPr/>
        </p:nvSpPr>
        <p:spPr>
          <a:xfrm>
            <a:off x="4084948" y="54904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dium-content-serif-font"/>
              </a:rPr>
              <a:t>where </a:t>
            </a:r>
            <a:r>
              <a:rPr lang="en-US" b="1" i="1" dirty="0">
                <a:latin typeface="medium-content-serif-font"/>
              </a:rPr>
              <a:t>x¯ </a:t>
            </a:r>
            <a:r>
              <a:rPr lang="en-US" dirty="0">
                <a:latin typeface="medium-content-serif-font"/>
              </a:rPr>
              <a:t>is the mean of the input variable </a:t>
            </a:r>
            <a:r>
              <a:rPr lang="en-US" b="1" dirty="0">
                <a:latin typeface="medium-content-serif-font"/>
              </a:rPr>
              <a:t>X </a:t>
            </a:r>
            <a:r>
              <a:rPr lang="en-US" dirty="0">
                <a:latin typeface="medium-content-serif-font"/>
              </a:rPr>
              <a:t>and </a:t>
            </a:r>
            <a:r>
              <a:rPr lang="en-US" b="1" i="1" dirty="0">
                <a:latin typeface="medium-content-serif-font"/>
              </a:rPr>
              <a:t>y¯ </a:t>
            </a:r>
            <a:r>
              <a:rPr lang="en-US" dirty="0">
                <a:latin typeface="medium-content-serif-font"/>
              </a:rPr>
              <a:t>being the mean of the output variable </a:t>
            </a:r>
            <a:r>
              <a:rPr lang="en-US" b="1" dirty="0">
                <a:latin typeface="medium-content-serif-font"/>
              </a:rPr>
              <a:t>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3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6408-26D0-47AC-B391-A9B636E7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Correlation Coefficient</a:t>
            </a:r>
          </a:p>
        </p:txBody>
      </p:sp>
      <p:pic>
        <p:nvPicPr>
          <p:cNvPr id="1026" name="Picture 2" descr="Image result for correlation using r">
            <a:extLst>
              <a:ext uri="{FF2B5EF4-FFF2-40B4-BE49-F238E27FC236}">
                <a16:creationId xmlns:a16="http://schemas.microsoft.com/office/drawing/2014/main" id="{EE84470C-F92F-4E70-948D-ADDD637685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correlation formula">
            <a:extLst>
              <a:ext uri="{FF2B5EF4-FFF2-40B4-BE49-F238E27FC236}">
                <a16:creationId xmlns:a16="http://schemas.microsoft.com/office/drawing/2014/main" id="{5A824839-77F4-4965-A68D-D5949392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1" y="3219470"/>
            <a:ext cx="4285425" cy="22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6217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345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medium-content-serif-font</vt:lpstr>
      <vt:lpstr>SourceSansPro</vt:lpstr>
      <vt:lpstr>Wingdings</vt:lpstr>
      <vt:lpstr>Retrospect</vt:lpstr>
      <vt:lpstr>Introduction To Machine Learning</vt:lpstr>
      <vt:lpstr>What is Machine Learning</vt:lpstr>
      <vt:lpstr>Example of Machine Learning</vt:lpstr>
      <vt:lpstr>PowerPoint Presentation</vt:lpstr>
      <vt:lpstr>Types of Machine Learning</vt:lpstr>
      <vt:lpstr>Applications of Machine Learning</vt:lpstr>
      <vt:lpstr>Steps in Machine Learning</vt:lpstr>
      <vt:lpstr>First ML Algorithm</vt:lpstr>
      <vt:lpstr>R – Correlation Coefficient</vt:lpstr>
      <vt:lpstr>R2 – Coefficient of Determination</vt:lpstr>
      <vt:lpstr>Adjusted R2 – Adjusted Coefficient of Determination</vt:lpstr>
      <vt:lpstr>Assumptions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Achari, Rajashimman - Dell Team</dc:creator>
  <cp:lastModifiedBy>Saravana Ayyappa</cp:lastModifiedBy>
  <cp:revision>34</cp:revision>
  <dcterms:created xsi:type="dcterms:W3CDTF">2019-06-10T14:48:46Z</dcterms:created>
  <dcterms:modified xsi:type="dcterms:W3CDTF">2019-11-15T07:00:03Z</dcterms:modified>
</cp:coreProperties>
</file>