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59" r:id="rId6"/>
    <p:sldId id="267" r:id="rId7"/>
    <p:sldId id="268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0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1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0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4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6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67BE6A-2105-4CB1-9918-280EE65E14AB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77CB6-1CD6-4BCC-BF63-DBF07A54A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transform-data-to-fit-the-normal-distribution/" TargetMode="External"/><Relationship Id="rId2" Type="http://schemas.openxmlformats.org/officeDocument/2006/relationships/hyperlink" Target="https://towardsdatascience.com/hypothesis-testing-in-machine-learning-using-python-a0dc89e169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b.bioninja.com.au/standard-level/topic-4-ecology/41-species-communities-and/chi-squared-tabl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statisticshowto.datasciencecentral.com/tables/t-distribution-table/#tw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8C4-6E3C-4A26-B268-A0663FC28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3E29-AC4B-41B8-A92A-E034B8DE7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180692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80A4A-FDC5-4962-92BA-280EB111AAE2}"/>
              </a:ext>
            </a:extLst>
          </p:cNvPr>
          <p:cNvSpPr/>
          <p:nvPr/>
        </p:nvSpPr>
        <p:spPr>
          <a:xfrm>
            <a:off x="1698593" y="1720919"/>
            <a:ext cx="87504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One-way</a:t>
            </a:r>
            <a:r>
              <a:rPr lang="en-US" dirty="0"/>
              <a:t> ANOVA between groups: used when you want to test two groups to see if there’s a difference between them</a:t>
            </a:r>
          </a:p>
          <a:p>
            <a:endParaRPr lang="en-US" dirty="0"/>
          </a:p>
          <a:p>
            <a:r>
              <a:rPr lang="en-US" dirty="0"/>
              <a:t>Two way ANOVA without replication: used when you have </a:t>
            </a:r>
            <a:r>
              <a:rPr lang="en-US" b="1" dirty="0"/>
              <a:t>one group</a:t>
            </a:r>
            <a:r>
              <a:rPr lang="en-US" dirty="0"/>
              <a:t> and you’re</a:t>
            </a:r>
            <a:r>
              <a:rPr lang="en-US" b="1" dirty="0"/>
              <a:t> double-testing </a:t>
            </a:r>
            <a:r>
              <a:rPr lang="en-US" dirty="0"/>
              <a:t>that same group. For example, you’re testing one set of individuals before and after they take a medication to see if it works or not</a:t>
            </a:r>
          </a:p>
          <a:p>
            <a:endParaRPr lang="en-US" dirty="0"/>
          </a:p>
          <a:p>
            <a:r>
              <a:rPr lang="en-US" dirty="0"/>
              <a:t>Two way ANOVA with replication: </a:t>
            </a:r>
            <a:r>
              <a:rPr lang="en-US" b="1" dirty="0"/>
              <a:t>Two groups</a:t>
            </a:r>
            <a:r>
              <a:rPr lang="en-US" dirty="0"/>
              <a:t>, and the members of those groups are </a:t>
            </a:r>
            <a:r>
              <a:rPr lang="en-US" b="1" dirty="0"/>
              <a:t>doing more than one thing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B9D71-1EF3-4AF3-858A-7740A0DB8939}"/>
              </a:ext>
            </a:extLst>
          </p:cNvPr>
          <p:cNvSpPr txBox="1"/>
          <p:nvPr/>
        </p:nvSpPr>
        <p:spPr>
          <a:xfrm>
            <a:off x="4018626" y="719092"/>
            <a:ext cx="207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280032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3A3C2-E7A5-4A08-B78E-892F66476EC3}"/>
              </a:ext>
            </a:extLst>
          </p:cNvPr>
          <p:cNvSpPr/>
          <p:nvPr/>
        </p:nvSpPr>
        <p:spPr>
          <a:xfrm>
            <a:off x="2706208" y="683503"/>
            <a:ext cx="8643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One way ANOVA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7C31F-A8B8-4318-BC95-A9E439500FB7}"/>
              </a:ext>
            </a:extLst>
          </p:cNvPr>
          <p:cNvSpPr/>
          <p:nvPr/>
        </p:nvSpPr>
        <p:spPr>
          <a:xfrm>
            <a:off x="2706208" y="42510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Two Way ANOVA</a:t>
            </a:r>
          </a:p>
          <a:p>
            <a:endParaRPr lang="en-US" dirty="0"/>
          </a:p>
          <a:p>
            <a:r>
              <a:rPr lang="en-US" dirty="0"/>
              <a:t>A Two Way ANOVA is an extension of the One Way ANOVA. With a One Way, you have one independent variable affecting a dependent variable. With a Two Way ANOVA, there are two independents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053B8-23F5-4348-AC93-F0889E8B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0" y="1388436"/>
            <a:ext cx="6258756" cy="25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9E2A5-9365-4D75-A30F-1799E0505416}"/>
              </a:ext>
            </a:extLst>
          </p:cNvPr>
          <p:cNvSpPr/>
          <p:nvPr/>
        </p:nvSpPr>
        <p:spPr>
          <a:xfrm>
            <a:off x="3546305" y="554400"/>
            <a:ext cx="1959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One way ANOVA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421A9-9855-4BB7-B8F8-BFEC367E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32" y="1508048"/>
            <a:ext cx="3467100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3C8AA-CD19-4163-A81D-228A832C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99" y="2100354"/>
            <a:ext cx="25717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F9AD6-8BD7-44E5-8D31-2EBA8949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975" y="2427256"/>
            <a:ext cx="2590800" cy="113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9F9739-BC4F-4C38-8643-1AED6CB4EFAF}"/>
              </a:ext>
            </a:extLst>
          </p:cNvPr>
          <p:cNvSpPr/>
          <p:nvPr/>
        </p:nvSpPr>
        <p:spPr>
          <a:xfrm>
            <a:off x="2169111" y="491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343434"/>
                </a:solidFill>
                <a:latin typeface="Tahoma" panose="020B0604030504040204" pitchFamily="34" charset="0"/>
              </a:rPr>
              <a:t>One way ANOVA matrix calculator</a:t>
            </a:r>
            <a:r>
              <a:rPr lang="en-US" dirty="0">
                <a:solidFill>
                  <a:srgbClr val="343434"/>
                </a:solidFill>
                <a:latin typeface="Tahoma" panose="020B0604030504040204" pitchFamily="34" charset="0"/>
              </a:rPr>
              <a:t> is used to test the equality of samples by using variance.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3C960-45D4-42ED-AFE1-833CD19E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890120"/>
            <a:ext cx="6183805" cy="50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470777-C2C3-429C-9FCF-F8135F08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90" y="975558"/>
            <a:ext cx="6891383" cy="50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5C4B75-FDF8-42D2-8183-A083223D5DAD}"/>
              </a:ext>
            </a:extLst>
          </p:cNvPr>
          <p:cNvSpPr/>
          <p:nvPr/>
        </p:nvSpPr>
        <p:spPr>
          <a:xfrm>
            <a:off x="1387875" y="1033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444444"/>
                </a:solidFill>
                <a:latin typeface="inherit"/>
              </a:rPr>
              <a:t>Null and Alternative Hypothesis</a:t>
            </a:r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Ho: σ1=σ2</a:t>
            </a:r>
            <a:endParaRPr lang="en-US" altLang="en-US" sz="1400" dirty="0"/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Ha1: σ1≠σ2 (Two tailed test)</a:t>
            </a:r>
            <a:endParaRPr lang="en-US" altLang="en-US" sz="1400" dirty="0"/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Verdana" panose="020B0604030504040204" pitchFamily="34" charset="0"/>
              </a:rPr>
              <a:t>Ha2: σ1&lt;σ2 (Left tailed test)</a:t>
            </a:r>
            <a:endParaRPr lang="en-US" altLang="en-US" sz="1400" dirty="0"/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Verdana" panose="020B0604030504040204" pitchFamily="34" charset="0"/>
              </a:rPr>
              <a:t>Ha3: σ1&gt;σ2 (Right tailed test)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B27D3-1577-4CD8-A672-AD78B676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3231719"/>
            <a:ext cx="4524375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CFD6D-4AAF-4335-AEFC-82A7D788FAAF}"/>
              </a:ext>
            </a:extLst>
          </p:cNvPr>
          <p:cNvSpPr/>
          <p:nvPr/>
        </p:nvSpPr>
        <p:spPr>
          <a:xfrm>
            <a:off x="6377127" y="1910919"/>
            <a:ext cx="5403542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44444"/>
                </a:solidFill>
                <a:latin typeface="inherit"/>
              </a:rPr>
              <a:t>Critical value</a:t>
            </a:r>
          </a:p>
          <a:p>
            <a:pPr lvl="1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-F(1-a/2,n1-1,n2-1), F(1-a/2,n1-1,n2-1) (Two tailed test)</a:t>
            </a:r>
            <a:endParaRPr lang="en-US" altLang="en-US" sz="1050" dirty="0"/>
          </a:p>
          <a:p>
            <a:pPr lvl="1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F(1-a,n1-1,n2-1) (Left tailed test)</a:t>
            </a:r>
            <a:endParaRPr lang="en-US" altLang="en-US" sz="1050" dirty="0"/>
          </a:p>
          <a:p>
            <a:pPr lvl="1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F(a,n1-1,n2-1) (Right tailed test)</a:t>
            </a:r>
            <a:endParaRPr lang="en-US" altLang="en-US" sz="105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444444"/>
              </a:solidFill>
              <a:latin typeface="inheri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44444"/>
                </a:solidFill>
                <a:latin typeface="inherit"/>
              </a:rPr>
              <a:t>P-value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/>
              <a:t>2*(1-P(F≤|f|) (Two tailed test)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P(</a:t>
            </a:r>
            <a:r>
              <a:rPr lang="en-US" altLang="en-US" sz="2800" dirty="0" err="1">
                <a:latin typeface="Arial" panose="020B0604020202020204" pitchFamily="34" charset="0"/>
              </a:rPr>
              <a:t>F≤f</a:t>
            </a:r>
            <a:r>
              <a:rPr lang="en-US" altLang="en-US" sz="2800" dirty="0">
                <a:latin typeface="Arial" panose="020B0604020202020204" pitchFamily="34" charset="0"/>
              </a:rPr>
              <a:t>) (Left tailed test)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P(</a:t>
            </a:r>
            <a:r>
              <a:rPr lang="en-US" altLang="en-US" sz="2800" dirty="0" err="1">
                <a:latin typeface="Arial" panose="020B0604020202020204" pitchFamily="34" charset="0"/>
              </a:rPr>
              <a:t>F≥f</a:t>
            </a:r>
            <a:r>
              <a:rPr lang="en-US" altLang="en-US" sz="2800" dirty="0">
                <a:latin typeface="Arial" panose="020B0604020202020204" pitchFamily="34" charset="0"/>
              </a:rPr>
              <a:t>) (Right tailed test)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444444"/>
              </a:solidFill>
              <a:latin typeface="inheri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44444"/>
                </a:solidFill>
                <a:latin typeface="inherit"/>
              </a:rPr>
              <a:t>Decision rule</a:t>
            </a:r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Reject Ho if F &lt; F(1-a/2,n1-1,n2-1)  or F &gt; F(a/2,n1-1,n2-1)  or p-value &lt; alpha (two tailed test)</a:t>
            </a:r>
            <a:endParaRPr lang="en-US" altLang="en-US" sz="1050" dirty="0"/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Reject Ho if F &lt; F(1-a,n1-1,n2-1) or p-value &lt; alpha (left tailed test)</a:t>
            </a:r>
            <a:endParaRPr lang="en-US" altLang="en-US" sz="1050" dirty="0"/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Verdana" panose="020B0604030504040204" pitchFamily="34" charset="0"/>
              </a:rPr>
              <a:t>Reject Ho if F &gt; F(a,n1-1,n2-1) or p-value &lt; alpha (right tailed test)</a:t>
            </a:r>
            <a:endParaRPr lang="en-US" altLang="en-US" sz="105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C9992-C356-44C0-99FF-BDF12D679029}"/>
              </a:ext>
            </a:extLst>
          </p:cNvPr>
          <p:cNvSpPr/>
          <p:nvPr/>
        </p:nvSpPr>
        <p:spPr>
          <a:xfrm>
            <a:off x="4067725" y="275942"/>
            <a:ext cx="2098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F test for variance</a:t>
            </a:r>
          </a:p>
        </p:txBody>
      </p:sp>
    </p:spTree>
    <p:extLst>
      <p:ext uri="{BB962C8B-B14F-4D97-AF65-F5344CB8AC3E}">
        <p14:creationId xmlns:p14="http://schemas.microsoft.com/office/powerpoint/2010/main" val="49178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4CCBA-A972-42D2-B23F-6998034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9595-63C7-497B-9A14-3CC1A82D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solidFill>
                <a:schemeClr val="bg2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https://towardsdatascience.com/hypothesis-testing-in-machine-learning-using-python-a0dc89e169ce</a:t>
            </a:r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D7DB2-A583-42C1-AF1A-914C6ADFA94B}"/>
              </a:ext>
            </a:extLst>
          </p:cNvPr>
          <p:cNvSpPr/>
          <p:nvPr/>
        </p:nvSpPr>
        <p:spPr>
          <a:xfrm>
            <a:off x="1012054" y="2965143"/>
            <a:ext cx="8131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https://machinelearningmastery.com/how-to-transform-data-to-fit-the-normal-distribution/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8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21B1-2A0B-4EA5-BD44-8120E90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statistical 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50F0-1BBB-484E-8ECC-23C1CA9E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6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6BF-CE16-42FA-B6A4-F8B84ED0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Critical values and </a:t>
            </a:r>
            <a:r>
              <a:rPr lang="en-US" b="0" i="0" u="none" strike="noStrike" dirty="0">
                <a:effectLst/>
                <a:latin typeface="MathJax_Math-italic"/>
              </a:rPr>
              <a:t>p</a:t>
            </a:r>
            <a:r>
              <a:rPr lang="en-US" b="1" dirty="0"/>
              <a:t> values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9D392-B207-4614-85EF-F097E9E1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4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A27C-4C31-4DA3-B87A-295A22FD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When the P value should be less than 5 percent and when it should be more than 5 percent?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8C0B-F7ED-431F-994C-C4527F4F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171F0D-C651-49AB-9295-CAAC45B4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15309"/>
              </p:ext>
            </p:extLst>
          </p:nvPr>
        </p:nvGraphicFramePr>
        <p:xfrm>
          <a:off x="1225117" y="569921"/>
          <a:ext cx="8691240" cy="5431519"/>
        </p:xfrm>
        <a:graphic>
          <a:graphicData uri="http://schemas.openxmlformats.org/drawingml/2006/table">
            <a:tbl>
              <a:tblPr/>
              <a:tblGrid>
                <a:gridCol w="3329127">
                  <a:extLst>
                    <a:ext uri="{9D8B030D-6E8A-4147-A177-3AD203B41FA5}">
                      <a16:colId xmlns:a16="http://schemas.microsoft.com/office/drawing/2014/main" val="3707723654"/>
                    </a:ext>
                  </a:extLst>
                </a:gridCol>
                <a:gridCol w="5362113">
                  <a:extLst>
                    <a:ext uri="{9D8B030D-6E8A-4147-A177-3AD203B41FA5}">
                      <a16:colId xmlns:a16="http://schemas.microsoft.com/office/drawing/2014/main" val="1372598895"/>
                    </a:ext>
                  </a:extLst>
                </a:gridCol>
              </a:tblGrid>
              <a:tr h="149932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Type of Test</a:t>
                      </a:r>
                      <a:endParaRPr lang="en-IN" sz="140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Use</a:t>
                      </a:r>
                      <a:endParaRPr lang="en-IN" sz="11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75092"/>
                  </a:ext>
                </a:extLst>
              </a:tr>
              <a:tr h="175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Correlational</a:t>
                      </a:r>
                      <a:r>
                        <a:rPr lang="en-US" sz="1400">
                          <a:effectLst/>
                        </a:rPr>
                        <a:t>: these tests look for an association between variables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22091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Pearson Correlation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Tests for the strength of the association between two continuous variables</a:t>
                      </a:r>
                      <a:endParaRPr lang="en-IN" sz="140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0176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Chi-Square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for the strength of the association between two categorical variables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80219"/>
                  </a:ext>
                </a:extLst>
              </a:tr>
              <a:tr h="175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Comparison of Means</a:t>
                      </a:r>
                      <a:r>
                        <a:rPr lang="en-US" sz="1400" dirty="0">
                          <a:effectLst/>
                        </a:rPr>
                        <a:t>: these tests look for the difference between the means of variables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85468"/>
                  </a:ext>
                </a:extLst>
              </a:tr>
              <a:tr h="53572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One Sample T-Test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difference between a sample mean and a known or hypothesized value of the mean in the population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08976"/>
                  </a:ext>
                </a:extLst>
              </a:tr>
              <a:tr h="53572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Paired T-Test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for the difference between two variables from the same population (e.g., a pre- and posttest score)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76985"/>
                  </a:ext>
                </a:extLst>
              </a:tr>
              <a:tr h="4376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Independent T-Test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for the difference between the same variable from different populations (e.g., comparing boys to girls)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15409"/>
                  </a:ext>
                </a:extLst>
              </a:tr>
              <a:tr h="4376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One Sample Z-Test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whether a population parameter is significantly different from some hypothesized value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36378"/>
                  </a:ext>
                </a:extLst>
              </a:tr>
              <a:tr h="4376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Two Sample Z-Test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for the difference between two variables from the same population 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689242"/>
                  </a:ext>
                </a:extLst>
              </a:tr>
              <a:tr h="61268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ANOVA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for the difference between group means after any other variance in the outcome variable is accounted for (e.g., controlling for sex, income, or age)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56931"/>
                  </a:ext>
                </a:extLst>
              </a:tr>
              <a:tr h="175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Regression</a:t>
                      </a:r>
                      <a:r>
                        <a:rPr lang="en-US" sz="1400">
                          <a:effectLst/>
                        </a:rPr>
                        <a:t>: these tests assess if change in one variable predicts change in another variable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07807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Simple Regression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Tests how change in the predictor variable predicts the level of change in the outcome variable</a:t>
                      </a:r>
                      <a:endParaRPr lang="en-IN" sz="140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61601"/>
                  </a:ext>
                </a:extLst>
              </a:tr>
              <a:tr h="437634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Multiple Regression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Tests how changes in the combination of two or more predictor variables predict the level of change in the outcome variable</a:t>
                      </a:r>
                      <a:endParaRPr lang="en-IN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27741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CEF1B1C-5533-45C3-A75C-5513CA91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6BD11C-2C25-4485-B716-3E211F5D6C07}"/>
              </a:ext>
            </a:extLst>
          </p:cNvPr>
          <p:cNvSpPr/>
          <p:nvPr/>
        </p:nvSpPr>
        <p:spPr>
          <a:xfrm>
            <a:off x="3020609" y="581033"/>
            <a:ext cx="4357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Correlation coefficient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50937-8C42-4C9D-A02F-9BB0CA176C04}"/>
              </a:ext>
            </a:extLst>
          </p:cNvPr>
          <p:cNvSpPr/>
          <p:nvPr/>
        </p:nvSpPr>
        <p:spPr>
          <a:xfrm>
            <a:off x="1343487" y="1703164"/>
            <a:ext cx="755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pt sans"/>
              </a:rPr>
              <a:t>A </a:t>
            </a:r>
            <a:r>
              <a:rPr lang="en-US" dirty="0">
                <a:solidFill>
                  <a:srgbClr val="05A9C5"/>
                </a:solidFill>
                <a:latin typeface="pt sans"/>
              </a:rPr>
              <a:t>correlation coefficient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is a way to put a value to the relationship</a:t>
            </a:r>
            <a:endParaRPr lang="en-IN" dirty="0"/>
          </a:p>
        </p:txBody>
      </p:sp>
      <p:pic>
        <p:nvPicPr>
          <p:cNvPr id="1026" name="Picture 2" descr="what is correlation">
            <a:extLst>
              <a:ext uri="{FF2B5EF4-FFF2-40B4-BE49-F238E27FC236}">
                <a16:creationId xmlns:a16="http://schemas.microsoft.com/office/drawing/2014/main" id="{03163C0A-D035-44E8-B765-3D925B05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43" y="2428875"/>
            <a:ext cx="54578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rrelation formula">
            <a:extLst>
              <a:ext uri="{FF2B5EF4-FFF2-40B4-BE49-F238E27FC236}">
                <a16:creationId xmlns:a16="http://schemas.microsoft.com/office/drawing/2014/main" id="{9F48202B-E6A4-4741-9C24-B38D9D1C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75" y="4763692"/>
            <a:ext cx="2896941" cy="15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3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F0646-0D74-4CD5-AC89-8AD2393DE817}"/>
              </a:ext>
            </a:extLst>
          </p:cNvPr>
          <p:cNvSpPr txBox="1"/>
          <p:nvPr/>
        </p:nvSpPr>
        <p:spPr>
          <a:xfrm>
            <a:off x="2565647" y="470517"/>
            <a:ext cx="564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Chi Square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A70D6-5765-472B-88A6-2F3955072A0F}"/>
              </a:ext>
            </a:extLst>
          </p:cNvPr>
          <p:cNvSpPr/>
          <p:nvPr/>
        </p:nvSpPr>
        <p:spPr>
          <a:xfrm>
            <a:off x="2124034" y="1565037"/>
            <a:ext cx="4166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777777"/>
                </a:solidFill>
                <a:latin typeface="pt sans"/>
              </a:rPr>
              <a:t>chi-square goodness of fit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77777"/>
                </a:solidFill>
                <a:latin typeface="pt sans"/>
              </a:rPr>
              <a:t>chi-square test for independence</a:t>
            </a:r>
            <a:r>
              <a:rPr lang="en-IN" dirty="0">
                <a:solidFill>
                  <a:srgbClr val="777777"/>
                </a:solidFill>
                <a:latin typeface="pt sans"/>
              </a:rPr>
              <a:t> 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4606E-D9A3-4ACD-9D3E-8BF447B9F839}"/>
              </a:ext>
            </a:extLst>
          </p:cNvPr>
          <p:cNvSpPr/>
          <p:nvPr/>
        </p:nvSpPr>
        <p:spPr>
          <a:xfrm>
            <a:off x="1524000" y="4328182"/>
            <a:ext cx="7729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inherit"/>
              </a:rPr>
              <a:t>A </a:t>
            </a:r>
            <a:r>
              <a:rPr lang="en-US" b="1" dirty="0">
                <a:solidFill>
                  <a:srgbClr val="777777"/>
                </a:solidFill>
                <a:latin typeface="inherit"/>
              </a:rPr>
              <a:t>very small chi square test statistic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 means that your observed data fits your expected data extremely well. In other words, there is a relationship.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777777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inherit"/>
              </a:rPr>
              <a:t>A </a:t>
            </a:r>
            <a:r>
              <a:rPr lang="en-US" b="1" dirty="0">
                <a:solidFill>
                  <a:srgbClr val="777777"/>
                </a:solidFill>
                <a:latin typeface="inherit"/>
              </a:rPr>
              <a:t>very large chi square test statistic 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means that the data does not fit very well. In other words, there isn’t a relationship.</a:t>
            </a:r>
            <a:endParaRPr lang="en-US" b="0" i="0" dirty="0">
              <a:solidFill>
                <a:srgbClr val="777777"/>
              </a:solidFill>
              <a:effectLst/>
              <a:latin typeface="inherit"/>
            </a:endParaRPr>
          </a:p>
        </p:txBody>
      </p:sp>
      <p:sp>
        <p:nvSpPr>
          <p:cNvPr id="6" name="AutoShape 2" descr="chi-square statistic">
            <a:extLst>
              <a:ext uri="{FF2B5EF4-FFF2-40B4-BE49-F238E27FC236}">
                <a16:creationId xmlns:a16="http://schemas.microsoft.com/office/drawing/2014/main" id="{F6C12934-8AD9-4D6B-A51C-DB9AA6EF7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F8C80-618E-4040-8EB3-FFF832BF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644599"/>
            <a:ext cx="2933700" cy="118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EAB21F-92A0-4359-B7C1-FC6D9872AD0A}"/>
              </a:ext>
            </a:extLst>
          </p:cNvPr>
          <p:cNvSpPr/>
          <p:nvPr/>
        </p:nvSpPr>
        <p:spPr>
          <a:xfrm>
            <a:off x="9075937" y="4605181"/>
            <a:ext cx="3042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Chi Square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27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43D0B-869D-47BA-B96F-8D22B60F0AD5}"/>
              </a:ext>
            </a:extLst>
          </p:cNvPr>
          <p:cNvSpPr txBox="1"/>
          <p:nvPr/>
        </p:nvSpPr>
        <p:spPr>
          <a:xfrm>
            <a:off x="905522" y="1340528"/>
            <a:ext cx="1023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Question</a:t>
            </a:r>
            <a:r>
              <a:rPr lang="en-US" dirty="0"/>
              <a:t>:- Your company wants to improve sales. Past sales data indicate that the average sale was $100 per transaction. After training your sales force, recent sales data (taken from a sample of 25 salesmen) indicates an average sale of $130, with a standard deviation of $15. Did the training work? Test your hypothesis at a 5% alpha level.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6DCDA-696F-4772-89A5-2EFE37BA3323}"/>
              </a:ext>
            </a:extLst>
          </p:cNvPr>
          <p:cNvSpPr txBox="1"/>
          <p:nvPr/>
        </p:nvSpPr>
        <p:spPr>
          <a:xfrm>
            <a:off x="3266983" y="346229"/>
            <a:ext cx="44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One Sample T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763C-8350-424D-A4CE-9E71482BCBBD}"/>
              </a:ext>
            </a:extLst>
          </p:cNvPr>
          <p:cNvSpPr txBox="1"/>
          <p:nvPr/>
        </p:nvSpPr>
        <p:spPr>
          <a:xfrm>
            <a:off x="1047565" y="3124940"/>
            <a:ext cx="453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Identify the Sample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Identify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Identify the Sample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Number of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Calculate &amp; Find the t value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Accept or Reject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Conclude about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9903BE3A-158D-461E-A135-534D4499B6F6}"/>
              </a:ext>
            </a:extLst>
          </p:cNvPr>
          <p:cNvSpPr/>
          <p:nvPr/>
        </p:nvSpPr>
        <p:spPr>
          <a:xfrm>
            <a:off x="8120108" y="3615068"/>
            <a:ext cx="4071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One Tailed T Table</a:t>
            </a:r>
            <a:endParaRPr lang="en-IN" dirty="0"/>
          </a:p>
        </p:txBody>
      </p:sp>
      <p:pic>
        <p:nvPicPr>
          <p:cNvPr id="6" name="Picture 4" descr="Image result for one sample t test formula">
            <a:extLst>
              <a:ext uri="{FF2B5EF4-FFF2-40B4-BE49-F238E27FC236}">
                <a16:creationId xmlns:a16="http://schemas.microsoft.com/office/drawing/2014/main" id="{21D95650-0BB4-4261-BF35-273791671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12" y="4344408"/>
            <a:ext cx="1676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AE8A1B-4778-49DF-A205-2B7D868B31D3}"/>
              </a:ext>
            </a:extLst>
          </p:cNvPr>
          <p:cNvSpPr/>
          <p:nvPr/>
        </p:nvSpPr>
        <p:spPr>
          <a:xfrm>
            <a:off x="1387875" y="1464601"/>
            <a:ext cx="8697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Independent Tests-</a:t>
            </a:r>
            <a:r>
              <a:rPr lang="en-US" dirty="0"/>
              <a:t> implies that the two samples must have come from two completely different populations.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36FFA-5964-4828-BF57-853B8B5A8B16}"/>
              </a:ext>
            </a:extLst>
          </p:cNvPr>
          <p:cNvSpPr/>
          <p:nvPr/>
        </p:nvSpPr>
        <p:spPr>
          <a:xfrm>
            <a:off x="3500005" y="696443"/>
            <a:ext cx="5057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Independent &amp; Paired T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8D669-B12C-468D-B61F-E73245BC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63" y="1833013"/>
            <a:ext cx="4267758" cy="3467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23E348-98A8-474D-B551-247C9E718BE8}"/>
              </a:ext>
            </a:extLst>
          </p:cNvPr>
          <p:cNvSpPr/>
          <p:nvPr/>
        </p:nvSpPr>
        <p:spPr>
          <a:xfrm>
            <a:off x="1272466" y="3033200"/>
            <a:ext cx="5261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other hand, if your samples are connected in some way, run a </a:t>
            </a:r>
            <a:r>
              <a:rPr lang="en-US" b="1" dirty="0"/>
              <a:t>Paired samples t-test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20E38-C43D-4BFC-8801-0C34C3AE3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30"/>
          <a:stretch/>
        </p:blipFill>
        <p:spPr>
          <a:xfrm>
            <a:off x="2124075" y="3848729"/>
            <a:ext cx="3971925" cy="22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3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560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MathJax_Math-italic</vt:lpstr>
      <vt:lpstr>pt sans</vt:lpstr>
      <vt:lpstr>Tahoma</vt:lpstr>
      <vt:lpstr>Verdana</vt:lpstr>
      <vt:lpstr>Wingdings</vt:lpstr>
      <vt:lpstr>Retrospect</vt:lpstr>
      <vt:lpstr>Statistical Tests</vt:lpstr>
      <vt:lpstr>What is the statistical Score?</vt:lpstr>
      <vt:lpstr>Critical values and p values</vt:lpstr>
      <vt:lpstr>When the P value should be less than 5 percent and when it should be more than 5 percent?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 Ayyappa</dc:creator>
  <cp:lastModifiedBy>Saravana Ayyappa</cp:lastModifiedBy>
  <cp:revision>50</cp:revision>
  <dcterms:created xsi:type="dcterms:W3CDTF">2019-06-09T19:07:51Z</dcterms:created>
  <dcterms:modified xsi:type="dcterms:W3CDTF">2019-06-14T18:57:17Z</dcterms:modified>
</cp:coreProperties>
</file>