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9" r:id="rId8"/>
    <p:sldId id="264" r:id="rId9"/>
    <p:sldId id="265" r:id="rId10"/>
    <p:sldId id="266" r:id="rId11"/>
    <p:sldId id="267" r:id="rId12"/>
    <p:sldId id="269" r:id="rId13"/>
    <p:sldId id="276" r:id="rId14"/>
    <p:sldId id="271" r:id="rId15"/>
    <p:sldId id="272" r:id="rId16"/>
    <p:sldId id="273" r:id="rId17"/>
    <p:sldId id="274" r:id="rId18"/>
    <p:sldId id="275" r:id="rId19"/>
    <p:sldId id="270" r:id="rId20"/>
    <p:sldId id="277" r:id="rId21"/>
    <p:sldId id="278" r:id="rId22"/>
    <p:sldId id="261" r:id="rId23"/>
    <p:sldId id="26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867D2-797D-4022-A340-C26B77F4E4F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E79AB-5B79-4466-9ED3-64800BFA2308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B7A7B76D-54AA-4F6A-8FC7-BE006AAF8B69}" type="parTrans" cxnId="{D222FBE8-F3B4-4125-B8CE-B2B4B3A63003}">
      <dgm:prSet/>
      <dgm:spPr/>
      <dgm:t>
        <a:bodyPr/>
        <a:lstStyle/>
        <a:p>
          <a:endParaRPr lang="en-US"/>
        </a:p>
      </dgm:t>
    </dgm:pt>
    <dgm:pt modelId="{CAFE823A-1106-49D2-A1E1-AB2F9E15C56C}" type="sibTrans" cxnId="{D222FBE8-F3B4-4125-B8CE-B2B4B3A63003}">
      <dgm:prSet/>
      <dgm:spPr/>
      <dgm:t>
        <a:bodyPr/>
        <a:lstStyle/>
        <a:p>
          <a:endParaRPr lang="en-US"/>
        </a:p>
      </dgm:t>
    </dgm:pt>
    <dgm:pt modelId="{163CED4D-DE74-49A7-A06B-E24BE569A90E}">
      <dgm:prSet phldrT="[Text]"/>
      <dgm:spPr/>
      <dgm:t>
        <a:bodyPr/>
        <a:lstStyle/>
        <a:p>
          <a:r>
            <a:rPr lang="en-US" dirty="0" smtClean="0"/>
            <a:t>Simple Linear Regression</a:t>
          </a:r>
          <a:endParaRPr lang="en-US" dirty="0"/>
        </a:p>
      </dgm:t>
    </dgm:pt>
    <dgm:pt modelId="{5D77CAD2-B864-44B8-BB48-769B58796EB3}" type="parTrans" cxnId="{08E4796E-CCFB-44E2-807A-76AAE7D610AF}">
      <dgm:prSet/>
      <dgm:spPr/>
      <dgm:t>
        <a:bodyPr/>
        <a:lstStyle/>
        <a:p>
          <a:endParaRPr lang="en-US"/>
        </a:p>
      </dgm:t>
    </dgm:pt>
    <dgm:pt modelId="{E512D188-5D5C-4D53-BAA2-44B366BE5F52}" type="sibTrans" cxnId="{08E4796E-CCFB-44E2-807A-76AAE7D610AF}">
      <dgm:prSet/>
      <dgm:spPr/>
      <dgm:t>
        <a:bodyPr/>
        <a:lstStyle/>
        <a:p>
          <a:endParaRPr lang="en-US"/>
        </a:p>
      </dgm:t>
    </dgm:pt>
    <dgm:pt modelId="{6AF0BE7E-F5F4-4F5B-9073-843009C9BC7D}">
      <dgm:prSet phldrT="[Text]"/>
      <dgm:spPr/>
      <dgm:t>
        <a:bodyPr/>
        <a:lstStyle/>
        <a:p>
          <a:r>
            <a:rPr lang="en-US" dirty="0" smtClean="0"/>
            <a:t>Multiple Linear Regression</a:t>
          </a:r>
          <a:endParaRPr lang="en-US" dirty="0"/>
        </a:p>
      </dgm:t>
    </dgm:pt>
    <dgm:pt modelId="{86656450-77D4-49FD-B063-A925DA8F73AA}" type="parTrans" cxnId="{8260589A-44E4-42E0-A20C-69CDE6FA4163}">
      <dgm:prSet/>
      <dgm:spPr/>
      <dgm:t>
        <a:bodyPr/>
        <a:lstStyle/>
        <a:p>
          <a:endParaRPr lang="en-US"/>
        </a:p>
      </dgm:t>
    </dgm:pt>
    <dgm:pt modelId="{C0120B37-0897-40C9-917B-9E2B78155A9A}" type="sibTrans" cxnId="{8260589A-44E4-42E0-A20C-69CDE6FA4163}">
      <dgm:prSet/>
      <dgm:spPr/>
      <dgm:t>
        <a:bodyPr/>
        <a:lstStyle/>
        <a:p>
          <a:endParaRPr lang="en-US"/>
        </a:p>
      </dgm:t>
    </dgm:pt>
    <dgm:pt modelId="{5EBEDC46-9954-4DF2-87EF-6A849C984049}">
      <dgm:prSet phldrT="[Text]"/>
      <dgm:spPr/>
      <dgm:t>
        <a:bodyPr/>
        <a:lstStyle/>
        <a:p>
          <a:r>
            <a:rPr lang="en-US" dirty="0" smtClean="0"/>
            <a:t>Polynomial Regression</a:t>
          </a:r>
          <a:endParaRPr lang="en-US" dirty="0"/>
        </a:p>
      </dgm:t>
    </dgm:pt>
    <dgm:pt modelId="{363CA7F2-C573-4E23-A021-EE6317BAF1B6}" type="parTrans" cxnId="{42D35255-8ACD-4414-A30C-0860CCC45DBA}">
      <dgm:prSet/>
      <dgm:spPr/>
      <dgm:t>
        <a:bodyPr/>
        <a:lstStyle/>
        <a:p>
          <a:endParaRPr lang="en-US"/>
        </a:p>
      </dgm:t>
    </dgm:pt>
    <dgm:pt modelId="{C5D20E8A-74AF-41BA-9984-9ABF016FA228}" type="sibTrans" cxnId="{42D35255-8ACD-4414-A30C-0860CCC45DBA}">
      <dgm:prSet/>
      <dgm:spPr/>
      <dgm:t>
        <a:bodyPr/>
        <a:lstStyle/>
        <a:p>
          <a:endParaRPr lang="en-US"/>
        </a:p>
      </dgm:t>
    </dgm:pt>
    <dgm:pt modelId="{DE6744CB-C559-4E08-83D0-5A03A69CC367}">
      <dgm:prSet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A2346DB9-7491-4744-A0AD-5FA50A42246F}" type="parTrans" cxnId="{28CE1450-1D9D-4945-86D9-C37D2C4E4952}">
      <dgm:prSet/>
      <dgm:spPr/>
      <dgm:t>
        <a:bodyPr/>
        <a:lstStyle/>
        <a:p>
          <a:endParaRPr lang="en-US"/>
        </a:p>
      </dgm:t>
    </dgm:pt>
    <dgm:pt modelId="{82AD5EAA-7F80-403D-BE01-E6B26D8BA9A0}" type="sibTrans" cxnId="{28CE1450-1D9D-4945-86D9-C37D2C4E4952}">
      <dgm:prSet/>
      <dgm:spPr/>
      <dgm:t>
        <a:bodyPr/>
        <a:lstStyle/>
        <a:p>
          <a:endParaRPr lang="en-US"/>
        </a:p>
      </dgm:t>
    </dgm:pt>
    <dgm:pt modelId="{78F6ECD8-5D4F-476F-8A3B-76CF47DC24D8}">
      <dgm:prSet/>
      <dgm:spPr/>
      <dgm:t>
        <a:bodyPr/>
        <a:lstStyle/>
        <a:p>
          <a:r>
            <a:rPr lang="en-US" dirty="0" smtClean="0"/>
            <a:t>Lasso Regression</a:t>
          </a:r>
          <a:endParaRPr lang="en-US" dirty="0"/>
        </a:p>
      </dgm:t>
    </dgm:pt>
    <dgm:pt modelId="{C50DA984-63D7-42C4-A01D-D3E69E2F1854}" type="parTrans" cxnId="{25A97B24-5018-4EF6-9685-3ED27139EA3C}">
      <dgm:prSet/>
      <dgm:spPr/>
      <dgm:t>
        <a:bodyPr/>
        <a:lstStyle/>
        <a:p>
          <a:endParaRPr lang="en-US"/>
        </a:p>
      </dgm:t>
    </dgm:pt>
    <dgm:pt modelId="{67A5C34A-E35F-46DA-9B57-60E2795DD1BF}" type="sibTrans" cxnId="{25A97B24-5018-4EF6-9685-3ED27139EA3C}">
      <dgm:prSet/>
      <dgm:spPr/>
      <dgm:t>
        <a:bodyPr/>
        <a:lstStyle/>
        <a:p>
          <a:endParaRPr lang="en-US"/>
        </a:p>
      </dgm:t>
    </dgm:pt>
    <dgm:pt modelId="{7A811E28-8C55-4966-9B23-AA1662835EF7}">
      <dgm:prSet/>
      <dgm:spPr/>
      <dgm:t>
        <a:bodyPr/>
        <a:lstStyle/>
        <a:p>
          <a:r>
            <a:rPr lang="en-US" dirty="0" smtClean="0"/>
            <a:t>Ridge Regression</a:t>
          </a:r>
          <a:endParaRPr lang="en-US" dirty="0"/>
        </a:p>
      </dgm:t>
    </dgm:pt>
    <dgm:pt modelId="{D0D31745-E199-45E2-B065-C15E6C424D0E}" type="parTrans" cxnId="{ECC33DAC-18C6-4EDC-B21A-211A052CB7BA}">
      <dgm:prSet/>
      <dgm:spPr/>
      <dgm:t>
        <a:bodyPr/>
        <a:lstStyle/>
        <a:p>
          <a:endParaRPr lang="en-US"/>
        </a:p>
      </dgm:t>
    </dgm:pt>
    <dgm:pt modelId="{6E891B59-B660-4D57-B632-03AE63F24479}" type="sibTrans" cxnId="{ECC33DAC-18C6-4EDC-B21A-211A052CB7BA}">
      <dgm:prSet/>
      <dgm:spPr/>
      <dgm:t>
        <a:bodyPr/>
        <a:lstStyle/>
        <a:p>
          <a:endParaRPr lang="en-US"/>
        </a:p>
      </dgm:t>
    </dgm:pt>
    <dgm:pt modelId="{5CAE0084-7EA7-4F83-97D2-0AB5CF779A97}" type="pres">
      <dgm:prSet presAssocID="{DB5867D2-797D-4022-A340-C26B77F4E4F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25AC79-38FB-4267-9692-BE19BFF1F0C6}" type="pres">
      <dgm:prSet presAssocID="{9A9E79AB-5B79-4466-9ED3-64800BFA2308}" presName="root1" presStyleCnt="0"/>
      <dgm:spPr/>
    </dgm:pt>
    <dgm:pt modelId="{E78E87D0-8BC3-40A9-AC4F-30D8299109C9}" type="pres">
      <dgm:prSet presAssocID="{9A9E79AB-5B79-4466-9ED3-64800BFA2308}" presName="LevelOneTextNode" presStyleLbl="node0" presStyleIdx="0" presStyleCnt="1">
        <dgm:presLayoutVars>
          <dgm:chPref val="3"/>
        </dgm:presLayoutVars>
      </dgm:prSet>
      <dgm:spPr/>
    </dgm:pt>
    <dgm:pt modelId="{AD72FDD2-A159-46B6-ACDA-8E0BDA82B0DE}" type="pres">
      <dgm:prSet presAssocID="{9A9E79AB-5B79-4466-9ED3-64800BFA2308}" presName="level2hierChild" presStyleCnt="0"/>
      <dgm:spPr/>
    </dgm:pt>
    <dgm:pt modelId="{10757AF5-161F-4638-B7BF-4C113991BD09}" type="pres">
      <dgm:prSet presAssocID="{5D77CAD2-B864-44B8-BB48-769B58796EB3}" presName="conn2-1" presStyleLbl="parChTrans1D2" presStyleIdx="0" presStyleCnt="6"/>
      <dgm:spPr/>
    </dgm:pt>
    <dgm:pt modelId="{520E866D-F73D-4A5D-9225-2849439EFA84}" type="pres">
      <dgm:prSet presAssocID="{5D77CAD2-B864-44B8-BB48-769B58796EB3}" presName="connTx" presStyleLbl="parChTrans1D2" presStyleIdx="0" presStyleCnt="6"/>
      <dgm:spPr/>
    </dgm:pt>
    <dgm:pt modelId="{1F56572D-7064-4FDA-8EEB-378172508ED8}" type="pres">
      <dgm:prSet presAssocID="{163CED4D-DE74-49A7-A06B-E24BE569A90E}" presName="root2" presStyleCnt="0"/>
      <dgm:spPr/>
    </dgm:pt>
    <dgm:pt modelId="{EF59797C-FDAF-4BDF-8DBC-CBFC8B45F852}" type="pres">
      <dgm:prSet presAssocID="{163CED4D-DE74-49A7-A06B-E24BE569A90E}" presName="LevelTwoTextNode" presStyleLbl="node2" presStyleIdx="0" presStyleCnt="6">
        <dgm:presLayoutVars>
          <dgm:chPref val="3"/>
        </dgm:presLayoutVars>
      </dgm:prSet>
      <dgm:spPr/>
    </dgm:pt>
    <dgm:pt modelId="{0C754736-205E-4ADC-969A-2D292B570F2B}" type="pres">
      <dgm:prSet presAssocID="{163CED4D-DE74-49A7-A06B-E24BE569A90E}" presName="level3hierChild" presStyleCnt="0"/>
      <dgm:spPr/>
    </dgm:pt>
    <dgm:pt modelId="{1A532981-2F1A-4B6B-8AB2-D680A4A7EA07}" type="pres">
      <dgm:prSet presAssocID="{86656450-77D4-49FD-B063-A925DA8F73AA}" presName="conn2-1" presStyleLbl="parChTrans1D2" presStyleIdx="1" presStyleCnt="6"/>
      <dgm:spPr/>
    </dgm:pt>
    <dgm:pt modelId="{2D595A78-6847-4C51-9B9A-38D384CBA645}" type="pres">
      <dgm:prSet presAssocID="{86656450-77D4-49FD-B063-A925DA8F73AA}" presName="connTx" presStyleLbl="parChTrans1D2" presStyleIdx="1" presStyleCnt="6"/>
      <dgm:spPr/>
    </dgm:pt>
    <dgm:pt modelId="{CE6895BD-122E-465E-A1CD-7D7FD8600BF8}" type="pres">
      <dgm:prSet presAssocID="{6AF0BE7E-F5F4-4F5B-9073-843009C9BC7D}" presName="root2" presStyleCnt="0"/>
      <dgm:spPr/>
    </dgm:pt>
    <dgm:pt modelId="{DCE26DAF-FF28-466D-8A27-5E5FC283E852}" type="pres">
      <dgm:prSet presAssocID="{6AF0BE7E-F5F4-4F5B-9073-843009C9BC7D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8EABB-7EFC-4EEC-B60B-D8483B15951C}" type="pres">
      <dgm:prSet presAssocID="{6AF0BE7E-F5F4-4F5B-9073-843009C9BC7D}" presName="level3hierChild" presStyleCnt="0"/>
      <dgm:spPr/>
    </dgm:pt>
    <dgm:pt modelId="{05BA85BC-9624-4A55-8912-536E8B4F8083}" type="pres">
      <dgm:prSet presAssocID="{363CA7F2-C573-4E23-A021-EE6317BAF1B6}" presName="conn2-1" presStyleLbl="parChTrans1D2" presStyleIdx="2" presStyleCnt="6"/>
      <dgm:spPr/>
    </dgm:pt>
    <dgm:pt modelId="{1EA0E409-C8E4-4D7C-8390-89730A7DE7A4}" type="pres">
      <dgm:prSet presAssocID="{363CA7F2-C573-4E23-A021-EE6317BAF1B6}" presName="connTx" presStyleLbl="parChTrans1D2" presStyleIdx="2" presStyleCnt="6"/>
      <dgm:spPr/>
    </dgm:pt>
    <dgm:pt modelId="{BC05B5ED-08B4-438E-90BD-FB34AA1CF12E}" type="pres">
      <dgm:prSet presAssocID="{5EBEDC46-9954-4DF2-87EF-6A849C984049}" presName="root2" presStyleCnt="0"/>
      <dgm:spPr/>
    </dgm:pt>
    <dgm:pt modelId="{847ACB44-816D-4A86-8E7A-F184AD071FEB}" type="pres">
      <dgm:prSet presAssocID="{5EBEDC46-9954-4DF2-87EF-6A849C984049}" presName="LevelTwoTextNode" presStyleLbl="node2" presStyleIdx="2" presStyleCnt="6">
        <dgm:presLayoutVars>
          <dgm:chPref val="3"/>
        </dgm:presLayoutVars>
      </dgm:prSet>
      <dgm:spPr/>
    </dgm:pt>
    <dgm:pt modelId="{1A3799F0-38D9-4244-A484-A1C0DF3D90A6}" type="pres">
      <dgm:prSet presAssocID="{5EBEDC46-9954-4DF2-87EF-6A849C984049}" presName="level3hierChild" presStyleCnt="0"/>
      <dgm:spPr/>
    </dgm:pt>
    <dgm:pt modelId="{A7488C39-D4D1-4F2E-AEDC-12ABDDE49384}" type="pres">
      <dgm:prSet presAssocID="{A2346DB9-7491-4744-A0AD-5FA50A42246F}" presName="conn2-1" presStyleLbl="parChTrans1D2" presStyleIdx="3" presStyleCnt="6"/>
      <dgm:spPr/>
    </dgm:pt>
    <dgm:pt modelId="{1651E19B-264A-4841-AED8-4DDF74941F8B}" type="pres">
      <dgm:prSet presAssocID="{A2346DB9-7491-4744-A0AD-5FA50A42246F}" presName="connTx" presStyleLbl="parChTrans1D2" presStyleIdx="3" presStyleCnt="6"/>
      <dgm:spPr/>
    </dgm:pt>
    <dgm:pt modelId="{AF712E18-D417-43EE-95C4-FCA86D8DD7C8}" type="pres">
      <dgm:prSet presAssocID="{DE6744CB-C559-4E08-83D0-5A03A69CC367}" presName="root2" presStyleCnt="0"/>
      <dgm:spPr/>
    </dgm:pt>
    <dgm:pt modelId="{572D0FCB-6DCD-4F77-BDDF-ADB315FE7F14}" type="pres">
      <dgm:prSet presAssocID="{DE6744CB-C559-4E08-83D0-5A03A69CC367}" presName="LevelTwoTextNode" presStyleLbl="node2" presStyleIdx="3" presStyleCnt="6">
        <dgm:presLayoutVars>
          <dgm:chPref val="3"/>
        </dgm:presLayoutVars>
      </dgm:prSet>
      <dgm:spPr/>
    </dgm:pt>
    <dgm:pt modelId="{F4E6E46B-6FC4-4B24-8792-4D2068C6E665}" type="pres">
      <dgm:prSet presAssocID="{DE6744CB-C559-4E08-83D0-5A03A69CC367}" presName="level3hierChild" presStyleCnt="0"/>
      <dgm:spPr/>
    </dgm:pt>
    <dgm:pt modelId="{8173379D-7AAC-4914-B37B-9797C6C8E7F5}" type="pres">
      <dgm:prSet presAssocID="{C50DA984-63D7-42C4-A01D-D3E69E2F1854}" presName="conn2-1" presStyleLbl="parChTrans1D2" presStyleIdx="4" presStyleCnt="6"/>
      <dgm:spPr/>
    </dgm:pt>
    <dgm:pt modelId="{A0819A14-C970-4D08-8FDD-0F6E0D5F0BBB}" type="pres">
      <dgm:prSet presAssocID="{C50DA984-63D7-42C4-A01D-D3E69E2F1854}" presName="connTx" presStyleLbl="parChTrans1D2" presStyleIdx="4" presStyleCnt="6"/>
      <dgm:spPr/>
    </dgm:pt>
    <dgm:pt modelId="{A32DE7F7-18DD-43A9-B86E-A4484A48FBD6}" type="pres">
      <dgm:prSet presAssocID="{78F6ECD8-5D4F-476F-8A3B-76CF47DC24D8}" presName="root2" presStyleCnt="0"/>
      <dgm:spPr/>
    </dgm:pt>
    <dgm:pt modelId="{5066EC2F-A62C-4F9D-B8B7-672E4F0D2434}" type="pres">
      <dgm:prSet presAssocID="{78F6ECD8-5D4F-476F-8A3B-76CF47DC24D8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C71F88-7E96-475D-8D39-154B26230352}" type="pres">
      <dgm:prSet presAssocID="{78F6ECD8-5D4F-476F-8A3B-76CF47DC24D8}" presName="level3hierChild" presStyleCnt="0"/>
      <dgm:spPr/>
    </dgm:pt>
    <dgm:pt modelId="{3CB94DA4-1752-4BCD-9E52-177FFEDEF6EC}" type="pres">
      <dgm:prSet presAssocID="{D0D31745-E199-45E2-B065-C15E6C424D0E}" presName="conn2-1" presStyleLbl="parChTrans1D2" presStyleIdx="5" presStyleCnt="6"/>
      <dgm:spPr/>
    </dgm:pt>
    <dgm:pt modelId="{FF64BE58-E317-412F-ACFB-6624E7A5C98D}" type="pres">
      <dgm:prSet presAssocID="{D0D31745-E199-45E2-B065-C15E6C424D0E}" presName="connTx" presStyleLbl="parChTrans1D2" presStyleIdx="5" presStyleCnt="6"/>
      <dgm:spPr/>
    </dgm:pt>
    <dgm:pt modelId="{6BAC5959-CF19-4624-B076-035D4DFBB4E6}" type="pres">
      <dgm:prSet presAssocID="{7A811E28-8C55-4966-9B23-AA1662835EF7}" presName="root2" presStyleCnt="0"/>
      <dgm:spPr/>
    </dgm:pt>
    <dgm:pt modelId="{61DE14CA-DEED-4FFF-935E-7F11AF696C56}" type="pres">
      <dgm:prSet presAssocID="{7A811E28-8C55-4966-9B23-AA1662835EF7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9F356-5899-498A-9320-02C302D3515A}" type="pres">
      <dgm:prSet presAssocID="{7A811E28-8C55-4966-9B23-AA1662835EF7}" presName="level3hierChild" presStyleCnt="0"/>
      <dgm:spPr/>
    </dgm:pt>
  </dgm:ptLst>
  <dgm:cxnLst>
    <dgm:cxn modelId="{D222FBE8-F3B4-4125-B8CE-B2B4B3A63003}" srcId="{DB5867D2-797D-4022-A340-C26B77F4E4FC}" destId="{9A9E79AB-5B79-4466-9ED3-64800BFA2308}" srcOrd="0" destOrd="0" parTransId="{B7A7B76D-54AA-4F6A-8FC7-BE006AAF8B69}" sibTransId="{CAFE823A-1106-49D2-A1E1-AB2F9E15C56C}"/>
    <dgm:cxn modelId="{56D2AD82-575E-404D-8852-6B0D8D2A2C14}" type="presOf" srcId="{D0D31745-E199-45E2-B065-C15E6C424D0E}" destId="{FF64BE58-E317-412F-ACFB-6624E7A5C98D}" srcOrd="1" destOrd="0" presId="urn:microsoft.com/office/officeart/2008/layout/HorizontalMultiLevelHierarchy"/>
    <dgm:cxn modelId="{7988BBE0-7590-4163-AD7C-212C0429CEAF}" type="presOf" srcId="{363CA7F2-C573-4E23-A021-EE6317BAF1B6}" destId="{05BA85BC-9624-4A55-8912-536E8B4F8083}" srcOrd="0" destOrd="0" presId="urn:microsoft.com/office/officeart/2008/layout/HorizontalMultiLevelHierarchy"/>
    <dgm:cxn modelId="{33BF46AE-17AC-4C2B-B2B1-348666CD0BBF}" type="presOf" srcId="{A2346DB9-7491-4744-A0AD-5FA50A42246F}" destId="{A7488C39-D4D1-4F2E-AEDC-12ABDDE49384}" srcOrd="0" destOrd="0" presId="urn:microsoft.com/office/officeart/2008/layout/HorizontalMultiLevelHierarchy"/>
    <dgm:cxn modelId="{E288D7F3-3324-47EF-9FEE-CDE75431DEA9}" type="presOf" srcId="{86656450-77D4-49FD-B063-A925DA8F73AA}" destId="{2D595A78-6847-4C51-9B9A-38D384CBA645}" srcOrd="1" destOrd="0" presId="urn:microsoft.com/office/officeart/2008/layout/HorizontalMultiLevelHierarchy"/>
    <dgm:cxn modelId="{17F04644-F35A-4F44-8A42-D3CB912C6F58}" type="presOf" srcId="{DE6744CB-C559-4E08-83D0-5A03A69CC367}" destId="{572D0FCB-6DCD-4F77-BDDF-ADB315FE7F14}" srcOrd="0" destOrd="0" presId="urn:microsoft.com/office/officeart/2008/layout/HorizontalMultiLevelHierarchy"/>
    <dgm:cxn modelId="{12140FD3-C3E8-4DA9-81DC-B88757FA6CD2}" type="presOf" srcId="{7A811E28-8C55-4966-9B23-AA1662835EF7}" destId="{61DE14CA-DEED-4FFF-935E-7F11AF696C56}" srcOrd="0" destOrd="0" presId="urn:microsoft.com/office/officeart/2008/layout/HorizontalMultiLevelHierarchy"/>
    <dgm:cxn modelId="{F19F3B62-FE4E-47BF-AAEC-A82A1D3358BA}" type="presOf" srcId="{163CED4D-DE74-49A7-A06B-E24BE569A90E}" destId="{EF59797C-FDAF-4BDF-8DBC-CBFC8B45F852}" srcOrd="0" destOrd="0" presId="urn:microsoft.com/office/officeart/2008/layout/HorizontalMultiLevelHierarchy"/>
    <dgm:cxn modelId="{5198DCB6-B152-4E36-A186-A1DAE3131E82}" type="presOf" srcId="{C50DA984-63D7-42C4-A01D-D3E69E2F1854}" destId="{A0819A14-C970-4D08-8FDD-0F6E0D5F0BBB}" srcOrd="1" destOrd="0" presId="urn:microsoft.com/office/officeart/2008/layout/HorizontalMultiLevelHierarchy"/>
    <dgm:cxn modelId="{D7661923-49C2-41F4-A150-6701FFD7A235}" type="presOf" srcId="{A2346DB9-7491-4744-A0AD-5FA50A42246F}" destId="{1651E19B-264A-4841-AED8-4DDF74941F8B}" srcOrd="1" destOrd="0" presId="urn:microsoft.com/office/officeart/2008/layout/HorizontalMultiLevelHierarchy"/>
    <dgm:cxn modelId="{42D35255-8ACD-4414-A30C-0860CCC45DBA}" srcId="{9A9E79AB-5B79-4466-9ED3-64800BFA2308}" destId="{5EBEDC46-9954-4DF2-87EF-6A849C984049}" srcOrd="2" destOrd="0" parTransId="{363CA7F2-C573-4E23-A021-EE6317BAF1B6}" sibTransId="{C5D20E8A-74AF-41BA-9984-9ABF016FA228}"/>
    <dgm:cxn modelId="{EB196D81-FCB7-46BF-BCF6-7974CFF01963}" type="presOf" srcId="{5D77CAD2-B864-44B8-BB48-769B58796EB3}" destId="{10757AF5-161F-4638-B7BF-4C113991BD09}" srcOrd="0" destOrd="0" presId="urn:microsoft.com/office/officeart/2008/layout/HorizontalMultiLevelHierarchy"/>
    <dgm:cxn modelId="{0EF89E36-3CE6-414C-82E0-B65D7EBA1C69}" type="presOf" srcId="{86656450-77D4-49FD-B063-A925DA8F73AA}" destId="{1A532981-2F1A-4B6B-8AB2-D680A4A7EA07}" srcOrd="0" destOrd="0" presId="urn:microsoft.com/office/officeart/2008/layout/HorizontalMultiLevelHierarchy"/>
    <dgm:cxn modelId="{C72414C3-74F3-4D5C-97A4-FC351FB6B1FF}" type="presOf" srcId="{9A9E79AB-5B79-4466-9ED3-64800BFA2308}" destId="{E78E87D0-8BC3-40A9-AC4F-30D8299109C9}" srcOrd="0" destOrd="0" presId="urn:microsoft.com/office/officeart/2008/layout/HorizontalMultiLevelHierarchy"/>
    <dgm:cxn modelId="{42C29ED3-4EC4-498F-B18E-DDCAF2DB3909}" type="presOf" srcId="{D0D31745-E199-45E2-B065-C15E6C424D0E}" destId="{3CB94DA4-1752-4BCD-9E52-177FFEDEF6EC}" srcOrd="0" destOrd="0" presId="urn:microsoft.com/office/officeart/2008/layout/HorizontalMultiLevelHierarchy"/>
    <dgm:cxn modelId="{28F89C77-881F-40A8-A93B-FEA21F5D2590}" type="presOf" srcId="{DB5867D2-797D-4022-A340-C26B77F4E4FC}" destId="{5CAE0084-7EA7-4F83-97D2-0AB5CF779A97}" srcOrd="0" destOrd="0" presId="urn:microsoft.com/office/officeart/2008/layout/HorizontalMultiLevelHierarchy"/>
    <dgm:cxn modelId="{DD5D6D9E-F372-4AF0-AF96-F6C905403DBC}" type="presOf" srcId="{6AF0BE7E-F5F4-4F5B-9073-843009C9BC7D}" destId="{DCE26DAF-FF28-466D-8A27-5E5FC283E852}" srcOrd="0" destOrd="0" presId="urn:microsoft.com/office/officeart/2008/layout/HorizontalMultiLevelHierarchy"/>
    <dgm:cxn modelId="{02708142-3BCB-4EC1-8586-E5CE066B6839}" type="presOf" srcId="{C50DA984-63D7-42C4-A01D-D3E69E2F1854}" destId="{8173379D-7AAC-4914-B37B-9797C6C8E7F5}" srcOrd="0" destOrd="0" presId="urn:microsoft.com/office/officeart/2008/layout/HorizontalMultiLevelHierarchy"/>
    <dgm:cxn modelId="{2755B4FA-6C34-47BE-89A2-B186697A3A43}" type="presOf" srcId="{78F6ECD8-5D4F-476F-8A3B-76CF47DC24D8}" destId="{5066EC2F-A62C-4F9D-B8B7-672E4F0D2434}" srcOrd="0" destOrd="0" presId="urn:microsoft.com/office/officeart/2008/layout/HorizontalMultiLevelHierarchy"/>
    <dgm:cxn modelId="{639BE679-EA8E-41BE-A682-6D08C97D8C25}" type="presOf" srcId="{363CA7F2-C573-4E23-A021-EE6317BAF1B6}" destId="{1EA0E409-C8E4-4D7C-8390-89730A7DE7A4}" srcOrd="1" destOrd="0" presId="urn:microsoft.com/office/officeart/2008/layout/HorizontalMultiLevelHierarchy"/>
    <dgm:cxn modelId="{28CE1450-1D9D-4945-86D9-C37D2C4E4952}" srcId="{9A9E79AB-5B79-4466-9ED3-64800BFA2308}" destId="{DE6744CB-C559-4E08-83D0-5A03A69CC367}" srcOrd="3" destOrd="0" parTransId="{A2346DB9-7491-4744-A0AD-5FA50A42246F}" sibTransId="{82AD5EAA-7F80-403D-BE01-E6B26D8BA9A0}"/>
    <dgm:cxn modelId="{19278227-98C5-4A20-B050-FF8B91FCFA21}" type="presOf" srcId="{5D77CAD2-B864-44B8-BB48-769B58796EB3}" destId="{520E866D-F73D-4A5D-9225-2849439EFA84}" srcOrd="1" destOrd="0" presId="urn:microsoft.com/office/officeart/2008/layout/HorizontalMultiLevelHierarchy"/>
    <dgm:cxn modelId="{08E4796E-CCFB-44E2-807A-76AAE7D610AF}" srcId="{9A9E79AB-5B79-4466-9ED3-64800BFA2308}" destId="{163CED4D-DE74-49A7-A06B-E24BE569A90E}" srcOrd="0" destOrd="0" parTransId="{5D77CAD2-B864-44B8-BB48-769B58796EB3}" sibTransId="{E512D188-5D5C-4D53-BAA2-44B366BE5F52}"/>
    <dgm:cxn modelId="{8260589A-44E4-42E0-A20C-69CDE6FA4163}" srcId="{9A9E79AB-5B79-4466-9ED3-64800BFA2308}" destId="{6AF0BE7E-F5F4-4F5B-9073-843009C9BC7D}" srcOrd="1" destOrd="0" parTransId="{86656450-77D4-49FD-B063-A925DA8F73AA}" sibTransId="{C0120B37-0897-40C9-917B-9E2B78155A9A}"/>
    <dgm:cxn modelId="{25A97B24-5018-4EF6-9685-3ED27139EA3C}" srcId="{9A9E79AB-5B79-4466-9ED3-64800BFA2308}" destId="{78F6ECD8-5D4F-476F-8A3B-76CF47DC24D8}" srcOrd="4" destOrd="0" parTransId="{C50DA984-63D7-42C4-A01D-D3E69E2F1854}" sibTransId="{67A5C34A-E35F-46DA-9B57-60E2795DD1BF}"/>
    <dgm:cxn modelId="{ECC33DAC-18C6-4EDC-B21A-211A052CB7BA}" srcId="{9A9E79AB-5B79-4466-9ED3-64800BFA2308}" destId="{7A811E28-8C55-4966-9B23-AA1662835EF7}" srcOrd="5" destOrd="0" parTransId="{D0D31745-E199-45E2-B065-C15E6C424D0E}" sibTransId="{6E891B59-B660-4D57-B632-03AE63F24479}"/>
    <dgm:cxn modelId="{2CDDBF25-5E5E-4F7F-98D6-42290C813626}" type="presOf" srcId="{5EBEDC46-9954-4DF2-87EF-6A849C984049}" destId="{847ACB44-816D-4A86-8E7A-F184AD071FEB}" srcOrd="0" destOrd="0" presId="urn:microsoft.com/office/officeart/2008/layout/HorizontalMultiLevelHierarchy"/>
    <dgm:cxn modelId="{344FC541-B1BD-4E1C-9535-C52EB2991CC8}" type="presParOf" srcId="{5CAE0084-7EA7-4F83-97D2-0AB5CF779A97}" destId="{3F25AC79-38FB-4267-9692-BE19BFF1F0C6}" srcOrd="0" destOrd="0" presId="urn:microsoft.com/office/officeart/2008/layout/HorizontalMultiLevelHierarchy"/>
    <dgm:cxn modelId="{F3C085A0-9673-4A37-B435-C59B002B3EAF}" type="presParOf" srcId="{3F25AC79-38FB-4267-9692-BE19BFF1F0C6}" destId="{E78E87D0-8BC3-40A9-AC4F-30D8299109C9}" srcOrd="0" destOrd="0" presId="urn:microsoft.com/office/officeart/2008/layout/HorizontalMultiLevelHierarchy"/>
    <dgm:cxn modelId="{D4869CE1-04A1-4B7C-973C-4BAB27494C06}" type="presParOf" srcId="{3F25AC79-38FB-4267-9692-BE19BFF1F0C6}" destId="{AD72FDD2-A159-46B6-ACDA-8E0BDA82B0DE}" srcOrd="1" destOrd="0" presId="urn:microsoft.com/office/officeart/2008/layout/HorizontalMultiLevelHierarchy"/>
    <dgm:cxn modelId="{7F59C688-D263-4C0B-BF5C-7ADC66EFF0DE}" type="presParOf" srcId="{AD72FDD2-A159-46B6-ACDA-8E0BDA82B0DE}" destId="{10757AF5-161F-4638-B7BF-4C113991BD09}" srcOrd="0" destOrd="0" presId="urn:microsoft.com/office/officeart/2008/layout/HorizontalMultiLevelHierarchy"/>
    <dgm:cxn modelId="{37108E00-76B0-4601-A04A-2B3516B33C4B}" type="presParOf" srcId="{10757AF5-161F-4638-B7BF-4C113991BD09}" destId="{520E866D-F73D-4A5D-9225-2849439EFA84}" srcOrd="0" destOrd="0" presId="urn:microsoft.com/office/officeart/2008/layout/HorizontalMultiLevelHierarchy"/>
    <dgm:cxn modelId="{A023C150-29EB-47E5-93F5-CB98F761EDB1}" type="presParOf" srcId="{AD72FDD2-A159-46B6-ACDA-8E0BDA82B0DE}" destId="{1F56572D-7064-4FDA-8EEB-378172508ED8}" srcOrd="1" destOrd="0" presId="urn:microsoft.com/office/officeart/2008/layout/HorizontalMultiLevelHierarchy"/>
    <dgm:cxn modelId="{346C13B5-3238-404B-9556-1929CC3BF6BA}" type="presParOf" srcId="{1F56572D-7064-4FDA-8EEB-378172508ED8}" destId="{EF59797C-FDAF-4BDF-8DBC-CBFC8B45F852}" srcOrd="0" destOrd="0" presId="urn:microsoft.com/office/officeart/2008/layout/HorizontalMultiLevelHierarchy"/>
    <dgm:cxn modelId="{8B9CC330-F2E6-44C7-B7F4-D1DA37E1B77C}" type="presParOf" srcId="{1F56572D-7064-4FDA-8EEB-378172508ED8}" destId="{0C754736-205E-4ADC-969A-2D292B570F2B}" srcOrd="1" destOrd="0" presId="urn:microsoft.com/office/officeart/2008/layout/HorizontalMultiLevelHierarchy"/>
    <dgm:cxn modelId="{20C42A40-595A-47BE-823E-6ECF6DB76E39}" type="presParOf" srcId="{AD72FDD2-A159-46B6-ACDA-8E0BDA82B0DE}" destId="{1A532981-2F1A-4B6B-8AB2-D680A4A7EA07}" srcOrd="2" destOrd="0" presId="urn:microsoft.com/office/officeart/2008/layout/HorizontalMultiLevelHierarchy"/>
    <dgm:cxn modelId="{B3CCCD77-C65D-480D-A4CF-62CB0AFE0B52}" type="presParOf" srcId="{1A532981-2F1A-4B6B-8AB2-D680A4A7EA07}" destId="{2D595A78-6847-4C51-9B9A-38D384CBA645}" srcOrd="0" destOrd="0" presId="urn:microsoft.com/office/officeart/2008/layout/HorizontalMultiLevelHierarchy"/>
    <dgm:cxn modelId="{F8E8F24F-92CD-4F95-B636-097BF0170C1B}" type="presParOf" srcId="{AD72FDD2-A159-46B6-ACDA-8E0BDA82B0DE}" destId="{CE6895BD-122E-465E-A1CD-7D7FD8600BF8}" srcOrd="3" destOrd="0" presId="urn:microsoft.com/office/officeart/2008/layout/HorizontalMultiLevelHierarchy"/>
    <dgm:cxn modelId="{F03B297B-C98D-490B-ADB8-224601670B5B}" type="presParOf" srcId="{CE6895BD-122E-465E-A1CD-7D7FD8600BF8}" destId="{DCE26DAF-FF28-466D-8A27-5E5FC283E852}" srcOrd="0" destOrd="0" presId="urn:microsoft.com/office/officeart/2008/layout/HorizontalMultiLevelHierarchy"/>
    <dgm:cxn modelId="{49704623-B241-4A20-A9BB-2E5454565380}" type="presParOf" srcId="{CE6895BD-122E-465E-A1CD-7D7FD8600BF8}" destId="{E018EABB-7EFC-4EEC-B60B-D8483B15951C}" srcOrd="1" destOrd="0" presId="urn:microsoft.com/office/officeart/2008/layout/HorizontalMultiLevelHierarchy"/>
    <dgm:cxn modelId="{3CCDAF0D-725B-458B-91A4-E7BFEBC0B091}" type="presParOf" srcId="{AD72FDD2-A159-46B6-ACDA-8E0BDA82B0DE}" destId="{05BA85BC-9624-4A55-8912-536E8B4F8083}" srcOrd="4" destOrd="0" presId="urn:microsoft.com/office/officeart/2008/layout/HorizontalMultiLevelHierarchy"/>
    <dgm:cxn modelId="{DE73CC83-D95F-412E-A6E8-F6B798A74857}" type="presParOf" srcId="{05BA85BC-9624-4A55-8912-536E8B4F8083}" destId="{1EA0E409-C8E4-4D7C-8390-89730A7DE7A4}" srcOrd="0" destOrd="0" presId="urn:microsoft.com/office/officeart/2008/layout/HorizontalMultiLevelHierarchy"/>
    <dgm:cxn modelId="{D385920E-B195-44C7-98DB-5064110AC431}" type="presParOf" srcId="{AD72FDD2-A159-46B6-ACDA-8E0BDA82B0DE}" destId="{BC05B5ED-08B4-438E-90BD-FB34AA1CF12E}" srcOrd="5" destOrd="0" presId="urn:microsoft.com/office/officeart/2008/layout/HorizontalMultiLevelHierarchy"/>
    <dgm:cxn modelId="{981093B1-C1F2-463D-B968-CFE2E80C5D34}" type="presParOf" srcId="{BC05B5ED-08B4-438E-90BD-FB34AA1CF12E}" destId="{847ACB44-816D-4A86-8E7A-F184AD071FEB}" srcOrd="0" destOrd="0" presId="urn:microsoft.com/office/officeart/2008/layout/HorizontalMultiLevelHierarchy"/>
    <dgm:cxn modelId="{24E087AD-5B83-4151-884B-996DEFE4FB21}" type="presParOf" srcId="{BC05B5ED-08B4-438E-90BD-FB34AA1CF12E}" destId="{1A3799F0-38D9-4244-A484-A1C0DF3D90A6}" srcOrd="1" destOrd="0" presId="urn:microsoft.com/office/officeart/2008/layout/HorizontalMultiLevelHierarchy"/>
    <dgm:cxn modelId="{90A94646-4441-4E37-935C-DAD550249E8E}" type="presParOf" srcId="{AD72FDD2-A159-46B6-ACDA-8E0BDA82B0DE}" destId="{A7488C39-D4D1-4F2E-AEDC-12ABDDE49384}" srcOrd="6" destOrd="0" presId="urn:microsoft.com/office/officeart/2008/layout/HorizontalMultiLevelHierarchy"/>
    <dgm:cxn modelId="{6358E405-BFC3-4FC7-955D-6F8449B8660F}" type="presParOf" srcId="{A7488C39-D4D1-4F2E-AEDC-12ABDDE49384}" destId="{1651E19B-264A-4841-AED8-4DDF74941F8B}" srcOrd="0" destOrd="0" presId="urn:microsoft.com/office/officeart/2008/layout/HorizontalMultiLevelHierarchy"/>
    <dgm:cxn modelId="{07129EBF-5F75-4DA4-AF71-018A399224C9}" type="presParOf" srcId="{AD72FDD2-A159-46B6-ACDA-8E0BDA82B0DE}" destId="{AF712E18-D417-43EE-95C4-FCA86D8DD7C8}" srcOrd="7" destOrd="0" presId="urn:microsoft.com/office/officeart/2008/layout/HorizontalMultiLevelHierarchy"/>
    <dgm:cxn modelId="{C392B0BB-9B54-4B21-AE93-183BD17A024D}" type="presParOf" srcId="{AF712E18-D417-43EE-95C4-FCA86D8DD7C8}" destId="{572D0FCB-6DCD-4F77-BDDF-ADB315FE7F14}" srcOrd="0" destOrd="0" presId="urn:microsoft.com/office/officeart/2008/layout/HorizontalMultiLevelHierarchy"/>
    <dgm:cxn modelId="{5E453D03-9EA0-4303-8291-930BE2E6EB8C}" type="presParOf" srcId="{AF712E18-D417-43EE-95C4-FCA86D8DD7C8}" destId="{F4E6E46B-6FC4-4B24-8792-4D2068C6E665}" srcOrd="1" destOrd="0" presId="urn:microsoft.com/office/officeart/2008/layout/HorizontalMultiLevelHierarchy"/>
    <dgm:cxn modelId="{581B068B-A298-4AE5-B614-2FF7227FC0C9}" type="presParOf" srcId="{AD72FDD2-A159-46B6-ACDA-8E0BDA82B0DE}" destId="{8173379D-7AAC-4914-B37B-9797C6C8E7F5}" srcOrd="8" destOrd="0" presId="urn:microsoft.com/office/officeart/2008/layout/HorizontalMultiLevelHierarchy"/>
    <dgm:cxn modelId="{39BBC66E-92D7-4371-BF69-3B3A5BBCBEC0}" type="presParOf" srcId="{8173379D-7AAC-4914-B37B-9797C6C8E7F5}" destId="{A0819A14-C970-4D08-8FDD-0F6E0D5F0BBB}" srcOrd="0" destOrd="0" presId="urn:microsoft.com/office/officeart/2008/layout/HorizontalMultiLevelHierarchy"/>
    <dgm:cxn modelId="{3D025C61-5B3F-4DF6-8459-0CB46C910E86}" type="presParOf" srcId="{AD72FDD2-A159-46B6-ACDA-8E0BDA82B0DE}" destId="{A32DE7F7-18DD-43A9-B86E-A4484A48FBD6}" srcOrd="9" destOrd="0" presId="urn:microsoft.com/office/officeart/2008/layout/HorizontalMultiLevelHierarchy"/>
    <dgm:cxn modelId="{EDF5EE31-7068-4E4F-B984-555D3B1C3687}" type="presParOf" srcId="{A32DE7F7-18DD-43A9-B86E-A4484A48FBD6}" destId="{5066EC2F-A62C-4F9D-B8B7-672E4F0D2434}" srcOrd="0" destOrd="0" presId="urn:microsoft.com/office/officeart/2008/layout/HorizontalMultiLevelHierarchy"/>
    <dgm:cxn modelId="{08C952A8-2E8E-4B03-817E-02EC42E9F0E1}" type="presParOf" srcId="{A32DE7F7-18DD-43A9-B86E-A4484A48FBD6}" destId="{BEC71F88-7E96-475D-8D39-154B26230352}" srcOrd="1" destOrd="0" presId="urn:microsoft.com/office/officeart/2008/layout/HorizontalMultiLevelHierarchy"/>
    <dgm:cxn modelId="{1973BB22-7689-454E-B712-D20A9E812A5D}" type="presParOf" srcId="{AD72FDD2-A159-46B6-ACDA-8E0BDA82B0DE}" destId="{3CB94DA4-1752-4BCD-9E52-177FFEDEF6EC}" srcOrd="10" destOrd="0" presId="urn:microsoft.com/office/officeart/2008/layout/HorizontalMultiLevelHierarchy"/>
    <dgm:cxn modelId="{D7CF2847-64AE-403C-9D20-8377B1B71DDA}" type="presParOf" srcId="{3CB94DA4-1752-4BCD-9E52-177FFEDEF6EC}" destId="{FF64BE58-E317-412F-ACFB-6624E7A5C98D}" srcOrd="0" destOrd="0" presId="urn:microsoft.com/office/officeart/2008/layout/HorizontalMultiLevelHierarchy"/>
    <dgm:cxn modelId="{CAA827AA-EBF5-4A9A-BE3E-81B9133AF9A2}" type="presParOf" srcId="{AD72FDD2-A159-46B6-ACDA-8E0BDA82B0DE}" destId="{6BAC5959-CF19-4624-B076-035D4DFBB4E6}" srcOrd="11" destOrd="0" presId="urn:microsoft.com/office/officeart/2008/layout/HorizontalMultiLevelHierarchy"/>
    <dgm:cxn modelId="{EDD21C7C-CDAC-4871-8BF5-543EF8DDB8F4}" type="presParOf" srcId="{6BAC5959-CF19-4624-B076-035D4DFBB4E6}" destId="{61DE14CA-DEED-4FFF-935E-7F11AF696C56}" srcOrd="0" destOrd="0" presId="urn:microsoft.com/office/officeart/2008/layout/HorizontalMultiLevelHierarchy"/>
    <dgm:cxn modelId="{28A1FDD7-7BC8-4CAD-B094-0EBE40F580E1}" type="presParOf" srcId="{6BAC5959-CF19-4624-B076-035D4DFBB4E6}" destId="{9F99F356-5899-498A-9320-02C302D351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94DA4-1752-4BCD-9E52-177FFEDEF6EC}">
      <dsp:nvSpPr>
        <dsp:cNvPr id="0" name=""/>
        <dsp:cNvSpPr/>
      </dsp:nvSpPr>
      <dsp:spPr>
        <a:xfrm>
          <a:off x="2967367" y="2709333"/>
          <a:ext cx="490048" cy="2334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2334451"/>
              </a:lnTo>
              <a:lnTo>
                <a:pt x="490048" y="23344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152758" y="3816926"/>
        <a:ext cx="119266" cy="119266"/>
      </dsp:txXfrm>
    </dsp:sp>
    <dsp:sp modelId="{8173379D-7AAC-4914-B37B-9797C6C8E7F5}">
      <dsp:nvSpPr>
        <dsp:cNvPr id="0" name=""/>
        <dsp:cNvSpPr/>
      </dsp:nvSpPr>
      <dsp:spPr>
        <a:xfrm>
          <a:off x="2967367" y="2709333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1400671"/>
              </a:lnTo>
              <a:lnTo>
                <a:pt x="490048" y="1400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75293" y="3372571"/>
        <a:ext cx="74196" cy="74196"/>
      </dsp:txXfrm>
    </dsp:sp>
    <dsp:sp modelId="{A7488C39-D4D1-4F2E-AEDC-12ABDDE49384}">
      <dsp:nvSpPr>
        <dsp:cNvPr id="0" name=""/>
        <dsp:cNvSpPr/>
      </dsp:nvSpPr>
      <dsp:spPr>
        <a:xfrm>
          <a:off x="2967367" y="270933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466890"/>
              </a:lnTo>
              <a:lnTo>
                <a:pt x="490048" y="4668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5470" y="2925857"/>
        <a:ext cx="33842" cy="33842"/>
      </dsp:txXfrm>
    </dsp:sp>
    <dsp:sp modelId="{05BA85BC-9624-4A55-8912-536E8B4F8083}">
      <dsp:nvSpPr>
        <dsp:cNvPr id="0" name=""/>
        <dsp:cNvSpPr/>
      </dsp:nvSpPr>
      <dsp:spPr>
        <a:xfrm>
          <a:off x="2967367" y="224244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466890"/>
              </a:moveTo>
              <a:lnTo>
                <a:pt x="245024" y="466890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95470" y="2458966"/>
        <a:ext cx="33842" cy="33842"/>
      </dsp:txXfrm>
    </dsp:sp>
    <dsp:sp modelId="{1A532981-2F1A-4B6B-8AB2-D680A4A7EA07}">
      <dsp:nvSpPr>
        <dsp:cNvPr id="0" name=""/>
        <dsp:cNvSpPr/>
      </dsp:nvSpPr>
      <dsp:spPr>
        <a:xfrm>
          <a:off x="2967367" y="1308662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1400671"/>
              </a:moveTo>
              <a:lnTo>
                <a:pt x="245024" y="140067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75293" y="1971899"/>
        <a:ext cx="74196" cy="74196"/>
      </dsp:txXfrm>
    </dsp:sp>
    <dsp:sp modelId="{10757AF5-161F-4638-B7BF-4C113991BD09}">
      <dsp:nvSpPr>
        <dsp:cNvPr id="0" name=""/>
        <dsp:cNvSpPr/>
      </dsp:nvSpPr>
      <dsp:spPr>
        <a:xfrm>
          <a:off x="2967367" y="374881"/>
          <a:ext cx="490048" cy="2334451"/>
        </a:xfrm>
        <a:custGeom>
          <a:avLst/>
          <a:gdLst/>
          <a:ahLst/>
          <a:cxnLst/>
          <a:rect l="0" t="0" r="0" b="0"/>
          <a:pathLst>
            <a:path>
              <a:moveTo>
                <a:pt x="0" y="2334451"/>
              </a:moveTo>
              <a:lnTo>
                <a:pt x="245024" y="233445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152758" y="1482474"/>
        <a:ext cx="119266" cy="119266"/>
      </dsp:txXfrm>
    </dsp:sp>
    <dsp:sp modelId="{E78E87D0-8BC3-40A9-AC4F-30D8299109C9}">
      <dsp:nvSpPr>
        <dsp:cNvPr id="0" name=""/>
        <dsp:cNvSpPr/>
      </dsp:nvSpPr>
      <dsp:spPr>
        <a:xfrm rot="16200000">
          <a:off x="628001" y="2335821"/>
          <a:ext cx="3931708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Regression</a:t>
          </a:r>
          <a:endParaRPr lang="en-US" sz="4900" kern="1200" dirty="0"/>
        </a:p>
      </dsp:txBody>
      <dsp:txXfrm>
        <a:off x="628001" y="2335821"/>
        <a:ext cx="3931708" cy="747024"/>
      </dsp:txXfrm>
    </dsp:sp>
    <dsp:sp modelId="{EF59797C-FDAF-4BDF-8DBC-CBFC8B45F852}">
      <dsp:nvSpPr>
        <dsp:cNvPr id="0" name=""/>
        <dsp:cNvSpPr/>
      </dsp:nvSpPr>
      <dsp:spPr>
        <a:xfrm>
          <a:off x="3457416" y="1369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Simple Linear Regression</a:t>
          </a:r>
          <a:endParaRPr lang="en-US" sz="2500" kern="1200" dirty="0"/>
        </a:p>
      </dsp:txBody>
      <dsp:txXfrm>
        <a:off x="3457416" y="1369"/>
        <a:ext cx="2450240" cy="747024"/>
      </dsp:txXfrm>
    </dsp:sp>
    <dsp:sp modelId="{DCE26DAF-FF28-466D-8A27-5E5FC283E852}">
      <dsp:nvSpPr>
        <dsp:cNvPr id="0" name=""/>
        <dsp:cNvSpPr/>
      </dsp:nvSpPr>
      <dsp:spPr>
        <a:xfrm>
          <a:off x="3457416" y="935150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Multiple Linear Regression</a:t>
          </a:r>
          <a:endParaRPr lang="en-US" sz="2500" kern="1200" dirty="0"/>
        </a:p>
      </dsp:txBody>
      <dsp:txXfrm>
        <a:off x="3457416" y="935150"/>
        <a:ext cx="2450240" cy="747024"/>
      </dsp:txXfrm>
    </dsp:sp>
    <dsp:sp modelId="{847ACB44-816D-4A86-8E7A-F184AD071FEB}">
      <dsp:nvSpPr>
        <dsp:cNvPr id="0" name=""/>
        <dsp:cNvSpPr/>
      </dsp:nvSpPr>
      <dsp:spPr>
        <a:xfrm>
          <a:off x="3457416" y="1868930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Polynomial Regression</a:t>
          </a:r>
          <a:endParaRPr lang="en-US" sz="2500" kern="1200" dirty="0"/>
        </a:p>
      </dsp:txBody>
      <dsp:txXfrm>
        <a:off x="3457416" y="1868930"/>
        <a:ext cx="2450240" cy="747024"/>
      </dsp:txXfrm>
    </dsp:sp>
    <dsp:sp modelId="{572D0FCB-6DCD-4F77-BDDF-ADB315FE7F14}">
      <dsp:nvSpPr>
        <dsp:cNvPr id="0" name=""/>
        <dsp:cNvSpPr/>
      </dsp:nvSpPr>
      <dsp:spPr>
        <a:xfrm>
          <a:off x="3457416" y="2802711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Logistic Regression</a:t>
          </a:r>
          <a:endParaRPr lang="en-US" sz="2500" kern="1200" dirty="0"/>
        </a:p>
      </dsp:txBody>
      <dsp:txXfrm>
        <a:off x="3457416" y="2802711"/>
        <a:ext cx="2450240" cy="747024"/>
      </dsp:txXfrm>
    </dsp:sp>
    <dsp:sp modelId="{5066EC2F-A62C-4F9D-B8B7-672E4F0D2434}">
      <dsp:nvSpPr>
        <dsp:cNvPr id="0" name=""/>
        <dsp:cNvSpPr/>
      </dsp:nvSpPr>
      <dsp:spPr>
        <a:xfrm>
          <a:off x="3457416" y="3736492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Lasso Regression</a:t>
          </a:r>
          <a:endParaRPr lang="en-US" sz="2500" kern="1200" dirty="0"/>
        </a:p>
      </dsp:txBody>
      <dsp:txXfrm>
        <a:off x="3457416" y="3736492"/>
        <a:ext cx="2450240" cy="747024"/>
      </dsp:txXfrm>
    </dsp:sp>
    <dsp:sp modelId="{61DE14CA-DEED-4FFF-935E-7F11AF696C56}">
      <dsp:nvSpPr>
        <dsp:cNvPr id="0" name=""/>
        <dsp:cNvSpPr/>
      </dsp:nvSpPr>
      <dsp:spPr>
        <a:xfrm>
          <a:off x="3457416" y="4670273"/>
          <a:ext cx="2450240" cy="747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Ridge Regression</a:t>
          </a:r>
          <a:endParaRPr lang="en-US" sz="2500" kern="1200" dirty="0"/>
        </a:p>
      </dsp:txBody>
      <dsp:txXfrm>
        <a:off x="3457416" y="4670273"/>
        <a:ext cx="2450240" cy="74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1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7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3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8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3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4B3A1B-B687-4636-994C-DD250D7ED0D6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9E274A-7CF2-4A64-B0E0-9A129B4D52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tatisticsbyjim.com/glossary/response-variabl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byjim.com/glossary/estimato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74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 Linear Regression Equation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equation</a:t>
            </a:r>
            <a:r>
              <a:rPr lang="en-GB" dirty="0"/>
              <a:t> has the form Y= a + </a:t>
            </a:r>
            <a:r>
              <a:rPr lang="en-GB" dirty="0" err="1"/>
              <a:t>bX</a:t>
            </a:r>
            <a:r>
              <a:rPr lang="en-GB" dirty="0"/>
              <a:t>, where Y is the dependent </a:t>
            </a:r>
            <a:r>
              <a:rPr lang="en-GB" dirty="0" smtClean="0"/>
              <a:t>variable, </a:t>
            </a:r>
            <a:r>
              <a:rPr lang="en-GB" dirty="0"/>
              <a:t>X is the independent </a:t>
            </a:r>
            <a:r>
              <a:rPr lang="en-GB" dirty="0" smtClean="0"/>
              <a:t>variable,</a:t>
            </a:r>
            <a:r>
              <a:rPr lang="en-GB" dirty="0"/>
              <a:t> </a:t>
            </a:r>
            <a:r>
              <a:rPr lang="en-GB" b="1" dirty="0"/>
              <a:t>b</a:t>
            </a:r>
            <a:r>
              <a:rPr lang="en-GB" dirty="0"/>
              <a:t> is the slope of the line and a is the y-intercept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661"/>
          <a:stretch/>
        </p:blipFill>
        <p:spPr>
          <a:xfrm>
            <a:off x="7523724" y="3047985"/>
            <a:ext cx="3057191" cy="70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378"/>
          <a:stretch/>
        </p:blipFill>
        <p:spPr>
          <a:xfrm>
            <a:off x="7562912" y="4156497"/>
            <a:ext cx="3057191" cy="706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8" y="2837285"/>
            <a:ext cx="5848350" cy="263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60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Linear &amp; Logistic Regression</a:t>
            </a:r>
            <a:endParaRPr lang="en-IN" b="1" dirty="0"/>
          </a:p>
        </p:txBody>
      </p:sp>
      <p:pic>
        <p:nvPicPr>
          <p:cNvPr id="7170" name="Picture 2" descr="Linear Regression vs Logistic Regress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43" y="246785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ypes Of Activation Functions in Neural Networks and Rational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998" y="3070724"/>
            <a:ext cx="25812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6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Ridge &amp; Lasso Regression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ridge regression, the cost function is altered by adding a penalty equivalent to square of the magnitude of the coefficients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cost function for Lasso (least absolute shrinkage and selection operator) regression can be </a:t>
            </a:r>
            <a:r>
              <a:rPr lang="en-GB" dirty="0" smtClean="0"/>
              <a:t>     written as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17" y="2466764"/>
            <a:ext cx="4829175" cy="139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17" y="4738129"/>
            <a:ext cx="4762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8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Evaluate </a:t>
            </a:r>
            <a:r>
              <a:rPr lang="en-GB" b="1" dirty="0"/>
              <a:t>the </a:t>
            </a:r>
            <a:r>
              <a:rPr lang="en-GB" b="1" dirty="0" smtClean="0"/>
              <a:t>Model 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3776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Mean Squared Error(MSE</a:t>
            </a:r>
            <a:r>
              <a:rPr lang="en-GB" sz="1800" b="1" dirty="0" smtClean="0"/>
              <a:t>) </a:t>
            </a:r>
            <a:r>
              <a:rPr lang="en-GB" sz="1600" dirty="0" smtClean="0"/>
              <a:t>- </a:t>
            </a:r>
            <a:r>
              <a:rPr lang="en-GB" sz="1600" dirty="0"/>
              <a:t>represents the difference between the original and predicted values extracted by squared the average difference over the data set</a:t>
            </a:r>
            <a:r>
              <a:rPr lang="en-GB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Root-Mean-Squared-Error(RMSE</a:t>
            </a:r>
            <a:r>
              <a:rPr lang="en-GB" sz="1800" b="1" dirty="0" smtClean="0"/>
              <a:t>) </a:t>
            </a:r>
            <a:r>
              <a:rPr lang="en-GB" sz="1600" dirty="0" smtClean="0"/>
              <a:t>- </a:t>
            </a:r>
            <a:r>
              <a:rPr lang="en-GB" sz="1600" dirty="0"/>
              <a:t>is the error rate by the square root of MSE</a:t>
            </a:r>
            <a:r>
              <a:rPr lang="en-GB" sz="1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Mean-Absolute-Error(MAE</a:t>
            </a:r>
            <a:r>
              <a:rPr lang="en-GB" sz="1800" b="1" dirty="0" smtClean="0"/>
              <a:t>)</a:t>
            </a:r>
            <a:r>
              <a:rPr lang="en-GB" sz="1800" dirty="0" smtClean="0"/>
              <a:t> </a:t>
            </a:r>
            <a:r>
              <a:rPr lang="en-GB" sz="1600" dirty="0" smtClean="0"/>
              <a:t>- </a:t>
            </a:r>
            <a:r>
              <a:rPr lang="en-GB" sz="1600" dirty="0"/>
              <a:t>represents the difference between the original and predicted values extracted by averaged the absolute difference over the data </a:t>
            </a:r>
            <a:r>
              <a:rPr lang="en-GB" sz="1600" dirty="0" smtClean="0"/>
              <a:t>set</a:t>
            </a: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/>
              <a:t>R² or Coefficient of Determination.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dirty="0"/>
              <a:t>Adjusted R²</a:t>
            </a:r>
          </a:p>
        </p:txBody>
      </p:sp>
      <p:pic>
        <p:nvPicPr>
          <p:cNvPr id="12290" name="Picture 2" descr="Tutorial: Understanding Linear Regression and Regression Error Metric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93"/>
          <a:stretch/>
        </p:blipFill>
        <p:spPr bwMode="auto">
          <a:xfrm>
            <a:off x="7387681" y="1845734"/>
            <a:ext cx="3095897" cy="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Them's Fightin' Words: Futures, Mean Squared Error, Mean Absolute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8" t="57603" b="6425"/>
          <a:stretch/>
        </p:blipFill>
        <p:spPr bwMode="auto">
          <a:xfrm>
            <a:off x="7482068" y="3710432"/>
            <a:ext cx="3103063" cy="10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What does RMSE really mean? -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85" y="2742609"/>
            <a:ext cx="2749097" cy="8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R-Square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</a:t>
            </a:r>
            <a:r>
              <a:rPr lang="en-GB" dirty="0"/>
              <a:t>-</a:t>
            </a:r>
            <a:r>
              <a:rPr lang="en-GB" b="1" dirty="0"/>
              <a:t>squared</a:t>
            </a:r>
            <a:r>
              <a:rPr lang="en-GB" dirty="0"/>
              <a:t> (</a:t>
            </a:r>
            <a:r>
              <a:rPr lang="en-GB" b="1" dirty="0" smtClean="0"/>
              <a:t>R</a:t>
            </a:r>
            <a:r>
              <a:rPr lang="en-GB" b="1" baseline="30000" dirty="0" smtClean="0"/>
              <a:t>2</a:t>
            </a:r>
            <a:r>
              <a:rPr lang="en-GB" dirty="0"/>
              <a:t>) </a:t>
            </a:r>
            <a:r>
              <a:rPr lang="en-GB" dirty="0" smtClean="0"/>
              <a:t>is </a:t>
            </a:r>
            <a:r>
              <a:rPr lang="en-GB" dirty="0"/>
              <a:t>a goodness-of-fit measure for </a:t>
            </a:r>
            <a:r>
              <a:rPr lang="en-GB" b="1" dirty="0"/>
              <a:t>linear regression models</a:t>
            </a:r>
            <a:r>
              <a:rPr lang="en-GB" dirty="0"/>
              <a:t>. This statistic indicates the percentage of the variance in the dependent variable that the independent variables explain collectively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R-squared is always between </a:t>
            </a:r>
            <a:r>
              <a:rPr lang="en-GB" b="1" dirty="0"/>
              <a:t>0 and 100%</a:t>
            </a:r>
            <a:r>
              <a:rPr lang="en-GB" dirty="0"/>
              <a:t>:</a:t>
            </a:r>
          </a:p>
          <a:p>
            <a:r>
              <a:rPr lang="en-GB" b="1" dirty="0"/>
              <a:t>0%</a:t>
            </a:r>
            <a:r>
              <a:rPr lang="en-GB" dirty="0"/>
              <a:t> represents a model that does not explain any of the variation in the </a:t>
            </a:r>
            <a:r>
              <a:rPr lang="en-GB" dirty="0">
                <a:hlinkClick r:id="rId2"/>
              </a:rPr>
              <a:t>response</a:t>
            </a:r>
            <a:r>
              <a:rPr lang="en-GB" dirty="0"/>
              <a:t> variable around its mean. The mean of the dependent variable predicts the dependent variable as well as the regression model.</a:t>
            </a:r>
          </a:p>
          <a:p>
            <a:r>
              <a:rPr lang="en-GB" b="1" dirty="0"/>
              <a:t>100%</a:t>
            </a:r>
            <a:r>
              <a:rPr lang="en-GB" dirty="0"/>
              <a:t> represents a model that explains all of the variation in the response variable around its mean.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1" y="2815589"/>
            <a:ext cx="4069051" cy="6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R-Square -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</a:t>
            </a:r>
            <a:r>
              <a:rPr lang="en-GB" dirty="0"/>
              <a:t>cannot use R-squared to determine whether the coefficient </a:t>
            </a:r>
            <a:r>
              <a:rPr lang="en-GB" dirty="0">
                <a:hlinkClick r:id="rId2"/>
              </a:rPr>
              <a:t>estimates</a:t>
            </a:r>
            <a:r>
              <a:rPr lang="en-GB" dirty="0"/>
              <a:t> and predictions are biased, which is why you must assess the residual plots.</a:t>
            </a:r>
          </a:p>
          <a:p>
            <a:r>
              <a:rPr lang="en-GB" dirty="0"/>
              <a:t>R-squared does not indicate if a regression model provides an adequate fit to your data. A good model can have a low R</a:t>
            </a:r>
            <a:r>
              <a:rPr lang="en-GB" baseline="30000" dirty="0"/>
              <a:t>2</a:t>
            </a:r>
            <a:r>
              <a:rPr lang="en-GB" dirty="0"/>
              <a:t> value. On the other hand, a biased model can have a high R</a:t>
            </a:r>
            <a:r>
              <a:rPr lang="en-GB" baseline="30000" dirty="0"/>
              <a:t>2</a:t>
            </a:r>
            <a:r>
              <a:rPr lang="en-GB" dirty="0"/>
              <a:t> value!</a:t>
            </a:r>
          </a:p>
          <a:p>
            <a:endParaRPr lang="en-GB" dirty="0" smtClean="0"/>
          </a:p>
          <a:p>
            <a:r>
              <a:rPr lang="en-GB" b="1" dirty="0" smtClean="0"/>
              <a:t>Are </a:t>
            </a:r>
            <a:r>
              <a:rPr lang="en-GB" b="1" dirty="0"/>
              <a:t>Low R-squared Values Always a Problem?</a:t>
            </a:r>
          </a:p>
          <a:p>
            <a:r>
              <a:rPr lang="en-GB" dirty="0"/>
              <a:t>No! Regression models with low R-squared values can be perfectly good models for several reasons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Some fields of study have an inherently greater amount of unexplainable </a:t>
            </a:r>
            <a:r>
              <a:rPr lang="en-GB" dirty="0" smtClean="0"/>
              <a:t>variation, </a:t>
            </a:r>
            <a:r>
              <a:rPr lang="en-GB" dirty="0"/>
              <a:t>For example, studies that try to explain human </a:t>
            </a:r>
            <a:r>
              <a:rPr lang="en-GB" dirty="0" err="1"/>
              <a:t>behavior</a:t>
            </a:r>
            <a:r>
              <a:rPr lang="en-GB" dirty="0"/>
              <a:t> generally have R</a:t>
            </a:r>
            <a:r>
              <a:rPr lang="en-GB" baseline="30000" dirty="0"/>
              <a:t>2</a:t>
            </a:r>
            <a:r>
              <a:rPr lang="en-GB" dirty="0"/>
              <a:t> values less than 50%. People are just harder to predict than things like physical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4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R-Square </a:t>
            </a:r>
            <a:r>
              <a:rPr lang="en-GB" b="1" dirty="0" smtClean="0"/>
              <a:t>- Formula</a:t>
            </a:r>
            <a:endParaRPr lang="en-IN" b="1" dirty="0"/>
          </a:p>
        </p:txBody>
      </p:sp>
      <p:pic>
        <p:nvPicPr>
          <p:cNvPr id="10242" name="Picture 2" descr="R Squared (R^2) - Definition, Formula, Calculate R Squar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t="25544" r="9941" b="11459"/>
          <a:stretch/>
        </p:blipFill>
        <p:spPr bwMode="auto">
          <a:xfrm>
            <a:off x="1998618" y="2364376"/>
            <a:ext cx="6988629" cy="25341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8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Adjusted R Square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b="1" dirty="0"/>
              <a:t>adjusted R</a:t>
            </a:r>
            <a:r>
              <a:rPr lang="en-GB" dirty="0"/>
              <a:t>-</a:t>
            </a:r>
            <a:r>
              <a:rPr lang="en-GB" b="1" dirty="0"/>
              <a:t>squared</a:t>
            </a:r>
            <a:r>
              <a:rPr lang="en-GB" dirty="0"/>
              <a:t> is a modified version of </a:t>
            </a:r>
            <a:r>
              <a:rPr lang="en-GB" b="1" dirty="0"/>
              <a:t>R</a:t>
            </a:r>
            <a:r>
              <a:rPr lang="en-GB" dirty="0"/>
              <a:t>-</a:t>
            </a:r>
            <a:r>
              <a:rPr lang="en-GB" b="1" dirty="0"/>
              <a:t>squared</a:t>
            </a:r>
            <a:r>
              <a:rPr lang="en-GB" dirty="0"/>
              <a:t> that has been </a:t>
            </a:r>
            <a:r>
              <a:rPr lang="en-GB" b="1" dirty="0"/>
              <a:t>adjusted</a:t>
            </a:r>
            <a:r>
              <a:rPr lang="en-GB" dirty="0"/>
              <a:t> for the number of predictors in the </a:t>
            </a:r>
            <a:r>
              <a:rPr lang="en-GB" dirty="0" smtClean="0"/>
              <a:t>model. </a:t>
            </a:r>
            <a:r>
              <a:rPr lang="en-GB" dirty="0"/>
              <a:t>The adjusted R-squared </a:t>
            </a:r>
            <a:r>
              <a:rPr lang="en-GB" b="1" dirty="0"/>
              <a:t>increases only</a:t>
            </a:r>
            <a:r>
              <a:rPr lang="en-GB" dirty="0"/>
              <a:t> if the new term </a:t>
            </a:r>
            <a:r>
              <a:rPr lang="en-GB" b="1" dirty="0"/>
              <a:t>improves the model</a:t>
            </a:r>
            <a:r>
              <a:rPr lang="en-GB" dirty="0"/>
              <a:t> more than would be expected by chance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/>
              <a:t>Relation between R square &amp; Adjusted R Square</a:t>
            </a:r>
          </a:p>
          <a:p>
            <a:r>
              <a:rPr lang="en-GB" dirty="0"/>
              <a:t>R2</a:t>
            </a:r>
            <a:r>
              <a:rPr lang="en-GB" dirty="0"/>
              <a:t> shows how well terms (data points) fit a curve or line. Adjusted R2 also indicates how well terms fit a curve or line, but adjusts for the number of terms in a model. If you add more and more </a:t>
            </a:r>
            <a:r>
              <a:rPr lang="en-GB" b="1" dirty="0"/>
              <a:t>useless variables</a:t>
            </a:r>
            <a:r>
              <a:rPr lang="en-GB" dirty="0"/>
              <a:t> to a model, adjusted r-squared will </a:t>
            </a:r>
            <a:r>
              <a:rPr lang="en-GB" b="1" dirty="0"/>
              <a:t>decrease</a:t>
            </a:r>
            <a:r>
              <a:rPr lang="en-GB" dirty="0"/>
              <a:t>. </a:t>
            </a:r>
            <a:r>
              <a:rPr lang="en-GB" dirty="0"/>
              <a:t>If you add more </a:t>
            </a:r>
            <a:r>
              <a:rPr lang="en-GB" b="1" dirty="0"/>
              <a:t>useful variables</a:t>
            </a:r>
            <a:r>
              <a:rPr lang="en-GB" dirty="0"/>
              <a:t>, adjusted r-squared will </a:t>
            </a:r>
            <a:r>
              <a:rPr lang="en-GB" b="1" dirty="0"/>
              <a:t>increase</a:t>
            </a:r>
            <a:r>
              <a:rPr lang="en-GB" dirty="0" smtClean="0"/>
              <a:t>.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Adjusted R2 will always be less than or equal to R2.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894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Adjusted R </a:t>
            </a:r>
            <a:r>
              <a:rPr lang="en-GB" b="1" dirty="0" smtClean="0"/>
              <a:t>Square - Formula</a:t>
            </a:r>
            <a:endParaRPr lang="en-IN" dirty="0"/>
          </a:p>
        </p:txBody>
      </p:sp>
      <p:pic>
        <p:nvPicPr>
          <p:cNvPr id="11266" name="Picture 2" descr="Adjusted R Squared Formula | Calculation with Excel Templat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1" t="33987" b="30942"/>
          <a:stretch/>
        </p:blipFill>
        <p:spPr bwMode="auto">
          <a:xfrm>
            <a:off x="2991394" y="2063933"/>
            <a:ext cx="5535133" cy="141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3899990"/>
            <a:ext cx="10424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525252"/>
                </a:solidFill>
                <a:latin typeface="Raleway"/>
              </a:rPr>
              <a:t>R Squared</a:t>
            </a:r>
            <a:r>
              <a:rPr lang="en-GB" dirty="0">
                <a:solidFill>
                  <a:srgbClr val="525252"/>
                </a:solidFill>
                <a:latin typeface="Raleway"/>
              </a:rPr>
              <a:t> is used to determine the strength of </a:t>
            </a:r>
            <a:r>
              <a:rPr lang="en-GB" b="1" dirty="0">
                <a:solidFill>
                  <a:srgbClr val="525252"/>
                </a:solidFill>
                <a:latin typeface="Raleway"/>
              </a:rPr>
              <a:t>correlation between the predictors and the target</a:t>
            </a:r>
            <a:r>
              <a:rPr lang="en-GB" dirty="0">
                <a:solidFill>
                  <a:srgbClr val="525252"/>
                </a:solidFill>
                <a:latin typeface="Raleway"/>
              </a:rPr>
              <a:t>. </a:t>
            </a:r>
            <a:endParaRPr lang="en-GB" dirty="0" smtClean="0">
              <a:solidFill>
                <a:srgbClr val="525252"/>
              </a:solidFill>
              <a:latin typeface="Raleway"/>
            </a:endParaRPr>
          </a:p>
          <a:p>
            <a:endParaRPr lang="en-GB" b="1" dirty="0">
              <a:solidFill>
                <a:srgbClr val="525252"/>
              </a:solidFill>
              <a:latin typeface="Raleway"/>
            </a:endParaRPr>
          </a:p>
          <a:p>
            <a:r>
              <a:rPr lang="en-GB" b="1" dirty="0" smtClean="0">
                <a:solidFill>
                  <a:srgbClr val="525252"/>
                </a:solidFill>
                <a:latin typeface="Raleway"/>
              </a:rPr>
              <a:t>Adjusted </a:t>
            </a:r>
            <a:r>
              <a:rPr lang="en-GB" b="1" dirty="0">
                <a:solidFill>
                  <a:srgbClr val="525252"/>
                </a:solidFill>
                <a:latin typeface="Raleway"/>
              </a:rPr>
              <a:t>R Squared</a:t>
            </a:r>
            <a:r>
              <a:rPr lang="en-GB" dirty="0">
                <a:solidFill>
                  <a:srgbClr val="525252"/>
                </a:solidFill>
                <a:latin typeface="Raleway"/>
              </a:rPr>
              <a:t> has the capability to </a:t>
            </a:r>
            <a:r>
              <a:rPr lang="en-GB" b="1" dirty="0">
                <a:solidFill>
                  <a:srgbClr val="525252"/>
                </a:solidFill>
                <a:latin typeface="Raleway"/>
              </a:rPr>
              <a:t>decrease with the addition of less significant variables</a:t>
            </a:r>
            <a:r>
              <a:rPr lang="en-GB" dirty="0">
                <a:solidFill>
                  <a:srgbClr val="525252"/>
                </a:solidFill>
                <a:latin typeface="Raleway"/>
              </a:rPr>
              <a:t>, thus resulting in a </a:t>
            </a:r>
            <a:r>
              <a:rPr lang="en-GB" b="1" dirty="0">
                <a:solidFill>
                  <a:srgbClr val="525252"/>
                </a:solidFill>
                <a:latin typeface="Raleway"/>
              </a:rPr>
              <a:t>more reliable and accurate evaluation</a:t>
            </a:r>
            <a:r>
              <a:rPr lang="en-GB" dirty="0">
                <a:solidFill>
                  <a:srgbClr val="525252"/>
                </a:solidFill>
                <a:latin typeface="Raleway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Over Fitting &amp; Under fitting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endParaRPr lang="en-IN" b="1" dirty="0"/>
          </a:p>
          <a:p>
            <a:pPr fontAlgn="base"/>
            <a:endParaRPr lang="en-IN" b="1" dirty="0" smtClean="0"/>
          </a:p>
          <a:p>
            <a:pPr fontAlgn="base"/>
            <a:endParaRPr lang="en-IN" b="1" dirty="0" smtClean="0"/>
          </a:p>
          <a:p>
            <a:pPr fontAlgn="base"/>
            <a:endParaRPr lang="en-IN" b="1" dirty="0"/>
          </a:p>
        </p:txBody>
      </p:sp>
      <p:pic>
        <p:nvPicPr>
          <p:cNvPr id="9218" name="Picture 2" descr="Underfitting and Overfitting in Machine Learning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03" y="2347443"/>
            <a:ext cx="6530249" cy="267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47910" y="2347443"/>
            <a:ext cx="30001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555555"/>
                </a:solidFill>
                <a:latin typeface="Helvetica Neue"/>
              </a:rPr>
              <a:t>Over-fitting</a:t>
            </a:r>
            <a:r>
              <a:rPr lang="en-GB" dirty="0">
                <a:solidFill>
                  <a:srgbClr val="555555"/>
                </a:solidFill>
                <a:latin typeface="Helvetica Neue"/>
              </a:rPr>
              <a:t>: Good performance on the training data, poor </a:t>
            </a:r>
            <a:r>
              <a:rPr lang="en-GB" dirty="0" smtClean="0">
                <a:solidFill>
                  <a:srgbClr val="555555"/>
                </a:solidFill>
                <a:latin typeface="Helvetica Neue"/>
              </a:rPr>
              <a:t>generalization </a:t>
            </a:r>
            <a:r>
              <a:rPr lang="en-GB" dirty="0">
                <a:solidFill>
                  <a:srgbClr val="555555"/>
                </a:solidFill>
                <a:latin typeface="Helvetica Neue"/>
              </a:rPr>
              <a:t>to other data</a:t>
            </a:r>
            <a:r>
              <a:rPr lang="en-GB" dirty="0" smtClean="0">
                <a:solidFill>
                  <a:srgbClr val="555555"/>
                </a:solidFill>
                <a:latin typeface="Helvetica Neu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dirty="0">
              <a:solidFill>
                <a:srgbClr val="555555"/>
              </a:solidFill>
              <a:latin typeface="Helvetica Neu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555555"/>
                </a:solidFill>
                <a:latin typeface="Helvetica Neue"/>
              </a:rPr>
              <a:t>Under-fitting</a:t>
            </a:r>
            <a:r>
              <a:rPr lang="en-GB" dirty="0">
                <a:solidFill>
                  <a:srgbClr val="555555"/>
                </a:solidFill>
                <a:latin typeface="Helvetica Neue"/>
              </a:rPr>
              <a:t>: Poor performance on the training data and poor generalization to other data</a:t>
            </a:r>
            <a:endParaRPr lang="en-GB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87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</a:t>
            </a:r>
            <a:r>
              <a:rPr lang="en-IN" b="1" dirty="0"/>
              <a:t>	</a:t>
            </a:r>
            <a:r>
              <a:rPr lang="en-IN" b="1" dirty="0" smtClean="0"/>
              <a:t> Machine Learning</a:t>
            </a:r>
            <a:r>
              <a:rPr lang="en-IN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Machine learning</a:t>
            </a:r>
            <a:r>
              <a:rPr lang="en-GB" dirty="0"/>
              <a:t> is a method of </a:t>
            </a:r>
            <a:r>
              <a:rPr lang="en-GB" b="1" dirty="0"/>
              <a:t>data analysis</a:t>
            </a:r>
            <a:r>
              <a:rPr lang="en-GB" dirty="0"/>
              <a:t> that </a:t>
            </a:r>
            <a:r>
              <a:rPr lang="en-GB" b="1" dirty="0"/>
              <a:t>automates analytical model building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is a branch of </a:t>
            </a:r>
            <a:r>
              <a:rPr lang="en-GB" b="1" dirty="0"/>
              <a:t>artificial intelligence</a:t>
            </a:r>
            <a:r>
              <a:rPr lang="en-GB" dirty="0"/>
              <a:t> based on the idea that systems can </a:t>
            </a:r>
            <a:r>
              <a:rPr lang="en-GB" b="1" dirty="0"/>
              <a:t>learn from data</a:t>
            </a:r>
            <a:r>
              <a:rPr lang="en-GB" dirty="0"/>
              <a:t>, </a:t>
            </a:r>
            <a:r>
              <a:rPr lang="en-GB" b="1" dirty="0"/>
              <a:t>identify patterns and make decisions</a:t>
            </a:r>
            <a:r>
              <a:rPr lang="en-GB" dirty="0"/>
              <a:t> with minimal human intervention</a:t>
            </a:r>
            <a:r>
              <a:rPr lang="en-GB" dirty="0" smtClean="0"/>
              <a:t>.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839" b="1"/>
          <a:stretch/>
        </p:blipFill>
        <p:spPr>
          <a:xfrm>
            <a:off x="2939142" y="3607773"/>
            <a:ext cx="5029201" cy="22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 Fitting &amp; Under 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242"/>
            <a:ext cx="10058400" cy="2935272"/>
          </a:xfrm>
        </p:spPr>
        <p:txBody>
          <a:bodyPr>
            <a:normAutofit/>
          </a:bodyPr>
          <a:lstStyle/>
          <a:p>
            <a:pPr fontAlgn="base"/>
            <a:r>
              <a:rPr lang="en-IN" sz="1800" b="1" dirty="0"/>
              <a:t>Generalization in Machine Learning - </a:t>
            </a:r>
            <a:r>
              <a:rPr lang="en-GB" sz="1800" dirty="0"/>
              <a:t>refers to how well the concepts learned by a machine learning model apply to specific examples not seen by the model when it was learning</a:t>
            </a:r>
            <a:r>
              <a:rPr lang="en-GB" sz="1800" dirty="0" smtClean="0"/>
              <a:t>.</a:t>
            </a:r>
            <a:endParaRPr lang="en-GB" sz="1800" b="1" dirty="0"/>
          </a:p>
          <a:p>
            <a:pPr fontAlgn="base"/>
            <a:r>
              <a:rPr lang="en-IN" sz="1800" b="1" dirty="0"/>
              <a:t>Statistical </a:t>
            </a:r>
            <a:r>
              <a:rPr lang="en-IN" sz="1800" b="1" dirty="0" smtClean="0"/>
              <a:t>Fit - </a:t>
            </a:r>
            <a:r>
              <a:rPr lang="en-GB" sz="1800" dirty="0"/>
              <a:t>refers to how well you approximate a target function</a:t>
            </a:r>
            <a:r>
              <a:rPr lang="en-GB" sz="1800" dirty="0" smtClean="0"/>
              <a:t>.</a:t>
            </a:r>
            <a:endParaRPr lang="en-GB" sz="1800" b="1" dirty="0" smtClean="0"/>
          </a:p>
          <a:p>
            <a:pPr fontAlgn="base"/>
            <a:r>
              <a:rPr lang="en-GB" sz="1800" b="1" dirty="0" smtClean="0"/>
              <a:t>Over-fitting</a:t>
            </a:r>
            <a:r>
              <a:rPr lang="en-GB" sz="1800" b="1" dirty="0"/>
              <a:t> </a:t>
            </a:r>
            <a:r>
              <a:rPr lang="en-GB" sz="1800" dirty="0"/>
              <a:t>refers to a model that models the training data too </a:t>
            </a:r>
            <a:r>
              <a:rPr lang="en-GB" sz="1800" dirty="0" smtClean="0"/>
              <a:t>well.</a:t>
            </a:r>
            <a:endParaRPr lang="en-GB" sz="1800" b="1" dirty="0"/>
          </a:p>
          <a:p>
            <a:pPr fontAlgn="base"/>
            <a:r>
              <a:rPr lang="en-GB" sz="1800" b="1" dirty="0" smtClean="0"/>
              <a:t>Under-fitting</a:t>
            </a:r>
            <a:r>
              <a:rPr lang="en-GB" sz="1800" dirty="0" smtClean="0"/>
              <a:t> </a:t>
            </a:r>
            <a:r>
              <a:rPr lang="en-GB" sz="1800" dirty="0"/>
              <a:t>refers to a model that can neither model the training data nor generalize to new data</a:t>
            </a:r>
            <a:r>
              <a:rPr lang="en-GB" sz="1800" dirty="0" smtClean="0"/>
              <a:t>.</a:t>
            </a:r>
            <a:endParaRPr lang="en-GB" sz="1800" b="1" dirty="0"/>
          </a:p>
          <a:p>
            <a:pPr fontAlgn="base"/>
            <a:r>
              <a:rPr lang="en-GB" sz="1800" b="1" dirty="0"/>
              <a:t>A Good Fit in Machine </a:t>
            </a:r>
            <a:r>
              <a:rPr lang="en-GB" sz="1800" b="1" dirty="0" smtClean="0"/>
              <a:t>Learning </a:t>
            </a:r>
            <a:r>
              <a:rPr lang="en-GB" sz="1800" dirty="0" smtClean="0"/>
              <a:t>- </a:t>
            </a:r>
            <a:r>
              <a:rPr lang="en-GB" sz="1800" dirty="0"/>
              <a:t>Ideally, you want to select a model at the sweet spot between </a:t>
            </a:r>
            <a:r>
              <a:rPr lang="en-GB" sz="1800" dirty="0" smtClean="0"/>
              <a:t>under-fitting </a:t>
            </a:r>
            <a:r>
              <a:rPr lang="en-GB" sz="1800" dirty="0"/>
              <a:t>and </a:t>
            </a:r>
            <a:r>
              <a:rPr lang="en-GB" sz="1800" dirty="0" smtClean="0"/>
              <a:t>over-fitting.</a:t>
            </a:r>
            <a:r>
              <a:rPr lang="en-GB" sz="1800" b="1" dirty="0"/>
              <a:t> </a:t>
            </a:r>
            <a:r>
              <a:rPr lang="en-GB" sz="1800" dirty="0"/>
              <a:t>Using cross validation is a gold standard in applied machine learning for estimating model accuracy on unseen data.</a:t>
            </a:r>
            <a:endParaRPr lang="en-GB" sz="1800" b="1" dirty="0"/>
          </a:p>
          <a:p>
            <a:pPr fontAlgn="base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0064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Avoiding Over fitting &amp; Under fitting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Cross-validation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Train with more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Remove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Early stopping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Regularization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Ensembling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Under fitting</a:t>
            </a:r>
            <a:r>
              <a:rPr lang="en-GB" dirty="0"/>
              <a:t> can be </a:t>
            </a:r>
            <a:r>
              <a:rPr lang="en-GB" b="1" dirty="0"/>
              <a:t>avoided</a:t>
            </a:r>
            <a:r>
              <a:rPr lang="en-GB" dirty="0"/>
              <a:t> by using more </a:t>
            </a:r>
            <a:r>
              <a:rPr lang="en-GB" dirty="0" smtClean="0"/>
              <a:t>relevant data </a:t>
            </a:r>
            <a:r>
              <a:rPr lang="en-GB" dirty="0"/>
              <a:t>and also </a:t>
            </a:r>
            <a:r>
              <a:rPr lang="en-GB" b="1" dirty="0"/>
              <a:t>reducing</a:t>
            </a:r>
            <a:r>
              <a:rPr lang="en-GB" dirty="0"/>
              <a:t> the features by feature selection</a:t>
            </a:r>
            <a:endParaRPr lang="en-IN" b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67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</a:t>
            </a:r>
            <a:r>
              <a:rPr lang="en-GB" b="1" dirty="0" smtClean="0"/>
              <a:t>Big Picture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Gathering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Preparing that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Choosing 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Hyperparameters</a:t>
            </a:r>
            <a:r>
              <a:rPr lang="en-GB" dirty="0" smtClean="0"/>
              <a:t> </a:t>
            </a:r>
            <a:r>
              <a:rPr lang="en-GB" dirty="0"/>
              <a:t>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Prediction.</a:t>
            </a:r>
          </a:p>
        </p:txBody>
      </p:sp>
    </p:spTree>
    <p:extLst>
      <p:ext uri="{BB962C8B-B14F-4D97-AF65-F5344CB8AC3E}">
        <p14:creationId xmlns:p14="http://schemas.microsoft.com/office/powerpoint/2010/main" val="1525029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/>
              <a:t>Linearity</a:t>
            </a:r>
            <a:r>
              <a:rPr lang="en-GB" dirty="0" smtClean="0"/>
              <a:t> – There should be a Linear Relationship between the Dependent &amp; Independent Variables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Homoscedasticity</a:t>
            </a:r>
            <a:r>
              <a:rPr lang="en-IN" dirty="0" smtClean="0"/>
              <a:t> - </a:t>
            </a:r>
            <a:r>
              <a:rPr lang="en-GB" dirty="0" smtClean="0"/>
              <a:t>The </a:t>
            </a:r>
            <a:r>
              <a:rPr lang="en-GB" dirty="0"/>
              <a:t>error </a:t>
            </a:r>
            <a:r>
              <a:rPr lang="en-GB" dirty="0" smtClean="0"/>
              <a:t>between </a:t>
            </a:r>
            <a:r>
              <a:rPr lang="en-GB" dirty="0"/>
              <a:t>the independent </a:t>
            </a:r>
            <a:r>
              <a:rPr lang="en-GB" dirty="0" smtClean="0"/>
              <a:t>and </a:t>
            </a:r>
            <a:r>
              <a:rPr lang="en-GB" dirty="0"/>
              <a:t>the dependent </a:t>
            </a:r>
            <a:r>
              <a:rPr lang="en-GB" dirty="0" smtClean="0"/>
              <a:t>variable is </a:t>
            </a:r>
            <a:r>
              <a:rPr lang="en-GB" dirty="0"/>
              <a:t>the same across all values of the independent variables.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Multivariate </a:t>
            </a:r>
            <a:r>
              <a:rPr lang="en-GB" b="1" dirty="0" smtClean="0"/>
              <a:t>normality - </a:t>
            </a:r>
            <a:r>
              <a:rPr lang="en-GB" dirty="0"/>
              <a:t>that any linear combination of the variables is also normally distributed</a:t>
            </a:r>
            <a:r>
              <a:rPr lang="en-GB" b="1" dirty="0" smtClean="0"/>
              <a:t> 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Independence of </a:t>
            </a:r>
            <a:r>
              <a:rPr lang="en-GB" b="1" dirty="0" smtClean="0"/>
              <a:t>errors - </a:t>
            </a:r>
            <a:r>
              <a:rPr lang="en-GB" dirty="0" smtClean="0"/>
              <a:t>Distribution </a:t>
            </a:r>
            <a:r>
              <a:rPr lang="en-GB" dirty="0"/>
              <a:t>of </a:t>
            </a:r>
            <a:r>
              <a:rPr lang="en-GB" b="1" dirty="0"/>
              <a:t>errors</a:t>
            </a:r>
            <a:r>
              <a:rPr lang="en-GB" dirty="0"/>
              <a:t> is random and not influenced by or correlated to the </a:t>
            </a:r>
            <a:r>
              <a:rPr lang="en-GB" b="1" dirty="0"/>
              <a:t>errors</a:t>
            </a:r>
            <a:r>
              <a:rPr lang="en-GB" dirty="0"/>
              <a:t> in prior observations.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No </a:t>
            </a:r>
            <a:r>
              <a:rPr lang="en-IN" b="1" dirty="0" smtClean="0"/>
              <a:t>auto-correlation - </a:t>
            </a:r>
            <a:r>
              <a:rPr lang="en-GB" dirty="0" smtClean="0"/>
              <a:t>No</a:t>
            </a:r>
            <a:r>
              <a:rPr lang="en-GB" dirty="0"/>
              <a:t> identifiable relationship exists between the values of the error term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No or little </a:t>
            </a:r>
            <a:r>
              <a:rPr lang="en-IN" b="1" dirty="0" err="1" smtClean="0"/>
              <a:t>Multicollinearity</a:t>
            </a:r>
            <a:r>
              <a:rPr lang="en-IN" b="1" dirty="0" smtClean="0"/>
              <a:t> </a:t>
            </a:r>
            <a:r>
              <a:rPr lang="en-IN" dirty="0" smtClean="0"/>
              <a:t>– There should be no correlation between t</a:t>
            </a:r>
            <a:r>
              <a:rPr lang="en-GB" dirty="0" smtClean="0"/>
              <a:t>he </a:t>
            </a:r>
            <a:r>
              <a:rPr lang="en-GB" dirty="0"/>
              <a:t>independent variables</a:t>
            </a:r>
            <a:endParaRPr lang="en-GB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A note about sample </a:t>
            </a:r>
            <a:r>
              <a:rPr lang="en-GB" b="1" dirty="0" smtClean="0"/>
              <a:t>size</a:t>
            </a:r>
            <a:r>
              <a:rPr lang="en-GB" dirty="0"/>
              <a:t> </a:t>
            </a:r>
            <a:r>
              <a:rPr lang="en-GB" dirty="0" smtClean="0"/>
              <a:t>- In</a:t>
            </a:r>
            <a:r>
              <a:rPr lang="en-GB" dirty="0"/>
              <a:t> Linear regression the sample size rule of thumb is that the regression analysis requires at least 20 cases per independent variable in the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42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2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When Do We Use Machine Learning</a:t>
            </a:r>
            <a:r>
              <a:rPr lang="en-GB" b="1" dirty="0"/>
              <a:t>?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163" t="15718"/>
          <a:stretch/>
        </p:blipFill>
        <p:spPr>
          <a:xfrm>
            <a:off x="1345475" y="3129726"/>
            <a:ext cx="2547256" cy="3011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6136" y="1971878"/>
            <a:ext cx="9949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provides smart alternatives to </a:t>
            </a:r>
            <a:r>
              <a:rPr lang="en-GB" dirty="0" smtClean="0">
                <a:solidFill>
                  <a:srgbClr val="222222"/>
                </a:solidFill>
                <a:latin typeface="arial" panose="020B0604020202020204" pitchFamily="34" charset="0"/>
              </a:rPr>
              <a:t>analysing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vast volumes of data. By developing fast and efficient algorithms and data-driven models for real-time processing of data, </a:t>
            </a:r>
            <a:r>
              <a:rPr lang="en-GB" b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 can produce accurate results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0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 Now?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Flood of available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Increase </a:t>
            </a:r>
            <a:r>
              <a:rPr lang="en-GB" dirty="0"/>
              <a:t>computational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Growing progress in available algorithms and theory developed by researchers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Increasing </a:t>
            </a:r>
            <a:r>
              <a:rPr lang="en-GB" dirty="0"/>
              <a:t>support from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5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Where Machine learning Stands</a:t>
            </a:r>
            <a:endParaRPr lang="en-IN" b="1" dirty="0"/>
          </a:p>
        </p:txBody>
      </p:sp>
      <p:pic>
        <p:nvPicPr>
          <p:cNvPr id="3074" name="Picture 2" descr="AI vs Machine Learning vs Artificial Neural Network vs Deep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157413"/>
            <a:ext cx="8096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34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Branches of Machine Learning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823" y="1833200"/>
            <a:ext cx="8267651" cy="4345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60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Types of Machine Learning</a:t>
            </a:r>
            <a:endParaRPr lang="en-IN" b="1" dirty="0"/>
          </a:p>
        </p:txBody>
      </p:sp>
      <p:pic>
        <p:nvPicPr>
          <p:cNvPr id="13318" name="Picture 6" descr="4 Machine Learning Techniques with Python -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7" r="5590"/>
          <a:stretch/>
        </p:blipFill>
        <p:spPr bwMode="auto">
          <a:xfrm>
            <a:off x="2886763" y="2090057"/>
            <a:ext cx="4212899" cy="39130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09806" y="1867988"/>
            <a:ext cx="744583" cy="692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231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Regression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Regression </a:t>
            </a:r>
            <a:r>
              <a:rPr lang="en-GB" b="1" dirty="0" smtClean="0"/>
              <a:t>analysis</a:t>
            </a:r>
            <a:r>
              <a:rPr lang="en-GB" dirty="0" smtClean="0"/>
              <a:t>: Predict </a:t>
            </a:r>
            <a:r>
              <a:rPr lang="en-GB" dirty="0"/>
              <a:t>the value of a dependent variable based on the value of at least one independent </a:t>
            </a:r>
            <a:r>
              <a:rPr lang="en-GB" dirty="0" smtClean="0"/>
              <a:t>variable</a:t>
            </a:r>
          </a:p>
          <a:p>
            <a:endParaRPr lang="en-IN" dirty="0"/>
          </a:p>
        </p:txBody>
      </p:sp>
      <p:pic>
        <p:nvPicPr>
          <p:cNvPr id="5122" name="Picture 2" descr="Simple Linear Regression in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4" y="2630840"/>
            <a:ext cx="4898163" cy="334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9907" y="5972147"/>
            <a:ext cx="352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Simple Linear Regression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01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6486348"/>
              </p:ext>
            </p:extLst>
          </p:nvPr>
        </p:nvGraphicFramePr>
        <p:xfrm>
          <a:off x="-384629" y="4453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04857" y="445346"/>
            <a:ext cx="54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  <a:r>
              <a:rPr lang="en-GB" dirty="0" smtClean="0"/>
              <a:t>A </a:t>
            </a:r>
            <a:r>
              <a:rPr lang="en-GB" dirty="0"/>
              <a:t>linear regression model with a </a:t>
            </a:r>
            <a:r>
              <a:rPr lang="en-GB" b="1" dirty="0"/>
              <a:t>single</a:t>
            </a:r>
            <a:r>
              <a:rPr lang="en-GB" dirty="0"/>
              <a:t> explanatory variable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03403" y="1405864"/>
            <a:ext cx="563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  <a:r>
              <a:rPr lang="en-GB" dirty="0" smtClean="0"/>
              <a:t>A </a:t>
            </a:r>
            <a:r>
              <a:rPr lang="en-GB" dirty="0"/>
              <a:t>linear regression model with </a:t>
            </a:r>
            <a:r>
              <a:rPr lang="en-GB" dirty="0"/>
              <a:t> </a:t>
            </a:r>
            <a:r>
              <a:rPr lang="en-GB" b="1" dirty="0" smtClean="0"/>
              <a:t>multiple</a:t>
            </a:r>
            <a:r>
              <a:rPr lang="en-GB" dirty="0" smtClean="0"/>
              <a:t> </a:t>
            </a:r>
            <a:r>
              <a:rPr lang="en-GB" dirty="0"/>
              <a:t>explanatory variable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03403" y="2240422"/>
            <a:ext cx="585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the relationship </a:t>
            </a:r>
            <a:r>
              <a:rPr lang="en-GB" dirty="0"/>
              <a:t>between the independent variable x and dependent variable y is </a:t>
            </a:r>
            <a:r>
              <a:rPr lang="en-GB" dirty="0" smtClean="0"/>
              <a:t>modelled </a:t>
            </a:r>
            <a:r>
              <a:rPr lang="en-GB" dirty="0"/>
              <a:t>as an nth degree </a:t>
            </a:r>
            <a:r>
              <a:rPr lang="en-GB" b="1" dirty="0"/>
              <a:t>polynomial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03403" y="3320564"/>
            <a:ext cx="563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It uses </a:t>
            </a:r>
            <a:r>
              <a:rPr lang="en-GB" dirty="0"/>
              <a:t>a </a:t>
            </a:r>
            <a:r>
              <a:rPr lang="en-GB" b="1" dirty="0"/>
              <a:t>logistic</a:t>
            </a:r>
            <a:r>
              <a:rPr lang="en-GB" dirty="0"/>
              <a:t> function to </a:t>
            </a:r>
            <a:r>
              <a:rPr lang="en-GB" b="1" dirty="0"/>
              <a:t>model</a:t>
            </a:r>
            <a:r>
              <a:rPr lang="en-GB" dirty="0"/>
              <a:t> a binary dependent variable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204855" y="4133263"/>
            <a:ext cx="563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Performs </a:t>
            </a:r>
            <a:r>
              <a:rPr lang="en-IN" dirty="0" smtClean="0"/>
              <a:t>L1</a:t>
            </a:r>
            <a:r>
              <a:rPr lang="en-IN" dirty="0"/>
              <a:t> </a:t>
            </a:r>
            <a:r>
              <a:rPr lang="en-IN" b="1" dirty="0" smtClean="0"/>
              <a:t>regularization </a:t>
            </a:r>
            <a:r>
              <a:rPr lang="en-IN" dirty="0" smtClean="0"/>
              <a:t>by adding</a:t>
            </a:r>
            <a:r>
              <a:rPr lang="en-GB" dirty="0"/>
              <a:t> penalty equivalent to </a:t>
            </a:r>
            <a:r>
              <a:rPr lang="en-GB" dirty="0" smtClean="0"/>
              <a:t>Absolute value </a:t>
            </a:r>
            <a:r>
              <a:rPr lang="en-GB" dirty="0"/>
              <a:t>of the magnitude of coefficients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203403" y="5112329"/>
            <a:ext cx="563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Performs L2 </a:t>
            </a:r>
            <a:r>
              <a:rPr lang="en-IN" b="1" dirty="0" smtClean="0"/>
              <a:t>regularization </a:t>
            </a:r>
            <a:r>
              <a:rPr lang="en-IN" dirty="0" smtClean="0"/>
              <a:t>by adding</a:t>
            </a:r>
            <a:r>
              <a:rPr lang="en-GB" dirty="0"/>
              <a:t> penalty equivalent to square of the magnitude of coefficients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1240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Helvetica Neue</vt:lpstr>
      <vt:lpstr>Raleway</vt:lpstr>
      <vt:lpstr>Wingdings</vt:lpstr>
      <vt:lpstr>Retrospect</vt:lpstr>
      <vt:lpstr>Machine Learning</vt:lpstr>
      <vt:lpstr>What is  Machine Learning?</vt:lpstr>
      <vt:lpstr>When Do We Use Machine Learning?</vt:lpstr>
      <vt:lpstr>Why Now?</vt:lpstr>
      <vt:lpstr>Where Machine learning Stands</vt:lpstr>
      <vt:lpstr>Branches of Machine Learning</vt:lpstr>
      <vt:lpstr>Types of Machine Learning</vt:lpstr>
      <vt:lpstr>Introduction to Regression Analysis</vt:lpstr>
      <vt:lpstr>PowerPoint Presentation</vt:lpstr>
      <vt:lpstr>The Linear Regression Equation</vt:lpstr>
      <vt:lpstr>Linear &amp; Logistic Regression</vt:lpstr>
      <vt:lpstr>Ridge &amp; Lasso Regression</vt:lpstr>
      <vt:lpstr>Evaluate the Model Results</vt:lpstr>
      <vt:lpstr>R-Square</vt:lpstr>
      <vt:lpstr>R-Square - limitations</vt:lpstr>
      <vt:lpstr>R-Square - Formula</vt:lpstr>
      <vt:lpstr>Adjusted R Square</vt:lpstr>
      <vt:lpstr>Adjusted R Square - Formula</vt:lpstr>
      <vt:lpstr>Over Fitting &amp; Under fitting</vt:lpstr>
      <vt:lpstr>Over Fitting &amp; Under fitting</vt:lpstr>
      <vt:lpstr>Avoiding Over fitting &amp; Under fitting</vt:lpstr>
      <vt:lpstr>The Big Picture</vt:lpstr>
      <vt:lpstr>Assumptions of Linear Regression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Saravana Ayyappa</dc:creator>
  <cp:lastModifiedBy>Saravana Ayyappa</cp:lastModifiedBy>
  <cp:revision>72</cp:revision>
  <dcterms:created xsi:type="dcterms:W3CDTF">2020-05-07T09:51:48Z</dcterms:created>
  <dcterms:modified xsi:type="dcterms:W3CDTF">2020-05-07T13:17:30Z</dcterms:modified>
</cp:coreProperties>
</file>