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9" r:id="rId5"/>
    <p:sldId id="261" r:id="rId6"/>
    <p:sldId id="263" r:id="rId7"/>
    <p:sldId id="262" r:id="rId8"/>
    <p:sldId id="276" r:id="rId9"/>
    <p:sldId id="265" r:id="rId10"/>
    <p:sldId id="266" r:id="rId11"/>
    <p:sldId id="277" r:id="rId12"/>
    <p:sldId id="282" r:id="rId13"/>
    <p:sldId id="283" r:id="rId14"/>
    <p:sldId id="267" r:id="rId15"/>
    <p:sldId id="268" r:id="rId16"/>
    <p:sldId id="269" r:id="rId17"/>
    <p:sldId id="270" r:id="rId18"/>
    <p:sldId id="271" r:id="rId19"/>
    <p:sldId id="273" r:id="rId20"/>
    <p:sldId id="274" r:id="rId21"/>
    <p:sldId id="279" r:id="rId22"/>
    <p:sldId id="280" r:id="rId23"/>
    <p:sldId id="281" r:id="rId24"/>
    <p:sldId id="275" r:id="rId25"/>
    <p:sldId id="272"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80C132-B05A-4A6C-AEEF-C794E53D5026}"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68E0-911E-4FB5-8FD3-DC177CAB5A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184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0C132-B05A-4A6C-AEEF-C794E53D5026}"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68E0-911E-4FB5-8FD3-DC177CAB5A89}" type="slidenum">
              <a:rPr lang="en-IN" smtClean="0"/>
              <a:t>‹#›</a:t>
            </a:fld>
            <a:endParaRPr lang="en-IN"/>
          </a:p>
        </p:txBody>
      </p:sp>
    </p:spTree>
    <p:extLst>
      <p:ext uri="{BB962C8B-B14F-4D97-AF65-F5344CB8AC3E}">
        <p14:creationId xmlns:p14="http://schemas.microsoft.com/office/powerpoint/2010/main" val="2370112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0C132-B05A-4A6C-AEEF-C794E53D5026}"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68E0-911E-4FB5-8FD3-DC177CAB5A89}" type="slidenum">
              <a:rPr lang="en-IN" smtClean="0"/>
              <a:t>‹#›</a:t>
            </a:fld>
            <a:endParaRPr lang="en-IN"/>
          </a:p>
        </p:txBody>
      </p:sp>
    </p:spTree>
    <p:extLst>
      <p:ext uri="{BB962C8B-B14F-4D97-AF65-F5344CB8AC3E}">
        <p14:creationId xmlns:p14="http://schemas.microsoft.com/office/powerpoint/2010/main" val="312488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80C132-B05A-4A6C-AEEF-C794E53D5026}"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68E0-911E-4FB5-8FD3-DC177CAB5A89}" type="slidenum">
              <a:rPr lang="en-IN" smtClean="0"/>
              <a:t>‹#›</a:t>
            </a:fld>
            <a:endParaRPr lang="en-IN"/>
          </a:p>
        </p:txBody>
      </p:sp>
    </p:spTree>
    <p:extLst>
      <p:ext uri="{BB962C8B-B14F-4D97-AF65-F5344CB8AC3E}">
        <p14:creationId xmlns:p14="http://schemas.microsoft.com/office/powerpoint/2010/main" val="216439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80C132-B05A-4A6C-AEEF-C794E53D5026}" type="datetimeFigureOut">
              <a:rPr lang="en-IN" smtClean="0"/>
              <a:t>03-08-2019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F68E0-911E-4FB5-8FD3-DC177CAB5A8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62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80C132-B05A-4A6C-AEEF-C794E53D5026}" type="datetimeFigureOut">
              <a:rPr lang="en-IN" smtClean="0"/>
              <a:t>03-08-2019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F68E0-911E-4FB5-8FD3-DC177CAB5A89}" type="slidenum">
              <a:rPr lang="en-IN" smtClean="0"/>
              <a:t>‹#›</a:t>
            </a:fld>
            <a:endParaRPr lang="en-IN"/>
          </a:p>
        </p:txBody>
      </p:sp>
    </p:spTree>
    <p:extLst>
      <p:ext uri="{BB962C8B-B14F-4D97-AF65-F5344CB8AC3E}">
        <p14:creationId xmlns:p14="http://schemas.microsoft.com/office/powerpoint/2010/main" val="155331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80C132-B05A-4A6C-AEEF-C794E53D5026}" type="datetimeFigureOut">
              <a:rPr lang="en-IN" smtClean="0"/>
              <a:t>03-08-2019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2F68E0-911E-4FB5-8FD3-DC177CAB5A89}" type="slidenum">
              <a:rPr lang="en-IN" smtClean="0"/>
              <a:t>‹#›</a:t>
            </a:fld>
            <a:endParaRPr lang="en-IN"/>
          </a:p>
        </p:txBody>
      </p:sp>
    </p:spTree>
    <p:extLst>
      <p:ext uri="{BB962C8B-B14F-4D97-AF65-F5344CB8AC3E}">
        <p14:creationId xmlns:p14="http://schemas.microsoft.com/office/powerpoint/2010/main" val="316986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80C132-B05A-4A6C-AEEF-C794E53D5026}" type="datetimeFigureOut">
              <a:rPr lang="en-IN" smtClean="0"/>
              <a:t>03-08-2019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2F68E0-911E-4FB5-8FD3-DC177CAB5A89}" type="slidenum">
              <a:rPr lang="en-IN" smtClean="0"/>
              <a:t>‹#›</a:t>
            </a:fld>
            <a:endParaRPr lang="en-IN"/>
          </a:p>
        </p:txBody>
      </p:sp>
    </p:spTree>
    <p:extLst>
      <p:ext uri="{BB962C8B-B14F-4D97-AF65-F5344CB8AC3E}">
        <p14:creationId xmlns:p14="http://schemas.microsoft.com/office/powerpoint/2010/main" val="276778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80C132-B05A-4A6C-AEEF-C794E53D5026}" type="datetimeFigureOut">
              <a:rPr lang="en-IN" smtClean="0"/>
              <a:t>03-08-2019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E2F68E0-911E-4FB5-8FD3-DC177CAB5A89}" type="slidenum">
              <a:rPr lang="en-IN" smtClean="0"/>
              <a:t>‹#›</a:t>
            </a:fld>
            <a:endParaRPr lang="en-IN"/>
          </a:p>
        </p:txBody>
      </p:sp>
    </p:spTree>
    <p:extLst>
      <p:ext uri="{BB962C8B-B14F-4D97-AF65-F5344CB8AC3E}">
        <p14:creationId xmlns:p14="http://schemas.microsoft.com/office/powerpoint/2010/main" val="38929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180C132-B05A-4A6C-AEEF-C794E53D5026}" type="datetimeFigureOut">
              <a:rPr lang="en-IN" smtClean="0"/>
              <a:t>03-08-2019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2F68E0-911E-4FB5-8FD3-DC177CAB5A89}" type="slidenum">
              <a:rPr lang="en-IN" smtClean="0"/>
              <a:t>‹#›</a:t>
            </a:fld>
            <a:endParaRPr lang="en-IN"/>
          </a:p>
        </p:txBody>
      </p:sp>
    </p:spTree>
    <p:extLst>
      <p:ext uri="{BB962C8B-B14F-4D97-AF65-F5344CB8AC3E}">
        <p14:creationId xmlns:p14="http://schemas.microsoft.com/office/powerpoint/2010/main" val="310505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80C132-B05A-4A6C-AEEF-C794E53D5026}" type="datetimeFigureOut">
              <a:rPr lang="en-IN" smtClean="0"/>
              <a:t>03-08-2019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F68E0-911E-4FB5-8FD3-DC177CAB5A89}" type="slidenum">
              <a:rPr lang="en-IN" smtClean="0"/>
              <a:t>‹#›</a:t>
            </a:fld>
            <a:endParaRPr lang="en-IN"/>
          </a:p>
        </p:txBody>
      </p:sp>
    </p:spTree>
    <p:extLst>
      <p:ext uri="{BB962C8B-B14F-4D97-AF65-F5344CB8AC3E}">
        <p14:creationId xmlns:p14="http://schemas.microsoft.com/office/powerpoint/2010/main" val="82706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80C132-B05A-4A6C-AEEF-C794E53D5026}" type="datetimeFigureOut">
              <a:rPr lang="en-IN" smtClean="0"/>
              <a:t>03-08-2019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2F68E0-911E-4FB5-8FD3-DC177CAB5A8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722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Information_gain_in_decision_tre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Tree Based Algorithms</a:t>
            </a:r>
            <a:endParaRPr lang="en-IN" dirty="0"/>
          </a:p>
        </p:txBody>
      </p:sp>
      <p:sp>
        <p:nvSpPr>
          <p:cNvPr id="3" name="Subtitle 2"/>
          <p:cNvSpPr>
            <a:spLocks noGrp="1"/>
          </p:cNvSpPr>
          <p:nvPr>
            <p:ph type="subTitle" idx="1"/>
          </p:nvPr>
        </p:nvSpPr>
        <p:spPr/>
        <p:txBody>
          <a:bodyPr/>
          <a:lstStyle/>
          <a:p>
            <a:r>
              <a:rPr lang="en-GB" dirty="0"/>
              <a:t>Saravana</a:t>
            </a:r>
            <a:endParaRPr lang="en-IN" dirty="0"/>
          </a:p>
        </p:txBody>
      </p:sp>
    </p:spTree>
    <p:extLst>
      <p:ext uri="{BB962C8B-B14F-4D97-AF65-F5344CB8AC3E}">
        <p14:creationId xmlns:p14="http://schemas.microsoft.com/office/powerpoint/2010/main" val="643249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Gain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a:t>Determine the attribute that best classifies the training data </a:t>
            </a:r>
          </a:p>
          <a:p>
            <a:pPr>
              <a:buFont typeface="Wingdings" panose="05000000000000000000" pitchFamily="2" charset="2"/>
              <a:buChar char="Ø"/>
            </a:pPr>
            <a:r>
              <a:rPr lang="en-GB" dirty="0"/>
              <a:t>Use this attribute at the root of the tree </a:t>
            </a:r>
          </a:p>
          <a:p>
            <a:pPr>
              <a:buFont typeface="Wingdings" panose="05000000000000000000" pitchFamily="2" charset="2"/>
              <a:buChar char="Ø"/>
            </a:pPr>
            <a:r>
              <a:rPr lang="en-GB" dirty="0"/>
              <a:t>Repeat this process at for each branch</a:t>
            </a:r>
          </a:p>
          <a:p>
            <a:pPr marL="0" indent="0">
              <a:buNone/>
            </a:pPr>
            <a:endParaRPr lang="en-GB" dirty="0"/>
          </a:p>
          <a:p>
            <a:pPr marL="0" indent="0">
              <a:buNone/>
            </a:pPr>
            <a:r>
              <a:rPr lang="en-GB" dirty="0"/>
              <a:t>So how do we choose the best attribute - attribute with the highest </a:t>
            </a:r>
            <a:r>
              <a:rPr lang="en-GB" b="1" i="1" dirty="0"/>
              <a:t>information gain </a:t>
            </a:r>
            <a:r>
              <a:rPr lang="en-GB" dirty="0"/>
              <a:t>in </a:t>
            </a:r>
            <a:r>
              <a:rPr lang="en-GB" b="1" i="1" dirty="0"/>
              <a:t>ID3</a:t>
            </a:r>
          </a:p>
          <a:p>
            <a:pPr marL="0" indent="0">
              <a:buNone/>
            </a:pPr>
            <a:endParaRPr lang="en-GB" b="1" i="1" dirty="0"/>
          </a:p>
          <a:p>
            <a:pPr>
              <a:buFont typeface="Wingdings" panose="05000000000000000000" pitchFamily="2" charset="2"/>
              <a:buChar char="q"/>
            </a:pPr>
            <a:r>
              <a:rPr lang="en-GB" dirty="0"/>
              <a:t>If all examples are positive or all are negative then entropy will be </a:t>
            </a:r>
            <a:r>
              <a:rPr lang="en-GB" b="1" i="1" dirty="0"/>
              <a:t>zero </a:t>
            </a:r>
            <a:r>
              <a:rPr lang="en-GB" dirty="0"/>
              <a:t>i.e., low.</a:t>
            </a:r>
          </a:p>
          <a:p>
            <a:pPr>
              <a:buFont typeface="Wingdings" panose="05000000000000000000" pitchFamily="2" charset="2"/>
              <a:buChar char="q"/>
            </a:pPr>
            <a:r>
              <a:rPr lang="en-GB" dirty="0"/>
              <a:t>If half of the examples are of positive class and half are of negative class then entropy is </a:t>
            </a:r>
            <a:r>
              <a:rPr lang="en-GB" b="1" dirty="0"/>
              <a:t>one </a:t>
            </a:r>
            <a:r>
              <a:rPr lang="en-GB" dirty="0"/>
              <a:t>i.e., high.</a:t>
            </a:r>
          </a:p>
          <a:p>
            <a:pPr marL="0" indent="0">
              <a:buNone/>
            </a:pPr>
            <a:endParaRPr lang="en-GB" b="1" i="1" dirty="0"/>
          </a:p>
          <a:p>
            <a:pPr marL="0" indent="0">
              <a:buNone/>
            </a:pPr>
            <a:endParaRPr lang="en-IN" dirty="0"/>
          </a:p>
        </p:txBody>
      </p:sp>
    </p:spTree>
    <p:extLst>
      <p:ext uri="{BB962C8B-B14F-4D97-AF65-F5344CB8AC3E}">
        <p14:creationId xmlns:p14="http://schemas.microsoft.com/office/powerpoint/2010/main" val="1638530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weather data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40" y="1254035"/>
            <a:ext cx="3723912" cy="44582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290174" y="1873839"/>
            <a:ext cx="3190875" cy="1438275"/>
          </a:xfrm>
          <a:prstGeom prst="rect">
            <a:avLst/>
          </a:prstGeom>
        </p:spPr>
      </p:pic>
      <p:pic>
        <p:nvPicPr>
          <p:cNvPr id="5" name="Picture 4"/>
          <p:cNvPicPr>
            <a:picLocks noChangeAspect="1"/>
          </p:cNvPicPr>
          <p:nvPr/>
        </p:nvPicPr>
        <p:blipFill>
          <a:blip r:embed="rId4"/>
          <a:stretch>
            <a:fillRect/>
          </a:stretch>
        </p:blipFill>
        <p:spPr>
          <a:xfrm>
            <a:off x="6534831" y="3982538"/>
            <a:ext cx="2257425" cy="800100"/>
          </a:xfrm>
          <a:prstGeom prst="rect">
            <a:avLst/>
          </a:prstGeom>
        </p:spPr>
      </p:pic>
    </p:spTree>
    <p:extLst>
      <p:ext uri="{BB962C8B-B14F-4D97-AF65-F5344CB8AC3E}">
        <p14:creationId xmlns:p14="http://schemas.microsoft.com/office/powerpoint/2010/main" val="88696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0778A1-39A5-4E7E-8CF5-7AA3D18E206B}"/>
              </a:ext>
            </a:extLst>
          </p:cNvPr>
          <p:cNvGraphicFramePr>
            <a:graphicFrameLocks noGrp="1"/>
          </p:cNvGraphicFramePr>
          <p:nvPr>
            <p:extLst>
              <p:ext uri="{D42A27DB-BD31-4B8C-83A1-F6EECF244321}">
                <p14:modId xmlns:p14="http://schemas.microsoft.com/office/powerpoint/2010/main" val="3443763009"/>
              </p:ext>
            </p:extLst>
          </p:nvPr>
        </p:nvGraphicFramePr>
        <p:xfrm>
          <a:off x="2091668" y="1185862"/>
          <a:ext cx="2556534" cy="4022726"/>
        </p:xfrm>
        <a:graphic>
          <a:graphicData uri="http://schemas.openxmlformats.org/drawingml/2006/table">
            <a:tbl>
              <a:tblPr/>
              <a:tblGrid>
                <a:gridCol w="426089">
                  <a:extLst>
                    <a:ext uri="{9D8B030D-6E8A-4147-A177-3AD203B41FA5}">
                      <a16:colId xmlns:a16="http://schemas.microsoft.com/office/drawing/2014/main" val="460784915"/>
                    </a:ext>
                  </a:extLst>
                </a:gridCol>
                <a:gridCol w="426089">
                  <a:extLst>
                    <a:ext uri="{9D8B030D-6E8A-4147-A177-3AD203B41FA5}">
                      <a16:colId xmlns:a16="http://schemas.microsoft.com/office/drawing/2014/main" val="3477512749"/>
                    </a:ext>
                  </a:extLst>
                </a:gridCol>
                <a:gridCol w="426089">
                  <a:extLst>
                    <a:ext uri="{9D8B030D-6E8A-4147-A177-3AD203B41FA5}">
                      <a16:colId xmlns:a16="http://schemas.microsoft.com/office/drawing/2014/main" val="1343172008"/>
                    </a:ext>
                  </a:extLst>
                </a:gridCol>
                <a:gridCol w="426089">
                  <a:extLst>
                    <a:ext uri="{9D8B030D-6E8A-4147-A177-3AD203B41FA5}">
                      <a16:colId xmlns:a16="http://schemas.microsoft.com/office/drawing/2014/main" val="2614942517"/>
                    </a:ext>
                  </a:extLst>
                </a:gridCol>
                <a:gridCol w="426089">
                  <a:extLst>
                    <a:ext uri="{9D8B030D-6E8A-4147-A177-3AD203B41FA5}">
                      <a16:colId xmlns:a16="http://schemas.microsoft.com/office/drawing/2014/main" val="2295486643"/>
                    </a:ext>
                  </a:extLst>
                </a:gridCol>
                <a:gridCol w="426089">
                  <a:extLst>
                    <a:ext uri="{9D8B030D-6E8A-4147-A177-3AD203B41FA5}">
                      <a16:colId xmlns:a16="http://schemas.microsoft.com/office/drawing/2014/main" val="436208881"/>
                    </a:ext>
                  </a:extLst>
                </a:gridCol>
              </a:tblGrid>
              <a:tr h="241062">
                <a:tc>
                  <a:txBody>
                    <a:bodyPr/>
                    <a:lstStyle/>
                    <a:p>
                      <a:pPr algn="ctr" fontAlgn="base"/>
                      <a:r>
                        <a:rPr lang="en-IN" sz="800" b="1" cap="all">
                          <a:solidFill>
                            <a:srgbClr val="000000"/>
                          </a:solidFill>
                          <a:effectLst/>
                        </a:rPr>
                        <a:t>INDEX</a:t>
                      </a:r>
                    </a:p>
                  </a:txBody>
                  <a:tcPr marL="18833" marR="18833" marT="18833" marB="18833" anchor="ctr">
                    <a:lnL>
                      <a:noFill/>
                    </a:lnL>
                    <a:lnR>
                      <a:noFill/>
                    </a:lnR>
                    <a:lnT>
                      <a:noFill/>
                    </a:lnT>
                    <a:lnB w="635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800" b="1" cap="all">
                          <a:solidFill>
                            <a:srgbClr val="000000"/>
                          </a:solidFill>
                          <a:effectLst/>
                        </a:rPr>
                        <a:t>A</a:t>
                      </a:r>
                    </a:p>
                  </a:txBody>
                  <a:tcPr marL="18833" marR="18833" marT="18833" marB="18833" anchor="ctr">
                    <a:lnL>
                      <a:noFill/>
                    </a:lnL>
                    <a:lnR>
                      <a:noFill/>
                    </a:lnR>
                    <a:lnT>
                      <a:noFill/>
                    </a:lnT>
                    <a:lnB w="635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800" b="1" cap="all">
                          <a:solidFill>
                            <a:srgbClr val="000000"/>
                          </a:solidFill>
                          <a:effectLst/>
                        </a:rPr>
                        <a:t>B</a:t>
                      </a:r>
                    </a:p>
                  </a:txBody>
                  <a:tcPr marL="18833" marR="18833" marT="18833" marB="18833" anchor="ctr">
                    <a:lnL>
                      <a:noFill/>
                    </a:lnL>
                    <a:lnR>
                      <a:noFill/>
                    </a:lnR>
                    <a:lnT>
                      <a:noFill/>
                    </a:lnT>
                    <a:lnB w="635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800" b="1" cap="all">
                          <a:solidFill>
                            <a:srgbClr val="000000"/>
                          </a:solidFill>
                          <a:effectLst/>
                        </a:rPr>
                        <a:t>C</a:t>
                      </a:r>
                    </a:p>
                  </a:txBody>
                  <a:tcPr marL="18833" marR="18833" marT="18833" marB="18833" anchor="ctr">
                    <a:lnL>
                      <a:noFill/>
                    </a:lnL>
                    <a:lnR>
                      <a:noFill/>
                    </a:lnR>
                    <a:lnT>
                      <a:noFill/>
                    </a:lnT>
                    <a:lnB w="635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800" b="1" cap="all">
                          <a:solidFill>
                            <a:srgbClr val="000000"/>
                          </a:solidFill>
                          <a:effectLst/>
                        </a:rPr>
                        <a:t>D</a:t>
                      </a:r>
                    </a:p>
                  </a:txBody>
                  <a:tcPr marL="18833" marR="18833" marT="18833" marB="18833" anchor="ctr">
                    <a:lnL>
                      <a:noFill/>
                    </a:lnL>
                    <a:lnR>
                      <a:noFill/>
                    </a:lnR>
                    <a:lnT>
                      <a:noFill/>
                    </a:lnT>
                    <a:lnB w="6350"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800" b="1" cap="all">
                          <a:solidFill>
                            <a:srgbClr val="000000"/>
                          </a:solidFill>
                          <a:effectLst/>
                        </a:rPr>
                        <a:t>E</a:t>
                      </a:r>
                    </a:p>
                  </a:txBody>
                  <a:tcPr marL="18833" marR="18833" marT="18833" marB="18833" anchor="ctr">
                    <a:lnL>
                      <a:noFill/>
                    </a:lnL>
                    <a:lnR>
                      <a:noFill/>
                    </a:lnR>
                    <a:lnT>
                      <a:noFill/>
                    </a:lnT>
                    <a:lnB w="6350"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val="1678448281"/>
                  </a:ext>
                </a:extLst>
              </a:tr>
              <a:tr h="236354">
                <a:tc>
                  <a:txBody>
                    <a:bodyPr/>
                    <a:lstStyle/>
                    <a:p>
                      <a:pPr algn="ctr" fontAlgn="base"/>
                      <a:r>
                        <a:rPr lang="en-IN" sz="800" b="0">
                          <a:effectLst/>
                        </a:rPr>
                        <a:t>1</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4.8</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1.9</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0.2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positive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42829931"/>
                  </a:ext>
                </a:extLst>
              </a:tr>
              <a:tr h="236354">
                <a:tc>
                  <a:txBody>
                    <a:bodyPr/>
                    <a:lstStyle/>
                    <a:p>
                      <a:pPr algn="ctr" fontAlgn="base"/>
                      <a:r>
                        <a:rPr lang="en-IN" sz="800" b="0" dirty="0">
                          <a:effectLst/>
                        </a:rPr>
                        <a:t>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1.6</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positive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239120175"/>
                  </a:ext>
                </a:extLst>
              </a:tr>
              <a:tr h="236354">
                <a:tc>
                  <a:txBody>
                    <a:bodyPr/>
                    <a:lstStyle/>
                    <a:p>
                      <a:pPr algn="ctr" fontAlgn="base"/>
                      <a:r>
                        <a:rPr lang="en-IN" sz="800" b="0">
                          <a:effectLst/>
                        </a:rPr>
                        <a:t>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1.6</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0.2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positive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612135060"/>
                  </a:ext>
                </a:extLst>
              </a:tr>
              <a:tr h="236354">
                <a:tc>
                  <a:txBody>
                    <a:bodyPr/>
                    <a:lstStyle/>
                    <a:p>
                      <a:pPr algn="ctr" fontAlgn="base"/>
                      <a:r>
                        <a:rPr lang="en-IN" sz="800" b="0">
                          <a:effectLst/>
                        </a:rPr>
                        <a:t>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5.2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0.2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positive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398080635"/>
                  </a:ext>
                </a:extLst>
              </a:tr>
              <a:tr h="236354">
                <a:tc>
                  <a:txBody>
                    <a:bodyPr/>
                    <a:lstStyle/>
                    <a:p>
                      <a:pPr algn="ctr" fontAlgn="base"/>
                      <a:r>
                        <a:rPr lang="en-IN" sz="800" b="0">
                          <a:effectLst/>
                        </a:rPr>
                        <a:t>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5.2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0.2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positive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74108573"/>
                  </a:ext>
                </a:extLst>
              </a:tr>
              <a:tr h="236354">
                <a:tc>
                  <a:txBody>
                    <a:bodyPr/>
                    <a:lstStyle/>
                    <a:p>
                      <a:pPr algn="ctr" fontAlgn="base"/>
                      <a:r>
                        <a:rPr lang="en-IN" sz="800" b="0">
                          <a:effectLst/>
                        </a:rPr>
                        <a:t>6</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4.7</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1.6</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0.2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positive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40996979"/>
                  </a:ext>
                </a:extLst>
              </a:tr>
              <a:tr h="236354">
                <a:tc>
                  <a:txBody>
                    <a:bodyPr/>
                    <a:lstStyle/>
                    <a:p>
                      <a:pPr algn="ctr" fontAlgn="base"/>
                      <a:r>
                        <a:rPr lang="en-IN" sz="800" b="0">
                          <a:effectLst/>
                        </a:rPr>
                        <a:t>7</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4.8</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3.1</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1.6</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0.2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positive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063171741"/>
                  </a:ext>
                </a:extLst>
              </a:tr>
              <a:tr h="236354">
                <a:tc>
                  <a:txBody>
                    <a:bodyPr/>
                    <a:lstStyle/>
                    <a:p>
                      <a:pPr algn="ctr" fontAlgn="base"/>
                      <a:r>
                        <a:rPr lang="en-IN" sz="800" b="0">
                          <a:effectLst/>
                        </a:rPr>
                        <a:t>8</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5.4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0.4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positive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813353891"/>
                  </a:ext>
                </a:extLst>
              </a:tr>
              <a:tr h="236354">
                <a:tc>
                  <a:txBody>
                    <a:bodyPr/>
                    <a:lstStyle/>
                    <a:p>
                      <a:pPr algn="ctr" fontAlgn="base"/>
                      <a:r>
                        <a:rPr lang="en-IN" sz="800" b="0">
                          <a:effectLst/>
                        </a:rPr>
                        <a:t>9</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7</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4.7</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negative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257963294"/>
                  </a:ext>
                </a:extLst>
              </a:tr>
              <a:tr h="236354">
                <a:tc>
                  <a:txBody>
                    <a:bodyPr/>
                    <a:lstStyle/>
                    <a:p>
                      <a:pPr algn="ctr" fontAlgn="base"/>
                      <a:r>
                        <a:rPr lang="en-IN" sz="800" b="0">
                          <a:effectLst/>
                        </a:rPr>
                        <a:t>10</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6.4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4.7</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negative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990070178"/>
                  </a:ext>
                </a:extLst>
              </a:tr>
              <a:tr h="236354">
                <a:tc>
                  <a:txBody>
                    <a:bodyPr/>
                    <a:lstStyle/>
                    <a:p>
                      <a:pPr algn="ctr" fontAlgn="base"/>
                      <a:r>
                        <a:rPr lang="en-IN" sz="800" b="0">
                          <a:effectLst/>
                        </a:rPr>
                        <a:t>11</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6.9</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3.1</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4.9</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negative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594118370"/>
                  </a:ext>
                </a:extLst>
              </a:tr>
              <a:tr h="236354">
                <a:tc>
                  <a:txBody>
                    <a:bodyPr/>
                    <a:lstStyle/>
                    <a:p>
                      <a:pPr algn="ctr" fontAlgn="base"/>
                      <a:r>
                        <a:rPr lang="en-IN" sz="800" b="0">
                          <a:effectLst/>
                        </a:rPr>
                        <a:t>12</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5.5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2.3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negative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107358141"/>
                  </a:ext>
                </a:extLst>
              </a:tr>
              <a:tr h="236354">
                <a:tc>
                  <a:txBody>
                    <a:bodyPr/>
                    <a:lstStyle/>
                    <a:p>
                      <a:pPr algn="ctr" fontAlgn="base"/>
                      <a:r>
                        <a:rPr lang="en-IN" sz="800" b="0">
                          <a:effectLst/>
                        </a:rPr>
                        <a:t>13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6.5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2.8</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4.6</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negative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251190484"/>
                  </a:ext>
                </a:extLst>
              </a:tr>
              <a:tr h="236354">
                <a:tc>
                  <a:txBody>
                    <a:bodyPr/>
                    <a:lstStyle/>
                    <a:p>
                      <a:pPr algn="ctr" fontAlgn="base"/>
                      <a:r>
                        <a:rPr lang="en-IN" sz="800" b="0">
                          <a:effectLst/>
                        </a:rPr>
                        <a:t>14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5.7</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2.8</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negative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223181073"/>
                  </a:ext>
                </a:extLst>
              </a:tr>
              <a:tr h="236354">
                <a:tc>
                  <a:txBody>
                    <a:bodyPr/>
                    <a:lstStyle/>
                    <a:p>
                      <a:pPr algn="ctr" fontAlgn="base"/>
                      <a:r>
                        <a:rPr lang="en-IN" sz="800" b="0">
                          <a:effectLst/>
                        </a:rPr>
                        <a:t>15</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6.3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3.3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4.7</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1.6</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800" b="0">
                          <a:effectLst/>
                        </a:rPr>
                        <a:t>negative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41001679"/>
                  </a:ext>
                </a:extLst>
              </a:tr>
              <a:tr h="236354">
                <a:tc>
                  <a:txBody>
                    <a:bodyPr/>
                    <a:lstStyle/>
                    <a:p>
                      <a:pPr algn="ctr" fontAlgn="base"/>
                      <a:r>
                        <a:rPr lang="en-IN" sz="800" b="0">
                          <a:effectLst/>
                        </a:rPr>
                        <a:t>16</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800" b="0">
                          <a:effectLst/>
                        </a:rPr>
                        <a:t>4.9</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800" b="0">
                          <a:effectLst/>
                        </a:rPr>
                        <a:t>2.4</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800" b="0">
                          <a:effectLst/>
                        </a:rPr>
                        <a:t>3.3</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800" b="0">
                          <a:effectLst/>
                        </a:rPr>
                        <a:t>1</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800" b="0" dirty="0">
                          <a:effectLst/>
                        </a:rPr>
                        <a:t>negative</a:t>
                      </a:r>
                    </a:p>
                  </a:txBody>
                  <a:tcPr marL="32958" marR="32958" marT="16479" marB="16479" anchor="ctr">
                    <a:lnL>
                      <a:noFill/>
                    </a:lnL>
                    <a:lnR>
                      <a:noFill/>
                    </a:lnR>
                    <a:lnT w="6350"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151625187"/>
                  </a:ext>
                </a:extLst>
              </a:tr>
            </a:tbl>
          </a:graphicData>
        </a:graphic>
      </p:graphicFrame>
      <p:pic>
        <p:nvPicPr>
          <p:cNvPr id="3" name="Picture 2">
            <a:extLst>
              <a:ext uri="{FF2B5EF4-FFF2-40B4-BE49-F238E27FC236}">
                <a16:creationId xmlns:a16="http://schemas.microsoft.com/office/drawing/2014/main" id="{BB91EC5E-4849-4690-9AFF-72F96E737094}"/>
              </a:ext>
            </a:extLst>
          </p:cNvPr>
          <p:cNvPicPr>
            <a:picLocks noChangeAspect="1"/>
          </p:cNvPicPr>
          <p:nvPr/>
        </p:nvPicPr>
        <p:blipFill>
          <a:blip r:embed="rId2"/>
          <a:stretch>
            <a:fillRect/>
          </a:stretch>
        </p:blipFill>
        <p:spPr>
          <a:xfrm>
            <a:off x="5600700" y="2679591"/>
            <a:ext cx="4338637" cy="1035267"/>
          </a:xfrm>
          <a:prstGeom prst="rect">
            <a:avLst/>
          </a:prstGeom>
        </p:spPr>
      </p:pic>
    </p:spTree>
    <p:extLst>
      <p:ext uri="{BB962C8B-B14F-4D97-AF65-F5344CB8AC3E}">
        <p14:creationId xmlns:p14="http://schemas.microsoft.com/office/powerpoint/2010/main" val="28223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E640B2-EEC8-433A-A5BE-7B140B2F0CF5}"/>
              </a:ext>
            </a:extLst>
          </p:cNvPr>
          <p:cNvPicPr>
            <a:picLocks noChangeAspect="1"/>
          </p:cNvPicPr>
          <p:nvPr/>
        </p:nvPicPr>
        <p:blipFill>
          <a:blip r:embed="rId2"/>
          <a:stretch>
            <a:fillRect/>
          </a:stretch>
        </p:blipFill>
        <p:spPr>
          <a:xfrm>
            <a:off x="1662112" y="700087"/>
            <a:ext cx="8867775" cy="5457825"/>
          </a:xfrm>
          <a:prstGeom prst="rect">
            <a:avLst/>
          </a:prstGeom>
        </p:spPr>
      </p:pic>
    </p:spTree>
    <p:extLst>
      <p:ext uri="{BB962C8B-B14F-4D97-AF65-F5344CB8AC3E}">
        <p14:creationId xmlns:p14="http://schemas.microsoft.com/office/powerpoint/2010/main" val="2072991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IN" dirty="0"/>
          </a:p>
        </p:txBody>
      </p:sp>
      <p:sp>
        <p:nvSpPr>
          <p:cNvPr id="3" name="Content Placeholder 2"/>
          <p:cNvSpPr>
            <a:spLocks noGrp="1"/>
          </p:cNvSpPr>
          <p:nvPr>
            <p:ph idx="1"/>
          </p:nvPr>
        </p:nvSpPr>
        <p:spPr/>
        <p:txBody>
          <a:bodyPr/>
          <a:lstStyle/>
          <a:p>
            <a:r>
              <a:rPr lang="en-GB" dirty="0"/>
              <a:t>It consists of a large number of individual decision trees</a:t>
            </a:r>
          </a:p>
          <a:p>
            <a:r>
              <a:rPr lang="en-GB" dirty="0"/>
              <a:t>Each individual tree in the random forest spits out a class prediction and the class with the most votes becomes our model’s prediction </a:t>
            </a:r>
          </a:p>
          <a:p>
            <a:r>
              <a:rPr lang="en-GB" dirty="0"/>
              <a:t>Instead of the original training data, </a:t>
            </a:r>
          </a:p>
          <a:p>
            <a:r>
              <a:rPr lang="en-GB" dirty="0"/>
              <a:t>we take a random sample of size N with replacement</a:t>
            </a:r>
          </a:p>
          <a:p>
            <a:r>
              <a:rPr lang="en-GB" dirty="0"/>
              <a:t>In random forest, we end up with trees that are not only trained on </a:t>
            </a:r>
          </a:p>
          <a:p>
            <a:r>
              <a:rPr lang="en-GB" dirty="0"/>
              <a:t>different sets of data but also use different features to make decisions</a:t>
            </a:r>
          </a:p>
          <a:p>
            <a:r>
              <a:rPr lang="en-GB" dirty="0"/>
              <a:t>It uses bagging and feature randomness when building each individual tree to try to create an uncorrelated forest of trees</a:t>
            </a:r>
          </a:p>
          <a:p>
            <a:endParaRPr lang="en-IN" dirty="0"/>
          </a:p>
        </p:txBody>
      </p:sp>
      <p:pic>
        <p:nvPicPr>
          <p:cNvPr id="3074" name="Picture 2" descr="https://miro.medium.com/max/500/1*VHDtVaDPNepRglIAv72BFg.jpeg"/>
          <p:cNvPicPr>
            <a:picLocks noChangeAspect="1" noChangeArrowheads="1"/>
          </p:cNvPicPr>
          <p:nvPr/>
        </p:nvPicPr>
        <p:blipFill rotWithShape="1">
          <a:blip r:embed="rId2">
            <a:extLst>
              <a:ext uri="{28A0092B-C50C-407E-A947-70E740481C1C}">
                <a14:useLocalDpi xmlns:a14="http://schemas.microsoft.com/office/drawing/2010/main" val="0"/>
              </a:ext>
            </a:extLst>
          </a:blip>
          <a:srcRect b="11908"/>
          <a:stretch/>
        </p:blipFill>
        <p:spPr bwMode="auto">
          <a:xfrm>
            <a:off x="8830492" y="2982282"/>
            <a:ext cx="2762702" cy="247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49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ENSEMBLE LEARNING</a:t>
            </a:r>
          </a:p>
        </p:txBody>
      </p:sp>
      <p:sp>
        <p:nvSpPr>
          <p:cNvPr id="3" name="Content Placeholder 2"/>
          <p:cNvSpPr>
            <a:spLocks noGrp="1"/>
          </p:cNvSpPr>
          <p:nvPr>
            <p:ph idx="1"/>
          </p:nvPr>
        </p:nvSpPr>
        <p:spPr/>
        <p:txBody>
          <a:bodyPr/>
          <a:lstStyle/>
          <a:p>
            <a:endParaRPr lang="en-GB" dirty="0"/>
          </a:p>
          <a:p>
            <a:r>
              <a:rPr lang="en-GB" dirty="0"/>
              <a:t>Main causes of difference in actual and predicted values are </a:t>
            </a:r>
            <a:r>
              <a:rPr lang="en-GB" b="1" dirty="0"/>
              <a:t>noise, variance, and bias</a:t>
            </a:r>
            <a:r>
              <a:rPr lang="en-GB" dirty="0"/>
              <a:t>.</a:t>
            </a:r>
          </a:p>
          <a:p>
            <a:r>
              <a:rPr lang="en-GB" b="1" dirty="0"/>
              <a:t>Ensemble</a:t>
            </a:r>
            <a:r>
              <a:rPr lang="en-GB" dirty="0"/>
              <a:t> helps to reduce these factors (except noise, which is irreducible error)</a:t>
            </a:r>
          </a:p>
          <a:p>
            <a:endParaRPr lang="en-GB" dirty="0"/>
          </a:p>
          <a:p>
            <a:endParaRPr lang="en-IN" dirty="0"/>
          </a:p>
        </p:txBody>
      </p:sp>
    </p:spTree>
    <p:extLst>
      <p:ext uri="{BB962C8B-B14F-4D97-AF65-F5344CB8AC3E}">
        <p14:creationId xmlns:p14="http://schemas.microsoft.com/office/powerpoint/2010/main" val="3491885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BOOTSTRAPPING</a:t>
            </a:r>
          </a:p>
        </p:txBody>
      </p:sp>
      <p:sp>
        <p:nvSpPr>
          <p:cNvPr id="3" name="Content Placeholder 2"/>
          <p:cNvSpPr>
            <a:spLocks noGrp="1"/>
          </p:cNvSpPr>
          <p:nvPr>
            <p:ph idx="1"/>
          </p:nvPr>
        </p:nvSpPr>
        <p:spPr/>
        <p:txBody>
          <a:bodyPr/>
          <a:lstStyle/>
          <a:p>
            <a:r>
              <a:rPr lang="en-GB" dirty="0"/>
              <a:t>Bootstrap refers to random sampling with replacement</a:t>
            </a:r>
            <a:endParaRPr lang="en-IN" dirty="0"/>
          </a:p>
        </p:txBody>
      </p:sp>
      <p:pic>
        <p:nvPicPr>
          <p:cNvPr id="4098" name="Picture 2" descr="https://miro.medium.com/max/500/1*YYom-NKDaZ-B7RB_891Dg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27" y="2762022"/>
            <a:ext cx="4762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31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a:t>
            </a:r>
          </a:p>
        </p:txBody>
      </p:sp>
      <p:sp>
        <p:nvSpPr>
          <p:cNvPr id="3" name="Content Placeholder 2"/>
          <p:cNvSpPr>
            <a:spLocks noGrp="1"/>
          </p:cNvSpPr>
          <p:nvPr>
            <p:ph idx="1"/>
          </p:nvPr>
        </p:nvSpPr>
        <p:spPr/>
        <p:txBody>
          <a:bodyPr/>
          <a:lstStyle/>
          <a:p>
            <a:r>
              <a:rPr lang="en-GB" dirty="0"/>
              <a:t>Bootstrap Aggregation (or Bagging for short)</a:t>
            </a:r>
          </a:p>
          <a:p>
            <a:r>
              <a:rPr lang="en-GB" dirty="0"/>
              <a:t>Difference between Bagging &amp; Random Forest</a:t>
            </a:r>
          </a:p>
          <a:p>
            <a:endParaRPr lang="en-IN" dirty="0"/>
          </a:p>
        </p:txBody>
      </p:sp>
    </p:spTree>
    <p:extLst>
      <p:ext uri="{BB962C8B-B14F-4D97-AF65-F5344CB8AC3E}">
        <p14:creationId xmlns:p14="http://schemas.microsoft.com/office/powerpoint/2010/main" val="386921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BOOSTING</a:t>
            </a:r>
          </a:p>
        </p:txBody>
      </p:sp>
      <p:sp>
        <p:nvSpPr>
          <p:cNvPr id="3" name="Content Placeholder 2"/>
          <p:cNvSpPr>
            <a:spLocks noGrp="1"/>
          </p:cNvSpPr>
          <p:nvPr>
            <p:ph idx="1"/>
          </p:nvPr>
        </p:nvSpPr>
        <p:spPr>
          <a:xfrm>
            <a:off x="1097280" y="1871859"/>
            <a:ext cx="10058400" cy="4290815"/>
          </a:xfrm>
        </p:spPr>
        <p:txBody>
          <a:bodyPr>
            <a:normAutofit/>
          </a:bodyPr>
          <a:lstStyle/>
          <a:p>
            <a:r>
              <a:rPr lang="en-GB" dirty="0"/>
              <a:t>Boosting refers to a group of algorithms that utilize weighted averages to make weak learners into stronger learners</a:t>
            </a:r>
          </a:p>
          <a:p>
            <a:endParaRPr lang="en-GB" dirty="0"/>
          </a:p>
          <a:p>
            <a:r>
              <a:rPr lang="en-GB" dirty="0"/>
              <a:t>Out of Bag Error</a:t>
            </a:r>
          </a:p>
          <a:p>
            <a:endParaRPr lang="en-GB" dirty="0"/>
          </a:p>
          <a:p>
            <a:pPr marL="0" indent="0">
              <a:buNone/>
            </a:pPr>
            <a:endParaRPr lang="en-GB" dirty="0"/>
          </a:p>
          <a:p>
            <a:pPr marL="0" indent="0">
              <a:buNone/>
            </a:pPr>
            <a:endParaRPr lang="en-GB" dirty="0"/>
          </a:p>
          <a:p>
            <a:pPr marL="0" indent="0">
              <a:buNone/>
            </a:pPr>
            <a:endParaRPr lang="en-GB" dirty="0"/>
          </a:p>
          <a:p>
            <a:r>
              <a:rPr lang="en-GB" dirty="0"/>
              <a:t>Just as we sometimes develop life skills by learning from our mistakes, we can train our model to learn from the errors predicted and improvise the model’s prediction and overall performance</a:t>
            </a:r>
            <a:endParaRPr lang="en-IN" dirty="0"/>
          </a:p>
        </p:txBody>
      </p:sp>
      <p:pic>
        <p:nvPicPr>
          <p:cNvPr id="4" name="Picture 3">
            <a:extLst>
              <a:ext uri="{FF2B5EF4-FFF2-40B4-BE49-F238E27FC236}">
                <a16:creationId xmlns:a16="http://schemas.microsoft.com/office/drawing/2014/main" id="{B1E13626-13D5-40CB-818B-0499EB5E8945}"/>
              </a:ext>
            </a:extLst>
          </p:cNvPr>
          <p:cNvPicPr>
            <a:picLocks noChangeAspect="1"/>
          </p:cNvPicPr>
          <p:nvPr/>
        </p:nvPicPr>
        <p:blipFill>
          <a:blip r:embed="rId2"/>
          <a:stretch>
            <a:fillRect/>
          </a:stretch>
        </p:blipFill>
        <p:spPr>
          <a:xfrm>
            <a:off x="5876924" y="2446503"/>
            <a:ext cx="3781425" cy="2820821"/>
          </a:xfrm>
          <a:prstGeom prst="rect">
            <a:avLst/>
          </a:prstGeom>
        </p:spPr>
      </p:pic>
    </p:spTree>
    <p:extLst>
      <p:ext uri="{BB962C8B-B14F-4D97-AF65-F5344CB8AC3E}">
        <p14:creationId xmlns:p14="http://schemas.microsoft.com/office/powerpoint/2010/main" val="778390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AdaBoost</a:t>
            </a:r>
            <a:endParaRPr lang="en-IN" dirty="0"/>
          </a:p>
        </p:txBody>
      </p:sp>
      <p:pic>
        <p:nvPicPr>
          <p:cNvPr id="4" name="Content Placeholder 3"/>
          <p:cNvPicPr>
            <a:picLocks noGrp="1" noChangeAspect="1"/>
          </p:cNvPicPr>
          <p:nvPr>
            <p:ph idx="1"/>
          </p:nvPr>
        </p:nvPicPr>
        <p:blipFill>
          <a:blip r:embed="rId2"/>
          <a:stretch>
            <a:fillRect/>
          </a:stretch>
        </p:blipFill>
        <p:spPr>
          <a:xfrm>
            <a:off x="6009051" y="1846262"/>
            <a:ext cx="5746750" cy="4022725"/>
          </a:xfrm>
          <a:prstGeom prst="rect">
            <a:avLst/>
          </a:prstGeom>
        </p:spPr>
      </p:pic>
      <p:sp>
        <p:nvSpPr>
          <p:cNvPr id="3" name="Rectangle 2"/>
          <p:cNvSpPr/>
          <p:nvPr/>
        </p:nvSpPr>
        <p:spPr>
          <a:xfrm>
            <a:off x="1097280" y="3059565"/>
            <a:ext cx="4750526" cy="2031325"/>
          </a:xfrm>
          <a:prstGeom prst="rect">
            <a:avLst/>
          </a:prstGeom>
        </p:spPr>
        <p:txBody>
          <a:bodyPr wrap="square">
            <a:spAutoFit/>
          </a:bodyPr>
          <a:lstStyle/>
          <a:p>
            <a:pPr marL="285750" indent="-285750">
              <a:buFont typeface="Wingdings" panose="05000000000000000000" pitchFamily="2" charset="2"/>
              <a:buChar char="q"/>
            </a:pPr>
            <a:r>
              <a:rPr lang="en-GB" dirty="0">
                <a:solidFill>
                  <a:srgbClr val="555555"/>
                </a:solidFill>
                <a:latin typeface="Helvetica Neue"/>
              </a:rPr>
              <a:t>Its built with Decision Stumps</a:t>
            </a:r>
          </a:p>
          <a:p>
            <a:pPr marL="285750" indent="-285750">
              <a:buFont typeface="Wingdings" panose="05000000000000000000" pitchFamily="2" charset="2"/>
              <a:buChar char="q"/>
            </a:pPr>
            <a:r>
              <a:rPr lang="en-GB" dirty="0">
                <a:solidFill>
                  <a:srgbClr val="555555"/>
                </a:solidFill>
                <a:latin typeface="Helvetica Neue"/>
              </a:rPr>
              <a:t>Weighting the observations</a:t>
            </a:r>
          </a:p>
          <a:p>
            <a:pPr marL="285750" indent="-285750">
              <a:buFont typeface="Wingdings" panose="05000000000000000000" pitchFamily="2" charset="2"/>
              <a:buChar char="q"/>
            </a:pPr>
            <a:r>
              <a:rPr lang="en-GB" dirty="0">
                <a:solidFill>
                  <a:srgbClr val="555555"/>
                </a:solidFill>
                <a:latin typeface="Helvetica Neue"/>
              </a:rPr>
              <a:t>Putting more weight on difficult to classify instances and less weight on those already handled well. </a:t>
            </a:r>
          </a:p>
          <a:p>
            <a:pPr marL="285750" indent="-285750">
              <a:buFont typeface="Wingdings" panose="05000000000000000000" pitchFamily="2" charset="2"/>
              <a:buChar char="q"/>
            </a:pPr>
            <a:r>
              <a:rPr lang="en-GB" dirty="0">
                <a:solidFill>
                  <a:srgbClr val="555555"/>
                </a:solidFill>
                <a:latin typeface="Helvetica Neue"/>
              </a:rPr>
              <a:t>New weak learners are added sequentially and making a good prediction</a:t>
            </a:r>
            <a:endParaRPr lang="en-IN" dirty="0"/>
          </a:p>
        </p:txBody>
      </p:sp>
    </p:spTree>
    <p:extLst>
      <p:ext uri="{BB962C8B-B14F-4D97-AF65-F5344CB8AC3E}">
        <p14:creationId xmlns:p14="http://schemas.microsoft.com/office/powerpoint/2010/main" val="384262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0477"/>
            <a:ext cx="10058400" cy="1450757"/>
          </a:xfrm>
        </p:spPr>
        <p:txBody>
          <a:bodyPr/>
          <a:lstStyle/>
          <a:p>
            <a:r>
              <a:rPr lang="en-GB" dirty="0"/>
              <a:t>Decision Tree</a:t>
            </a:r>
            <a:endParaRPr lang="en-IN" dirty="0"/>
          </a:p>
        </p:txBody>
      </p:sp>
      <p:sp>
        <p:nvSpPr>
          <p:cNvPr id="3" name="Content Placeholder 2"/>
          <p:cNvSpPr>
            <a:spLocks noGrp="1"/>
          </p:cNvSpPr>
          <p:nvPr>
            <p:ph idx="1"/>
          </p:nvPr>
        </p:nvSpPr>
        <p:spPr/>
        <p:txBody>
          <a:bodyPr>
            <a:normAutofit/>
          </a:bodyPr>
          <a:lstStyle/>
          <a:p>
            <a:r>
              <a:rPr lang="en-GB" sz="2400" dirty="0"/>
              <a:t>A decision tree is a flowchart-like structure in which each internal node represents a “test” on an attribute (e.g. whether a coin flip comes up heads or tails), each branch represents the outcome of the test, and each leaf node represents a class label (decision taken after computing all attributes). The paths from root to leaf represent classification rules.</a:t>
            </a:r>
            <a:endParaRPr lang="en-IN" sz="2400" dirty="0"/>
          </a:p>
        </p:txBody>
      </p:sp>
      <p:sp>
        <p:nvSpPr>
          <p:cNvPr id="4" name="TextBox 3"/>
          <p:cNvSpPr txBox="1"/>
          <p:nvPr/>
        </p:nvSpPr>
        <p:spPr>
          <a:xfrm>
            <a:off x="4336868" y="4911634"/>
            <a:ext cx="2939143" cy="369332"/>
          </a:xfrm>
          <a:prstGeom prst="rect">
            <a:avLst/>
          </a:prstGeom>
          <a:noFill/>
        </p:spPr>
        <p:txBody>
          <a:bodyPr wrap="square" rtlCol="0">
            <a:spAutoFit/>
          </a:bodyPr>
          <a:lstStyle/>
          <a:p>
            <a:r>
              <a:rPr lang="en-GB" dirty="0"/>
              <a:t>Why Use Decision Tree?</a:t>
            </a:r>
            <a:endParaRPr lang="en-IN" dirty="0"/>
          </a:p>
        </p:txBody>
      </p:sp>
    </p:spTree>
    <p:extLst>
      <p:ext uri="{BB962C8B-B14F-4D97-AF65-F5344CB8AC3E}">
        <p14:creationId xmlns:p14="http://schemas.microsoft.com/office/powerpoint/2010/main" val="251223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Boosting</a:t>
            </a:r>
          </a:p>
        </p:txBody>
      </p:sp>
      <p:sp>
        <p:nvSpPr>
          <p:cNvPr id="3" name="Content Placeholder 2"/>
          <p:cNvSpPr>
            <a:spLocks noGrp="1"/>
          </p:cNvSpPr>
          <p:nvPr>
            <p:ph idx="1"/>
          </p:nvPr>
        </p:nvSpPr>
        <p:spPr>
          <a:xfrm>
            <a:off x="1097280" y="2612570"/>
            <a:ext cx="10058400" cy="3256523"/>
          </a:xfrm>
        </p:spPr>
        <p:txBody>
          <a:bodyPr/>
          <a:lstStyle/>
          <a:p>
            <a:pPr fontAlgn="base"/>
            <a:r>
              <a:rPr lang="en-GB" dirty="0"/>
              <a:t>Most of the magic is described in the name: “Gradient” plus “Boosting”.</a:t>
            </a:r>
          </a:p>
          <a:p>
            <a:pPr fontAlgn="base"/>
            <a:r>
              <a:rPr lang="en-GB" dirty="0"/>
              <a:t>A loss function to be optimized.</a:t>
            </a:r>
          </a:p>
          <a:p>
            <a:pPr fontAlgn="base"/>
            <a:r>
              <a:rPr lang="en-GB" dirty="0"/>
              <a:t>A weak learner to make predictions.</a:t>
            </a:r>
          </a:p>
          <a:p>
            <a:pPr fontAlgn="base"/>
            <a:r>
              <a:rPr lang="en-GB" dirty="0"/>
              <a:t>An additive model to add weak learners to minimize the loss function.</a:t>
            </a:r>
          </a:p>
          <a:p>
            <a:pPr fontAlgn="base"/>
            <a:r>
              <a:rPr lang="en-GB" dirty="0"/>
              <a:t>The gradient is nothing, but the partial derivative of our loss function - so it describes the steepness of our error function</a:t>
            </a:r>
          </a:p>
        </p:txBody>
      </p:sp>
    </p:spTree>
    <p:extLst>
      <p:ext uri="{BB962C8B-B14F-4D97-AF65-F5344CB8AC3E}">
        <p14:creationId xmlns:p14="http://schemas.microsoft.com/office/powerpoint/2010/main" val="3137462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Calculating Gradient Descent</a:t>
            </a:r>
            <a:endParaRPr lang="en-IN" dirty="0"/>
          </a:p>
        </p:txBody>
      </p:sp>
      <p:sp>
        <p:nvSpPr>
          <p:cNvPr id="3" name="Content Placeholder 2"/>
          <p:cNvSpPr>
            <a:spLocks noGrp="1"/>
          </p:cNvSpPr>
          <p:nvPr>
            <p:ph idx="1"/>
          </p:nvPr>
        </p:nvSpPr>
        <p:spPr/>
        <p:txBody>
          <a:bodyPr>
            <a:normAutofit lnSpcReduction="10000"/>
          </a:bodyPr>
          <a:lstStyle/>
          <a:p>
            <a:r>
              <a:rPr lang="en-GB" dirty="0"/>
              <a:t>Derivative</a:t>
            </a:r>
          </a:p>
          <a:p>
            <a:r>
              <a:rPr lang="en-IN" dirty="0"/>
              <a:t> {</a:t>
            </a:r>
            <a:r>
              <a:rPr lang="en-IN" dirty="0" err="1"/>
              <a:t>df</a:t>
            </a:r>
            <a:r>
              <a:rPr lang="en-IN" dirty="0"/>
              <a:t>}/{dx} - </a:t>
            </a:r>
            <a:r>
              <a:rPr lang="en-GB" dirty="0"/>
              <a:t>Interpret dx, as "a very tiny change in x“ and </a:t>
            </a:r>
            <a:r>
              <a:rPr lang="en-GB" i="1" dirty="0" err="1"/>
              <a:t>df</a:t>
            </a:r>
            <a:r>
              <a:rPr lang="en-GB" dirty="0"/>
              <a:t> as "a very tiny change in the output of f", where it is understood that this tiny change is whatever results from the tiny change dx, x to the input</a:t>
            </a:r>
            <a:endParaRPr lang="en-IN" dirty="0"/>
          </a:p>
          <a:p>
            <a:endParaRPr lang="en-GB" dirty="0"/>
          </a:p>
          <a:p>
            <a:r>
              <a:rPr lang="en-GB" dirty="0"/>
              <a:t>Partial Derivative</a:t>
            </a:r>
          </a:p>
          <a:p>
            <a:pPr>
              <a:buFont typeface="Wingdings" panose="05000000000000000000" pitchFamily="2" charset="2"/>
              <a:buChar char="§"/>
            </a:pPr>
            <a:r>
              <a:rPr lang="en-IN" dirty="0"/>
              <a:t>For a multivariable function, like f(x, y) = x^2*y computing partial derivatives</a:t>
            </a:r>
          </a:p>
          <a:p>
            <a:pPr>
              <a:buFont typeface="Wingdings" panose="05000000000000000000" pitchFamily="2" charset="2"/>
              <a:buChar char="§"/>
            </a:pPr>
            <a:r>
              <a:rPr lang="en-GB" dirty="0"/>
              <a:t>The reason for a new type of derivative is that when the input of a function is made up of multiple variables, we want to see how the function changes as we </a:t>
            </a:r>
            <a:r>
              <a:rPr lang="en-GB" i="1" dirty="0"/>
              <a:t>let just one of those variables change</a:t>
            </a:r>
            <a:r>
              <a:rPr lang="en-GB" dirty="0"/>
              <a:t> while holding all the others constant</a:t>
            </a:r>
          </a:p>
          <a:p>
            <a:r>
              <a:rPr lang="en-GB" dirty="0"/>
              <a:t>Partial Derivative of the Loss Function</a:t>
            </a:r>
            <a:endParaRPr lang="en-IN" dirty="0"/>
          </a:p>
        </p:txBody>
      </p:sp>
      <p:pic>
        <p:nvPicPr>
          <p:cNvPr id="6" name="Picture 5"/>
          <p:cNvPicPr>
            <a:picLocks noChangeAspect="1"/>
          </p:cNvPicPr>
          <p:nvPr/>
        </p:nvPicPr>
        <p:blipFill>
          <a:blip r:embed="rId2"/>
          <a:stretch>
            <a:fillRect/>
          </a:stretch>
        </p:blipFill>
        <p:spPr>
          <a:xfrm>
            <a:off x="8391253" y="3386668"/>
            <a:ext cx="2933700" cy="2590800"/>
          </a:xfrm>
          <a:prstGeom prst="rect">
            <a:avLst/>
          </a:prstGeom>
        </p:spPr>
      </p:pic>
    </p:spTree>
    <p:extLst>
      <p:ext uri="{BB962C8B-B14F-4D97-AF65-F5344CB8AC3E}">
        <p14:creationId xmlns:p14="http://schemas.microsoft.com/office/powerpoint/2010/main" val="388208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493383" y="1797639"/>
            <a:ext cx="3828646" cy="4022725"/>
          </a:xfrm>
          <a:prstGeom prst="rect">
            <a:avLst/>
          </a:prstGeom>
        </p:spPr>
      </p:pic>
      <p:pic>
        <p:nvPicPr>
          <p:cNvPr id="5" name="Picture 4"/>
          <p:cNvPicPr>
            <a:picLocks noChangeAspect="1"/>
          </p:cNvPicPr>
          <p:nvPr/>
        </p:nvPicPr>
        <p:blipFill>
          <a:blip r:embed="rId3"/>
          <a:stretch>
            <a:fillRect/>
          </a:stretch>
        </p:blipFill>
        <p:spPr>
          <a:xfrm>
            <a:off x="65846" y="3626439"/>
            <a:ext cx="2933700" cy="676275"/>
          </a:xfrm>
          <a:prstGeom prst="rect">
            <a:avLst/>
          </a:prstGeom>
        </p:spPr>
      </p:pic>
      <p:pic>
        <p:nvPicPr>
          <p:cNvPr id="3" name="Picture 2"/>
          <p:cNvPicPr>
            <a:picLocks noChangeAspect="1"/>
          </p:cNvPicPr>
          <p:nvPr/>
        </p:nvPicPr>
        <p:blipFill>
          <a:blip r:embed="rId4"/>
          <a:stretch>
            <a:fillRect/>
          </a:stretch>
        </p:blipFill>
        <p:spPr>
          <a:xfrm>
            <a:off x="7815866" y="2429691"/>
            <a:ext cx="4056774" cy="2094003"/>
          </a:xfrm>
          <a:prstGeom prst="rect">
            <a:avLst/>
          </a:prstGeom>
        </p:spPr>
      </p:pic>
    </p:spTree>
    <p:extLst>
      <p:ext uri="{BB962C8B-B14F-4D97-AF65-F5344CB8AC3E}">
        <p14:creationId xmlns:p14="http://schemas.microsoft.com/office/powerpoint/2010/main" val="290383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Derivative</a:t>
            </a:r>
            <a:endParaRPr lang="en-IN" dirty="0"/>
          </a:p>
        </p:txBody>
      </p:sp>
      <p:sp>
        <p:nvSpPr>
          <p:cNvPr id="3" name="Content Placeholder 2"/>
          <p:cNvSpPr>
            <a:spLocks noGrp="1"/>
          </p:cNvSpPr>
          <p:nvPr>
            <p:ph idx="1"/>
          </p:nvPr>
        </p:nvSpPr>
        <p:spPr/>
        <p:txBody>
          <a:bodyPr/>
          <a:lstStyle/>
          <a:p>
            <a:r>
              <a:rPr lang="en-GB" dirty="0"/>
              <a:t>Slope the rate of change in x and the rate of change in y</a:t>
            </a:r>
            <a:endParaRPr lang="en-IN" dirty="0"/>
          </a:p>
        </p:txBody>
      </p:sp>
    </p:spTree>
    <p:extLst>
      <p:ext uri="{BB962C8B-B14F-4D97-AF65-F5344CB8AC3E}">
        <p14:creationId xmlns:p14="http://schemas.microsoft.com/office/powerpoint/2010/main" val="3456894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XGBoost</a:t>
            </a:r>
            <a:endParaRPr lang="en-IN" dirty="0"/>
          </a:p>
        </p:txBody>
      </p:sp>
      <p:sp>
        <p:nvSpPr>
          <p:cNvPr id="3" name="Content Placeholder 2"/>
          <p:cNvSpPr>
            <a:spLocks noGrp="1"/>
          </p:cNvSpPr>
          <p:nvPr>
            <p:ph idx="1"/>
          </p:nvPr>
        </p:nvSpPr>
        <p:spPr>
          <a:xfrm>
            <a:off x="1097280" y="2612570"/>
            <a:ext cx="10058400" cy="3256523"/>
          </a:xfrm>
        </p:spPr>
        <p:txBody>
          <a:bodyPr/>
          <a:lstStyle/>
          <a:p>
            <a:pPr fontAlgn="base"/>
            <a:r>
              <a:rPr lang="en-GB" b="1" dirty="0"/>
              <a:t>Gradient Boosting</a:t>
            </a:r>
            <a:r>
              <a:rPr lang="en-GB" dirty="0"/>
              <a:t> algorithm also called gradient boosting machine including the learning rate.</a:t>
            </a:r>
          </a:p>
          <a:p>
            <a:pPr fontAlgn="base"/>
            <a:r>
              <a:rPr lang="en-GB" b="1" dirty="0"/>
              <a:t>Stochastic Gradient Boosting</a:t>
            </a:r>
            <a:r>
              <a:rPr lang="en-GB" dirty="0"/>
              <a:t> with sub-sampling at the row, column and column per split levels.</a:t>
            </a:r>
          </a:p>
          <a:p>
            <a:pPr fontAlgn="base"/>
            <a:r>
              <a:rPr lang="en-GB" b="1" dirty="0"/>
              <a:t>Regularized Gradient Boosting</a:t>
            </a:r>
            <a:r>
              <a:rPr lang="en-GB" dirty="0"/>
              <a:t> with both L1 and L2 regularization.</a:t>
            </a:r>
          </a:p>
        </p:txBody>
      </p:sp>
    </p:spTree>
    <p:extLst>
      <p:ext uri="{BB962C8B-B14F-4D97-AF65-F5344CB8AC3E}">
        <p14:creationId xmlns:p14="http://schemas.microsoft.com/office/powerpoint/2010/main" val="177412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Which is the best, Bagging or Boosting?</a:t>
            </a:r>
          </a:p>
        </p:txBody>
      </p:sp>
      <p:sp>
        <p:nvSpPr>
          <p:cNvPr id="3" name="Content Placeholder 2"/>
          <p:cNvSpPr>
            <a:spLocks noGrp="1"/>
          </p:cNvSpPr>
          <p:nvPr>
            <p:ph idx="1"/>
          </p:nvPr>
        </p:nvSpPr>
        <p:spPr/>
        <p:txBody>
          <a:bodyPr/>
          <a:lstStyle/>
          <a:p>
            <a:r>
              <a:rPr lang="en-GB" dirty="0"/>
              <a:t>Bagging and Boosting decrease the variance of your single estimate as they combine several estimates from different models. So the result may be a model with </a:t>
            </a:r>
            <a:r>
              <a:rPr lang="en-GB" b="1" dirty="0"/>
              <a:t>higher stability</a:t>
            </a:r>
            <a:endParaRPr lang="en-IN" dirty="0"/>
          </a:p>
        </p:txBody>
      </p:sp>
    </p:spTree>
    <p:extLst>
      <p:ext uri="{BB962C8B-B14F-4D97-AF65-F5344CB8AC3E}">
        <p14:creationId xmlns:p14="http://schemas.microsoft.com/office/powerpoint/2010/main" val="413021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Parameters Tuning</a:t>
            </a:r>
            <a:endParaRPr lang="en-IN" dirty="0"/>
          </a:p>
        </p:txBody>
      </p:sp>
      <p:sp>
        <p:nvSpPr>
          <p:cNvPr id="3" name="Content Placeholder 2"/>
          <p:cNvSpPr>
            <a:spLocks noGrp="1"/>
          </p:cNvSpPr>
          <p:nvPr>
            <p:ph idx="1"/>
          </p:nvPr>
        </p:nvSpPr>
        <p:spPr/>
        <p:txBody>
          <a:bodyPr/>
          <a:lstStyle/>
          <a:p>
            <a:endParaRPr lang="en-GB" dirty="0"/>
          </a:p>
          <a:p>
            <a:r>
              <a:rPr lang="en-GB" dirty="0"/>
              <a:t>the number of iterations (i.e. the number of trees to ensemble),</a:t>
            </a:r>
          </a:p>
          <a:p>
            <a:r>
              <a:rPr lang="en-GB" dirty="0"/>
              <a:t>the number of observations in each leaf,</a:t>
            </a:r>
          </a:p>
          <a:p>
            <a:r>
              <a:rPr lang="en-GB" dirty="0"/>
              <a:t>tree complexity and depth,</a:t>
            </a:r>
          </a:p>
          <a:p>
            <a:r>
              <a:rPr lang="en-GB" dirty="0"/>
              <a:t>the proportion of samples and</a:t>
            </a:r>
          </a:p>
          <a:p>
            <a:r>
              <a:rPr lang="en-GB" dirty="0"/>
              <a:t>the proportion of features on which to train on.</a:t>
            </a:r>
          </a:p>
        </p:txBody>
      </p:sp>
    </p:spTree>
    <p:extLst>
      <p:ext uri="{BB962C8B-B14F-4D97-AF65-F5344CB8AC3E}">
        <p14:creationId xmlns:p14="http://schemas.microsoft.com/office/powerpoint/2010/main" val="345698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661/0*DX1px-z340TgpX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798" y="1629138"/>
            <a:ext cx="9723779" cy="364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1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48519" y="455431"/>
            <a:ext cx="6922497" cy="5197298"/>
          </a:xfrm>
          <a:prstGeom prst="rect">
            <a:avLst/>
          </a:prstGeom>
        </p:spPr>
      </p:pic>
    </p:spTree>
    <p:extLst>
      <p:ext uri="{BB962C8B-B14F-4D97-AF65-F5344CB8AC3E}">
        <p14:creationId xmlns:p14="http://schemas.microsoft.com/office/powerpoint/2010/main" val="11968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Common terms used with Decision trees</a:t>
            </a:r>
            <a:endParaRPr lang="en-IN" dirty="0"/>
          </a:p>
        </p:txBody>
      </p:sp>
      <p:sp>
        <p:nvSpPr>
          <p:cNvPr id="3" name="Content Placeholder 2"/>
          <p:cNvSpPr>
            <a:spLocks noGrp="1"/>
          </p:cNvSpPr>
          <p:nvPr>
            <p:ph idx="1"/>
          </p:nvPr>
        </p:nvSpPr>
        <p:spPr/>
        <p:txBody>
          <a:bodyPr/>
          <a:lstStyle/>
          <a:p>
            <a:r>
              <a:rPr lang="en-GB" dirty="0"/>
              <a:t>Root Node</a:t>
            </a:r>
          </a:p>
          <a:p>
            <a:r>
              <a:rPr lang="en-GB" dirty="0"/>
              <a:t>Splitting</a:t>
            </a:r>
          </a:p>
          <a:p>
            <a:r>
              <a:rPr lang="en-GB" dirty="0"/>
              <a:t>Decision Node</a:t>
            </a:r>
          </a:p>
          <a:p>
            <a:r>
              <a:rPr lang="en-GB" dirty="0"/>
              <a:t>Leaf/Terminal Node</a:t>
            </a:r>
          </a:p>
          <a:p>
            <a:r>
              <a:rPr lang="en-GB" dirty="0"/>
              <a:t>Pruning</a:t>
            </a:r>
          </a:p>
          <a:p>
            <a:r>
              <a:rPr lang="en-GB" dirty="0"/>
              <a:t>Branch/Sub-Tree</a:t>
            </a:r>
          </a:p>
          <a:p>
            <a:r>
              <a:rPr lang="en-GB" dirty="0"/>
              <a:t>Parent and Child Node</a:t>
            </a:r>
          </a:p>
          <a:p>
            <a:endParaRPr lang="en-IN" dirty="0"/>
          </a:p>
        </p:txBody>
      </p:sp>
    </p:spTree>
    <p:extLst>
      <p:ext uri="{BB962C8B-B14F-4D97-AF65-F5344CB8AC3E}">
        <p14:creationId xmlns:p14="http://schemas.microsoft.com/office/powerpoint/2010/main" val="357022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Pruning</a:t>
            </a:r>
            <a:endParaRPr lang="en-IN" dirty="0"/>
          </a:p>
        </p:txBody>
      </p:sp>
      <p:pic>
        <p:nvPicPr>
          <p:cNvPr id="2050" name="Picture 2" descr="Related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3404" b="7563"/>
          <a:stretch/>
        </p:blipFill>
        <p:spPr bwMode="auto">
          <a:xfrm>
            <a:off x="233684" y="2037806"/>
            <a:ext cx="5358034" cy="19724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runing in decision tree"/>
          <p:cNvPicPr>
            <a:picLocks noChangeAspect="1" noChangeArrowheads="1"/>
          </p:cNvPicPr>
          <p:nvPr/>
        </p:nvPicPr>
        <p:blipFill rotWithShape="1">
          <a:blip r:embed="rId3">
            <a:extLst>
              <a:ext uri="{28A0092B-C50C-407E-A947-70E740481C1C}">
                <a14:useLocalDpi xmlns:a14="http://schemas.microsoft.com/office/drawing/2010/main" val="0"/>
              </a:ext>
            </a:extLst>
          </a:blip>
          <a:srcRect l="3873" r="3749"/>
          <a:stretch/>
        </p:blipFill>
        <p:spPr bwMode="auto">
          <a:xfrm>
            <a:off x="6008914" y="2037806"/>
            <a:ext cx="5277395" cy="3213462"/>
          </a:xfrm>
          <a:prstGeom prst="round2Diag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26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a:t>
            </a:r>
            <a:endParaRPr lang="en-IN" dirty="0"/>
          </a:p>
        </p:txBody>
      </p:sp>
      <p:sp>
        <p:nvSpPr>
          <p:cNvPr id="3" name="Content Placeholder 2"/>
          <p:cNvSpPr>
            <a:spLocks noGrp="1"/>
          </p:cNvSpPr>
          <p:nvPr>
            <p:ph idx="1"/>
          </p:nvPr>
        </p:nvSpPr>
        <p:spPr/>
        <p:txBody>
          <a:bodyPr/>
          <a:lstStyle/>
          <a:p>
            <a:endParaRPr lang="en-IN" b="1" dirty="0"/>
          </a:p>
          <a:p>
            <a:r>
              <a:rPr lang="en-IN" b="1" dirty="0"/>
              <a:t>Categorical Variable Decision Tree</a:t>
            </a:r>
          </a:p>
          <a:p>
            <a:r>
              <a:rPr lang="en-IN" b="1" dirty="0"/>
              <a:t>Continuous Variable Decision Tree</a:t>
            </a:r>
          </a:p>
          <a:p>
            <a:endParaRPr lang="en-GB" b="1" dirty="0"/>
          </a:p>
          <a:p>
            <a:r>
              <a:rPr lang="en-GB" dirty="0"/>
              <a:t>Regression trees are used when dependent variable is continuous. Classification Trees are used when dependent variable is categorical</a:t>
            </a:r>
          </a:p>
          <a:p>
            <a:endParaRPr lang="en-GB" b="1" dirty="0"/>
          </a:p>
          <a:p>
            <a:r>
              <a:rPr lang="en-GB" dirty="0"/>
              <a:t>Both the trees follow a top-down greedy approach known as recursive binary splitting</a:t>
            </a:r>
            <a:endParaRPr lang="en-IN" b="1" dirty="0"/>
          </a:p>
        </p:txBody>
      </p:sp>
    </p:spTree>
    <p:extLst>
      <p:ext uri="{BB962C8B-B14F-4D97-AF65-F5344CB8AC3E}">
        <p14:creationId xmlns:p14="http://schemas.microsoft.com/office/powerpoint/2010/main" val="119519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Okay so how to build this?</a:t>
            </a:r>
            <a:endParaRPr lang="en-IN" dirty="0"/>
          </a:p>
        </p:txBody>
      </p:sp>
      <p:sp>
        <p:nvSpPr>
          <p:cNvPr id="3" name="Content Placeholder 2"/>
          <p:cNvSpPr>
            <a:spLocks noGrp="1"/>
          </p:cNvSpPr>
          <p:nvPr>
            <p:ph idx="1"/>
          </p:nvPr>
        </p:nvSpPr>
        <p:spPr/>
        <p:txBody>
          <a:bodyPr/>
          <a:lstStyle/>
          <a:p>
            <a:endParaRPr lang="en-IN" dirty="0"/>
          </a:p>
          <a:p>
            <a:r>
              <a:rPr lang="en-IN" dirty="0"/>
              <a:t>CART (Classification and Regression Trees) → uses </a:t>
            </a:r>
            <a:r>
              <a:rPr lang="en-IN" b="1" i="1" dirty="0"/>
              <a:t>Gini Index(Classification)</a:t>
            </a:r>
            <a:r>
              <a:rPr lang="en-IN" dirty="0"/>
              <a:t> as metric.</a:t>
            </a:r>
          </a:p>
          <a:p>
            <a:endParaRPr lang="en-IN" dirty="0"/>
          </a:p>
          <a:p>
            <a:r>
              <a:rPr lang="en-IN" dirty="0"/>
              <a:t>ID3 (Iterative </a:t>
            </a:r>
            <a:r>
              <a:rPr lang="en-IN" dirty="0" err="1"/>
              <a:t>Dichotomiser</a:t>
            </a:r>
            <a:r>
              <a:rPr lang="en-IN" dirty="0"/>
              <a:t> 3) → uses </a:t>
            </a:r>
            <a:r>
              <a:rPr lang="en-IN" b="1" i="1" dirty="0"/>
              <a:t>Entropy function </a:t>
            </a:r>
            <a:r>
              <a:rPr lang="en-IN" dirty="0"/>
              <a:t>and </a:t>
            </a:r>
            <a:r>
              <a:rPr lang="en-IN" b="1" i="1" dirty="0">
                <a:hlinkClick r:id="rId2"/>
              </a:rPr>
              <a:t>Information gain</a:t>
            </a:r>
            <a:r>
              <a:rPr lang="en-IN" b="1" i="1" dirty="0"/>
              <a:t> </a:t>
            </a:r>
            <a:r>
              <a:rPr lang="en-IN" dirty="0"/>
              <a:t>as metrics.</a:t>
            </a:r>
          </a:p>
        </p:txBody>
      </p:sp>
    </p:spTree>
    <p:extLst>
      <p:ext uri="{BB962C8B-B14F-4D97-AF65-F5344CB8AC3E}">
        <p14:creationId xmlns:p14="http://schemas.microsoft.com/office/powerpoint/2010/main" val="92773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Gini Index</a:t>
            </a:r>
            <a:endParaRPr lang="en-IN" dirty="0"/>
          </a:p>
        </p:txBody>
      </p:sp>
      <p:sp>
        <p:nvSpPr>
          <p:cNvPr id="3" name="Content Placeholder 2"/>
          <p:cNvSpPr>
            <a:spLocks noGrp="1"/>
          </p:cNvSpPr>
          <p:nvPr>
            <p:ph idx="1"/>
          </p:nvPr>
        </p:nvSpPr>
        <p:spPr/>
        <p:txBody>
          <a:bodyPr/>
          <a:lstStyle/>
          <a:p>
            <a:endParaRPr lang="en-GB" dirty="0"/>
          </a:p>
          <a:p>
            <a:r>
              <a:rPr lang="en-GB" dirty="0"/>
              <a:t>The </a:t>
            </a:r>
            <a:r>
              <a:rPr lang="en-GB" b="1" dirty="0"/>
              <a:t>Gini coefficient</a:t>
            </a:r>
            <a:r>
              <a:rPr lang="en-GB" dirty="0"/>
              <a:t>, sometimes called </a:t>
            </a:r>
            <a:r>
              <a:rPr lang="en-GB" b="1" dirty="0"/>
              <a:t>Gini index</a:t>
            </a:r>
            <a:r>
              <a:rPr lang="en-GB" dirty="0"/>
              <a:t>, or </a:t>
            </a:r>
            <a:r>
              <a:rPr lang="en-GB" b="1" dirty="0"/>
              <a:t>Gini</a:t>
            </a:r>
            <a:r>
              <a:rPr lang="en-GB" dirty="0"/>
              <a:t> ratio, is a measure of statistical dispersion intended to represent the income or wealth distribution of a nation's residents, and is the most commonly used measurement of inequality</a:t>
            </a:r>
          </a:p>
          <a:p>
            <a:r>
              <a:rPr lang="en-GB" dirty="0"/>
              <a:t>It ranges from 0 to 1, where 0 means perfect equality and 1 means no equality</a:t>
            </a:r>
            <a:endParaRPr lang="en-IN" dirty="0"/>
          </a:p>
        </p:txBody>
      </p:sp>
    </p:spTree>
    <p:extLst>
      <p:ext uri="{BB962C8B-B14F-4D97-AF65-F5344CB8AC3E}">
        <p14:creationId xmlns:p14="http://schemas.microsoft.com/office/powerpoint/2010/main" val="15406012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0</TotalTime>
  <Words>607</Words>
  <Application>Microsoft Office PowerPoint</Application>
  <PresentationFormat>Widescreen</PresentationFormat>
  <Paragraphs>202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Helvetica Neue</vt:lpstr>
      <vt:lpstr>Wingdings</vt:lpstr>
      <vt:lpstr>Retrospect</vt:lpstr>
      <vt:lpstr>Tree Based Algorithms</vt:lpstr>
      <vt:lpstr>Decision Tree</vt:lpstr>
      <vt:lpstr>PowerPoint Presentation</vt:lpstr>
      <vt:lpstr>PowerPoint Presentation</vt:lpstr>
      <vt:lpstr>Common terms used with Decision trees</vt:lpstr>
      <vt:lpstr>Pruning</vt:lpstr>
      <vt:lpstr>Types</vt:lpstr>
      <vt:lpstr>Okay so how to build this?</vt:lpstr>
      <vt:lpstr>Gini Index</vt:lpstr>
      <vt:lpstr>Information Gain</vt:lpstr>
      <vt:lpstr>PowerPoint Presentation</vt:lpstr>
      <vt:lpstr>PowerPoint Presentation</vt:lpstr>
      <vt:lpstr>PowerPoint Presentation</vt:lpstr>
      <vt:lpstr>Random Forest</vt:lpstr>
      <vt:lpstr>ENSEMBLE LEARNING</vt:lpstr>
      <vt:lpstr>BOOTSTRAPPING</vt:lpstr>
      <vt:lpstr>BAGGING</vt:lpstr>
      <vt:lpstr>BOOSTING</vt:lpstr>
      <vt:lpstr>AdaBoost</vt:lpstr>
      <vt:lpstr>Gradient Boosting</vt:lpstr>
      <vt:lpstr>Calculating Gradient Descent</vt:lpstr>
      <vt:lpstr>PowerPoint Presentation</vt:lpstr>
      <vt:lpstr>Derivative</vt:lpstr>
      <vt:lpstr>XGBoost</vt:lpstr>
      <vt:lpstr>Which is the best, Bagging or Boosting?</vt:lpstr>
      <vt:lpstr>Parameters 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Based Algorithms</dc:title>
  <dc:creator>Saravana Ayyappa</dc:creator>
  <cp:lastModifiedBy>Saravana Ayyappa</cp:lastModifiedBy>
  <cp:revision>78</cp:revision>
  <dcterms:created xsi:type="dcterms:W3CDTF">2019-07-15T11:46:02Z</dcterms:created>
  <dcterms:modified xsi:type="dcterms:W3CDTF">2019-08-03T06:00:12Z</dcterms:modified>
</cp:coreProperties>
</file>