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1" r:id="rId8"/>
    <p:sldId id="263" r:id="rId9"/>
    <p:sldId id="262" r:id="rId10"/>
    <p:sldId id="264" r:id="rId11"/>
    <p:sldId id="268"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4D0A6C-DAC1-466F-8704-D9ED6B92A403}"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5CD55-469A-421F-B527-8210FC0883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4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4D0A6C-DAC1-466F-8704-D9ED6B92A403}"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5CD55-469A-421F-B527-8210FC088383}" type="slidenum">
              <a:rPr lang="en-IN" smtClean="0"/>
              <a:t>‹#›</a:t>
            </a:fld>
            <a:endParaRPr lang="en-IN"/>
          </a:p>
        </p:txBody>
      </p:sp>
    </p:spTree>
    <p:extLst>
      <p:ext uri="{BB962C8B-B14F-4D97-AF65-F5344CB8AC3E}">
        <p14:creationId xmlns:p14="http://schemas.microsoft.com/office/powerpoint/2010/main" val="345539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4D0A6C-DAC1-466F-8704-D9ED6B92A403}"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5CD55-469A-421F-B527-8210FC088383}" type="slidenum">
              <a:rPr lang="en-IN" smtClean="0"/>
              <a:t>‹#›</a:t>
            </a:fld>
            <a:endParaRPr lang="en-IN"/>
          </a:p>
        </p:txBody>
      </p:sp>
    </p:spTree>
    <p:extLst>
      <p:ext uri="{BB962C8B-B14F-4D97-AF65-F5344CB8AC3E}">
        <p14:creationId xmlns:p14="http://schemas.microsoft.com/office/powerpoint/2010/main" val="207521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4D0A6C-DAC1-466F-8704-D9ED6B92A403}"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5CD55-469A-421F-B527-8210FC088383}" type="slidenum">
              <a:rPr lang="en-IN" smtClean="0"/>
              <a:t>‹#›</a:t>
            </a:fld>
            <a:endParaRPr lang="en-IN"/>
          </a:p>
        </p:txBody>
      </p:sp>
    </p:spTree>
    <p:extLst>
      <p:ext uri="{BB962C8B-B14F-4D97-AF65-F5344CB8AC3E}">
        <p14:creationId xmlns:p14="http://schemas.microsoft.com/office/powerpoint/2010/main" val="208367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4D0A6C-DAC1-466F-8704-D9ED6B92A403}"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5CD55-469A-421F-B527-8210FC0883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72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4D0A6C-DAC1-466F-8704-D9ED6B92A403}" type="datetimeFigureOut">
              <a:rPr lang="en-IN" smtClean="0"/>
              <a:t>18-04-2020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5CD55-469A-421F-B527-8210FC088383}" type="slidenum">
              <a:rPr lang="en-IN" smtClean="0"/>
              <a:t>‹#›</a:t>
            </a:fld>
            <a:endParaRPr lang="en-IN"/>
          </a:p>
        </p:txBody>
      </p:sp>
    </p:spTree>
    <p:extLst>
      <p:ext uri="{BB962C8B-B14F-4D97-AF65-F5344CB8AC3E}">
        <p14:creationId xmlns:p14="http://schemas.microsoft.com/office/powerpoint/2010/main" val="231870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4D0A6C-DAC1-466F-8704-D9ED6B92A403}" type="datetimeFigureOut">
              <a:rPr lang="en-IN" smtClean="0"/>
              <a:t>18-04-2020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75CD55-469A-421F-B527-8210FC088383}" type="slidenum">
              <a:rPr lang="en-IN" smtClean="0"/>
              <a:t>‹#›</a:t>
            </a:fld>
            <a:endParaRPr lang="en-IN"/>
          </a:p>
        </p:txBody>
      </p:sp>
    </p:spTree>
    <p:extLst>
      <p:ext uri="{BB962C8B-B14F-4D97-AF65-F5344CB8AC3E}">
        <p14:creationId xmlns:p14="http://schemas.microsoft.com/office/powerpoint/2010/main" val="409840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4D0A6C-DAC1-466F-8704-D9ED6B92A403}" type="datetimeFigureOut">
              <a:rPr lang="en-IN" smtClean="0"/>
              <a:t>18-04-2020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75CD55-469A-421F-B527-8210FC088383}" type="slidenum">
              <a:rPr lang="en-IN" smtClean="0"/>
              <a:t>‹#›</a:t>
            </a:fld>
            <a:endParaRPr lang="en-IN"/>
          </a:p>
        </p:txBody>
      </p:sp>
    </p:spTree>
    <p:extLst>
      <p:ext uri="{BB962C8B-B14F-4D97-AF65-F5344CB8AC3E}">
        <p14:creationId xmlns:p14="http://schemas.microsoft.com/office/powerpoint/2010/main" val="178085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4D0A6C-DAC1-466F-8704-D9ED6B92A403}" type="datetimeFigureOut">
              <a:rPr lang="en-IN" smtClean="0"/>
              <a:t>18-04-2020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775CD55-469A-421F-B527-8210FC088383}" type="slidenum">
              <a:rPr lang="en-IN" smtClean="0"/>
              <a:t>‹#›</a:t>
            </a:fld>
            <a:endParaRPr lang="en-IN"/>
          </a:p>
        </p:txBody>
      </p:sp>
    </p:spTree>
    <p:extLst>
      <p:ext uri="{BB962C8B-B14F-4D97-AF65-F5344CB8AC3E}">
        <p14:creationId xmlns:p14="http://schemas.microsoft.com/office/powerpoint/2010/main" val="72081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4D0A6C-DAC1-466F-8704-D9ED6B92A403}" type="datetimeFigureOut">
              <a:rPr lang="en-IN" smtClean="0"/>
              <a:t>18-04-2020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75CD55-469A-421F-B527-8210FC088383}" type="slidenum">
              <a:rPr lang="en-IN" smtClean="0"/>
              <a:t>‹#›</a:t>
            </a:fld>
            <a:endParaRPr lang="en-IN"/>
          </a:p>
        </p:txBody>
      </p:sp>
    </p:spTree>
    <p:extLst>
      <p:ext uri="{BB962C8B-B14F-4D97-AF65-F5344CB8AC3E}">
        <p14:creationId xmlns:p14="http://schemas.microsoft.com/office/powerpoint/2010/main" val="157742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4D0A6C-DAC1-466F-8704-D9ED6B92A403}" type="datetimeFigureOut">
              <a:rPr lang="en-IN" smtClean="0"/>
              <a:t>18-04-2020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5CD55-469A-421F-B527-8210FC088383}" type="slidenum">
              <a:rPr lang="en-IN" smtClean="0"/>
              <a:t>‹#›</a:t>
            </a:fld>
            <a:endParaRPr lang="en-IN"/>
          </a:p>
        </p:txBody>
      </p:sp>
    </p:spTree>
    <p:extLst>
      <p:ext uri="{BB962C8B-B14F-4D97-AF65-F5344CB8AC3E}">
        <p14:creationId xmlns:p14="http://schemas.microsoft.com/office/powerpoint/2010/main" val="314416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4D0A6C-DAC1-466F-8704-D9ED6B92A403}" type="datetimeFigureOut">
              <a:rPr lang="en-IN" smtClean="0"/>
              <a:t>18-04-2020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75CD55-469A-421F-B527-8210FC08838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021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feature_extraction.text.CountVectorizer.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wsolutions.com/evolution-textual-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213A-4764-4BA4-95CB-B2AA3D61DEB3}"/>
              </a:ext>
            </a:extLst>
          </p:cNvPr>
          <p:cNvSpPr>
            <a:spLocks noGrp="1"/>
          </p:cNvSpPr>
          <p:nvPr>
            <p:ph type="ctrTitle"/>
          </p:nvPr>
        </p:nvSpPr>
        <p:spPr/>
        <p:txBody>
          <a:bodyPr/>
          <a:lstStyle/>
          <a:p>
            <a:r>
              <a:rPr lang="en-IN" dirty="0"/>
              <a:t>Natural Language Processing</a:t>
            </a:r>
          </a:p>
        </p:txBody>
      </p:sp>
      <p:sp>
        <p:nvSpPr>
          <p:cNvPr id="3" name="Subtitle 2">
            <a:extLst>
              <a:ext uri="{FF2B5EF4-FFF2-40B4-BE49-F238E27FC236}">
                <a16:creationId xmlns:a16="http://schemas.microsoft.com/office/drawing/2014/main" id="{BB599B5E-F49D-46DA-B1CF-F6AEEFDD535E}"/>
              </a:ext>
            </a:extLst>
          </p:cNvPr>
          <p:cNvSpPr>
            <a:spLocks noGrp="1"/>
          </p:cNvSpPr>
          <p:nvPr>
            <p:ph type="subTitle" idx="1"/>
          </p:nvPr>
        </p:nvSpPr>
        <p:spPr/>
        <p:txBody>
          <a:bodyPr/>
          <a:lstStyle/>
          <a:p>
            <a:r>
              <a:rPr lang="en-IN" dirty="0"/>
              <a:t>Saravana</a:t>
            </a:r>
          </a:p>
        </p:txBody>
      </p:sp>
    </p:spTree>
    <p:extLst>
      <p:ext uri="{BB962C8B-B14F-4D97-AF65-F5344CB8AC3E}">
        <p14:creationId xmlns:p14="http://schemas.microsoft.com/office/powerpoint/2010/main" val="372800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5640-D0D5-4F3C-858C-63233C2CDED3}"/>
              </a:ext>
            </a:extLst>
          </p:cNvPr>
          <p:cNvSpPr>
            <a:spLocks noGrp="1"/>
          </p:cNvSpPr>
          <p:nvPr>
            <p:ph type="title"/>
          </p:nvPr>
        </p:nvSpPr>
        <p:spPr/>
        <p:txBody>
          <a:bodyPr/>
          <a:lstStyle/>
          <a:p>
            <a:r>
              <a:rPr lang="en-IN" b="1" dirty="0"/>
              <a:t>Syntax tree</a:t>
            </a:r>
          </a:p>
        </p:txBody>
      </p:sp>
      <p:pic>
        <p:nvPicPr>
          <p:cNvPr id="4" name="Content Placeholder 3">
            <a:extLst>
              <a:ext uri="{FF2B5EF4-FFF2-40B4-BE49-F238E27FC236}">
                <a16:creationId xmlns:a16="http://schemas.microsoft.com/office/drawing/2014/main" id="{528A764E-D0C6-4962-A628-B41E95AEAF32}"/>
              </a:ext>
            </a:extLst>
          </p:cNvPr>
          <p:cNvPicPr>
            <a:picLocks noGrp="1" noChangeAspect="1"/>
          </p:cNvPicPr>
          <p:nvPr>
            <p:ph idx="1"/>
          </p:nvPr>
        </p:nvPicPr>
        <p:blipFill>
          <a:blip r:embed="rId2"/>
          <a:stretch>
            <a:fillRect/>
          </a:stretch>
        </p:blipFill>
        <p:spPr>
          <a:xfrm>
            <a:off x="3805237" y="2057400"/>
            <a:ext cx="4581525" cy="3619500"/>
          </a:xfrm>
          <a:prstGeom prst="rect">
            <a:avLst/>
          </a:prstGeom>
        </p:spPr>
      </p:pic>
    </p:spTree>
    <p:extLst>
      <p:ext uri="{BB962C8B-B14F-4D97-AF65-F5344CB8AC3E}">
        <p14:creationId xmlns:p14="http://schemas.microsoft.com/office/powerpoint/2010/main" val="224700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8D75-A32F-460F-A67D-BD6AFDC0F2F9}"/>
              </a:ext>
            </a:extLst>
          </p:cNvPr>
          <p:cNvSpPr>
            <a:spLocks noGrp="1"/>
          </p:cNvSpPr>
          <p:nvPr>
            <p:ph type="title"/>
          </p:nvPr>
        </p:nvSpPr>
        <p:spPr/>
        <p:txBody>
          <a:bodyPr/>
          <a:lstStyle/>
          <a:p>
            <a:r>
              <a:rPr lang="en-US" b="1" dirty="0"/>
              <a:t>Count Vectorizer</a:t>
            </a:r>
            <a:endParaRPr lang="en-IN" b="1" dirty="0"/>
          </a:p>
        </p:txBody>
      </p:sp>
      <p:pic>
        <p:nvPicPr>
          <p:cNvPr id="1026" name="Picture 2" descr="GitHub - cassieview/intro-nlp-wine-reviews: A project to introduce ...">
            <a:extLst>
              <a:ext uri="{FF2B5EF4-FFF2-40B4-BE49-F238E27FC236}">
                <a16:creationId xmlns:a16="http://schemas.microsoft.com/office/drawing/2014/main" id="{6E8364B4-E7DB-40BB-A7BA-36928B3D6F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781750"/>
            <a:ext cx="5640949" cy="25061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A241F1C-471B-4805-9185-A68E92BADF45}"/>
              </a:ext>
            </a:extLst>
          </p:cNvPr>
          <p:cNvSpPr/>
          <p:nvPr/>
        </p:nvSpPr>
        <p:spPr>
          <a:xfrm>
            <a:off x="1097281" y="4935975"/>
            <a:ext cx="10058399" cy="369332"/>
          </a:xfrm>
          <a:prstGeom prst="rect">
            <a:avLst/>
          </a:prstGeom>
        </p:spPr>
        <p:txBody>
          <a:bodyPr wrap="square">
            <a:spAutoFit/>
          </a:bodyPr>
          <a:lstStyle/>
          <a:p>
            <a:r>
              <a:rPr lang="en-IN" dirty="0">
                <a:hlinkClick r:id="rId3"/>
              </a:rPr>
              <a:t>https://scikit-learn.org/stable/modules/generated/sklearn.feature_extraction.text.CountVectorizer.html</a:t>
            </a:r>
            <a:endParaRPr lang="en-IN" dirty="0"/>
          </a:p>
        </p:txBody>
      </p:sp>
    </p:spTree>
    <p:extLst>
      <p:ext uri="{BB962C8B-B14F-4D97-AF65-F5344CB8AC3E}">
        <p14:creationId xmlns:p14="http://schemas.microsoft.com/office/powerpoint/2010/main" val="199728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2FAB-35AE-41E1-BFE8-D8FB0968D9A5}"/>
              </a:ext>
            </a:extLst>
          </p:cNvPr>
          <p:cNvSpPr>
            <a:spLocks noGrp="1"/>
          </p:cNvSpPr>
          <p:nvPr>
            <p:ph type="title"/>
          </p:nvPr>
        </p:nvSpPr>
        <p:spPr/>
        <p:txBody>
          <a:bodyPr/>
          <a:lstStyle/>
          <a:p>
            <a:r>
              <a:rPr lang="en-IN" b="1" dirty="0"/>
              <a:t>TF-IDF Vectorizer</a:t>
            </a:r>
          </a:p>
        </p:txBody>
      </p:sp>
      <p:sp>
        <p:nvSpPr>
          <p:cNvPr id="3" name="Content Placeholder 2">
            <a:extLst>
              <a:ext uri="{FF2B5EF4-FFF2-40B4-BE49-F238E27FC236}">
                <a16:creationId xmlns:a16="http://schemas.microsoft.com/office/drawing/2014/main" id="{78011218-4F9F-469D-A2E0-32713DA10571}"/>
              </a:ext>
            </a:extLst>
          </p:cNvPr>
          <p:cNvSpPr>
            <a:spLocks noGrp="1"/>
          </p:cNvSpPr>
          <p:nvPr>
            <p:ph idx="1"/>
          </p:nvPr>
        </p:nvSpPr>
        <p:spPr/>
        <p:txBody>
          <a:bodyPr>
            <a:normAutofit fontScale="92500" lnSpcReduction="20000"/>
          </a:bodyPr>
          <a:lstStyle/>
          <a:p>
            <a:r>
              <a:rPr lang="en-US" dirty="0"/>
              <a:t>TF: Term Frequency, which measures how frequently a term occurs in a document. Since every document is different in length, it is possible that a term would appear much more times in long documents than shorter ones. Thus, the term frequency is often divided by the document length (aka. the total number of terms in the document) as a way of normalization: </a:t>
            </a:r>
          </a:p>
          <a:p>
            <a:endParaRPr lang="en-US" dirty="0"/>
          </a:p>
          <a:p>
            <a:r>
              <a:rPr lang="en-US" dirty="0"/>
              <a:t>TF(t) = (Number of times term t appears in a document) / (Total number of terms in the document).</a:t>
            </a:r>
          </a:p>
          <a:p>
            <a:endParaRPr lang="en-US" dirty="0"/>
          </a:p>
          <a:p>
            <a:r>
              <a:rPr lang="en-US" dirty="0"/>
              <a:t>IDF: Inverse Document Frequency, which measures how important a term is. While computing TF, all terms are considered equally important. However it is known that certain terms, such as "is", "of", and "that", may appear a lot of times but have little importance. Thus we need to weigh down the frequent terms while scale up the rare ones, by computing the following: </a:t>
            </a:r>
          </a:p>
          <a:p>
            <a:endParaRPr lang="en-US" dirty="0"/>
          </a:p>
          <a:p>
            <a:r>
              <a:rPr lang="en-US" dirty="0"/>
              <a:t>IDF(t) = </a:t>
            </a:r>
            <a:r>
              <a:rPr lang="en-US" dirty="0" err="1"/>
              <a:t>log_e</a:t>
            </a:r>
            <a:r>
              <a:rPr lang="en-US" dirty="0"/>
              <a:t>(Total number of documents / Number of documents with term t in it).</a:t>
            </a:r>
            <a:endParaRPr lang="en-IN" dirty="0"/>
          </a:p>
        </p:txBody>
      </p:sp>
    </p:spTree>
    <p:extLst>
      <p:ext uri="{BB962C8B-B14F-4D97-AF65-F5344CB8AC3E}">
        <p14:creationId xmlns:p14="http://schemas.microsoft.com/office/powerpoint/2010/main" val="327894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2F82AD-8B21-4041-B5E0-4CA62CC0722B}"/>
              </a:ext>
            </a:extLst>
          </p:cNvPr>
          <p:cNvSpPr>
            <a:spLocks noGrp="1"/>
          </p:cNvSpPr>
          <p:nvPr>
            <p:ph type="body" idx="1"/>
          </p:nvPr>
        </p:nvSpPr>
        <p:spPr>
          <a:xfrm>
            <a:off x="1066800" y="3600449"/>
            <a:ext cx="10058400" cy="733425"/>
          </a:xfrm>
        </p:spPr>
        <p:txBody>
          <a:bodyPr>
            <a:normAutofit/>
          </a:bodyPr>
          <a:lstStyle/>
          <a:p>
            <a:pPr algn="ctr"/>
            <a:r>
              <a:rPr lang="en-IN" sz="4000" b="1" dirty="0"/>
              <a:t>Thanks</a:t>
            </a:r>
          </a:p>
        </p:txBody>
      </p:sp>
    </p:spTree>
    <p:extLst>
      <p:ext uri="{BB962C8B-B14F-4D97-AF65-F5344CB8AC3E}">
        <p14:creationId xmlns:p14="http://schemas.microsoft.com/office/powerpoint/2010/main" val="273132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CF7932-47B1-4322-A1A6-FB0ED1E49184}"/>
              </a:ext>
            </a:extLst>
          </p:cNvPr>
          <p:cNvSpPr>
            <a:spLocks noGrp="1"/>
          </p:cNvSpPr>
          <p:nvPr>
            <p:ph idx="1"/>
          </p:nvPr>
        </p:nvSpPr>
        <p:spPr/>
        <p:txBody>
          <a:bodyPr/>
          <a:lstStyle/>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u="sng" dirty="0"/>
              <a:t>Evolution of Textual Data</a:t>
            </a:r>
          </a:p>
          <a:p>
            <a:pPr>
              <a:buFont typeface="Wingdings" panose="05000000000000000000" pitchFamily="2" charset="2"/>
              <a:buChar char="Ø"/>
            </a:pPr>
            <a:r>
              <a:rPr lang="en-IN" dirty="0">
                <a:hlinkClick r:id="rId2">
                  <a:extLst>
                    <a:ext uri="{A12FA001-AC4F-418D-AE19-62706E023703}">
                      <ahyp:hlinkClr xmlns:ahyp="http://schemas.microsoft.com/office/drawing/2018/hyperlinkcolor" val="tx"/>
                    </a:ext>
                  </a:extLst>
                </a:hlinkClick>
              </a:rPr>
              <a:t>Unstructured Data</a:t>
            </a:r>
          </a:p>
          <a:p>
            <a:pPr>
              <a:buFont typeface="Wingdings" panose="05000000000000000000" pitchFamily="2" charset="2"/>
              <a:buChar char="Ø"/>
            </a:pPr>
            <a:r>
              <a:rPr lang="en-IN" dirty="0">
                <a:hlinkClick r:id="rId2">
                  <a:extLst>
                    <a:ext uri="{A12FA001-AC4F-418D-AE19-62706E023703}">
                      <ahyp:hlinkClr xmlns:ahyp="http://schemas.microsoft.com/office/drawing/2018/hyperlinkcolor" val="tx"/>
                    </a:ext>
                  </a:extLst>
                </a:hlinkClick>
              </a:rPr>
              <a:t>Deriving High Quality information from Text</a:t>
            </a:r>
          </a:p>
          <a:p>
            <a:pPr>
              <a:buFont typeface="Wingdings" panose="05000000000000000000" pitchFamily="2" charset="2"/>
              <a:buChar char="Ø"/>
            </a:pPr>
            <a:r>
              <a:rPr lang="en-IN" u="sng" dirty="0"/>
              <a:t>Using NLP we will turn the text into Data for Analysis</a:t>
            </a:r>
          </a:p>
        </p:txBody>
      </p:sp>
      <p:pic>
        <p:nvPicPr>
          <p:cNvPr id="1026" name="Picture 2" descr="Related image">
            <a:extLst>
              <a:ext uri="{FF2B5EF4-FFF2-40B4-BE49-F238E27FC236}">
                <a16:creationId xmlns:a16="http://schemas.microsoft.com/office/drawing/2014/main" id="{E1F0A3B4-3438-44E2-858E-090C25889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100" y="1845734"/>
            <a:ext cx="4095750" cy="25555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D9D9AC-93CB-4020-AAE5-C4841C1A91AD}"/>
              </a:ext>
            </a:extLst>
          </p:cNvPr>
          <p:cNvSpPr txBox="1"/>
          <p:nvPr/>
        </p:nvSpPr>
        <p:spPr>
          <a:xfrm>
            <a:off x="3590925" y="677979"/>
            <a:ext cx="7010400" cy="923330"/>
          </a:xfrm>
          <a:prstGeom prst="rect">
            <a:avLst/>
          </a:prstGeom>
          <a:noFill/>
        </p:spPr>
        <p:txBody>
          <a:bodyPr wrap="square" rtlCol="0">
            <a:spAutoFit/>
          </a:bodyPr>
          <a:lstStyle/>
          <a:p>
            <a:r>
              <a:rPr lang="en-IN" sz="4800" b="1" spc="-50" dirty="0">
                <a:solidFill>
                  <a:schemeClr val="tx1">
                    <a:lumMod val="75000"/>
                    <a:lumOff val="25000"/>
                  </a:schemeClr>
                </a:solidFill>
                <a:latin typeface="+mj-lt"/>
                <a:ea typeface="+mj-ea"/>
                <a:cs typeface="+mj-cs"/>
              </a:rPr>
              <a:t>21st</a:t>
            </a:r>
            <a:r>
              <a:rPr lang="en-IN" sz="5400" b="1" dirty="0"/>
              <a:t> </a:t>
            </a:r>
            <a:r>
              <a:rPr lang="en-IN" sz="4800" b="1" spc="-50" dirty="0">
                <a:solidFill>
                  <a:schemeClr val="tx1">
                    <a:lumMod val="75000"/>
                    <a:lumOff val="25000"/>
                  </a:schemeClr>
                </a:solidFill>
                <a:latin typeface="+mj-lt"/>
                <a:ea typeface="+mj-ea"/>
                <a:cs typeface="+mj-cs"/>
              </a:rPr>
              <a:t>century</a:t>
            </a:r>
          </a:p>
        </p:txBody>
      </p:sp>
    </p:spTree>
    <p:extLst>
      <p:ext uri="{BB962C8B-B14F-4D97-AF65-F5344CB8AC3E}">
        <p14:creationId xmlns:p14="http://schemas.microsoft.com/office/powerpoint/2010/main" val="51514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527C-A86C-4071-8167-D367AAFBC9DD}"/>
              </a:ext>
            </a:extLst>
          </p:cNvPr>
          <p:cNvSpPr>
            <a:spLocks noGrp="1"/>
          </p:cNvSpPr>
          <p:nvPr>
            <p:ph type="title"/>
          </p:nvPr>
        </p:nvSpPr>
        <p:spPr/>
        <p:txBody>
          <a:bodyPr/>
          <a:lstStyle/>
          <a:p>
            <a:pPr algn="ctr"/>
            <a:r>
              <a:rPr lang="en-US" b="1" dirty="0"/>
              <a:t>Natural Language Processing</a:t>
            </a:r>
            <a:endParaRPr lang="en-IN" b="1" dirty="0"/>
          </a:p>
        </p:txBody>
      </p:sp>
      <p:sp>
        <p:nvSpPr>
          <p:cNvPr id="3" name="Content Placeholder 2">
            <a:extLst>
              <a:ext uri="{FF2B5EF4-FFF2-40B4-BE49-F238E27FC236}">
                <a16:creationId xmlns:a16="http://schemas.microsoft.com/office/drawing/2014/main" id="{41A62F40-8D31-4599-B552-E40F5C94A534}"/>
              </a:ext>
            </a:extLst>
          </p:cNvPr>
          <p:cNvSpPr>
            <a:spLocks noGrp="1"/>
          </p:cNvSpPr>
          <p:nvPr>
            <p:ph idx="1"/>
          </p:nvPr>
        </p:nvSpPr>
        <p:spPr/>
        <p:txBody>
          <a:bodyPr/>
          <a:lstStyle/>
          <a:p>
            <a:endParaRPr lang="en-US" dirty="0"/>
          </a:p>
          <a:p>
            <a:r>
              <a:rPr lang="en-US" dirty="0"/>
              <a:t>Natural Language Processing, or NLP for short, is broadly defined as the automatic manipulation of natural language, like speech and text, by software</a:t>
            </a:r>
            <a:endParaRPr lang="en-IN" dirty="0"/>
          </a:p>
        </p:txBody>
      </p:sp>
      <p:pic>
        <p:nvPicPr>
          <p:cNvPr id="4" name="Picture 3">
            <a:extLst>
              <a:ext uri="{FF2B5EF4-FFF2-40B4-BE49-F238E27FC236}">
                <a16:creationId xmlns:a16="http://schemas.microsoft.com/office/drawing/2014/main" id="{055650C4-5EE8-4031-A615-5D4291E1608A}"/>
              </a:ext>
            </a:extLst>
          </p:cNvPr>
          <p:cNvPicPr>
            <a:picLocks noChangeAspect="1"/>
          </p:cNvPicPr>
          <p:nvPr/>
        </p:nvPicPr>
        <p:blipFill>
          <a:blip r:embed="rId2"/>
          <a:stretch>
            <a:fillRect/>
          </a:stretch>
        </p:blipFill>
        <p:spPr>
          <a:xfrm>
            <a:off x="6863002" y="3429000"/>
            <a:ext cx="2361960" cy="2262718"/>
          </a:xfrm>
          <a:prstGeom prst="rect">
            <a:avLst/>
          </a:prstGeom>
        </p:spPr>
      </p:pic>
    </p:spTree>
    <p:extLst>
      <p:ext uri="{BB962C8B-B14F-4D97-AF65-F5344CB8AC3E}">
        <p14:creationId xmlns:p14="http://schemas.microsoft.com/office/powerpoint/2010/main" val="211327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9859-0F9A-4B6B-A196-6A46C8E27D17}"/>
              </a:ext>
            </a:extLst>
          </p:cNvPr>
          <p:cNvSpPr>
            <a:spLocks noGrp="1"/>
          </p:cNvSpPr>
          <p:nvPr>
            <p:ph type="title"/>
          </p:nvPr>
        </p:nvSpPr>
        <p:spPr/>
        <p:txBody>
          <a:bodyPr/>
          <a:lstStyle/>
          <a:p>
            <a:r>
              <a:rPr lang="en-IN" b="1" dirty="0"/>
              <a:t>Applications of NLP</a:t>
            </a:r>
          </a:p>
        </p:txBody>
      </p:sp>
      <p:sp>
        <p:nvSpPr>
          <p:cNvPr id="3" name="Content Placeholder 2">
            <a:extLst>
              <a:ext uri="{FF2B5EF4-FFF2-40B4-BE49-F238E27FC236}">
                <a16:creationId xmlns:a16="http://schemas.microsoft.com/office/drawing/2014/main" id="{B08251CE-C5D8-459B-87FC-5D21C16464F8}"/>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 Speech Recognition</a:t>
            </a:r>
          </a:p>
          <a:p>
            <a:pPr>
              <a:buFont typeface="Wingdings" panose="05000000000000000000" pitchFamily="2" charset="2"/>
              <a:buChar char="Ø"/>
            </a:pPr>
            <a:r>
              <a:rPr lang="en-IN" dirty="0"/>
              <a:t> Chatbot</a:t>
            </a:r>
          </a:p>
          <a:p>
            <a:pPr>
              <a:buFont typeface="Wingdings" panose="05000000000000000000" pitchFamily="2" charset="2"/>
              <a:buChar char="Ø"/>
            </a:pPr>
            <a:r>
              <a:rPr lang="en-IN" dirty="0"/>
              <a:t> Machine Language Translation</a:t>
            </a:r>
          </a:p>
          <a:p>
            <a:pPr>
              <a:buFont typeface="Wingdings" panose="05000000000000000000" pitchFamily="2" charset="2"/>
              <a:buChar char="Ø"/>
            </a:pPr>
            <a:r>
              <a:rPr lang="en-IN" dirty="0"/>
              <a:t>Spell Check</a:t>
            </a:r>
          </a:p>
          <a:p>
            <a:pPr>
              <a:buFont typeface="Wingdings" panose="05000000000000000000" pitchFamily="2" charset="2"/>
              <a:buChar char="Ø"/>
            </a:pPr>
            <a:r>
              <a:rPr lang="en-IN" dirty="0"/>
              <a:t>Keyword Search</a:t>
            </a:r>
          </a:p>
          <a:p>
            <a:pPr>
              <a:buFont typeface="Wingdings" panose="05000000000000000000" pitchFamily="2" charset="2"/>
              <a:buChar char="Ø"/>
            </a:pPr>
            <a:r>
              <a:rPr lang="en-IN" dirty="0"/>
              <a:t>Information Extraction</a:t>
            </a:r>
          </a:p>
          <a:p>
            <a:pPr>
              <a:buFont typeface="Wingdings" panose="05000000000000000000" pitchFamily="2" charset="2"/>
              <a:buChar char="Ø"/>
            </a:pPr>
            <a:r>
              <a:rPr lang="en-IN" dirty="0"/>
              <a:t>Advertising Matching</a:t>
            </a:r>
          </a:p>
          <a:p>
            <a:pPr>
              <a:buFont typeface="Wingdings" panose="05000000000000000000" pitchFamily="2" charset="2"/>
              <a:buChar char="Ø"/>
            </a:pPr>
            <a:r>
              <a:rPr lang="en-IN" dirty="0"/>
              <a:t>Sentiment analysis</a:t>
            </a:r>
          </a:p>
          <a:p>
            <a:pPr>
              <a:buFont typeface="Wingdings" panose="05000000000000000000" pitchFamily="2" charset="2"/>
              <a:buChar char="Ø"/>
            </a:pPr>
            <a:r>
              <a:rPr lang="en-IN" dirty="0"/>
              <a:t>Document summarize </a:t>
            </a:r>
          </a:p>
          <a:p>
            <a:pPr>
              <a:buFont typeface="Wingdings" panose="05000000000000000000" pitchFamily="2" charset="2"/>
              <a:buChar char="Ø"/>
            </a:pPr>
            <a:r>
              <a:rPr lang="en-IN" dirty="0"/>
              <a:t>Topic identification</a:t>
            </a:r>
          </a:p>
        </p:txBody>
      </p:sp>
    </p:spTree>
    <p:extLst>
      <p:ext uri="{BB962C8B-B14F-4D97-AF65-F5344CB8AC3E}">
        <p14:creationId xmlns:p14="http://schemas.microsoft.com/office/powerpoint/2010/main" val="4169592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042-B1D4-415D-8FC2-C51C15159550}"/>
              </a:ext>
            </a:extLst>
          </p:cNvPr>
          <p:cNvSpPr>
            <a:spLocks noGrp="1"/>
          </p:cNvSpPr>
          <p:nvPr>
            <p:ph type="title"/>
          </p:nvPr>
        </p:nvSpPr>
        <p:spPr/>
        <p:txBody>
          <a:bodyPr/>
          <a:lstStyle/>
          <a:p>
            <a:r>
              <a:rPr lang="en-US" b="1" dirty="0"/>
              <a:t>Natural Language Processing</a:t>
            </a:r>
            <a:endParaRPr lang="en-IN" b="1" dirty="0"/>
          </a:p>
        </p:txBody>
      </p:sp>
      <p:sp>
        <p:nvSpPr>
          <p:cNvPr id="3" name="Content Placeholder 2">
            <a:extLst>
              <a:ext uri="{FF2B5EF4-FFF2-40B4-BE49-F238E27FC236}">
                <a16:creationId xmlns:a16="http://schemas.microsoft.com/office/drawing/2014/main" id="{961C349E-EAEB-4016-926B-C0FC2D5C0C35}"/>
              </a:ext>
            </a:extLst>
          </p:cNvPr>
          <p:cNvSpPr>
            <a:spLocks noGrp="1"/>
          </p:cNvSpPr>
          <p:nvPr>
            <p:ph idx="1"/>
          </p:nvPr>
        </p:nvSpPr>
        <p:spPr/>
        <p:txBody>
          <a:bodyPr anchor="t"/>
          <a:lstStyle/>
          <a:p>
            <a:r>
              <a:rPr lang="en-US" dirty="0"/>
              <a:t>A very well-known model in NLP is the </a:t>
            </a:r>
            <a:r>
              <a:rPr lang="en-US" b="1" dirty="0"/>
              <a:t>Bag of Words</a:t>
            </a:r>
            <a:r>
              <a:rPr lang="en-US" dirty="0"/>
              <a:t> model. </a:t>
            </a:r>
          </a:p>
          <a:p>
            <a:r>
              <a:rPr lang="en-US" dirty="0"/>
              <a:t>It is a model used to preprocess the texts to classify before fitting the classification algorithms on the observations containing the texts.</a:t>
            </a:r>
          </a:p>
          <a:p>
            <a:endParaRPr lang="en-US" dirty="0"/>
          </a:p>
          <a:p>
            <a:r>
              <a:rPr lang="en-US" dirty="0"/>
              <a:t>In this part, you will understand and learn how to:</a:t>
            </a:r>
          </a:p>
          <a:p>
            <a:pPr>
              <a:lnSpc>
                <a:spcPct val="100000"/>
              </a:lnSpc>
            </a:pPr>
            <a:r>
              <a:rPr lang="en-US" dirty="0"/>
              <a:t>Clean texts to prepare them for the Machine Learning models,</a:t>
            </a:r>
          </a:p>
          <a:p>
            <a:pPr>
              <a:lnSpc>
                <a:spcPct val="100000"/>
              </a:lnSpc>
            </a:pPr>
            <a:r>
              <a:rPr lang="en-US" dirty="0"/>
              <a:t>Create a Bag of Words model,</a:t>
            </a:r>
          </a:p>
          <a:p>
            <a:pPr>
              <a:lnSpc>
                <a:spcPct val="100000"/>
              </a:lnSpc>
            </a:pPr>
            <a:r>
              <a:rPr lang="en-US" dirty="0"/>
              <a:t>Apply Machine Learning models onto this Bag of Worlds model.</a:t>
            </a:r>
            <a:endParaRPr lang="en-IN" dirty="0"/>
          </a:p>
        </p:txBody>
      </p:sp>
    </p:spTree>
    <p:extLst>
      <p:ext uri="{BB962C8B-B14F-4D97-AF65-F5344CB8AC3E}">
        <p14:creationId xmlns:p14="http://schemas.microsoft.com/office/powerpoint/2010/main" val="393103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AE4D-3944-422D-87F5-8F9C208627E7}"/>
              </a:ext>
            </a:extLst>
          </p:cNvPr>
          <p:cNvSpPr>
            <a:spLocks noGrp="1"/>
          </p:cNvSpPr>
          <p:nvPr>
            <p:ph type="title"/>
          </p:nvPr>
        </p:nvSpPr>
        <p:spPr/>
        <p:txBody>
          <a:bodyPr/>
          <a:lstStyle/>
          <a:p>
            <a:r>
              <a:rPr lang="en-IN" b="1" dirty="0"/>
              <a:t>NLP: Components</a:t>
            </a:r>
          </a:p>
        </p:txBody>
      </p:sp>
      <p:pic>
        <p:nvPicPr>
          <p:cNvPr id="4" name="Content Placeholder 3">
            <a:extLst>
              <a:ext uri="{FF2B5EF4-FFF2-40B4-BE49-F238E27FC236}">
                <a16:creationId xmlns:a16="http://schemas.microsoft.com/office/drawing/2014/main" id="{71473872-D02E-465A-8F52-FEF70E2A9BD9}"/>
              </a:ext>
            </a:extLst>
          </p:cNvPr>
          <p:cNvPicPr>
            <a:picLocks noGrp="1" noChangeAspect="1"/>
          </p:cNvPicPr>
          <p:nvPr>
            <p:ph idx="1"/>
          </p:nvPr>
        </p:nvPicPr>
        <p:blipFill>
          <a:blip r:embed="rId2"/>
          <a:stretch>
            <a:fillRect/>
          </a:stretch>
        </p:blipFill>
        <p:spPr>
          <a:xfrm>
            <a:off x="2848543" y="2008611"/>
            <a:ext cx="6494914" cy="3707977"/>
          </a:xfrm>
          <a:prstGeom prst="rect">
            <a:avLst/>
          </a:prstGeom>
        </p:spPr>
      </p:pic>
    </p:spTree>
    <p:extLst>
      <p:ext uri="{BB962C8B-B14F-4D97-AF65-F5344CB8AC3E}">
        <p14:creationId xmlns:p14="http://schemas.microsoft.com/office/powerpoint/2010/main" val="261504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82FB-AE82-47B0-BFA8-5A14227EF2DE}"/>
              </a:ext>
            </a:extLst>
          </p:cNvPr>
          <p:cNvSpPr>
            <a:spLocks noGrp="1"/>
          </p:cNvSpPr>
          <p:nvPr>
            <p:ph type="title"/>
          </p:nvPr>
        </p:nvSpPr>
        <p:spPr/>
        <p:txBody>
          <a:bodyPr/>
          <a:lstStyle/>
          <a:p>
            <a:r>
              <a:rPr lang="en-IN" b="1" dirty="0"/>
              <a:t>NLP: Ambiguity</a:t>
            </a:r>
          </a:p>
        </p:txBody>
      </p:sp>
      <p:sp>
        <p:nvSpPr>
          <p:cNvPr id="3" name="Content Placeholder 2">
            <a:extLst>
              <a:ext uri="{FF2B5EF4-FFF2-40B4-BE49-F238E27FC236}">
                <a16:creationId xmlns:a16="http://schemas.microsoft.com/office/drawing/2014/main" id="{24E8A4A7-CE22-4A0C-BE7B-B5BEA8E54AF7}"/>
              </a:ext>
            </a:extLst>
          </p:cNvPr>
          <p:cNvSpPr>
            <a:spLocks noGrp="1"/>
          </p:cNvSpPr>
          <p:nvPr>
            <p:ph idx="1"/>
          </p:nvPr>
        </p:nvSpPr>
        <p:spPr/>
        <p:txBody>
          <a:bodyPr/>
          <a:lstStyle/>
          <a:p>
            <a:pPr>
              <a:buFont typeface="Wingdings" panose="05000000000000000000" pitchFamily="2" charset="2"/>
              <a:buChar char="Ø"/>
            </a:pPr>
            <a:endParaRPr lang="en-IN" dirty="0"/>
          </a:p>
          <a:p>
            <a:pPr>
              <a:buFont typeface="Wingdings" panose="05000000000000000000" pitchFamily="2" charset="2"/>
              <a:buChar char="Ø"/>
            </a:pPr>
            <a:r>
              <a:rPr lang="en-IN" dirty="0"/>
              <a:t>Lexical Ambiguity </a:t>
            </a:r>
          </a:p>
          <a:p>
            <a:pPr>
              <a:buFont typeface="Wingdings" panose="05000000000000000000" pitchFamily="2" charset="2"/>
              <a:buChar char="Ø"/>
            </a:pPr>
            <a:endParaRPr lang="en-IN" dirty="0"/>
          </a:p>
          <a:p>
            <a:pPr>
              <a:buFont typeface="Wingdings" panose="05000000000000000000" pitchFamily="2" charset="2"/>
              <a:buChar char="Ø"/>
            </a:pPr>
            <a:r>
              <a:rPr lang="en-IN" dirty="0"/>
              <a:t>Syntactical Ambiguity: - two or more meaning for a sentence of couple of words</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t>Reference Ambiguity: - Sometimes, </a:t>
            </a:r>
          </a:p>
          <a:p>
            <a:pPr>
              <a:buFont typeface="Wingdings" panose="05000000000000000000" pitchFamily="2" charset="2"/>
              <a:buChar char="Ø"/>
            </a:pPr>
            <a:endParaRPr lang="en-IN" dirty="0"/>
          </a:p>
        </p:txBody>
      </p:sp>
      <p:pic>
        <p:nvPicPr>
          <p:cNvPr id="2050" name="Picture 2" descr="Image result for ambiguity">
            <a:extLst>
              <a:ext uri="{FF2B5EF4-FFF2-40B4-BE49-F238E27FC236}">
                <a16:creationId xmlns:a16="http://schemas.microsoft.com/office/drawing/2014/main" id="{C2879C4F-98C0-447F-8F0D-E9EC7C993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062" y="3591878"/>
            <a:ext cx="2955826" cy="19667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2AE2692-DC92-4063-8197-F121695DBD63}"/>
              </a:ext>
            </a:extLst>
          </p:cNvPr>
          <p:cNvPicPr>
            <a:picLocks noChangeAspect="1"/>
          </p:cNvPicPr>
          <p:nvPr/>
        </p:nvPicPr>
        <p:blipFill>
          <a:blip r:embed="rId3"/>
          <a:stretch>
            <a:fillRect/>
          </a:stretch>
        </p:blipFill>
        <p:spPr>
          <a:xfrm>
            <a:off x="3481387" y="2071687"/>
            <a:ext cx="3400425" cy="942975"/>
          </a:xfrm>
          <a:prstGeom prst="rect">
            <a:avLst/>
          </a:prstGeom>
        </p:spPr>
      </p:pic>
      <p:pic>
        <p:nvPicPr>
          <p:cNvPr id="5" name="Picture 4">
            <a:extLst>
              <a:ext uri="{FF2B5EF4-FFF2-40B4-BE49-F238E27FC236}">
                <a16:creationId xmlns:a16="http://schemas.microsoft.com/office/drawing/2014/main" id="{7770F3BE-4580-4952-81DE-8B7C9B7343DF}"/>
              </a:ext>
            </a:extLst>
          </p:cNvPr>
          <p:cNvPicPr>
            <a:picLocks noChangeAspect="1"/>
          </p:cNvPicPr>
          <p:nvPr/>
        </p:nvPicPr>
        <p:blipFill>
          <a:blip r:embed="rId4"/>
          <a:stretch>
            <a:fillRect/>
          </a:stretch>
        </p:blipFill>
        <p:spPr>
          <a:xfrm>
            <a:off x="3481387" y="3548062"/>
            <a:ext cx="3343275" cy="1285875"/>
          </a:xfrm>
          <a:prstGeom prst="rect">
            <a:avLst/>
          </a:prstGeom>
        </p:spPr>
      </p:pic>
      <p:pic>
        <p:nvPicPr>
          <p:cNvPr id="6" name="Picture 5">
            <a:extLst>
              <a:ext uri="{FF2B5EF4-FFF2-40B4-BE49-F238E27FC236}">
                <a16:creationId xmlns:a16="http://schemas.microsoft.com/office/drawing/2014/main" id="{A78B10CF-DB59-4DE6-BB5E-913C8F5FC330}"/>
              </a:ext>
            </a:extLst>
          </p:cNvPr>
          <p:cNvPicPr>
            <a:picLocks noChangeAspect="1"/>
          </p:cNvPicPr>
          <p:nvPr/>
        </p:nvPicPr>
        <p:blipFill>
          <a:blip r:embed="rId5"/>
          <a:stretch>
            <a:fillRect/>
          </a:stretch>
        </p:blipFill>
        <p:spPr>
          <a:xfrm>
            <a:off x="3481387" y="5441898"/>
            <a:ext cx="5019675" cy="542925"/>
          </a:xfrm>
          <a:prstGeom prst="rect">
            <a:avLst/>
          </a:prstGeom>
        </p:spPr>
      </p:pic>
    </p:spTree>
    <p:extLst>
      <p:ext uri="{BB962C8B-B14F-4D97-AF65-F5344CB8AC3E}">
        <p14:creationId xmlns:p14="http://schemas.microsoft.com/office/powerpoint/2010/main" val="207152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E9FE-D1F9-4422-98CE-CFDA57212E31}"/>
              </a:ext>
            </a:extLst>
          </p:cNvPr>
          <p:cNvSpPr>
            <a:spLocks noGrp="1"/>
          </p:cNvSpPr>
          <p:nvPr>
            <p:ph type="title"/>
          </p:nvPr>
        </p:nvSpPr>
        <p:spPr/>
        <p:txBody>
          <a:bodyPr/>
          <a:lstStyle/>
          <a:p>
            <a:r>
              <a:rPr lang="en-IN" b="1" dirty="0"/>
              <a:t>NLTK - Library</a:t>
            </a:r>
          </a:p>
        </p:txBody>
      </p:sp>
      <p:sp>
        <p:nvSpPr>
          <p:cNvPr id="3" name="Content Placeholder 2">
            <a:extLst>
              <a:ext uri="{FF2B5EF4-FFF2-40B4-BE49-F238E27FC236}">
                <a16:creationId xmlns:a16="http://schemas.microsoft.com/office/drawing/2014/main" id="{8BDBBF9A-4274-4B2C-BDB2-3BF209135C33}"/>
              </a:ext>
            </a:extLst>
          </p:cNvPr>
          <p:cNvSpPr>
            <a:spLocks noGrp="1"/>
          </p:cNvSpPr>
          <p:nvPr>
            <p:ph idx="1"/>
          </p:nvPr>
        </p:nvSpPr>
        <p:spPr/>
        <p:txBody>
          <a:bodyPr/>
          <a:lstStyle/>
          <a:p>
            <a:pPr>
              <a:buFont typeface="Wingdings" panose="05000000000000000000" pitchFamily="2" charset="2"/>
              <a:buChar char="Ø"/>
            </a:pPr>
            <a:r>
              <a:rPr lang="en-IN" dirty="0"/>
              <a:t>Tokenization</a:t>
            </a:r>
          </a:p>
          <a:p>
            <a:pPr>
              <a:buFont typeface="Wingdings" panose="05000000000000000000" pitchFamily="2" charset="2"/>
              <a:buChar char="Ø"/>
            </a:pPr>
            <a:r>
              <a:rPr lang="en-IN" dirty="0"/>
              <a:t>Stopwords</a:t>
            </a:r>
          </a:p>
          <a:p>
            <a:pPr>
              <a:buFont typeface="Wingdings" panose="05000000000000000000" pitchFamily="2" charset="2"/>
              <a:buChar char="Ø"/>
            </a:pPr>
            <a:r>
              <a:rPr lang="en-IN" dirty="0"/>
              <a:t>Bigram, Trigram, </a:t>
            </a:r>
            <a:r>
              <a:rPr lang="en-IN" dirty="0" err="1"/>
              <a:t>ngram</a:t>
            </a:r>
            <a:endParaRPr lang="en-IN" dirty="0"/>
          </a:p>
          <a:p>
            <a:pPr>
              <a:buFont typeface="Wingdings" panose="05000000000000000000" pitchFamily="2" charset="2"/>
              <a:buChar char="Ø"/>
            </a:pPr>
            <a:r>
              <a:rPr lang="en-IN" dirty="0"/>
              <a:t>Stemming</a:t>
            </a:r>
          </a:p>
          <a:p>
            <a:pPr>
              <a:buFont typeface="Wingdings" panose="05000000000000000000" pitchFamily="2" charset="2"/>
              <a:buChar char="Ø"/>
            </a:pPr>
            <a:r>
              <a:rPr lang="en-IN" dirty="0"/>
              <a:t>Lemmatization</a:t>
            </a:r>
          </a:p>
          <a:p>
            <a:pPr>
              <a:buFont typeface="Wingdings" panose="05000000000000000000" pitchFamily="2" charset="2"/>
              <a:buChar char="Ø"/>
            </a:pPr>
            <a:r>
              <a:rPr lang="en-IN" dirty="0"/>
              <a:t>Parts of Speech</a:t>
            </a:r>
          </a:p>
          <a:p>
            <a:pPr>
              <a:buFont typeface="Wingdings" panose="05000000000000000000" pitchFamily="2" charset="2"/>
              <a:buChar char="Ø"/>
            </a:pPr>
            <a:r>
              <a:rPr lang="en-IN" dirty="0"/>
              <a:t>Named Entity Recognition</a:t>
            </a:r>
          </a:p>
          <a:p>
            <a:pPr>
              <a:buFont typeface="Wingdings" panose="05000000000000000000" pitchFamily="2" charset="2"/>
              <a:buChar char="Ø"/>
            </a:pPr>
            <a:r>
              <a:rPr lang="en-IN" dirty="0"/>
              <a:t>Count Vectorizer</a:t>
            </a:r>
          </a:p>
          <a:p>
            <a:pPr>
              <a:buFont typeface="Wingdings" panose="05000000000000000000" pitchFamily="2" charset="2"/>
              <a:buChar char="Ø"/>
            </a:pPr>
            <a:r>
              <a:rPr lang="en-IN" dirty="0"/>
              <a:t>TF-IDF Vectorizer</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21165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208F-90A2-4722-8538-634804BE2EF1}"/>
              </a:ext>
            </a:extLst>
          </p:cNvPr>
          <p:cNvSpPr>
            <a:spLocks noGrp="1"/>
          </p:cNvSpPr>
          <p:nvPr>
            <p:ph type="title"/>
          </p:nvPr>
        </p:nvSpPr>
        <p:spPr/>
        <p:txBody>
          <a:bodyPr/>
          <a:lstStyle/>
          <a:p>
            <a:r>
              <a:rPr lang="en-IN" b="1" dirty="0"/>
              <a:t>Minimum Edit Distance</a:t>
            </a:r>
          </a:p>
        </p:txBody>
      </p:sp>
      <p:sp>
        <p:nvSpPr>
          <p:cNvPr id="3" name="Content Placeholder 2">
            <a:extLst>
              <a:ext uri="{FF2B5EF4-FFF2-40B4-BE49-F238E27FC236}">
                <a16:creationId xmlns:a16="http://schemas.microsoft.com/office/drawing/2014/main" id="{35F6CBCE-429F-4562-B631-72A6B42CBA72}"/>
              </a:ext>
            </a:extLst>
          </p:cNvPr>
          <p:cNvSpPr>
            <a:spLocks noGrp="1"/>
          </p:cNvSpPr>
          <p:nvPr>
            <p:ph idx="1"/>
          </p:nvPr>
        </p:nvSpPr>
        <p:spPr/>
        <p:txBody>
          <a:bodyPr/>
          <a:lstStyle/>
          <a:p>
            <a:pPr fontAlgn="base">
              <a:buFont typeface="Wingdings" panose="05000000000000000000" pitchFamily="2" charset="2"/>
              <a:buChar char="Ø"/>
            </a:pPr>
            <a:r>
              <a:rPr lang="en-IN" dirty="0"/>
              <a:t>Insert</a:t>
            </a:r>
          </a:p>
          <a:p>
            <a:pPr fontAlgn="base">
              <a:buFont typeface="Wingdings" panose="05000000000000000000" pitchFamily="2" charset="2"/>
              <a:buChar char="Ø"/>
            </a:pPr>
            <a:r>
              <a:rPr lang="en-IN" dirty="0"/>
              <a:t>Remove</a:t>
            </a:r>
          </a:p>
          <a:p>
            <a:pPr fontAlgn="base">
              <a:buFont typeface="Wingdings" panose="05000000000000000000" pitchFamily="2" charset="2"/>
              <a:buChar char="Ø"/>
            </a:pPr>
            <a:r>
              <a:rPr lang="en-IN" dirty="0"/>
              <a:t>Replace</a:t>
            </a:r>
          </a:p>
          <a:p>
            <a:pPr>
              <a:buFont typeface="Wingdings" panose="05000000000000000000" pitchFamily="2" charset="2"/>
              <a:buChar char="Ø"/>
            </a:pPr>
            <a:endParaRPr lang="en-IN" dirty="0"/>
          </a:p>
        </p:txBody>
      </p:sp>
      <p:sp>
        <p:nvSpPr>
          <p:cNvPr id="4" name="Rectangle 1">
            <a:extLst>
              <a:ext uri="{FF2B5EF4-FFF2-40B4-BE49-F238E27FC236}">
                <a16:creationId xmlns:a16="http://schemas.microsoft.com/office/drawing/2014/main" id="{A620C72F-CE68-4C7D-B705-B3DA6650C899}"/>
              </a:ext>
            </a:extLst>
          </p:cNvPr>
          <p:cNvSpPr>
            <a:spLocks noChangeArrowheads="1"/>
          </p:cNvSpPr>
          <p:nvPr/>
        </p:nvSpPr>
        <p:spPr bwMode="auto">
          <a:xfrm>
            <a:off x="1516625" y="5133363"/>
            <a:ext cx="7000567" cy="104898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Input: str1 = "</a:t>
            </a:r>
            <a:r>
              <a:rPr kumimoji="0" lang="en-US" altLang="en-US" sz="1600" b="0" i="0" u="none" strike="noStrike" cap="none" normalizeH="0" baseline="0" dirty="0" err="1">
                <a:ln>
                  <a:noFill/>
                </a:ln>
                <a:solidFill>
                  <a:schemeClr val="tx1"/>
                </a:solidFill>
                <a:effectLst/>
                <a:latin typeface="Consolas" panose="020B0609020204030204" pitchFamily="49" charset="0"/>
              </a:rPr>
              <a:t>sunday</a:t>
            </a:r>
            <a:r>
              <a:rPr kumimoji="0" lang="en-US" altLang="en-US" sz="1600" b="0" i="0" u="none" strike="noStrike" cap="none" normalizeH="0" baseline="0" dirty="0">
                <a:ln>
                  <a:noFill/>
                </a:ln>
                <a:solidFill>
                  <a:schemeClr val="tx1"/>
                </a:solidFill>
                <a:effectLst/>
                <a:latin typeface="Consolas" panose="020B0609020204030204" pitchFamily="49" charset="0"/>
              </a:rPr>
              <a:t>", str2 = "</a:t>
            </a:r>
            <a:r>
              <a:rPr kumimoji="0" lang="en-US" altLang="en-US" sz="1600" b="0" i="0" u="none" strike="noStrike" cap="none" normalizeH="0" baseline="0" dirty="0" err="1">
                <a:ln>
                  <a:noFill/>
                </a:ln>
                <a:solidFill>
                  <a:schemeClr val="tx1"/>
                </a:solidFill>
                <a:effectLst/>
                <a:latin typeface="Consolas" panose="020B0609020204030204" pitchFamily="49" charset="0"/>
              </a:rPr>
              <a:t>saturday</a:t>
            </a:r>
            <a:r>
              <a:rPr kumimoji="0" lang="en-US" altLang="en-US" sz="1600" b="0" i="0" u="none" strike="noStrike" cap="none" normalizeH="0" baseline="0" dirty="0">
                <a:ln>
                  <a:noFill/>
                </a:ln>
                <a:solidFill>
                  <a:schemeClr val="tx1"/>
                </a:solidFill>
                <a:effectLst/>
                <a:latin typeface="Consolas" panose="020B0609020204030204" pitchFamily="49" charset="0"/>
              </a:rPr>
              <a:t>" Output: 3 Last three and first characters are same. We basically need to convert "un" to "</a:t>
            </a:r>
            <a:r>
              <a:rPr kumimoji="0" lang="en-US" altLang="en-US" sz="1600" b="0" i="0" u="none" strike="noStrike" cap="none" normalizeH="0" baseline="0" dirty="0" err="1">
                <a:ln>
                  <a:noFill/>
                </a:ln>
                <a:solidFill>
                  <a:schemeClr val="tx1"/>
                </a:solidFill>
                <a:effectLst/>
                <a:latin typeface="Consolas" panose="020B0609020204030204" pitchFamily="49" charset="0"/>
              </a:rPr>
              <a:t>atur</a:t>
            </a:r>
            <a:r>
              <a:rPr kumimoji="0" lang="en-US" altLang="en-US" sz="1600" b="0" i="0" u="none" strike="noStrike" cap="none" normalizeH="0" baseline="0" dirty="0">
                <a:ln>
                  <a:noFill/>
                </a:ln>
                <a:solidFill>
                  <a:schemeClr val="tx1"/>
                </a:solidFill>
                <a:effectLst/>
                <a:latin typeface="Consolas" panose="020B0609020204030204" pitchFamily="49" charset="0"/>
              </a:rPr>
              <a:t>". This can be done using below three operations. Replace 'n' with 'r', insert t, insert a</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075" name="Picture 3" descr="Image result for minimum edit distance">
            <a:extLst>
              <a:ext uri="{FF2B5EF4-FFF2-40B4-BE49-F238E27FC236}">
                <a16:creationId xmlns:a16="http://schemas.microsoft.com/office/drawing/2014/main" id="{2ACC62BF-1E76-4240-A67D-9D7B3A168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0" y="1938425"/>
            <a:ext cx="5543550" cy="273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001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TotalTime>
  <Words>505</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Wingdings</vt:lpstr>
      <vt:lpstr>Retrospect</vt:lpstr>
      <vt:lpstr>Natural Language Processing</vt:lpstr>
      <vt:lpstr>PowerPoint Presentation</vt:lpstr>
      <vt:lpstr>Natural Language Processing</vt:lpstr>
      <vt:lpstr>Applications of NLP</vt:lpstr>
      <vt:lpstr>Natural Language Processing</vt:lpstr>
      <vt:lpstr>NLP: Components</vt:lpstr>
      <vt:lpstr>NLP: Ambiguity</vt:lpstr>
      <vt:lpstr>NLTK - Library</vt:lpstr>
      <vt:lpstr>Minimum Edit Distance</vt:lpstr>
      <vt:lpstr>Syntax tree</vt:lpstr>
      <vt:lpstr>Count Vectorizer</vt:lpstr>
      <vt:lpstr>TF-IDF Vectorizer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Saravana Ayyappa</dc:creator>
  <cp:lastModifiedBy>Saravana Ayyappa</cp:lastModifiedBy>
  <cp:revision>25</cp:revision>
  <dcterms:created xsi:type="dcterms:W3CDTF">2019-09-02T06:44:39Z</dcterms:created>
  <dcterms:modified xsi:type="dcterms:W3CDTF">2020-04-18T09:02:39Z</dcterms:modified>
</cp:coreProperties>
</file>