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84" r:id="rId4"/>
    <p:sldId id="257" r:id="rId5"/>
    <p:sldId id="258" r:id="rId6"/>
    <p:sldId id="259" r:id="rId7"/>
    <p:sldId id="271" r:id="rId8"/>
    <p:sldId id="272" r:id="rId9"/>
    <p:sldId id="273" r:id="rId10"/>
    <p:sldId id="274" r:id="rId11"/>
    <p:sldId id="285" r:id="rId12"/>
    <p:sldId id="270" r:id="rId13"/>
    <p:sldId id="268" r:id="rId14"/>
    <p:sldId id="278" r:id="rId15"/>
    <p:sldId id="286" r:id="rId16"/>
    <p:sldId id="275" r:id="rId17"/>
    <p:sldId id="276" r:id="rId18"/>
    <p:sldId id="277" r:id="rId19"/>
    <p:sldId id="283" r:id="rId20"/>
    <p:sldId id="260" r:id="rId21"/>
    <p:sldId id="261" r:id="rId22"/>
    <p:sldId id="279" r:id="rId23"/>
    <p:sldId id="280" r:id="rId24"/>
    <p:sldId id="282" r:id="rId25"/>
    <p:sldId id="263" r:id="rId26"/>
    <p:sldId id="281" r:id="rId27"/>
    <p:sldId id="264" r:id="rId28"/>
    <p:sldId id="262" r:id="rId29"/>
    <p:sldId id="265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7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4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9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8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0717A-A9A9-47FE-BE2B-4A96EE33DF83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probability-and-statistics/standard-deviatio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A129-6194-4E9C-93D5-FD3B2993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88C6E-6D5C-41D4-AC5F-5844BF066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249095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60C5-7E89-4CD6-98A5-6CCCB038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4CD0-8354-426A-9534-B015DE58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07373"/>
            <a:ext cx="10058400" cy="719912"/>
          </a:xfrm>
        </p:spPr>
        <p:txBody>
          <a:bodyPr/>
          <a:lstStyle/>
          <a:p>
            <a:r>
              <a:rPr lang="en-US" dirty="0"/>
              <a:t>Inferential statistics use a sample of data taken from a population to describe and make inferences about the population</a:t>
            </a:r>
            <a:endParaRPr lang="en-IN" dirty="0"/>
          </a:p>
        </p:txBody>
      </p:sp>
      <p:pic>
        <p:nvPicPr>
          <p:cNvPr id="4098" name="Picture 2" descr="Image result for INFERENTIAL STATISTICS">
            <a:extLst>
              <a:ext uri="{FF2B5EF4-FFF2-40B4-BE49-F238E27FC236}">
                <a16:creationId xmlns:a16="http://schemas.microsoft.com/office/drawing/2014/main" id="{B0E48FC0-D1B3-43ED-B304-CD9B96E9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74" y="2779944"/>
            <a:ext cx="4482483" cy="298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44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Sampling</a:t>
            </a:r>
            <a:r>
              <a:rPr lang="en-GB" dirty="0"/>
              <a:t> is a process used in statistical analysis in which a predetermined number of observations are taken from a larger population. The methodology used to sample from a larger population depends on the type of analysis being performed, but it may include simple random </a:t>
            </a:r>
            <a:r>
              <a:rPr lang="en-GB" b="1" dirty="0"/>
              <a:t>sampling</a:t>
            </a:r>
            <a:r>
              <a:rPr lang="en-GB" dirty="0"/>
              <a:t> or systematic </a:t>
            </a:r>
            <a:r>
              <a:rPr lang="en-GB" b="1" dirty="0"/>
              <a:t>sampling</a:t>
            </a:r>
            <a:endParaRPr lang="en-IN" dirty="0"/>
          </a:p>
        </p:txBody>
      </p:sp>
      <p:pic>
        <p:nvPicPr>
          <p:cNvPr id="2050" name="Picture 2" descr="Sampling Methods | Types and Techniques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69" y="3230556"/>
            <a:ext cx="2984772" cy="26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5F37-47C5-478C-933E-1EF14BDD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714B-0577-4F71-8438-42249BEB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Probability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Simple Random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Systematic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Stratified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Cluster Sampling</a:t>
            </a:r>
          </a:p>
          <a:p>
            <a:endParaRPr lang="en-IN" dirty="0"/>
          </a:p>
          <a:p>
            <a:r>
              <a:rPr lang="en-IN" dirty="0"/>
              <a:t>Non-Probability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Convenient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Quota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Judgement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Snowball Sampling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63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D5E3-EE2B-48BA-B13A-6FE1905B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in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57BA-9F40-4585-9EBB-2C43A754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Any pre-agreed sampling rules are deviated from</a:t>
            </a:r>
          </a:p>
          <a:p>
            <a:r>
              <a:rPr lang="en-US" sz="1400" dirty="0"/>
              <a:t>People in hard-to-reach groups are omitted</a:t>
            </a:r>
          </a:p>
          <a:p>
            <a:r>
              <a:rPr lang="en-US" sz="1400" dirty="0"/>
              <a:t>There are low response rates</a:t>
            </a:r>
          </a:p>
          <a:p>
            <a:r>
              <a:rPr lang="en-US" sz="1400" dirty="0"/>
              <a:t>An out-of-date list is used as the sample frame (for example, if it excludes people who have recently moved to an area)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6819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B61E-B390-43A7-9CD1-32BA78E0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5CAE-9EE7-47F5-BFFD-BC7D3316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properties of probability</a:t>
            </a:r>
          </a:p>
          <a:p>
            <a:endParaRPr lang="en-US" dirty="0"/>
          </a:p>
          <a:p>
            <a:r>
              <a:rPr lang="en-US" dirty="0"/>
              <a:t>Property 1: The probability of an event is always between 0 and 1, inclusive</a:t>
            </a:r>
          </a:p>
          <a:p>
            <a:r>
              <a:rPr lang="en-US" dirty="0"/>
              <a:t>Property 2: The probability of an event that cannot occur is 0. Please note that an event that cannot occur is called an impossible event.</a:t>
            </a:r>
          </a:p>
          <a:p>
            <a:r>
              <a:rPr lang="en-US" dirty="0"/>
              <a:t>Property 3: The probability of an event that must occur is 1. An event that must occur is called a certain event.</a:t>
            </a:r>
          </a:p>
          <a:p>
            <a:r>
              <a:rPr lang="en-US" dirty="0"/>
              <a:t>The simplest example is a coin flip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of a mathematics test marks from last 10 years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69386"/>
            <a:ext cx="8077200" cy="2466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9634" y="4802312"/>
            <a:ext cx="12004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Which school is better</a:t>
            </a:r>
            <a:r>
              <a:rPr lang="en-GB" dirty="0" smtClean="0"/>
              <a:t>?</a:t>
            </a:r>
          </a:p>
          <a:p>
            <a:r>
              <a:rPr lang="en-GB" dirty="0" smtClean="0"/>
              <a:t>If </a:t>
            </a:r>
            <a:r>
              <a:rPr lang="en-GB" dirty="0"/>
              <a:t>we are going to conduct another test, how many students can be expected to score 91 to 100 from school A &amp; from school B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is a frequency distribution of marks. </a:t>
            </a:r>
          </a:p>
          <a:p>
            <a:r>
              <a:rPr lang="en-GB" dirty="0" smtClean="0"/>
              <a:t>What </a:t>
            </a:r>
            <a:r>
              <a:rPr lang="en-GB" dirty="0"/>
              <a:t>is the probability that a student will score more than 50 from school A &amp; from School B?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90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6107" y="5571566"/>
            <a:ext cx="1645920" cy="231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9CACA-4DF0-4A40-B5C6-040B49EE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6107" y="5277394"/>
            <a:ext cx="1973984" cy="29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2598276" y="1909916"/>
            <a:ext cx="5407502" cy="3929181"/>
            <a:chOff x="2598276" y="1909916"/>
            <a:chExt cx="5407502" cy="3838673"/>
          </a:xfrm>
        </p:grpSpPr>
        <p:pic>
          <p:nvPicPr>
            <p:cNvPr id="3074" name="Picture 2" descr="Chapter 5 Discrete and Continuous Probability Distributions - ppt ...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0"/>
            <a:stretch/>
          </p:blipFill>
          <p:spPr bwMode="auto">
            <a:xfrm>
              <a:off x="2598276" y="1909916"/>
              <a:ext cx="5407502" cy="383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B2876F-007C-4867-B50E-DAC00998B7F3}"/>
                </a:ext>
              </a:extLst>
            </p:cNvPr>
            <p:cNvSpPr/>
            <p:nvPr/>
          </p:nvSpPr>
          <p:spPr>
            <a:xfrm>
              <a:off x="3656108" y="5277395"/>
              <a:ext cx="1882544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rgbClr val="333333"/>
                  </a:solidFill>
                  <a:latin typeface="poppins"/>
                </a:rPr>
                <a:t>Bernoulli Distribution</a:t>
              </a:r>
              <a:endParaRPr lang="en-IN" sz="1400" i="0" dirty="0">
                <a:solidFill>
                  <a:srgbClr val="333333"/>
                </a:solidFill>
                <a:effectLst/>
                <a:latin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9054-E85F-4C58-BF1B-5F774560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Descrete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2471-162F-4DBB-A05D-E3999A5B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describes the probability of occurrence of each value of a discrete random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ECF8A-9302-43D4-B8C0-0AE19A60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35" y="2852737"/>
            <a:ext cx="5610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0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B6E-159A-476F-8EA3-F63CEE3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19C8-D0B8-414F-8551-8A3ECE82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Probability of a random variable assuming a value between a given interval</a:t>
            </a:r>
          </a:p>
        </p:txBody>
      </p:sp>
      <p:pic>
        <p:nvPicPr>
          <p:cNvPr id="2050" name="Picture 2" descr="Image result for continuous probability distribution">
            <a:extLst>
              <a:ext uri="{FF2B5EF4-FFF2-40B4-BE49-F238E27FC236}">
                <a16:creationId xmlns:a16="http://schemas.microsoft.com/office/drawing/2014/main" id="{C6465BD8-9925-419B-8A4D-1A406C19D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920953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4481" y="2920953"/>
            <a:ext cx="3931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Continuous distributions are constructed from continuous random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are generated from experiments or processes that create outcomes that are measured as opposed to counted.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97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70BA-13D6-473F-AA88-7677CB89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Bernoulli</a:t>
            </a:r>
            <a:r>
              <a:rPr lang="en-IN" dirty="0">
                <a:solidFill>
                  <a:srgbClr val="333333"/>
                </a:solidFill>
                <a:latin typeface="poppins"/>
              </a:rPr>
              <a:t> </a:t>
            </a:r>
            <a:r>
              <a:rPr lang="en-IN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9E22-56EB-480B-867E-68DB0113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1860"/>
            <a:ext cx="10058400" cy="4023360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Bernoulli distribution</a:t>
            </a:r>
            <a:r>
              <a:rPr lang="en-US" dirty="0"/>
              <a:t> has only two possible outcomes, namely 1 (success) and 0 (failure), and a single trial. 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DEF86-D92D-40A9-A554-A244BDBF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07" y="2549602"/>
            <a:ext cx="4981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9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D6A9-2262-4528-92E3-C12D2984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0640"/>
            <a:ext cx="10058400" cy="1510025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IN" sz="2800" b="1" dirty="0"/>
              <a:t>Statistics</a:t>
            </a:r>
            <a:r>
              <a:rPr lang="en-IN" sz="2800" dirty="0"/>
              <a:t> – it’s the science of Collecting, Organizing, Summarising, analysing and interpreting Data.</a:t>
            </a:r>
          </a:p>
          <a:p>
            <a:pPr marL="201168" lvl="1" indent="0">
              <a:buNone/>
            </a:pPr>
            <a:endParaRPr lang="en-IN" sz="2800" dirty="0"/>
          </a:p>
          <a:p>
            <a:pPr marL="201168" lvl="1" indent="0">
              <a:buNone/>
            </a:pPr>
            <a:r>
              <a:rPr lang="en-IN" sz="2800" dirty="0"/>
              <a:t>Goal is to make use of imperfect information (data) to infer facts, make conclusions, and make predictions.</a:t>
            </a:r>
          </a:p>
          <a:p>
            <a:pPr marL="201168" lvl="1" indent="0">
              <a:buNone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5A0C7-D00E-445B-8CE0-A1C8CCC48920}"/>
              </a:ext>
            </a:extLst>
          </p:cNvPr>
          <p:cNvSpPr txBox="1"/>
          <p:nvPr/>
        </p:nvSpPr>
        <p:spPr>
          <a:xfrm>
            <a:off x="1313895" y="5051394"/>
            <a:ext cx="949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Example – Salaries of the IPL Players in India</a:t>
            </a:r>
          </a:p>
        </p:txBody>
      </p:sp>
    </p:spTree>
    <p:extLst>
      <p:ext uri="{BB962C8B-B14F-4D97-AF65-F5344CB8AC3E}">
        <p14:creationId xmlns:p14="http://schemas.microsoft.com/office/powerpoint/2010/main" val="335408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ABFA-61B3-49D7-AAD3-8BD16129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69B8-6068-490B-A19E-24B97929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727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Characteristics of a Binomial A random variable has a binomial distribution if all of following conditions are met:</a:t>
            </a:r>
          </a:p>
          <a:p>
            <a:pPr marL="0" indent="0">
              <a:buNone/>
            </a:pPr>
            <a:r>
              <a:rPr lang="en-US" dirty="0"/>
              <a:t>1. There are a fixed number of trials (n). </a:t>
            </a:r>
          </a:p>
          <a:p>
            <a:pPr marL="0" indent="0">
              <a:buNone/>
            </a:pPr>
            <a:r>
              <a:rPr lang="en-US" dirty="0"/>
              <a:t>2. Each trial has two possible outcomes: success or  failure. </a:t>
            </a:r>
          </a:p>
          <a:p>
            <a:pPr marL="0" indent="0">
              <a:buNone/>
            </a:pPr>
            <a:r>
              <a:rPr lang="en-US" dirty="0"/>
              <a:t>3. The probability of success (call it p) is the same for each trial. </a:t>
            </a:r>
          </a:p>
          <a:p>
            <a:pPr marL="0" indent="0">
              <a:buNone/>
            </a:pPr>
            <a:r>
              <a:rPr lang="en-US" dirty="0"/>
              <a:t>4. The trials are independent, meaning the outcome of one trial doesn’t influence that of any other.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238D8-58EF-4714-A276-5BEDF175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771" y="2143125"/>
            <a:ext cx="467590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8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76B8-C927-499F-99BB-D31E9324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Normal Distribution</a:t>
            </a:r>
          </a:p>
        </p:txBody>
      </p:sp>
      <p:sp>
        <p:nvSpPr>
          <p:cNvPr id="4" name="AutoShape 2" descr="Image result for normal distribution">
            <a:extLst>
              <a:ext uri="{FF2B5EF4-FFF2-40B4-BE49-F238E27FC236}">
                <a16:creationId xmlns:a16="http://schemas.microsoft.com/office/drawing/2014/main" id="{14BBF2DA-A1B1-4CBA-90CA-5F9B504AEEC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It’s a probability </a:t>
            </a:r>
            <a:r>
              <a:rPr lang="en-US" b="1"/>
              <a:t>distribution</a:t>
            </a:r>
            <a:r>
              <a:rPr lang="en-US"/>
              <a:t> that is symmetric about the mean, showing that data near the mean are more frequent in occurrence than data far from the mean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992B3-251B-49FF-95E7-2F883ADA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9" y="2674925"/>
            <a:ext cx="6426138" cy="31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9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35E4-AF4F-4756-A251-E46912AA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EE56-2362-4E5E-AFEB-6C44ECB9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Poisson distribution</a:t>
            </a:r>
            <a:r>
              <a:rPr lang="en-US" dirty="0"/>
              <a:t> is the discrete probability distribution of the number of events occurring in a given time period, given the average number of times the event occurs over that time period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E18BC-FBE3-48DC-AFB6-CD34CD6ECE8F}"/>
              </a:ext>
            </a:extLst>
          </p:cNvPr>
          <p:cNvSpPr/>
          <p:nvPr/>
        </p:nvSpPr>
        <p:spPr>
          <a:xfrm>
            <a:off x="1097280" y="35318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161616"/>
                </a:solidFill>
                <a:latin typeface="Helvetica Neue"/>
              </a:rPr>
              <a:t>A certain fast-food restaurant gets an average of 3 visitors to the drive-through per minute. This is just an average, however. The actual amount can vary.</a:t>
            </a:r>
          </a:p>
          <a:p>
            <a:endParaRPr lang="en-US" sz="1200" dirty="0">
              <a:solidFill>
                <a:srgbClr val="161616"/>
              </a:solidFill>
              <a:latin typeface="Helvetica Neue"/>
            </a:endParaRPr>
          </a:p>
          <a:p>
            <a:r>
              <a:rPr lang="en-US" sz="1200" dirty="0">
                <a:solidFill>
                  <a:srgbClr val="161616"/>
                </a:solidFill>
                <a:latin typeface="Helvetica Neue"/>
              </a:rPr>
              <a:t>This information can, in turn, help a manager plan for these events with staffing and scheduling.</a:t>
            </a:r>
            <a:endParaRPr lang="en-US" sz="1200" b="0" i="0" dirty="0">
              <a:solidFill>
                <a:srgbClr val="161616"/>
              </a:solidFill>
              <a:effectLst/>
              <a:latin typeface="Helvetica Neue"/>
            </a:endParaRPr>
          </a:p>
        </p:txBody>
      </p:sp>
      <p:pic>
        <p:nvPicPr>
          <p:cNvPr id="4098" name="Picture 2" descr="Image result for poisson distribution">
            <a:extLst>
              <a:ext uri="{FF2B5EF4-FFF2-40B4-BE49-F238E27FC236}">
                <a16:creationId xmlns:a16="http://schemas.microsoft.com/office/drawing/2014/main" id="{EEA0ACB4-5203-4B45-B737-EAB83FB7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44" y="2697384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CBF-2FA9-40FF-9CC6-48696CD2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4683-8B73-40A3-92F7-BE59EBAA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uniform distribution</a:t>
            </a:r>
            <a:r>
              <a:rPr lang="en-US" dirty="0"/>
              <a:t>, sometimes also known as a rectangular </a:t>
            </a:r>
            <a:r>
              <a:rPr lang="en-US" b="1" dirty="0"/>
              <a:t>distribution</a:t>
            </a:r>
            <a:r>
              <a:rPr lang="en-US" dirty="0"/>
              <a:t>, is a </a:t>
            </a:r>
            <a:r>
              <a:rPr lang="en-US" b="1" dirty="0"/>
              <a:t>distribution</a:t>
            </a:r>
            <a:r>
              <a:rPr lang="en-US" dirty="0"/>
              <a:t> that has constant probability.</a:t>
            </a:r>
            <a:endParaRPr lang="en-IN" dirty="0"/>
          </a:p>
        </p:txBody>
      </p:sp>
      <p:pic>
        <p:nvPicPr>
          <p:cNvPr id="5122" name="Picture 2" descr="Image result for uniform distribution">
            <a:extLst>
              <a:ext uri="{FF2B5EF4-FFF2-40B4-BE49-F238E27FC236}">
                <a16:creationId xmlns:a16="http://schemas.microsoft.com/office/drawing/2014/main" id="{10D967F8-C085-428C-8BEA-5614DB9E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03" y="2867487"/>
            <a:ext cx="2765394" cy="27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7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4B-6BD4-4F17-AEF5-F1EA1907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Exponential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CF25-17D5-4410-B1D4-792748C6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distribution of the time between events, a process in which events occur continuously and independently at a constant average rate.</a:t>
            </a:r>
            <a:endParaRPr lang="en-IN" dirty="0"/>
          </a:p>
        </p:txBody>
      </p:sp>
      <p:pic>
        <p:nvPicPr>
          <p:cNvPr id="1026" name="Picture 2" descr="Image result for Exponential Distribution">
            <a:extLst>
              <a:ext uri="{FF2B5EF4-FFF2-40B4-BE49-F238E27FC236}">
                <a16:creationId xmlns:a16="http://schemas.microsoft.com/office/drawing/2014/main" id="{A2236D6A-F407-4F3D-BBE4-8F348DDE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33" y="2645795"/>
            <a:ext cx="4634838" cy="30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76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307-574B-43A6-AC0F-0271FBB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352F-DED8-4C6A-8FEF-48FF5973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statement that might be true, which might then be tested.</a:t>
            </a:r>
          </a:p>
          <a:p>
            <a:endParaRPr lang="en-IN" dirty="0"/>
          </a:p>
          <a:p>
            <a:r>
              <a:rPr lang="en-US" dirty="0"/>
              <a:t>Example: Sham has a hypothesis that "large dogs are better at catching tennis balls than small dogs". We can test that hypothesis by having hundreds of different sized dogs try to catch tennis balls.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424E1-4931-4B9B-BD08-835C88B070E2}"/>
              </a:ext>
            </a:extLst>
          </p:cNvPr>
          <p:cNvSpPr txBox="1"/>
          <p:nvPr/>
        </p:nvSpPr>
        <p:spPr>
          <a:xfrm>
            <a:off x="1296140" y="4243526"/>
            <a:ext cx="811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Null-Hypothesis – Application of bio-fertilizer do not increase the plant growth</a:t>
            </a:r>
          </a:p>
          <a:p>
            <a:endParaRPr lang="en-IN" dirty="0"/>
          </a:p>
          <a:p>
            <a:r>
              <a:rPr lang="en-IN" dirty="0"/>
              <a:t>Alternate-Hypothesis – Application of bio-fertilizer does increase the plant growth</a:t>
            </a:r>
          </a:p>
        </p:txBody>
      </p:sp>
    </p:spTree>
    <p:extLst>
      <p:ext uri="{BB962C8B-B14F-4D97-AF65-F5344CB8AC3E}">
        <p14:creationId xmlns:p14="http://schemas.microsoft.com/office/powerpoint/2010/main" val="278949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40EC-64A5-4803-B03D-EA6A19F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012C-199E-4930-A706-6A0B2B81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a z-score is the number of standard deviations from the mean a data point is.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46516-CA08-4BA0-A2F1-887C2EED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3502"/>
            <a:ext cx="2133600" cy="1343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BF34A5-BD46-4333-9602-FAF6B0F1CD54}"/>
              </a:ext>
            </a:extLst>
          </p:cNvPr>
          <p:cNvSpPr/>
          <p:nvPr/>
        </p:nvSpPr>
        <p:spPr>
          <a:xfrm>
            <a:off x="1158831" y="3648649"/>
            <a:ext cx="10204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pt sans"/>
              </a:rPr>
              <a:t>let’s say you have a test score of 190. The test has a mean (μ) of 150 and a </a:t>
            </a:r>
            <a:r>
              <a:rPr lang="en-US" dirty="0">
                <a:solidFill>
                  <a:srgbClr val="05A9C5"/>
                </a:solidFill>
                <a:latin typeface="pt sans"/>
                <a:hlinkClick r:id="rId3"/>
              </a:rPr>
              <a:t>standard deviation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 (σ) of 25. Assuming a </a:t>
            </a:r>
            <a:r>
              <a:rPr lang="en-US" dirty="0">
                <a:solidFill>
                  <a:srgbClr val="05A9C5"/>
                </a:solidFill>
                <a:latin typeface="pt sans"/>
              </a:rPr>
              <a:t>normal distribution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, your z score would be: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77777"/>
                </a:solidFill>
                <a:latin typeface="pt sans"/>
              </a:rPr>
              <a:t>z = (x – μ) / σ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77777"/>
                </a:solidFill>
                <a:latin typeface="pt sans"/>
              </a:rPr>
              <a:t>= 190 – 150 / 25 = 1.6.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77777"/>
                </a:solidFill>
                <a:latin typeface="pt sans"/>
              </a:rPr>
              <a:t>The z score tells you how many standard deviations from the mean your score is. In this example, your score is 1.6 standard deviations </a:t>
            </a:r>
            <a:r>
              <a:rPr lang="en-US" i="1" dirty="0">
                <a:solidFill>
                  <a:srgbClr val="777777"/>
                </a:solidFill>
                <a:latin typeface="pt sans"/>
              </a:rPr>
              <a:t>above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 the mean.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59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FEE1-2902-4165-8517-47363580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T-Distribution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4224-2D02-4F23-BC51-7F88AF30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 Statistic is used in a T test when you are deciding if you should support or reject the null hypothesis. It’s very similar to a Z-score and you use it in the same way: find a cut off point, find your t score, and compare the two. You use the t statistic when you have a small sample size, or if you don’t know the population standard deviation.</a:t>
            </a:r>
          </a:p>
          <a:p>
            <a:endParaRPr lang="en-US" dirty="0"/>
          </a:p>
          <a:p>
            <a:r>
              <a:rPr lang="en-US" dirty="0"/>
              <a:t>For example, the average IQ is 100. You can test a class of children with a mean score of 90 to see if that’s significant, or if it just happened by chance.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512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838-61BC-4C12-8FA5-FFCA5BE2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E6B9-AB63-412E-BFBE-93DF9F8C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heights of </a:t>
            </a:r>
            <a:r>
              <a:rPr lang="en-US" b="1" dirty="0"/>
              <a:t>40</a:t>
            </a:r>
            <a:r>
              <a:rPr lang="en-US" dirty="0"/>
              <a:t> randomly chosen men, and get a mean height of </a:t>
            </a:r>
            <a:r>
              <a:rPr lang="en-US" b="1" dirty="0"/>
              <a:t>175cm</a:t>
            </a:r>
            <a:r>
              <a:rPr lang="en-US" dirty="0"/>
              <a:t>,</a:t>
            </a:r>
          </a:p>
          <a:p>
            <a:r>
              <a:rPr lang="en-US" dirty="0"/>
              <a:t>We also know the standard deviation of men's heights is </a:t>
            </a:r>
            <a:r>
              <a:rPr lang="en-US" b="1" dirty="0"/>
              <a:t>20cm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95% Confidence Interval</a:t>
            </a:r>
            <a:r>
              <a:rPr lang="en-US" dirty="0"/>
              <a:t> is:</a:t>
            </a:r>
          </a:p>
          <a:p>
            <a:endParaRPr lang="en-IN" dirty="0"/>
          </a:p>
        </p:txBody>
      </p:sp>
      <p:pic>
        <p:nvPicPr>
          <p:cNvPr id="6150" name="Picture 6" descr="confidence interval 175 plus minus 6.2">
            <a:extLst>
              <a:ext uri="{FF2B5EF4-FFF2-40B4-BE49-F238E27FC236}">
                <a16:creationId xmlns:a16="http://schemas.microsoft.com/office/drawing/2014/main" id="{00201BCB-5C4E-4EF9-89E5-4B541EA9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09" y="2871787"/>
            <a:ext cx="23812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B753EA-368E-4420-A594-B7C4E57527BE}"/>
              </a:ext>
            </a:extLst>
          </p:cNvPr>
          <p:cNvSpPr/>
          <p:nvPr/>
        </p:nvSpPr>
        <p:spPr>
          <a:xfrm>
            <a:off x="1097280" y="4350545"/>
            <a:ext cx="11020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This says the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true mean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of ALL men (if we could measure all their heights) is likely to be between 168.8cm and 181.2cm.</a:t>
            </a:r>
          </a:p>
          <a:p>
            <a:r>
              <a:rPr lang="en-US" sz="1600" i="1" dirty="0">
                <a:solidFill>
                  <a:srgbClr val="333333"/>
                </a:solidFill>
                <a:latin typeface="Verdana" panose="020B0604030504040204" pitchFamily="34" charset="0"/>
              </a:rPr>
              <a:t>But it might not be!</a:t>
            </a:r>
            <a:endParaRPr lang="en-US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The "95%" says that 95% of experiments like we just did will include the true mean, but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5% won't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So there is a 1-in-20 chance (5%) that our Confidence Interval does NOT include the true mean.</a:t>
            </a:r>
            <a:endParaRPr lang="en-US" sz="16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65E5-F228-476A-B773-31047F34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&amp; Regression</a:t>
            </a:r>
          </a:p>
        </p:txBody>
      </p:sp>
      <p:pic>
        <p:nvPicPr>
          <p:cNvPr id="7170" name="Picture 2" descr="Image result for correlation and regression">
            <a:extLst>
              <a:ext uri="{FF2B5EF4-FFF2-40B4-BE49-F238E27FC236}">
                <a16:creationId xmlns:a16="http://schemas.microsoft.com/office/drawing/2014/main" id="{CA711DD7-4CFC-4EA2-8475-7ADEF1D3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21" y="3040277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B192A-E4EC-41BE-8A86-07C6A8A4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95" y="2460129"/>
            <a:ext cx="2266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Continuous Vs Discrete</a:t>
            </a:r>
          </a:p>
          <a:p>
            <a:r>
              <a:rPr lang="en-GB" dirty="0" smtClean="0"/>
              <a:t>What is Distribution</a:t>
            </a:r>
          </a:p>
          <a:p>
            <a:r>
              <a:rPr lang="en-GB" dirty="0" smtClean="0"/>
              <a:t>What is Standard Deviation</a:t>
            </a:r>
          </a:p>
          <a:p>
            <a:r>
              <a:rPr lang="en-GB" dirty="0" smtClean="0"/>
              <a:t>Normal Distribution</a:t>
            </a:r>
          </a:p>
          <a:p>
            <a:r>
              <a:rPr lang="en-GB" dirty="0" smtClean="0"/>
              <a:t>Skewness</a:t>
            </a:r>
          </a:p>
          <a:p>
            <a:endParaRPr lang="en-IN" dirty="0"/>
          </a:p>
        </p:txBody>
      </p:sp>
      <p:pic>
        <p:nvPicPr>
          <p:cNvPr id="1028" name="Picture 4" descr="Discrete vs Continuous Data: Definition, Examples and Dif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05" y="1896992"/>
            <a:ext cx="3752215" cy="200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Calculate The Standard Deviation - YouTub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6" y="4226892"/>
            <a:ext cx="3112134" cy="175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1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B3139-6184-4033-B886-9968453F7221}"/>
              </a:ext>
            </a:extLst>
          </p:cNvPr>
          <p:cNvSpPr txBox="1"/>
          <p:nvPr/>
        </p:nvSpPr>
        <p:spPr>
          <a:xfrm>
            <a:off x="3879542" y="2956264"/>
            <a:ext cx="560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72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530E-34AD-40C8-AB82-984DD4AA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68D5-151A-42DA-A710-F1DA82A0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Surveys – Data collected on Individuals</a:t>
            </a:r>
          </a:p>
          <a:p>
            <a:r>
              <a:rPr lang="en-IN" dirty="0"/>
              <a:t>Experiments – One or more treatment</a:t>
            </a:r>
          </a:p>
          <a:p>
            <a:r>
              <a:rPr lang="en-IN" dirty="0"/>
              <a:t>Descriptive Statistics</a:t>
            </a:r>
          </a:p>
          <a:p>
            <a:r>
              <a:rPr lang="en-IN" dirty="0"/>
              <a:t>Charts &amp; Graphs</a:t>
            </a:r>
          </a:p>
          <a:p>
            <a:r>
              <a:rPr lang="en-IN" dirty="0"/>
              <a:t>Inferential Statistics</a:t>
            </a:r>
          </a:p>
          <a:p>
            <a:r>
              <a:rPr lang="en-IN" dirty="0"/>
              <a:t>Sampling</a:t>
            </a:r>
          </a:p>
          <a:p>
            <a:r>
              <a:rPr lang="en-IN" dirty="0"/>
              <a:t>Analysing Data</a:t>
            </a:r>
          </a:p>
          <a:p>
            <a:r>
              <a:rPr lang="en-IN" dirty="0"/>
              <a:t>Making Conclusions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60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833B-5BFE-4919-BD0A-2E03A075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D562-02D8-4F83-A8EF-6AC5CA41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Data</a:t>
            </a:r>
          </a:p>
          <a:p>
            <a:r>
              <a:rPr lang="en-US" dirty="0"/>
              <a:t>Measures of Frequency: * Count, Percent, Frequency. ...</a:t>
            </a:r>
          </a:p>
          <a:p>
            <a:r>
              <a:rPr lang="en-US" dirty="0"/>
              <a:t>Measures of Central Tendency. * Mean, Median, and Mode. ...</a:t>
            </a:r>
          </a:p>
          <a:p>
            <a:r>
              <a:rPr lang="en-US" dirty="0"/>
              <a:t>Measures of Dispersion or Variation. * Range, Variance, Standard Deviation. ...</a:t>
            </a:r>
          </a:p>
          <a:p>
            <a:r>
              <a:rPr lang="en-US" dirty="0"/>
              <a:t>Measures of Position. * Percentile Ranks, Quartile Ranks.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15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DB12-8FF1-42A2-B786-7B7BCA1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&amp;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2A08-7E1D-4CEC-8FEB-CF0096F7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  <a:p>
            <a:r>
              <a:rPr lang="en-US" dirty="0"/>
              <a:t>Time Charts</a:t>
            </a:r>
          </a:p>
          <a:p>
            <a:r>
              <a:rPr lang="en-US" dirty="0"/>
              <a:t>Bar Graph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Boxplots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38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D9CCDA-BC4F-41AD-B3F2-5925CBD2A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Time Chart &amp; Pie chart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6AC2926-F7A1-4388-86F1-2F106205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629" y="942975"/>
            <a:ext cx="3185094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TIME CHART">
            <a:extLst>
              <a:ext uri="{FF2B5EF4-FFF2-40B4-BE49-F238E27FC236}">
                <a16:creationId xmlns:a16="http://schemas.microsoft.com/office/drawing/2014/main" id="{18B9EE35-7350-4C87-9645-CBEABC18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" y="942975"/>
            <a:ext cx="6374167" cy="285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9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AA982D-D0A0-4DFA-AE55-1700233A7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Bar chart &amp; histogram</a:t>
            </a:r>
          </a:p>
        </p:txBody>
      </p:sp>
      <p:sp>
        <p:nvSpPr>
          <p:cNvPr id="4" name="AutoShape 4" descr="Image result for histogram">
            <a:extLst>
              <a:ext uri="{FF2B5EF4-FFF2-40B4-BE49-F238E27FC236}">
                <a16:creationId xmlns:a16="http://schemas.microsoft.com/office/drawing/2014/main" id="{EA33DAD3-B5ED-4167-94B2-DF1E8197F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Related image">
            <a:extLst>
              <a:ext uri="{FF2B5EF4-FFF2-40B4-BE49-F238E27FC236}">
                <a16:creationId xmlns:a16="http://schemas.microsoft.com/office/drawing/2014/main" id="{C6D17224-65F7-4FE7-956F-D3F67802A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7D4D3-2275-4F02-B965-2CE6FF86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69" y="988797"/>
            <a:ext cx="3622809" cy="2745003"/>
          </a:xfrm>
          <a:prstGeom prst="rect">
            <a:avLst/>
          </a:prstGeom>
        </p:spPr>
      </p:pic>
      <p:pic>
        <p:nvPicPr>
          <p:cNvPr id="10" name="Picture 2" descr="Image result for HISTOGRAMS">
            <a:extLst>
              <a:ext uri="{FF2B5EF4-FFF2-40B4-BE49-F238E27FC236}">
                <a16:creationId xmlns:a16="http://schemas.microsoft.com/office/drawing/2014/main" id="{B39040BB-E19F-4448-832D-978BCDCF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83" y="580398"/>
            <a:ext cx="4206552" cy="35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2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990E7-567E-44CF-B64E-A0BDEA95C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Box-plot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A2CE4-6427-4823-8F89-57ECE6E1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03" y="736846"/>
            <a:ext cx="6195756" cy="2815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202EF-DA80-43F9-81B3-388B0DF5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28" y="1095097"/>
            <a:ext cx="4448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48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1333</TotalTime>
  <Words>1261</Words>
  <Application>Microsoft Office PowerPoint</Application>
  <PresentationFormat>Widescreen</PresentationFormat>
  <Paragraphs>125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Helvetica Neue</vt:lpstr>
      <vt:lpstr>poppins</vt:lpstr>
      <vt:lpstr>pt sans</vt:lpstr>
      <vt:lpstr>Verdana</vt:lpstr>
      <vt:lpstr>Retrospect</vt:lpstr>
      <vt:lpstr>Statistics</vt:lpstr>
      <vt:lpstr>PowerPoint Presentation</vt:lpstr>
      <vt:lpstr>Basics of Statistics</vt:lpstr>
      <vt:lpstr>Statistics </vt:lpstr>
      <vt:lpstr>Descriptive Statistics</vt:lpstr>
      <vt:lpstr>Charts &amp; Graphs</vt:lpstr>
      <vt:lpstr>PowerPoint Presentation</vt:lpstr>
      <vt:lpstr>PowerPoint Presentation</vt:lpstr>
      <vt:lpstr>PowerPoint Presentation</vt:lpstr>
      <vt:lpstr>INFERENTIAL STATISTICS</vt:lpstr>
      <vt:lpstr>Sampling</vt:lpstr>
      <vt:lpstr>Sampling methods</vt:lpstr>
      <vt:lpstr>Bias in Sampling</vt:lpstr>
      <vt:lpstr>Probability</vt:lpstr>
      <vt:lpstr>Distribution</vt:lpstr>
      <vt:lpstr>DISTRIBUTIONS</vt:lpstr>
      <vt:lpstr>Descrete Probability Distribution</vt:lpstr>
      <vt:lpstr>Continuous probability distribution</vt:lpstr>
      <vt:lpstr>Bernoulli Distribution</vt:lpstr>
      <vt:lpstr>Binomial Distribution</vt:lpstr>
      <vt:lpstr>Normal Distribution</vt:lpstr>
      <vt:lpstr>Poisson Distribution</vt:lpstr>
      <vt:lpstr>Uniform distribution</vt:lpstr>
      <vt:lpstr>Exponential Distribution</vt:lpstr>
      <vt:lpstr>Hypothesis Tests</vt:lpstr>
      <vt:lpstr>Z Score</vt:lpstr>
      <vt:lpstr>T-Distribution</vt:lpstr>
      <vt:lpstr>Confidence Intervals</vt:lpstr>
      <vt:lpstr>Correlation &amp;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Saravana Ayyappa</dc:creator>
  <cp:lastModifiedBy>Saravana Ayyappa</cp:lastModifiedBy>
  <cp:revision>46</cp:revision>
  <dcterms:created xsi:type="dcterms:W3CDTF">2019-04-27T03:15:48Z</dcterms:created>
  <dcterms:modified xsi:type="dcterms:W3CDTF">2020-04-17T13:00:54Z</dcterms:modified>
</cp:coreProperties>
</file>