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8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3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9525CB-9E00-4F60-A8A9-C626B31D8F7F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93E20-91DF-46BF-93E0-FBE910A26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index.asp" TargetMode="External"/><Relationship Id="rId2" Type="http://schemas.openxmlformats.org/officeDocument/2006/relationships/hyperlink" Target="https://www.w3schools.com/python/ref_tuple_count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.asp" TargetMode="External"/><Relationship Id="rId13" Type="http://schemas.openxmlformats.org/officeDocument/2006/relationships/hyperlink" Target="https://www.w3schools.com/python/ref_set_pop.asp" TargetMode="External"/><Relationship Id="rId18" Type="http://schemas.openxmlformats.org/officeDocument/2006/relationships/hyperlink" Target="https://www.w3schools.com/python/ref_set_update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discard.asp" TargetMode="External"/><Relationship Id="rId12" Type="http://schemas.openxmlformats.org/officeDocument/2006/relationships/hyperlink" Target="https://www.w3schools.com/python/ref_set_issuperset.asp" TargetMode="External"/><Relationship Id="rId17" Type="http://schemas.openxmlformats.org/officeDocument/2006/relationships/hyperlink" Target="https://www.w3schools.com/python/ref_set_union.asp" TargetMode="External"/><Relationship Id="rId2" Type="http://schemas.openxmlformats.org/officeDocument/2006/relationships/hyperlink" Target="https://www.w3schools.com/python/ref_set_add.asp" TargetMode="External"/><Relationship Id="rId16" Type="http://schemas.openxmlformats.org/officeDocument/2006/relationships/hyperlink" Target="https://www.w3schools.com/python/ref_set_symmetric_difference_update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python/ref_set_difference_update.asp" TargetMode="External"/><Relationship Id="rId11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difference.asp" TargetMode="External"/><Relationship Id="rId15" Type="http://schemas.openxmlformats.org/officeDocument/2006/relationships/hyperlink" Target="https://www.w3schools.com/python/ref_set_symmetric_difference.asp" TargetMode="External"/><Relationship Id="rId10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copy.asp" TargetMode="External"/><Relationship Id="rId9" Type="http://schemas.openxmlformats.org/officeDocument/2006/relationships/hyperlink" Target="https://www.w3schools.com/python/ref_set_intersection_update.asp" TargetMode="External"/><Relationship Id="rId14" Type="http://schemas.openxmlformats.org/officeDocument/2006/relationships/hyperlink" Target="https://www.w3schools.com/python/ref_set_remove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dex.htm" TargetMode="External"/><Relationship Id="rId2" Type="http://schemas.openxmlformats.org/officeDocument/2006/relationships/hyperlink" Target="https://www.statisticshowto.datascience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www.geeksforgeek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A28B-4197-4908-BFC2-9A3D56DE2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E8658-B058-4513-A938-661F25510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96635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B5E48-E417-406B-903E-88FEE9F1C121}"/>
              </a:ext>
            </a:extLst>
          </p:cNvPr>
          <p:cNvSpPr txBox="1"/>
          <p:nvPr/>
        </p:nvSpPr>
        <p:spPr>
          <a:xfrm>
            <a:off x="1908699" y="2769833"/>
            <a:ext cx="318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126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70E-C09F-4A97-877E-193803CE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F90-15B3-43EB-9F07-E0610CC0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Variable Assignment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Data Structures - </a:t>
            </a:r>
            <a:r>
              <a:rPr lang="en-US" dirty="0"/>
              <a:t> they are </a:t>
            </a:r>
            <a:r>
              <a:rPr lang="en-US" b="1" dirty="0"/>
              <a:t>structures</a:t>
            </a:r>
            <a:r>
              <a:rPr lang="en-US" dirty="0"/>
              <a:t> which can hold </a:t>
            </a:r>
            <a:r>
              <a:rPr lang="en-US" b="1" dirty="0"/>
              <a:t>data</a:t>
            </a:r>
            <a:r>
              <a:rPr lang="en-US" dirty="0"/>
              <a:t> together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Tuples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5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6D9B-D64D-4058-8FFF-E713451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6980"/>
            <a:ext cx="10058400" cy="960884"/>
          </a:xfrm>
        </p:spPr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F4B71-764C-49FB-A401-92DD2165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11511"/>
              </p:ext>
            </p:extLst>
          </p:nvPr>
        </p:nvGraphicFramePr>
        <p:xfrm>
          <a:off x="1097280" y="1829036"/>
          <a:ext cx="5255560" cy="4252488"/>
        </p:xfrm>
        <a:graphic>
          <a:graphicData uri="http://schemas.openxmlformats.org/drawingml/2006/table">
            <a:tbl>
              <a:tblPr/>
              <a:tblGrid>
                <a:gridCol w="2627780">
                  <a:extLst>
                    <a:ext uri="{9D8B030D-6E8A-4147-A177-3AD203B41FA5}">
                      <a16:colId xmlns:a16="http://schemas.microsoft.com/office/drawing/2014/main" val="3519918892"/>
                    </a:ext>
                  </a:extLst>
                </a:gridCol>
                <a:gridCol w="2627780">
                  <a:extLst>
                    <a:ext uri="{9D8B030D-6E8A-4147-A177-3AD203B41FA5}">
                      <a16:colId xmlns:a16="http://schemas.microsoft.com/office/drawing/2014/main" val="4196427952"/>
                    </a:ext>
                  </a:extLst>
                </a:gridCol>
              </a:tblGrid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Method</a:t>
                      </a: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68153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2"/>
                        </a:rPr>
                        <a:t>append()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Adds an element at the end of the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75020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3"/>
                        </a:rPr>
                        <a:t>clear()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all the elements from the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06711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4"/>
                        </a:rPr>
                        <a:t>copy()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copy of the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60675"/>
                  </a:ext>
                </a:extLst>
              </a:tr>
              <a:tr h="440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5"/>
                        </a:rPr>
                        <a:t>count()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45656"/>
                  </a:ext>
                </a:extLst>
              </a:tr>
              <a:tr h="440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6"/>
                        </a:rPr>
                        <a:t>extend()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24200"/>
                  </a:ext>
                </a:extLst>
              </a:tr>
              <a:tr h="440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7"/>
                        </a:rPr>
                        <a:t>index()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64854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8"/>
                        </a:rPr>
                        <a:t>insert()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Adds an element at the specified position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12987"/>
                  </a:ext>
                </a:extLst>
              </a:tr>
              <a:tr h="440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9"/>
                        </a:rPr>
                        <a:t>pop()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element at the specified position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84832"/>
                  </a:ext>
                </a:extLst>
              </a:tr>
              <a:tr h="440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10"/>
                        </a:rPr>
                        <a:t>remove()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item with the specified value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95855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11"/>
                        </a:rPr>
                        <a:t>reverse()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Reverses the order of the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73119"/>
                  </a:ext>
                </a:extLst>
              </a:tr>
              <a:tr h="2601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12"/>
                        </a:rPr>
                        <a:t>sort()</a:t>
                      </a:r>
                      <a:endParaRPr lang="en-IN" sz="1200">
                        <a:effectLst/>
                      </a:endParaRPr>
                    </a:p>
                  </a:txBody>
                  <a:tcPr marL="80054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Sorts the list</a:t>
                      </a:r>
                    </a:p>
                  </a:txBody>
                  <a:tcPr marL="40027" marR="40027" marT="40027" marB="400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9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9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6EF-E40B-422C-8FB3-1179FD15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128"/>
            <a:ext cx="10058400" cy="973880"/>
          </a:xfrm>
        </p:spPr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CC7BA1-C278-4DB3-9411-63D94DC5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45732"/>
              </p:ext>
            </p:extLst>
          </p:nvPr>
        </p:nvGraphicFramePr>
        <p:xfrm>
          <a:off x="1260629" y="1897158"/>
          <a:ext cx="6312924" cy="4057946"/>
        </p:xfrm>
        <a:graphic>
          <a:graphicData uri="http://schemas.openxmlformats.org/drawingml/2006/table">
            <a:tbl>
              <a:tblPr/>
              <a:tblGrid>
                <a:gridCol w="1331651">
                  <a:extLst>
                    <a:ext uri="{9D8B030D-6E8A-4147-A177-3AD203B41FA5}">
                      <a16:colId xmlns:a16="http://schemas.microsoft.com/office/drawing/2014/main" val="3898731665"/>
                    </a:ext>
                  </a:extLst>
                </a:gridCol>
                <a:gridCol w="4981273">
                  <a:extLst>
                    <a:ext uri="{9D8B030D-6E8A-4147-A177-3AD203B41FA5}">
                      <a16:colId xmlns:a16="http://schemas.microsoft.com/office/drawing/2014/main" val="1008512105"/>
                    </a:ext>
                  </a:extLst>
                </a:gridCol>
              </a:tblGrid>
              <a:tr h="222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Method</a:t>
                      </a: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Description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58462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hlinkClick r:id="rId2"/>
                        </a:rPr>
                        <a:t>clear()</a:t>
                      </a:r>
                      <a:endParaRPr lang="en-IN" sz="1000" dirty="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all the elements from the dictionary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84617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3"/>
                        </a:rPr>
                        <a:t>copy()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copy of the dictionary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98217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4"/>
                        </a:rPr>
                        <a:t>fromkeys()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dictionary with the specified keys and values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3446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5"/>
                        </a:rPr>
                        <a:t>get()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value of the specified key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16951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6"/>
                        </a:rPr>
                        <a:t>items()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list containing the a tuple for each key value pair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97143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7"/>
                        </a:rPr>
                        <a:t>keys()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60178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8"/>
                        </a:rPr>
                        <a:t>pop()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element with the specified key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486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9"/>
                        </a:rPr>
                        <a:t>popitem()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last inserted key-value pair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97899"/>
                  </a:ext>
                </a:extLst>
              </a:tr>
              <a:tr h="53078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10"/>
                        </a:rPr>
                        <a:t>setdefault()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83247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11"/>
                        </a:rPr>
                        <a:t>update()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0318"/>
                  </a:ext>
                </a:extLst>
              </a:tr>
              <a:tr h="376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hlinkClick r:id="rId12"/>
                        </a:rPr>
                        <a:t>values()</a:t>
                      </a:r>
                      <a:endParaRPr lang="en-IN" sz="1000">
                        <a:effectLst/>
                      </a:endParaRPr>
                    </a:p>
                  </a:txBody>
                  <a:tcPr marL="67894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3947" marR="33947" marT="33947" marB="3394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3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7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AA5-4D57-4FFD-80CD-1D48160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F361CA-B088-471F-9C25-018B7534C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01298"/>
              </p:ext>
            </p:extLst>
          </p:nvPr>
        </p:nvGraphicFramePr>
        <p:xfrm>
          <a:off x="1097280" y="2256093"/>
          <a:ext cx="8004048" cy="1463040"/>
        </p:xfrm>
        <a:graphic>
          <a:graphicData uri="http://schemas.openxmlformats.org/drawingml/2006/table">
            <a:tbl>
              <a:tblPr/>
              <a:tblGrid>
                <a:gridCol w="1597152">
                  <a:extLst>
                    <a:ext uri="{9D8B030D-6E8A-4147-A177-3AD203B41FA5}">
                      <a16:colId xmlns:a16="http://schemas.microsoft.com/office/drawing/2014/main" val="252412041"/>
                    </a:ext>
                  </a:extLst>
                </a:gridCol>
                <a:gridCol w="6406896">
                  <a:extLst>
                    <a:ext uri="{9D8B030D-6E8A-4147-A177-3AD203B41FA5}">
                      <a16:colId xmlns:a16="http://schemas.microsoft.com/office/drawing/2014/main" val="832547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30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count()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8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index()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4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4A9-7769-4185-A7D4-4278808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0819"/>
            <a:ext cx="10058400" cy="849593"/>
          </a:xfrm>
        </p:spPr>
        <p:txBody>
          <a:bodyPr/>
          <a:lstStyle/>
          <a:p>
            <a:r>
              <a:rPr lang="en-US" dirty="0"/>
              <a:t>Sets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C4A9CB-FE51-4E63-9108-9B347550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386"/>
              </p:ext>
            </p:extLst>
          </p:nvPr>
        </p:nvGraphicFramePr>
        <p:xfrm>
          <a:off x="994298" y="1171852"/>
          <a:ext cx="10130901" cy="4697138"/>
        </p:xfrm>
        <a:graphic>
          <a:graphicData uri="http://schemas.openxmlformats.org/drawingml/2006/table">
            <a:tbl>
              <a:tblPr/>
              <a:tblGrid>
                <a:gridCol w="1984061">
                  <a:extLst>
                    <a:ext uri="{9D8B030D-6E8A-4147-A177-3AD203B41FA5}">
                      <a16:colId xmlns:a16="http://schemas.microsoft.com/office/drawing/2014/main" val="3516092592"/>
                    </a:ext>
                  </a:extLst>
                </a:gridCol>
                <a:gridCol w="8146840">
                  <a:extLst>
                    <a:ext uri="{9D8B030D-6E8A-4147-A177-3AD203B41FA5}">
                      <a16:colId xmlns:a16="http://schemas.microsoft.com/office/drawing/2014/main" val="2291228840"/>
                    </a:ext>
                  </a:extLst>
                </a:gridCol>
              </a:tblGrid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dirty="0">
                          <a:effectLst/>
                        </a:rPr>
                        <a:t>Method</a:t>
                      </a: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Description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36142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2"/>
                        </a:rPr>
                        <a:t>add()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Adds an element to the set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657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dirty="0">
                          <a:effectLst/>
                          <a:hlinkClick r:id="rId3"/>
                        </a:rPr>
                        <a:t>clear()</a:t>
                      </a:r>
                      <a:endParaRPr lang="en-IN" sz="700" dirty="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Removes all the elements from the set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52714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4"/>
                        </a:rPr>
                        <a:t>copy()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a copy of the set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41492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5"/>
                        </a:rPr>
                        <a:t>difference()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05054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solidFill>
                            <a:srgbClr val="4CAF50"/>
                          </a:solidFill>
                          <a:effectLst/>
                          <a:hlinkClick r:id="rId6"/>
                        </a:rPr>
                        <a:t>difference_update()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13844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7"/>
                        </a:rPr>
                        <a:t>discard()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Remove the specified item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50451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8"/>
                        </a:rPr>
                        <a:t>intersection()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69643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9"/>
                        </a:rPr>
                        <a:t>intersection_update()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11062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0"/>
                        </a:rPr>
                        <a:t>isdisjoint()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59025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1"/>
                        </a:rPr>
                        <a:t>issubset()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8597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2"/>
                        </a:rPr>
                        <a:t>issuperset()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289125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3"/>
                        </a:rPr>
                        <a:t>pop()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Removes an element from the set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6870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4"/>
                        </a:rPr>
                        <a:t>remove()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Removes the specified element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77037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5"/>
                        </a:rPr>
                        <a:t>symmetric_difference()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92494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6"/>
                        </a:rPr>
                        <a:t>symmetric_difference_update()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4127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7"/>
                        </a:rPr>
                        <a:t>union()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Return a set containing the union of sets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41959"/>
                  </a:ext>
                </a:extLst>
              </a:tr>
              <a:tr h="31894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  <a:hlinkClick r:id="rId18"/>
                        </a:rPr>
                        <a:t>update()</a:t>
                      </a:r>
                      <a:endParaRPr lang="en-IN" sz="700">
                        <a:effectLst/>
                      </a:endParaRPr>
                    </a:p>
                  </a:txBody>
                  <a:tcPr marL="49663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24832" marR="24832" marT="24832" marB="24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3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2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AA98-6A51-467E-8CDD-F41B983A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7570-96A1-4FCE-A1D3-FEBAE005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Inputs &amp; Prints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Comments &amp; Escape Sequences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Math Operations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If-Else Statements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For &amp; While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Indentation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Exception Handling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0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029B-4449-4864-9684-498354B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A28A-1AEC-4FAD-A3A3-9889B063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Os</a:t>
            </a:r>
            <a:r>
              <a:rPr lang="en-IN" dirty="0"/>
              <a:t> -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Numpy</a:t>
            </a:r>
            <a:r>
              <a:rPr lang="en-IN" dirty="0"/>
              <a:t> – Numerical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Pandas – Series, Data frames, Panel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Matplotlib – Visualization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Data &amp; Time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E35D-BD1D-4639-A201-2ECA0EA9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56D-C910-4988-84E0-3566F407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955" y="1737360"/>
            <a:ext cx="10058400" cy="402336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https://www.statisticshowto.datasciencecentral.com/</a:t>
            </a:r>
            <a:r>
              <a:rPr lang="en-IN" dirty="0"/>
              <a:t> - Statistics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https://www.tutorialspoint.com/index.htm</a:t>
            </a:r>
            <a:r>
              <a:rPr lang="en-IN" dirty="0"/>
              <a:t> – Python and Statistics</a:t>
            </a:r>
          </a:p>
          <a:p>
            <a:r>
              <a:rPr lang="en-IN" dirty="0">
                <a:hlinkClick r:id="rId4"/>
              </a:rPr>
              <a:t>https://www.geeksforgeeks.org/</a:t>
            </a:r>
            <a:r>
              <a:rPr lang="en-IN" dirty="0"/>
              <a:t> - Python and Statistics</a:t>
            </a:r>
          </a:p>
          <a:p>
            <a:r>
              <a:rPr lang="en-IN" dirty="0">
                <a:hlinkClick r:id="rId5"/>
              </a:rPr>
              <a:t>https://www.kaggle.com/</a:t>
            </a:r>
            <a:r>
              <a:rPr lang="en-IN" dirty="0"/>
              <a:t> - Machine Learning</a:t>
            </a:r>
          </a:p>
          <a:p>
            <a:r>
              <a:rPr lang="en-IN" dirty="0">
                <a:hlinkClick r:id="rId6"/>
              </a:rPr>
              <a:t>https://www.hackerrank.com/</a:t>
            </a:r>
            <a:r>
              <a:rPr lang="en-IN" dirty="0"/>
              <a:t> - Coding &amp; Competitions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59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598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Python for Data Science</vt:lpstr>
      <vt:lpstr>Python Setup</vt:lpstr>
      <vt:lpstr>Lists</vt:lpstr>
      <vt:lpstr>Dictionary</vt:lpstr>
      <vt:lpstr>Tuple</vt:lpstr>
      <vt:lpstr>Sets</vt:lpstr>
      <vt:lpstr>Basics</vt:lpstr>
      <vt:lpstr>Computing with Python</vt:lpstr>
      <vt:lpstr>Websites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Saravana Ayyappa</dc:creator>
  <cp:lastModifiedBy>Saravana Ayyappa</cp:lastModifiedBy>
  <cp:revision>23</cp:revision>
  <dcterms:created xsi:type="dcterms:W3CDTF">2019-04-19T17:07:47Z</dcterms:created>
  <dcterms:modified xsi:type="dcterms:W3CDTF">2019-11-01T15:55:16Z</dcterms:modified>
</cp:coreProperties>
</file>