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AA96CE-0DBA-43B5-8134-2B8E72CE7501}"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AA168-B0D6-490B-BCE9-C6417027C9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0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A96CE-0DBA-43B5-8134-2B8E72CE7501}"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AA168-B0D6-490B-BCE9-C6417027C985}" type="slidenum">
              <a:rPr lang="en-IN" smtClean="0"/>
              <a:t>‹#›</a:t>
            </a:fld>
            <a:endParaRPr lang="en-IN"/>
          </a:p>
        </p:txBody>
      </p:sp>
    </p:spTree>
    <p:extLst>
      <p:ext uri="{BB962C8B-B14F-4D97-AF65-F5344CB8AC3E}">
        <p14:creationId xmlns:p14="http://schemas.microsoft.com/office/powerpoint/2010/main" val="98572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A96CE-0DBA-43B5-8134-2B8E72CE7501}"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AA168-B0D6-490B-BCE9-C6417027C985}" type="slidenum">
              <a:rPr lang="en-IN" smtClean="0"/>
              <a:t>‹#›</a:t>
            </a:fld>
            <a:endParaRPr lang="en-IN"/>
          </a:p>
        </p:txBody>
      </p:sp>
    </p:spTree>
    <p:extLst>
      <p:ext uri="{BB962C8B-B14F-4D97-AF65-F5344CB8AC3E}">
        <p14:creationId xmlns:p14="http://schemas.microsoft.com/office/powerpoint/2010/main" val="204225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A96CE-0DBA-43B5-8134-2B8E72CE7501}"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AA168-B0D6-490B-BCE9-C6417027C985}" type="slidenum">
              <a:rPr lang="en-IN" smtClean="0"/>
              <a:t>‹#›</a:t>
            </a:fld>
            <a:endParaRPr lang="en-IN"/>
          </a:p>
        </p:txBody>
      </p:sp>
    </p:spTree>
    <p:extLst>
      <p:ext uri="{BB962C8B-B14F-4D97-AF65-F5344CB8AC3E}">
        <p14:creationId xmlns:p14="http://schemas.microsoft.com/office/powerpoint/2010/main" val="73167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A96CE-0DBA-43B5-8134-2B8E72CE7501}"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AA168-B0D6-490B-BCE9-C6417027C9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4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AA96CE-0DBA-43B5-8134-2B8E72CE7501}"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AA168-B0D6-490B-BCE9-C6417027C985}" type="slidenum">
              <a:rPr lang="en-IN" smtClean="0"/>
              <a:t>‹#›</a:t>
            </a:fld>
            <a:endParaRPr lang="en-IN"/>
          </a:p>
        </p:txBody>
      </p:sp>
    </p:spTree>
    <p:extLst>
      <p:ext uri="{BB962C8B-B14F-4D97-AF65-F5344CB8AC3E}">
        <p14:creationId xmlns:p14="http://schemas.microsoft.com/office/powerpoint/2010/main" val="330138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AA96CE-0DBA-43B5-8134-2B8E72CE7501}"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9AA168-B0D6-490B-BCE9-C6417027C985}" type="slidenum">
              <a:rPr lang="en-IN" smtClean="0"/>
              <a:t>‹#›</a:t>
            </a:fld>
            <a:endParaRPr lang="en-IN"/>
          </a:p>
        </p:txBody>
      </p:sp>
    </p:spTree>
    <p:extLst>
      <p:ext uri="{BB962C8B-B14F-4D97-AF65-F5344CB8AC3E}">
        <p14:creationId xmlns:p14="http://schemas.microsoft.com/office/powerpoint/2010/main" val="397464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A96CE-0DBA-43B5-8134-2B8E72CE7501}"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9AA168-B0D6-490B-BCE9-C6417027C985}" type="slidenum">
              <a:rPr lang="en-IN" smtClean="0"/>
              <a:t>‹#›</a:t>
            </a:fld>
            <a:endParaRPr lang="en-IN"/>
          </a:p>
        </p:txBody>
      </p:sp>
    </p:spTree>
    <p:extLst>
      <p:ext uri="{BB962C8B-B14F-4D97-AF65-F5344CB8AC3E}">
        <p14:creationId xmlns:p14="http://schemas.microsoft.com/office/powerpoint/2010/main" val="301258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AA96CE-0DBA-43B5-8134-2B8E72CE7501}" type="datetimeFigureOut">
              <a:rPr lang="en-IN" smtClean="0"/>
              <a:t>01-11-2019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79AA168-B0D6-490B-BCE9-C6417027C985}" type="slidenum">
              <a:rPr lang="en-IN" smtClean="0"/>
              <a:t>‹#›</a:t>
            </a:fld>
            <a:endParaRPr lang="en-IN"/>
          </a:p>
        </p:txBody>
      </p:sp>
    </p:spTree>
    <p:extLst>
      <p:ext uri="{BB962C8B-B14F-4D97-AF65-F5344CB8AC3E}">
        <p14:creationId xmlns:p14="http://schemas.microsoft.com/office/powerpoint/2010/main" val="32747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AA96CE-0DBA-43B5-8134-2B8E72CE7501}" type="datetimeFigureOut">
              <a:rPr lang="en-IN" smtClean="0"/>
              <a:t>01-11-2019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9AA168-B0D6-490B-BCE9-C6417027C985}" type="slidenum">
              <a:rPr lang="en-IN" smtClean="0"/>
              <a:t>‹#›</a:t>
            </a:fld>
            <a:endParaRPr lang="en-IN"/>
          </a:p>
        </p:txBody>
      </p:sp>
    </p:spTree>
    <p:extLst>
      <p:ext uri="{BB962C8B-B14F-4D97-AF65-F5344CB8AC3E}">
        <p14:creationId xmlns:p14="http://schemas.microsoft.com/office/powerpoint/2010/main" val="333116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A96CE-0DBA-43B5-8134-2B8E72CE7501}"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AA168-B0D6-490B-BCE9-C6417027C985}" type="slidenum">
              <a:rPr lang="en-IN" smtClean="0"/>
              <a:t>‹#›</a:t>
            </a:fld>
            <a:endParaRPr lang="en-IN"/>
          </a:p>
        </p:txBody>
      </p:sp>
    </p:spTree>
    <p:extLst>
      <p:ext uri="{BB962C8B-B14F-4D97-AF65-F5344CB8AC3E}">
        <p14:creationId xmlns:p14="http://schemas.microsoft.com/office/powerpoint/2010/main" val="293074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AA96CE-0DBA-43B5-8134-2B8E72CE7501}" type="datetimeFigureOut">
              <a:rPr lang="en-IN" smtClean="0"/>
              <a:t>01-11-2019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9AA168-B0D6-490B-BCE9-C6417027C98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923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423F-D472-4E23-A6FF-4722CA3AC181}"/>
              </a:ext>
            </a:extLst>
          </p:cNvPr>
          <p:cNvSpPr>
            <a:spLocks noGrp="1"/>
          </p:cNvSpPr>
          <p:nvPr>
            <p:ph type="ctrTitle"/>
          </p:nvPr>
        </p:nvSpPr>
        <p:spPr/>
        <p:txBody>
          <a:bodyPr/>
          <a:lstStyle/>
          <a:p>
            <a:r>
              <a:rPr lang="en-IN" dirty="0"/>
              <a:t>Statistics</a:t>
            </a:r>
          </a:p>
        </p:txBody>
      </p:sp>
      <p:sp>
        <p:nvSpPr>
          <p:cNvPr id="3" name="Subtitle 2">
            <a:extLst>
              <a:ext uri="{FF2B5EF4-FFF2-40B4-BE49-F238E27FC236}">
                <a16:creationId xmlns:a16="http://schemas.microsoft.com/office/drawing/2014/main" id="{F0FADDBC-1723-4CE6-BC16-ADF344E2AC6E}"/>
              </a:ext>
            </a:extLst>
          </p:cNvPr>
          <p:cNvSpPr>
            <a:spLocks noGrp="1"/>
          </p:cNvSpPr>
          <p:nvPr>
            <p:ph type="subTitle" idx="1"/>
          </p:nvPr>
        </p:nvSpPr>
        <p:spPr/>
        <p:txBody>
          <a:bodyPr/>
          <a:lstStyle/>
          <a:p>
            <a:r>
              <a:rPr lang="en-IN" dirty="0"/>
              <a:t>Saravana</a:t>
            </a:r>
          </a:p>
        </p:txBody>
      </p:sp>
    </p:spTree>
    <p:extLst>
      <p:ext uri="{BB962C8B-B14F-4D97-AF65-F5344CB8AC3E}">
        <p14:creationId xmlns:p14="http://schemas.microsoft.com/office/powerpoint/2010/main" val="398892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0A1B-17FD-41AB-A6FE-F1608D2266F4}"/>
              </a:ext>
            </a:extLst>
          </p:cNvPr>
          <p:cNvSpPr>
            <a:spLocks noGrp="1"/>
          </p:cNvSpPr>
          <p:nvPr>
            <p:ph type="title"/>
          </p:nvPr>
        </p:nvSpPr>
        <p:spPr/>
        <p:txBody>
          <a:bodyPr>
            <a:normAutofit/>
          </a:bodyPr>
          <a:lstStyle/>
          <a:p>
            <a:r>
              <a:rPr lang="en-US" b="1" dirty="0"/>
              <a:t>Terminologies In Statistics</a:t>
            </a:r>
            <a:endParaRPr lang="en-IN" dirty="0"/>
          </a:p>
        </p:txBody>
      </p:sp>
      <p:sp>
        <p:nvSpPr>
          <p:cNvPr id="3" name="Content Placeholder 2">
            <a:extLst>
              <a:ext uri="{FF2B5EF4-FFF2-40B4-BE49-F238E27FC236}">
                <a16:creationId xmlns:a16="http://schemas.microsoft.com/office/drawing/2014/main" id="{B447DFA7-9D1C-40C9-AFCA-7DAC466F6CC0}"/>
              </a:ext>
            </a:extLst>
          </p:cNvPr>
          <p:cNvSpPr>
            <a:spLocks noGrp="1"/>
          </p:cNvSpPr>
          <p:nvPr>
            <p:ph idx="1"/>
          </p:nvPr>
        </p:nvSpPr>
        <p:spPr/>
        <p:txBody>
          <a:bodyPr/>
          <a:lstStyle/>
          <a:p>
            <a:r>
              <a:rPr lang="en-US" dirty="0"/>
              <a:t>One should be aware of a few key statistical terminologies while dealing with Statistics for Data Science. I’ve discussed these terminologies below:</a:t>
            </a:r>
          </a:p>
          <a:p>
            <a:r>
              <a:rPr lang="en-US" b="1" i="1" dirty="0"/>
              <a:t>Population</a:t>
            </a:r>
            <a:r>
              <a:rPr lang="en-US" i="1" dirty="0"/>
              <a:t> is the set of sources from which data has to be collected.</a:t>
            </a:r>
            <a:endParaRPr lang="en-US" dirty="0"/>
          </a:p>
          <a:p>
            <a:r>
              <a:rPr lang="en-US" i="1" dirty="0"/>
              <a:t>A </a:t>
            </a:r>
            <a:r>
              <a:rPr lang="en-US" b="1" i="1" dirty="0"/>
              <a:t>Sample</a:t>
            </a:r>
            <a:r>
              <a:rPr lang="en-US" i="1" dirty="0"/>
              <a:t> is a subset of the Population</a:t>
            </a:r>
            <a:endParaRPr lang="en-US" dirty="0"/>
          </a:p>
          <a:p>
            <a:r>
              <a:rPr lang="en-US" i="1" dirty="0"/>
              <a:t>A </a:t>
            </a:r>
            <a:r>
              <a:rPr lang="en-US" b="1" i="1" dirty="0"/>
              <a:t>Variable</a:t>
            </a:r>
            <a:r>
              <a:rPr lang="en-US" i="1" dirty="0"/>
              <a:t> is any characteristics, number, or quantity that can be measured or counted. A variable may also be called a data item.</a:t>
            </a:r>
            <a:endParaRPr lang="en-US" dirty="0"/>
          </a:p>
          <a:p>
            <a:r>
              <a:rPr lang="en-US" i="1" dirty="0"/>
              <a:t>Also known as a statistical model, A statistical </a:t>
            </a:r>
            <a:r>
              <a:rPr lang="en-US" b="1" i="1" dirty="0"/>
              <a:t>Parameter</a:t>
            </a:r>
            <a:r>
              <a:rPr lang="en-US" i="1" dirty="0"/>
              <a:t> or population parameter is a quantity that indexes a family of probability distributions.</a:t>
            </a:r>
            <a:r>
              <a:rPr lang="en-US" dirty="0"/>
              <a:t> </a:t>
            </a:r>
            <a:r>
              <a:rPr lang="en-US" i="1" dirty="0"/>
              <a:t>For example, the mean, median, </a:t>
            </a:r>
            <a:r>
              <a:rPr lang="en-US" i="1" dirty="0" err="1"/>
              <a:t>etc</a:t>
            </a:r>
            <a:r>
              <a:rPr lang="en-US" i="1" dirty="0"/>
              <a:t> of a population.</a:t>
            </a:r>
            <a:endParaRPr lang="en-US" dirty="0"/>
          </a:p>
          <a:p>
            <a:endParaRPr lang="en-IN" dirty="0"/>
          </a:p>
        </p:txBody>
      </p:sp>
    </p:spTree>
    <p:extLst>
      <p:ext uri="{BB962C8B-B14F-4D97-AF65-F5344CB8AC3E}">
        <p14:creationId xmlns:p14="http://schemas.microsoft.com/office/powerpoint/2010/main" val="248664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B1EC-2430-4CB8-86EF-E38267AA1920}"/>
              </a:ext>
            </a:extLst>
          </p:cNvPr>
          <p:cNvSpPr>
            <a:spLocks noGrp="1"/>
          </p:cNvSpPr>
          <p:nvPr>
            <p:ph type="title"/>
          </p:nvPr>
        </p:nvSpPr>
        <p:spPr/>
        <p:txBody>
          <a:bodyPr>
            <a:noAutofit/>
          </a:bodyPr>
          <a:lstStyle/>
          <a:p>
            <a:r>
              <a:rPr lang="en-US" sz="3200" b="1" dirty="0"/>
              <a:t>Types Of Analysis</a:t>
            </a:r>
            <a:br>
              <a:rPr lang="en-US" sz="3200" dirty="0"/>
            </a:br>
            <a:r>
              <a:rPr lang="en-US" sz="3200" dirty="0"/>
              <a:t>An analysis of any event can be done in one of two ways</a:t>
            </a:r>
            <a:endParaRPr lang="en-IN" sz="3200" dirty="0"/>
          </a:p>
        </p:txBody>
      </p:sp>
      <p:pic>
        <p:nvPicPr>
          <p:cNvPr id="1026" name="Picture 2" descr="Types Of Analysis - Math And Statistics For Data Science - Edureka">
            <a:extLst>
              <a:ext uri="{FF2B5EF4-FFF2-40B4-BE49-F238E27FC236}">
                <a16:creationId xmlns:a16="http://schemas.microsoft.com/office/drawing/2014/main" id="{892C215A-1621-4F16-91BC-33DDA7923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864" y="2067525"/>
            <a:ext cx="2857500" cy="2314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AEBFDE-CEA1-422F-AC73-218F65BE3562}"/>
              </a:ext>
            </a:extLst>
          </p:cNvPr>
          <p:cNvSpPr/>
          <p:nvPr/>
        </p:nvSpPr>
        <p:spPr>
          <a:xfrm>
            <a:off x="5424256" y="2130088"/>
            <a:ext cx="5983550" cy="2031325"/>
          </a:xfrm>
          <a:prstGeom prst="rect">
            <a:avLst/>
          </a:prstGeom>
        </p:spPr>
        <p:txBody>
          <a:bodyPr wrap="square">
            <a:spAutoFit/>
          </a:bodyPr>
          <a:lstStyle/>
          <a:p>
            <a:pPr algn="just">
              <a:buFont typeface="+mj-lt"/>
              <a:buAutoNum type="arabicPeriod"/>
            </a:pPr>
            <a:r>
              <a:rPr lang="en-US" b="1" dirty="0">
                <a:solidFill>
                  <a:srgbClr val="4A4A4A"/>
                </a:solidFill>
                <a:latin typeface="Open Sans"/>
              </a:rPr>
              <a:t>Quantitative Analysis:</a:t>
            </a:r>
            <a:r>
              <a:rPr lang="en-US" dirty="0">
                <a:solidFill>
                  <a:srgbClr val="4A4A4A"/>
                </a:solidFill>
                <a:latin typeface="Open Sans"/>
              </a:rPr>
              <a:t> Quantitative Analysis or the Statistical Analysis is the science of collecting and interpreting data with numbers and graphs to identify patterns and trends.</a:t>
            </a:r>
          </a:p>
          <a:p>
            <a:pPr algn="just">
              <a:buFont typeface="+mj-lt"/>
              <a:buAutoNum type="arabicPeriod"/>
            </a:pPr>
            <a:r>
              <a:rPr lang="en-US" b="1" dirty="0">
                <a:solidFill>
                  <a:srgbClr val="4A4A4A"/>
                </a:solidFill>
                <a:latin typeface="Open Sans"/>
              </a:rPr>
              <a:t>Qualitative Analysis:</a:t>
            </a:r>
            <a:r>
              <a:rPr lang="en-US" dirty="0">
                <a:solidFill>
                  <a:srgbClr val="4A4A4A"/>
                </a:solidFill>
                <a:latin typeface="Open Sans"/>
              </a:rPr>
              <a:t> Qualitative or Non-Statistical Analysis gives generic information and uses text, sound and other forms of media to do so.</a:t>
            </a:r>
            <a:endParaRPr lang="en-US" b="0" i="0" dirty="0">
              <a:solidFill>
                <a:srgbClr val="4A4A4A"/>
              </a:solidFill>
              <a:effectLst/>
              <a:latin typeface="Open Sans"/>
            </a:endParaRPr>
          </a:p>
        </p:txBody>
      </p:sp>
    </p:spTree>
    <p:extLst>
      <p:ext uri="{BB962C8B-B14F-4D97-AF65-F5344CB8AC3E}">
        <p14:creationId xmlns:p14="http://schemas.microsoft.com/office/powerpoint/2010/main" val="165010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1220-48B5-4A6A-AD5D-5F46B7FD690E}"/>
              </a:ext>
            </a:extLst>
          </p:cNvPr>
          <p:cNvSpPr>
            <a:spLocks noGrp="1"/>
          </p:cNvSpPr>
          <p:nvPr>
            <p:ph type="title"/>
          </p:nvPr>
        </p:nvSpPr>
        <p:spPr/>
        <p:txBody>
          <a:bodyPr/>
          <a:lstStyle/>
          <a:p>
            <a:r>
              <a:rPr lang="en-US" b="1" dirty="0"/>
              <a:t>Categories In Statistics</a:t>
            </a:r>
            <a:endParaRPr lang="en-IN" dirty="0"/>
          </a:p>
        </p:txBody>
      </p:sp>
      <p:sp>
        <p:nvSpPr>
          <p:cNvPr id="3" name="Content Placeholder 2">
            <a:extLst>
              <a:ext uri="{FF2B5EF4-FFF2-40B4-BE49-F238E27FC236}">
                <a16:creationId xmlns:a16="http://schemas.microsoft.com/office/drawing/2014/main" id="{63D7B3CE-1FF8-4317-8696-79912755D72C}"/>
              </a:ext>
            </a:extLst>
          </p:cNvPr>
          <p:cNvSpPr>
            <a:spLocks noGrp="1"/>
          </p:cNvSpPr>
          <p:nvPr>
            <p:ph idx="1"/>
          </p:nvPr>
        </p:nvSpPr>
        <p:spPr/>
        <p:txBody>
          <a:bodyPr/>
          <a:lstStyle/>
          <a:p>
            <a:r>
              <a:rPr lang="en-US" dirty="0"/>
              <a:t>There are two main categories in Statistics, namely:</a:t>
            </a:r>
          </a:p>
          <a:p>
            <a:r>
              <a:rPr lang="en-US" dirty="0"/>
              <a:t>Descriptive Statistics</a:t>
            </a:r>
          </a:p>
          <a:p>
            <a:r>
              <a:rPr lang="en-US" dirty="0"/>
              <a:t>Inferential Statistics</a:t>
            </a:r>
          </a:p>
          <a:p>
            <a:endParaRPr lang="en-IN" dirty="0"/>
          </a:p>
        </p:txBody>
      </p:sp>
    </p:spTree>
    <p:extLst>
      <p:ext uri="{BB962C8B-B14F-4D97-AF65-F5344CB8AC3E}">
        <p14:creationId xmlns:p14="http://schemas.microsoft.com/office/powerpoint/2010/main" val="136606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129B-6277-4118-9CE8-70D724708E49}"/>
              </a:ext>
            </a:extLst>
          </p:cNvPr>
          <p:cNvSpPr>
            <a:spLocks noGrp="1"/>
          </p:cNvSpPr>
          <p:nvPr>
            <p:ph type="title"/>
          </p:nvPr>
        </p:nvSpPr>
        <p:spPr/>
        <p:txBody>
          <a:bodyPr/>
          <a:lstStyle/>
          <a:p>
            <a:r>
              <a:rPr lang="en-US" b="1" dirty="0"/>
              <a:t>Understanding Descriptive Analysis</a:t>
            </a:r>
            <a:endParaRPr lang="en-IN" dirty="0"/>
          </a:p>
        </p:txBody>
      </p:sp>
      <p:sp>
        <p:nvSpPr>
          <p:cNvPr id="3" name="Content Placeholder 2">
            <a:extLst>
              <a:ext uri="{FF2B5EF4-FFF2-40B4-BE49-F238E27FC236}">
                <a16:creationId xmlns:a16="http://schemas.microsoft.com/office/drawing/2014/main" id="{5062F2AA-E661-4976-A80D-3AB98A013088}"/>
              </a:ext>
            </a:extLst>
          </p:cNvPr>
          <p:cNvSpPr>
            <a:spLocks noGrp="1"/>
          </p:cNvSpPr>
          <p:nvPr>
            <p:ph idx="1"/>
          </p:nvPr>
        </p:nvSpPr>
        <p:spPr/>
        <p:txBody>
          <a:bodyPr/>
          <a:lstStyle/>
          <a:p>
            <a:r>
              <a:rPr lang="en-US" dirty="0"/>
              <a:t>When we try to represent data in the form of graphs, like histograms, line plots, etc. the data is represented based on some kind of central tendency. Central tendency measures like, mean, median, or measures of the spread, </a:t>
            </a:r>
            <a:r>
              <a:rPr lang="en-US" dirty="0" err="1"/>
              <a:t>etc</a:t>
            </a:r>
            <a:r>
              <a:rPr lang="en-US" dirty="0"/>
              <a:t> are used for statistical analysis.</a:t>
            </a:r>
          </a:p>
          <a:p>
            <a:endParaRPr lang="en-IN" dirty="0"/>
          </a:p>
        </p:txBody>
      </p:sp>
      <p:pic>
        <p:nvPicPr>
          <p:cNvPr id="2050" name="Picture 2" descr="Cars DataSet - Math And Statistics For Data Science - Edureka">
            <a:extLst>
              <a:ext uri="{FF2B5EF4-FFF2-40B4-BE49-F238E27FC236}">
                <a16:creationId xmlns:a16="http://schemas.microsoft.com/office/drawing/2014/main" id="{EAB1264A-F4FC-4C46-ABF5-BD4EB11AD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497" y="2965281"/>
            <a:ext cx="2857500" cy="2543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F581B7A-E05B-4357-8C69-04C7C5BF8254}"/>
              </a:ext>
            </a:extLst>
          </p:cNvPr>
          <p:cNvSpPr/>
          <p:nvPr/>
        </p:nvSpPr>
        <p:spPr>
          <a:xfrm>
            <a:off x="5148457" y="3200132"/>
            <a:ext cx="6096000" cy="2308324"/>
          </a:xfrm>
          <a:prstGeom prst="rect">
            <a:avLst/>
          </a:prstGeom>
        </p:spPr>
        <p:txBody>
          <a:bodyPr>
            <a:spAutoFit/>
          </a:bodyPr>
          <a:lstStyle/>
          <a:p>
            <a:pPr algn="just"/>
            <a:r>
              <a:rPr lang="en-US" b="1" dirty="0">
                <a:solidFill>
                  <a:srgbClr val="4A4A4A"/>
                </a:solidFill>
                <a:latin typeface="Open Sans"/>
              </a:rPr>
              <a:t>Measures Of The Center</a:t>
            </a:r>
            <a:endParaRPr lang="en-US" dirty="0">
              <a:solidFill>
                <a:srgbClr val="4A4A4A"/>
              </a:solidFill>
              <a:latin typeface="Open Sans"/>
            </a:endParaRPr>
          </a:p>
          <a:p>
            <a:pPr algn="just">
              <a:buFont typeface="+mj-lt"/>
              <a:buAutoNum type="arabicPeriod"/>
            </a:pPr>
            <a:r>
              <a:rPr lang="en-US" b="1" dirty="0">
                <a:solidFill>
                  <a:srgbClr val="4A4A4A"/>
                </a:solidFill>
                <a:latin typeface="Open Sans"/>
              </a:rPr>
              <a:t>Mean:</a:t>
            </a:r>
            <a:r>
              <a:rPr lang="en-US" dirty="0">
                <a:solidFill>
                  <a:srgbClr val="4A4A4A"/>
                </a:solidFill>
                <a:latin typeface="Open Sans"/>
              </a:rPr>
              <a:t> Measure of average of all the values in a sample is called Mean.</a:t>
            </a:r>
          </a:p>
          <a:p>
            <a:pPr algn="just">
              <a:buFont typeface="+mj-lt"/>
              <a:buAutoNum type="arabicPeriod"/>
            </a:pPr>
            <a:r>
              <a:rPr lang="en-US" b="1" dirty="0">
                <a:solidFill>
                  <a:srgbClr val="4A4A4A"/>
                </a:solidFill>
                <a:latin typeface="Open Sans"/>
              </a:rPr>
              <a:t>Median: </a:t>
            </a:r>
            <a:r>
              <a:rPr lang="en-US" dirty="0">
                <a:solidFill>
                  <a:srgbClr val="4A4A4A"/>
                </a:solidFill>
                <a:latin typeface="Open Sans"/>
              </a:rPr>
              <a:t>Measure of the central value of the sample set is called Median.</a:t>
            </a:r>
            <a:br>
              <a:rPr lang="en-US" b="1" dirty="0">
                <a:solidFill>
                  <a:srgbClr val="4A4A4A"/>
                </a:solidFill>
                <a:latin typeface="Open Sans"/>
              </a:rPr>
            </a:br>
            <a:endParaRPr lang="en-US" dirty="0">
              <a:solidFill>
                <a:srgbClr val="4A4A4A"/>
              </a:solidFill>
              <a:latin typeface="Open Sans"/>
            </a:endParaRPr>
          </a:p>
          <a:p>
            <a:pPr algn="just">
              <a:buFont typeface="+mj-lt"/>
              <a:buAutoNum type="arabicPeriod"/>
            </a:pPr>
            <a:r>
              <a:rPr lang="en-US" b="1" dirty="0">
                <a:solidFill>
                  <a:srgbClr val="4A4A4A"/>
                </a:solidFill>
                <a:latin typeface="Open Sans"/>
              </a:rPr>
              <a:t>Mode: </a:t>
            </a:r>
            <a:r>
              <a:rPr lang="en-US" dirty="0">
                <a:solidFill>
                  <a:srgbClr val="4A4A4A"/>
                </a:solidFill>
                <a:latin typeface="Open Sans"/>
              </a:rPr>
              <a:t>The value most recurrent in the sample set is known as Mode</a:t>
            </a:r>
            <a:endParaRPr lang="en-US" b="0" i="0" dirty="0">
              <a:solidFill>
                <a:srgbClr val="4A4A4A"/>
              </a:solidFill>
              <a:effectLst/>
              <a:latin typeface="Open Sans"/>
            </a:endParaRPr>
          </a:p>
        </p:txBody>
      </p:sp>
    </p:spTree>
    <p:extLst>
      <p:ext uri="{BB962C8B-B14F-4D97-AF65-F5344CB8AC3E}">
        <p14:creationId xmlns:p14="http://schemas.microsoft.com/office/powerpoint/2010/main" val="212430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E3FE-11DF-4A2B-B28F-30338A94C82B}"/>
              </a:ext>
            </a:extLst>
          </p:cNvPr>
          <p:cNvSpPr>
            <a:spLocks noGrp="1"/>
          </p:cNvSpPr>
          <p:nvPr>
            <p:ph type="title"/>
          </p:nvPr>
        </p:nvSpPr>
        <p:spPr/>
        <p:txBody>
          <a:bodyPr/>
          <a:lstStyle/>
          <a:p>
            <a:r>
              <a:rPr lang="en-US" b="1" dirty="0"/>
              <a:t>Measures Of The Spread</a:t>
            </a:r>
            <a:endParaRPr lang="en-IN" dirty="0"/>
          </a:p>
        </p:txBody>
      </p:sp>
      <p:sp>
        <p:nvSpPr>
          <p:cNvPr id="3" name="Content Placeholder 2">
            <a:extLst>
              <a:ext uri="{FF2B5EF4-FFF2-40B4-BE49-F238E27FC236}">
                <a16:creationId xmlns:a16="http://schemas.microsoft.com/office/drawing/2014/main" id="{DECF7F76-B0DA-4CDD-B7AA-9DCB35FF1A1F}"/>
              </a:ext>
            </a:extLst>
          </p:cNvPr>
          <p:cNvSpPr>
            <a:spLocks noGrp="1"/>
          </p:cNvSpPr>
          <p:nvPr>
            <p:ph idx="1"/>
          </p:nvPr>
        </p:nvSpPr>
        <p:spPr/>
        <p:txBody>
          <a:bodyPr>
            <a:normAutofit/>
          </a:bodyPr>
          <a:lstStyle/>
          <a:p>
            <a:r>
              <a:rPr lang="en-US" dirty="0"/>
              <a:t>Just like the measure of center, we also have measures of the spread, which comprises of the following measures:</a:t>
            </a:r>
          </a:p>
          <a:p>
            <a:r>
              <a:rPr lang="en-US" b="1" dirty="0"/>
              <a:t>Range:</a:t>
            </a:r>
            <a:r>
              <a:rPr lang="en-US" dirty="0"/>
              <a:t> It is the given measure of how spread apart the values in a data set are.</a:t>
            </a:r>
          </a:p>
          <a:p>
            <a:r>
              <a:rPr lang="en-US" b="1" dirty="0"/>
              <a:t>Inter Quartile Range (IQR):</a:t>
            </a:r>
            <a:r>
              <a:rPr lang="en-US" dirty="0"/>
              <a:t> It is the measure of variability, based on dividing a data set into quartiles.</a:t>
            </a:r>
          </a:p>
          <a:p>
            <a:r>
              <a:rPr lang="en-US" b="1" dirty="0"/>
              <a:t>Variance:</a:t>
            </a:r>
            <a:r>
              <a:rPr lang="en-US" dirty="0"/>
              <a:t> It describes how much a random variable differs from its expected value. It entails computing squares of deviations.</a:t>
            </a:r>
          </a:p>
          <a:p>
            <a:pPr lvl="1"/>
            <a:r>
              <a:rPr lang="en-US" b="1" i="1" dirty="0"/>
              <a:t>Deviation</a:t>
            </a:r>
            <a:r>
              <a:rPr lang="en-US" i="1" dirty="0"/>
              <a:t> is the difference between each element from the mean.</a:t>
            </a:r>
            <a:endParaRPr lang="en-US" dirty="0"/>
          </a:p>
          <a:p>
            <a:pPr lvl="1"/>
            <a:r>
              <a:rPr lang="en-US" b="1" i="1" dirty="0"/>
              <a:t>Population Variance</a:t>
            </a:r>
            <a:r>
              <a:rPr lang="en-US" i="1" dirty="0"/>
              <a:t> is the average of squared deviations</a:t>
            </a:r>
            <a:endParaRPr lang="en-US" dirty="0"/>
          </a:p>
          <a:p>
            <a:pPr lvl="1"/>
            <a:r>
              <a:rPr lang="en-US" b="1" i="1" dirty="0"/>
              <a:t>Sample Variance</a:t>
            </a:r>
            <a:r>
              <a:rPr lang="en-US" i="1" dirty="0"/>
              <a:t> is the average of squared differences from the mean</a:t>
            </a:r>
            <a:endParaRPr lang="en-US" dirty="0"/>
          </a:p>
          <a:p>
            <a:r>
              <a:rPr lang="en-US" b="1" dirty="0"/>
              <a:t>Standard Deviation:</a:t>
            </a:r>
            <a:r>
              <a:rPr lang="en-US" dirty="0"/>
              <a:t> It is the measure of the dispersion of a set of data from its mean.</a:t>
            </a:r>
          </a:p>
          <a:p>
            <a:endParaRPr lang="en-IN" dirty="0"/>
          </a:p>
        </p:txBody>
      </p:sp>
    </p:spTree>
    <p:extLst>
      <p:ext uri="{BB962C8B-B14F-4D97-AF65-F5344CB8AC3E}">
        <p14:creationId xmlns:p14="http://schemas.microsoft.com/office/powerpoint/2010/main" val="373099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24CC-CE06-4EB5-AF02-B72F08A36712}"/>
              </a:ext>
            </a:extLst>
          </p:cNvPr>
          <p:cNvSpPr>
            <a:spLocks noGrp="1"/>
          </p:cNvSpPr>
          <p:nvPr>
            <p:ph type="title"/>
          </p:nvPr>
        </p:nvSpPr>
        <p:spPr/>
        <p:txBody>
          <a:bodyPr/>
          <a:lstStyle/>
          <a:p>
            <a:r>
              <a:rPr lang="en-US" b="1" dirty="0"/>
              <a:t>Understanding Inferential Analysis</a:t>
            </a:r>
            <a:endParaRPr lang="en-IN" dirty="0"/>
          </a:p>
        </p:txBody>
      </p:sp>
      <p:sp>
        <p:nvSpPr>
          <p:cNvPr id="3" name="Content Placeholder 2">
            <a:extLst>
              <a:ext uri="{FF2B5EF4-FFF2-40B4-BE49-F238E27FC236}">
                <a16:creationId xmlns:a16="http://schemas.microsoft.com/office/drawing/2014/main" id="{6B0564D2-288C-49B9-AC7B-EB29DD5A5185}"/>
              </a:ext>
            </a:extLst>
          </p:cNvPr>
          <p:cNvSpPr>
            <a:spLocks noGrp="1"/>
          </p:cNvSpPr>
          <p:nvPr>
            <p:ph idx="1"/>
          </p:nvPr>
        </p:nvSpPr>
        <p:spPr/>
        <p:txBody>
          <a:bodyPr/>
          <a:lstStyle/>
          <a:p>
            <a:r>
              <a:rPr lang="en-US" dirty="0"/>
              <a:t>Statisticians use hypothesis testing to formally check whether the hypothesis is accepted or rejected. </a:t>
            </a:r>
            <a:r>
              <a:rPr lang="en-US" i="1" dirty="0"/>
              <a:t>Hypothesis testing is an Inferential Statistical technique used to determine whether there is enough evidence in a data sample to infer that a certain condition holds true for an entire population.</a:t>
            </a:r>
            <a:endParaRPr lang="en-US" dirty="0"/>
          </a:p>
          <a:p>
            <a:endParaRPr lang="en-IN" dirty="0"/>
          </a:p>
        </p:txBody>
      </p:sp>
      <p:sp>
        <p:nvSpPr>
          <p:cNvPr id="4" name="Rectangle 3">
            <a:extLst>
              <a:ext uri="{FF2B5EF4-FFF2-40B4-BE49-F238E27FC236}">
                <a16:creationId xmlns:a16="http://schemas.microsoft.com/office/drawing/2014/main" id="{8B290C71-6FB3-454E-9DF4-95DC0EEDC9C1}"/>
              </a:ext>
            </a:extLst>
          </p:cNvPr>
          <p:cNvSpPr/>
          <p:nvPr/>
        </p:nvSpPr>
        <p:spPr>
          <a:xfrm>
            <a:off x="2151356" y="3498204"/>
            <a:ext cx="6096000" cy="1477328"/>
          </a:xfrm>
          <a:prstGeom prst="rect">
            <a:avLst/>
          </a:prstGeom>
        </p:spPr>
        <p:txBody>
          <a:bodyPr>
            <a:spAutoFit/>
          </a:bodyPr>
          <a:lstStyle/>
          <a:p>
            <a:r>
              <a:rPr lang="en-US" dirty="0">
                <a:solidFill>
                  <a:srgbClr val="333333"/>
                </a:solidFill>
                <a:latin typeface="Open Sans"/>
              </a:rPr>
              <a:t> For example, to measure the diameter of each nail that is manufactured in a mill is impractical. You can measure the diameters of a representative random sample of nails. You can use the information from the sample to make generalizations about the diameters of all of the nails.</a:t>
            </a:r>
            <a:endParaRPr lang="en-IN" dirty="0"/>
          </a:p>
        </p:txBody>
      </p:sp>
    </p:spTree>
    <p:extLst>
      <p:ext uri="{BB962C8B-B14F-4D97-AF65-F5344CB8AC3E}">
        <p14:creationId xmlns:p14="http://schemas.microsoft.com/office/powerpoint/2010/main" val="37298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D99A-463D-44CA-82E8-8B53F898BB2F}"/>
              </a:ext>
            </a:extLst>
          </p:cNvPr>
          <p:cNvSpPr>
            <a:spLocks noGrp="1"/>
          </p:cNvSpPr>
          <p:nvPr>
            <p:ph type="title"/>
          </p:nvPr>
        </p:nvSpPr>
        <p:spPr/>
        <p:txBody>
          <a:bodyPr/>
          <a:lstStyle/>
          <a:p>
            <a:r>
              <a:rPr lang="en-IN" b="1" dirty="0"/>
              <a:t>Probability Distributions</a:t>
            </a:r>
            <a:endParaRPr lang="en-IN" dirty="0"/>
          </a:p>
        </p:txBody>
      </p:sp>
      <p:sp>
        <p:nvSpPr>
          <p:cNvPr id="3" name="Content Placeholder 2">
            <a:extLst>
              <a:ext uri="{FF2B5EF4-FFF2-40B4-BE49-F238E27FC236}">
                <a16:creationId xmlns:a16="http://schemas.microsoft.com/office/drawing/2014/main" id="{AA2687C2-BA86-45DB-86D3-431D10129F35}"/>
              </a:ext>
            </a:extLst>
          </p:cNvPr>
          <p:cNvSpPr>
            <a:spLocks noGrp="1"/>
          </p:cNvSpPr>
          <p:nvPr>
            <p:ph idx="1"/>
          </p:nvPr>
        </p:nvSpPr>
        <p:spPr/>
        <p:txBody>
          <a:bodyPr>
            <a:normAutofit/>
          </a:bodyPr>
          <a:lstStyle/>
          <a:p>
            <a:r>
              <a:rPr lang="en-US" sz="1600" dirty="0"/>
              <a:t>We can define probability as the percent chance that some event will occur. In data science this is commonly quantified in the range of 0 to 1 where 0 means we are certain this </a:t>
            </a:r>
            <a:r>
              <a:rPr lang="en-US" sz="1600" b="1" dirty="0"/>
              <a:t>will not occur</a:t>
            </a:r>
            <a:r>
              <a:rPr lang="en-US" sz="1600" dirty="0"/>
              <a:t> and 1 means we are certain it </a:t>
            </a:r>
            <a:r>
              <a:rPr lang="en-US" sz="1600" b="1" dirty="0"/>
              <a:t>will occur</a:t>
            </a:r>
            <a:endParaRPr lang="en-IN" sz="1600" dirty="0"/>
          </a:p>
        </p:txBody>
      </p:sp>
      <p:sp>
        <p:nvSpPr>
          <p:cNvPr id="4" name="Rectangle 3">
            <a:extLst>
              <a:ext uri="{FF2B5EF4-FFF2-40B4-BE49-F238E27FC236}">
                <a16:creationId xmlns:a16="http://schemas.microsoft.com/office/drawing/2014/main" id="{1629A3BA-0983-4DEA-BF1C-818B04EC64DA}"/>
              </a:ext>
            </a:extLst>
          </p:cNvPr>
          <p:cNvSpPr/>
          <p:nvPr/>
        </p:nvSpPr>
        <p:spPr>
          <a:xfrm>
            <a:off x="1097280" y="3084368"/>
            <a:ext cx="10058400" cy="2893100"/>
          </a:xfrm>
          <a:prstGeom prst="rect">
            <a:avLst/>
          </a:prstGeom>
        </p:spPr>
        <p:txBody>
          <a:bodyPr wrap="square">
            <a:spAutoFit/>
          </a:bodyPr>
          <a:lstStyle/>
          <a:p>
            <a:pPr>
              <a:buFont typeface="Arial" panose="020B0604020202020204" pitchFamily="34" charset="0"/>
              <a:buChar char="•"/>
            </a:pPr>
            <a:r>
              <a:rPr lang="en-US" sz="1400" dirty="0">
                <a:latin typeface="medium-content-serif-font"/>
              </a:rPr>
              <a:t>A</a:t>
            </a:r>
            <a:r>
              <a:rPr lang="en-US" sz="1400" b="1" dirty="0">
                <a:latin typeface="medium-content-serif-font"/>
              </a:rPr>
              <a:t> Uniform Distribution</a:t>
            </a:r>
            <a:r>
              <a:rPr lang="en-US" sz="1400" dirty="0">
                <a:latin typeface="medium-content-serif-font"/>
              </a:rPr>
              <a:t> is the most basic of the 3 we show here. It has a single value which only occurs in a certain range while anything outside that range is just 0. It’s very much an “on or off” distribution. We can also think of it as an indication of a categorical variable with 2 categories: 0 or the value. Your categorical variable might have multiple values other than 0 but we can still visualize it in the same was as a piecewise function of multiple uniform distributions.</a:t>
            </a:r>
          </a:p>
          <a:p>
            <a:pPr>
              <a:buFont typeface="Arial" panose="020B0604020202020204" pitchFamily="34" charset="0"/>
              <a:buChar char="•"/>
            </a:pPr>
            <a:r>
              <a:rPr lang="en-US" sz="1400" dirty="0">
                <a:latin typeface="medium-content-serif-font"/>
              </a:rPr>
              <a:t>A </a:t>
            </a:r>
            <a:r>
              <a:rPr lang="en-US" sz="1400" b="1" dirty="0">
                <a:latin typeface="medium-content-serif-font"/>
              </a:rPr>
              <a:t>Normal</a:t>
            </a:r>
            <a:r>
              <a:rPr lang="en-US" sz="1400" dirty="0">
                <a:latin typeface="medium-content-serif-font"/>
              </a:rPr>
              <a:t> </a:t>
            </a:r>
            <a:r>
              <a:rPr lang="en-US" sz="1400" b="1" dirty="0">
                <a:latin typeface="medium-content-serif-font"/>
              </a:rPr>
              <a:t>Distribution</a:t>
            </a:r>
            <a:r>
              <a:rPr lang="en-US" sz="1400" dirty="0">
                <a:latin typeface="medium-content-serif-font"/>
              </a:rPr>
              <a:t>, commonly referred to as a </a:t>
            </a:r>
            <a:r>
              <a:rPr lang="en-US" sz="1400" b="1" dirty="0">
                <a:latin typeface="medium-content-serif-font"/>
              </a:rPr>
              <a:t>Gaussian</a:t>
            </a:r>
            <a:r>
              <a:rPr lang="en-US" sz="1400" dirty="0">
                <a:latin typeface="medium-content-serif-font"/>
              </a:rPr>
              <a:t> </a:t>
            </a:r>
            <a:r>
              <a:rPr lang="en-US" sz="1400" b="1" dirty="0">
                <a:latin typeface="medium-content-serif-font"/>
              </a:rPr>
              <a:t>Distribution, </a:t>
            </a:r>
            <a:r>
              <a:rPr lang="en-US" sz="1400" dirty="0">
                <a:latin typeface="medium-content-serif-font"/>
              </a:rPr>
              <a:t>is specifically defined by its mean and standard deviation. The mean value shifts the distribution spatially and the standard deviation controls the spread. The import distinction from other distributions (</a:t>
            </a:r>
            <a:r>
              <a:rPr lang="en-US" sz="1400" dirty="0" err="1">
                <a:latin typeface="medium-content-serif-font"/>
              </a:rPr>
              <a:t>e.g</a:t>
            </a:r>
            <a:r>
              <a:rPr lang="en-US" sz="1400" dirty="0">
                <a:latin typeface="medium-content-serif-font"/>
              </a:rPr>
              <a:t> </a:t>
            </a:r>
            <a:r>
              <a:rPr lang="en-US" sz="1400" dirty="0" err="1">
                <a:latin typeface="medium-content-serif-font"/>
              </a:rPr>
              <a:t>poisson</a:t>
            </a:r>
            <a:r>
              <a:rPr lang="en-US" sz="1400" dirty="0">
                <a:latin typeface="medium-content-serif-font"/>
              </a:rPr>
              <a:t>) is that the standard deviation is the same in all directions. Thus with a Gaussian distribution we know the average value of our dataset as well as the spread of the data </a:t>
            </a:r>
            <a:r>
              <a:rPr lang="en-US" sz="1400" dirty="0" err="1">
                <a:latin typeface="medium-content-serif-font"/>
              </a:rPr>
              <a:t>i.e</a:t>
            </a:r>
            <a:r>
              <a:rPr lang="en-US" sz="1400" dirty="0">
                <a:latin typeface="medium-content-serif-font"/>
              </a:rPr>
              <a:t> is it spread over a wide range or is it highly concentrated around a few values.</a:t>
            </a:r>
          </a:p>
          <a:p>
            <a:pPr>
              <a:buFont typeface="Arial" panose="020B0604020202020204" pitchFamily="34" charset="0"/>
              <a:buChar char="•"/>
            </a:pPr>
            <a:r>
              <a:rPr lang="en-US" sz="1400" dirty="0">
                <a:latin typeface="medium-content-serif-font"/>
              </a:rPr>
              <a:t>A </a:t>
            </a:r>
            <a:r>
              <a:rPr lang="en-US" sz="1400" b="1" dirty="0">
                <a:latin typeface="medium-content-serif-font"/>
              </a:rPr>
              <a:t>Poisson Distribution </a:t>
            </a:r>
            <a:r>
              <a:rPr lang="en-US" sz="1400" dirty="0">
                <a:latin typeface="medium-content-serif-font"/>
              </a:rPr>
              <a:t>is similar to the Normal but with an added factor of </a:t>
            </a:r>
            <a:r>
              <a:rPr lang="en-US" sz="1400" i="1" dirty="0">
                <a:latin typeface="medium-content-serif-font"/>
              </a:rPr>
              <a:t>skewness</a:t>
            </a:r>
            <a:r>
              <a:rPr lang="en-US" sz="1400" dirty="0">
                <a:latin typeface="medium-content-serif-font"/>
              </a:rPr>
              <a:t>. With a low value for the skewness a </a:t>
            </a:r>
            <a:r>
              <a:rPr lang="en-US" sz="1400" dirty="0" err="1">
                <a:latin typeface="medium-content-serif-font"/>
              </a:rPr>
              <a:t>poisson</a:t>
            </a:r>
            <a:r>
              <a:rPr lang="en-US" sz="1400" dirty="0">
                <a:latin typeface="medium-content-serif-font"/>
              </a:rPr>
              <a:t> distribution will have relatively uniform spread in all directions just like the Normal. But when the skewness value is high in magnitude then the spread of our data will be different in different directions; in one direction it will be very spread and in the other it will be highly concentrated.</a:t>
            </a:r>
            <a:endParaRPr lang="en-US" sz="1400" b="0" i="0" dirty="0">
              <a:effectLst/>
              <a:latin typeface="medium-content-serif-font"/>
            </a:endParaRPr>
          </a:p>
        </p:txBody>
      </p:sp>
    </p:spTree>
    <p:extLst>
      <p:ext uri="{BB962C8B-B14F-4D97-AF65-F5344CB8AC3E}">
        <p14:creationId xmlns:p14="http://schemas.microsoft.com/office/powerpoint/2010/main" val="73635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2233-FA63-4760-BF59-DDEC754582EF}"/>
              </a:ext>
            </a:extLst>
          </p:cNvPr>
          <p:cNvSpPr>
            <a:spLocks noGrp="1"/>
          </p:cNvSpPr>
          <p:nvPr>
            <p:ph type="title"/>
          </p:nvPr>
        </p:nvSpPr>
        <p:spPr/>
        <p:txBody>
          <a:bodyPr/>
          <a:lstStyle/>
          <a:p>
            <a:r>
              <a:rPr lang="en-IN" b="1" dirty="0"/>
              <a:t>Over and Under Sampling</a:t>
            </a:r>
            <a:endParaRPr lang="en-IN" dirty="0"/>
          </a:p>
        </p:txBody>
      </p:sp>
      <p:pic>
        <p:nvPicPr>
          <p:cNvPr id="4098" name="Picture 2">
            <a:extLst>
              <a:ext uri="{FF2B5EF4-FFF2-40B4-BE49-F238E27FC236}">
                <a16:creationId xmlns:a16="http://schemas.microsoft.com/office/drawing/2014/main" id="{A955C889-DBE1-4D06-BB7A-C0063F8750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4259" y="2505862"/>
            <a:ext cx="690562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7004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TotalTime>
  <Words>151</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medium-content-serif-font</vt:lpstr>
      <vt:lpstr>Open Sans</vt:lpstr>
      <vt:lpstr>Retrospect</vt:lpstr>
      <vt:lpstr>Statistics</vt:lpstr>
      <vt:lpstr>Terminologies In Statistics</vt:lpstr>
      <vt:lpstr>Types Of Analysis An analysis of any event can be done in one of two ways</vt:lpstr>
      <vt:lpstr>Categories In Statistics</vt:lpstr>
      <vt:lpstr>Understanding Descriptive Analysis</vt:lpstr>
      <vt:lpstr>Measures Of The Spread</vt:lpstr>
      <vt:lpstr>Understanding Inferential Analysis</vt:lpstr>
      <vt:lpstr>Probability Distributions</vt:lpstr>
      <vt:lpstr>Over and Under Sampling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Saravana Ayyappa</dc:creator>
  <cp:lastModifiedBy>Saravana Ayyappa</cp:lastModifiedBy>
  <cp:revision>5</cp:revision>
  <dcterms:created xsi:type="dcterms:W3CDTF">2019-11-01T17:42:13Z</dcterms:created>
  <dcterms:modified xsi:type="dcterms:W3CDTF">2019-11-01T17:55:14Z</dcterms:modified>
</cp:coreProperties>
</file>