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70" r:id="rId4"/>
    <p:sldId id="268" r:id="rId5"/>
    <p:sldId id="269" r:id="rId6"/>
    <p:sldId id="257" r:id="rId7"/>
    <p:sldId id="259" r:id="rId8"/>
    <p:sldId id="264" r:id="rId9"/>
    <p:sldId id="267" r:id="rId10"/>
    <p:sldId id="271" r:id="rId11"/>
    <p:sldId id="261" r:id="rId12"/>
    <p:sldId id="274" r:id="rId13"/>
    <p:sldId id="273" r:id="rId14"/>
    <p:sldId id="282" r:id="rId15"/>
    <p:sldId id="277" r:id="rId16"/>
    <p:sldId id="283" r:id="rId17"/>
    <p:sldId id="279" r:id="rId18"/>
    <p:sldId id="281" r:id="rId19"/>
    <p:sldId id="280" r:id="rId20"/>
    <p:sldId id="275" r:id="rId21"/>
    <p:sldId id="276" r:id="rId22"/>
    <p:sldId id="263" r:id="rId23"/>
    <p:sldId id="278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49BE-C439-4179-AD26-AFF7BE4B74FB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3073-267F-401B-B5DB-1D054DA491C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37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49BE-C439-4179-AD26-AFF7BE4B74FB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3073-267F-401B-B5DB-1D054DA49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4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49BE-C439-4179-AD26-AFF7BE4B74FB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3073-267F-401B-B5DB-1D054DA49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19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D7B3-AB42-4EC1-9575-F5AB8DA5F5E4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E6C1-26C1-4165-BFAF-1E5D381BD11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528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D7B3-AB42-4EC1-9575-F5AB8DA5F5E4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E6C1-26C1-4165-BFAF-1E5D381BD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943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D7B3-AB42-4EC1-9575-F5AB8DA5F5E4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E6C1-26C1-4165-BFAF-1E5D381BD11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690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D7B3-AB42-4EC1-9575-F5AB8DA5F5E4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E6C1-26C1-4165-BFAF-1E5D381BD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942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D7B3-AB42-4EC1-9575-F5AB8DA5F5E4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E6C1-26C1-4165-BFAF-1E5D381BD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95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D7B3-AB42-4EC1-9575-F5AB8DA5F5E4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E6C1-26C1-4165-BFAF-1E5D381BD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773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D7B3-AB42-4EC1-9575-F5AB8DA5F5E4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E6C1-26C1-4165-BFAF-1E5D381BD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455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D8D7B3-AB42-4EC1-9575-F5AB8DA5F5E4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13E6C1-26C1-4165-BFAF-1E5D381BD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88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49BE-C439-4179-AD26-AFF7BE4B74FB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3073-267F-401B-B5DB-1D054DA49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80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D7B3-AB42-4EC1-9575-F5AB8DA5F5E4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E6C1-26C1-4165-BFAF-1E5D381BD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466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D7B3-AB42-4EC1-9575-F5AB8DA5F5E4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E6C1-26C1-4165-BFAF-1E5D381BD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6805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D7B3-AB42-4EC1-9575-F5AB8DA5F5E4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E6C1-26C1-4165-BFAF-1E5D381BD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68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49BE-C439-4179-AD26-AFF7BE4B74FB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3073-267F-401B-B5DB-1D054DA491C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9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49BE-C439-4179-AD26-AFF7BE4B74FB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3073-267F-401B-B5DB-1D054DA49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0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49BE-C439-4179-AD26-AFF7BE4B74FB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3073-267F-401B-B5DB-1D054DA49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3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49BE-C439-4179-AD26-AFF7BE4B74FB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3073-267F-401B-B5DB-1D054DA49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7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49BE-C439-4179-AD26-AFF7BE4B74FB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3073-267F-401B-B5DB-1D054DA49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8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2549BE-C439-4179-AD26-AFF7BE4B74FB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93073-267F-401B-B5DB-1D054DA49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2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49BE-C439-4179-AD26-AFF7BE4B74FB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3073-267F-401B-B5DB-1D054DA49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5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2549BE-C439-4179-AD26-AFF7BE4B74FB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E93073-267F-401B-B5DB-1D054DA491C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95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D8D7B3-AB42-4EC1-9575-F5AB8DA5F5E4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13E6C1-26C1-4165-BFAF-1E5D381BD11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35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cr.ucla.edu/Applets.dir/F_Table.html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smp.uq.edu.au/YoniNazarathy/stat_models_B_course_spring_07/distributions/chisqtab.pdf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eilly.com/library/view/success-probability-estimation/9781118548318/OEBPS/appB.htm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Saravana</a:t>
            </a:r>
          </a:p>
        </p:txBody>
      </p:sp>
    </p:spTree>
    <p:extLst>
      <p:ext uri="{BB962C8B-B14F-4D97-AF65-F5344CB8AC3E}">
        <p14:creationId xmlns:p14="http://schemas.microsoft.com/office/powerpoint/2010/main" val="2213961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5EA0C3-9F0D-4912-9E8E-4B0240871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938212"/>
            <a:ext cx="113538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2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21C6-F650-44A3-B6B5-066798C5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 Test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18ADE-035A-43C7-9E74-B196294BC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Its Used </a:t>
            </a:r>
            <a:r>
              <a:rPr lang="en-US" dirty="0"/>
              <a:t>to Compare Two Variances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Z-</a:t>
            </a:r>
            <a:r>
              <a:rPr lang="en-US" b="1" dirty="0"/>
              <a:t>statistic</a:t>
            </a:r>
            <a:r>
              <a:rPr lang="en-US" dirty="0"/>
              <a:t> or t-</a:t>
            </a:r>
            <a:r>
              <a:rPr lang="en-US" b="1" dirty="0"/>
              <a:t>statistic</a:t>
            </a:r>
            <a:r>
              <a:rPr lang="en-US" dirty="0"/>
              <a:t>, where we deal with mean &amp; proportion, Chi-square or </a:t>
            </a:r>
            <a:r>
              <a:rPr lang="en-US" b="1" dirty="0"/>
              <a:t>F</a:t>
            </a:r>
            <a:r>
              <a:rPr lang="en-US" dirty="0"/>
              <a:t>-</a:t>
            </a:r>
            <a:r>
              <a:rPr lang="en-US" b="1" dirty="0"/>
              <a:t>test is used</a:t>
            </a:r>
            <a:r>
              <a:rPr lang="en-US" dirty="0"/>
              <a:t> for finding out whether there is any variance within the samples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our calculated F value in a test is larger than our F statistic, We can reject the null hypothesis.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One Tailed F-Test</a:t>
            </a:r>
          </a:p>
          <a:p>
            <a:pPr marL="0" indent="0">
              <a:buNone/>
            </a:pPr>
            <a:r>
              <a:rPr lang="en-US" dirty="0"/>
              <a:t>Variance from the first population is either greater than or less than (but not both) the second population variance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Two Tailed F-Test</a:t>
            </a:r>
          </a:p>
          <a:p>
            <a:pPr marL="0" indent="0">
              <a:buNone/>
            </a:pPr>
            <a:r>
              <a:rPr lang="en-US" dirty="0"/>
              <a:t>We just want to know if the variances are not equal to each other</a:t>
            </a:r>
            <a:endParaRPr lang="en-IN" dirty="0"/>
          </a:p>
        </p:txBody>
      </p:sp>
      <p:pic>
        <p:nvPicPr>
          <p:cNvPr id="2050" name="Picture 2" descr="Image result for f test formula">
            <a:extLst>
              <a:ext uri="{FF2B5EF4-FFF2-40B4-BE49-F238E27FC236}">
                <a16:creationId xmlns:a16="http://schemas.microsoft.com/office/drawing/2014/main" id="{72A9F244-A173-4F27-AC03-869BA6A64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4" t="19371" r="17443" b="51974"/>
          <a:stretch/>
        </p:blipFill>
        <p:spPr bwMode="auto">
          <a:xfrm>
            <a:off x="3081111" y="2974020"/>
            <a:ext cx="3799083" cy="1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D95283-F1DD-4E48-879A-0809CE0791CB}"/>
              </a:ext>
            </a:extLst>
          </p:cNvPr>
          <p:cNvSpPr/>
          <p:nvPr/>
        </p:nvSpPr>
        <p:spPr>
          <a:xfrm>
            <a:off x="8447616" y="5499762"/>
            <a:ext cx="838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3"/>
              </a:rPr>
              <a:t>F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059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6D4C-CB26-4A6F-9628-4F1D961E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ANOVA (Analysis of Variance)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9C47E-C9BD-484C-9824-1B46E3ABD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230628" cy="4023360"/>
          </a:xfrm>
        </p:spPr>
        <p:txBody>
          <a:bodyPr>
            <a:normAutofit/>
          </a:bodyPr>
          <a:lstStyle/>
          <a:p>
            <a:r>
              <a:rPr lang="en-US" dirty="0"/>
              <a:t>In Analysis of variance, you’re testing groups to see if there’s a difference between them.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group of psychiatric patients are trying three different therapies: </a:t>
            </a:r>
            <a:r>
              <a:rPr lang="en-IN" dirty="0"/>
              <a:t>Counselling, Medication ,Biofeedback.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manufacturer has two different processes to make light bulbs. They want to know if one process is better than the other.</a:t>
            </a:r>
          </a:p>
          <a:p>
            <a:pPr marL="0" indent="0">
              <a:buNone/>
            </a:pPr>
            <a:r>
              <a:rPr lang="en-US" dirty="0"/>
              <a:t>Students from different colleges take the same exam. You want to see if one college outperforms the other.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316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4253-280D-4D05-84FB-46E21C63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ANOVA in Simple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E91CB-4C10-494D-8728-2A40ABCA8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ANOVA</a:t>
            </a:r>
            <a:r>
              <a:rPr lang="en-US" dirty="0"/>
              <a:t> is used to compare differences of means among more than 2 groups. It does this by looking at variation in the data and where that variation is found (hence its name). Specifically, </a:t>
            </a:r>
            <a:r>
              <a:rPr lang="en-US" b="1" dirty="0"/>
              <a:t>ANOVA</a:t>
            </a:r>
            <a:r>
              <a:rPr lang="en-US" dirty="0"/>
              <a:t> compares the amount of variation between groups with the amount of variation within groups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8E72B7-4941-44F2-B87C-6D0153F88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51" y="4039327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Anova Formula">
            <a:extLst>
              <a:ext uri="{FF2B5EF4-FFF2-40B4-BE49-F238E27FC236}">
                <a16:creationId xmlns:a16="http://schemas.microsoft.com/office/drawing/2014/main" id="{4299D2BA-446A-4E89-8DF4-BACED16D7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382" y="3460534"/>
            <a:ext cx="204787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6C33C3A-2649-459E-8920-534124EAFAFF}"/>
              </a:ext>
            </a:extLst>
          </p:cNvPr>
          <p:cNvSpPr/>
          <p:nvPr/>
        </p:nvSpPr>
        <p:spPr>
          <a:xfrm>
            <a:off x="366944" y="4991931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Roboto"/>
              </a:rPr>
              <a:t>F = </a:t>
            </a:r>
            <a:r>
              <a:rPr lang="en-US" sz="1400" dirty="0" err="1">
                <a:solidFill>
                  <a:srgbClr val="333333"/>
                </a:solidFill>
                <a:latin typeface="Roboto"/>
              </a:rPr>
              <a:t>Anova</a:t>
            </a:r>
            <a:r>
              <a:rPr lang="en-US" sz="1400" dirty="0">
                <a:solidFill>
                  <a:srgbClr val="333333"/>
                </a:solidFill>
                <a:latin typeface="Roboto"/>
              </a:rPr>
              <a:t> Coefficient</a:t>
            </a:r>
            <a:br>
              <a:rPr lang="en-US" sz="1400" dirty="0">
                <a:solidFill>
                  <a:srgbClr val="333333"/>
                </a:solidFill>
                <a:latin typeface="Roboto"/>
              </a:rPr>
            </a:br>
            <a:r>
              <a:rPr lang="en-US" sz="1400" dirty="0">
                <a:solidFill>
                  <a:srgbClr val="333333"/>
                </a:solidFill>
                <a:latin typeface="Roboto"/>
              </a:rPr>
              <a:t>MST = Mean sum of squares due to treatment</a:t>
            </a:r>
            <a:br>
              <a:rPr lang="en-US" sz="1400" dirty="0">
                <a:solidFill>
                  <a:srgbClr val="333333"/>
                </a:solidFill>
                <a:latin typeface="Roboto"/>
              </a:rPr>
            </a:br>
            <a:r>
              <a:rPr lang="en-US" sz="1400" dirty="0">
                <a:solidFill>
                  <a:srgbClr val="333333"/>
                </a:solidFill>
                <a:latin typeface="Roboto"/>
              </a:rPr>
              <a:t>MSE = Mean sum of squares due to error</a:t>
            </a:r>
            <a:endParaRPr lang="en-IN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0D9A98-ECFC-4BA1-A676-28EDD251F95E}"/>
              </a:ext>
            </a:extLst>
          </p:cNvPr>
          <p:cNvSpPr/>
          <p:nvPr/>
        </p:nvSpPr>
        <p:spPr>
          <a:xfrm>
            <a:off x="1097280" y="3179056"/>
            <a:ext cx="2300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333333"/>
                </a:solidFill>
                <a:latin typeface="Roboto"/>
              </a:rPr>
              <a:t>One way </a:t>
            </a:r>
            <a:r>
              <a:rPr lang="en-IN" dirty="0" err="1">
                <a:solidFill>
                  <a:srgbClr val="333333"/>
                </a:solidFill>
                <a:latin typeface="Roboto"/>
              </a:rPr>
              <a:t>Anova</a:t>
            </a:r>
            <a:r>
              <a:rPr lang="en-IN" dirty="0">
                <a:solidFill>
                  <a:srgbClr val="333333"/>
                </a:solidFill>
                <a:latin typeface="Roboto"/>
              </a:rPr>
              <a:t> test </a:t>
            </a:r>
            <a:endParaRPr lang="en-IN" dirty="0"/>
          </a:p>
        </p:txBody>
      </p:sp>
      <p:pic>
        <p:nvPicPr>
          <p:cNvPr id="1028" name="Picture 4" descr="Anova Formula">
            <a:extLst>
              <a:ext uri="{FF2B5EF4-FFF2-40B4-BE49-F238E27FC236}">
                <a16:creationId xmlns:a16="http://schemas.microsoft.com/office/drawing/2014/main" id="{788408ED-BE14-4A4E-AA19-6585AE72C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988" y="3207908"/>
            <a:ext cx="22002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EB0CBF-6011-476C-8BDD-28D039559DF2}"/>
              </a:ext>
            </a:extLst>
          </p:cNvPr>
          <p:cNvSpPr/>
          <p:nvPr/>
        </p:nvSpPr>
        <p:spPr>
          <a:xfrm>
            <a:off x="4424039" y="4781586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Roboto"/>
              </a:rPr>
              <a:t>SST = Sum of squares due to treatment</a:t>
            </a:r>
            <a:br>
              <a:rPr lang="en-US" sz="1400" dirty="0">
                <a:solidFill>
                  <a:srgbClr val="333333"/>
                </a:solidFill>
                <a:latin typeface="Roboto"/>
              </a:rPr>
            </a:br>
            <a:r>
              <a:rPr lang="en-US" sz="1400" dirty="0">
                <a:solidFill>
                  <a:srgbClr val="333333"/>
                </a:solidFill>
                <a:latin typeface="Roboto"/>
              </a:rPr>
              <a:t>p = Total number of populations</a:t>
            </a:r>
            <a:br>
              <a:rPr lang="en-US" sz="1400" dirty="0">
                <a:solidFill>
                  <a:srgbClr val="333333"/>
                </a:solidFill>
                <a:latin typeface="Roboto"/>
              </a:rPr>
            </a:br>
            <a:r>
              <a:rPr lang="en-US" sz="1400" dirty="0">
                <a:solidFill>
                  <a:srgbClr val="333333"/>
                </a:solidFill>
                <a:latin typeface="Roboto"/>
              </a:rPr>
              <a:t>n = The total number of samples in a population</a:t>
            </a:r>
          </a:p>
          <a:p>
            <a:r>
              <a:rPr lang="en-US" sz="1400" dirty="0">
                <a:solidFill>
                  <a:srgbClr val="333333"/>
                </a:solidFill>
                <a:latin typeface="Roboto"/>
              </a:rPr>
              <a:t>Formula for MSE is given below:</a:t>
            </a:r>
          </a:p>
          <a:p>
            <a:r>
              <a:rPr lang="en-US" sz="1400" dirty="0">
                <a:solidFill>
                  <a:srgbClr val="333333"/>
                </a:solidFill>
                <a:latin typeface="Roboto"/>
              </a:rPr>
              <a:t>SSE = Sum of squares due to error</a:t>
            </a:r>
            <a:br>
              <a:rPr lang="en-US" sz="1400" dirty="0">
                <a:solidFill>
                  <a:srgbClr val="333333"/>
                </a:solidFill>
                <a:latin typeface="Roboto"/>
              </a:rPr>
            </a:br>
            <a:r>
              <a:rPr lang="en-US" sz="1400" dirty="0">
                <a:solidFill>
                  <a:srgbClr val="333333"/>
                </a:solidFill>
                <a:latin typeface="Roboto"/>
              </a:rPr>
              <a:t>S = Standard deviation of the samples</a:t>
            </a:r>
            <a:br>
              <a:rPr lang="en-US" sz="1400" dirty="0"/>
            </a:br>
            <a:endParaRPr lang="en-US" sz="1400" b="0" i="0" dirty="0">
              <a:solidFill>
                <a:srgbClr val="333333"/>
              </a:solidFill>
              <a:effectLst/>
              <a:latin typeface="Roboto"/>
            </a:endParaRPr>
          </a:p>
        </p:txBody>
      </p:sp>
      <p:pic>
        <p:nvPicPr>
          <p:cNvPr id="1030" name="Picture 6" descr="Anova Formula">
            <a:extLst>
              <a:ext uri="{FF2B5EF4-FFF2-40B4-BE49-F238E27FC236}">
                <a16:creationId xmlns:a16="http://schemas.microsoft.com/office/drawing/2014/main" id="{F866C1A3-E8C9-4264-B88B-0C9EA8577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3026148"/>
            <a:ext cx="21907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119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786F-5B49-4D4B-9CE9-E7E44C03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71FC6-D263-4CF1-BAFA-A9426CAC4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Way ANOVA</a:t>
            </a:r>
          </a:p>
          <a:p>
            <a:r>
              <a:rPr lang="en-US" dirty="0"/>
              <a:t>Used to Test If there’s any Statistically Significant differences between the means of two or more independent (unrelated) groups.</a:t>
            </a:r>
          </a:p>
          <a:p>
            <a:endParaRPr lang="en-US" dirty="0"/>
          </a:p>
          <a:p>
            <a:r>
              <a:rPr lang="en-US" dirty="0"/>
              <a:t>Two Way ANOVA</a:t>
            </a:r>
          </a:p>
          <a:p>
            <a:r>
              <a:rPr lang="en-US" dirty="0"/>
              <a:t>With a One Way, you have one independent variable affecting a dependent variable. With a Two Way ANOVA, there are two independents.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7412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2C33-1222-439D-AF1B-E40FBBE4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ANOVA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802112-957B-4A0E-8345-C86FBD376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95752"/>
            <a:ext cx="7549570" cy="23190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A4A8A7-E9A3-4EE0-A381-C6E98EB7A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138218"/>
            <a:ext cx="7469671" cy="19581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DD8960-643A-421C-8FDF-692BA9C4D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504" y="1763994"/>
            <a:ext cx="2051776" cy="459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93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3529-DB7A-4E16-B47B-A1BD07D9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40FB56-EE00-467F-83E5-628697F64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072" y="2251275"/>
            <a:ext cx="3124101" cy="3064675"/>
          </a:xfrm>
          <a:prstGeom prst="rect">
            <a:avLst/>
          </a:prstGeom>
        </p:spPr>
      </p:pic>
      <p:pic>
        <p:nvPicPr>
          <p:cNvPr id="3074" name="Picture 2" descr="Image result for one way anova formula">
            <a:extLst>
              <a:ext uri="{FF2B5EF4-FFF2-40B4-BE49-F238E27FC236}">
                <a16:creationId xmlns:a16="http://schemas.microsoft.com/office/drawing/2014/main" id="{9EA0CA16-ACED-4F07-BCBB-3A626A7D3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055" y="3077575"/>
            <a:ext cx="652462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483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1468-74EA-4273-A02A-C4F7B943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 way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0A2C7-F801-4650-AFDB-6AECBA607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 ANOVA (without replication)</a:t>
            </a:r>
          </a:p>
          <a:p>
            <a:r>
              <a:rPr lang="en-US" dirty="0"/>
              <a:t>You’re testing one set of individuals before and after they take a medication to see if it works or not.</a:t>
            </a:r>
          </a:p>
          <a:p>
            <a:r>
              <a:rPr lang="en-US" dirty="0" err="1"/>
              <a:t>eg</a:t>
            </a:r>
            <a:r>
              <a:rPr lang="en-US" dirty="0"/>
              <a:t>: - find out if there is an interaction between income and gender for anxiety level at job interviews</a:t>
            </a:r>
          </a:p>
          <a:p>
            <a:endParaRPr lang="en-US" dirty="0"/>
          </a:p>
          <a:p>
            <a:r>
              <a:rPr lang="en-US" dirty="0"/>
              <a:t>Two Way ANOVA (with replication)</a:t>
            </a:r>
          </a:p>
          <a:p>
            <a:r>
              <a:rPr lang="en-US" dirty="0"/>
              <a:t>Two groups of patients from different hospitals trying two different therapies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5821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3529-DB7A-4E16-B47B-A1BD07D9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CA1C72-B409-4257-87D7-F58E644BE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93039"/>
            <a:ext cx="4214719" cy="27629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36AC4F-28DB-46ED-B148-331653168E0D}"/>
              </a:ext>
            </a:extLst>
          </p:cNvPr>
          <p:cNvSpPr/>
          <p:nvPr/>
        </p:nvSpPr>
        <p:spPr>
          <a:xfrm>
            <a:off x="1097280" y="1992034"/>
            <a:ext cx="972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Suppose you want to determine whether the brand of laundry detergent used and the temperature affects the amount of dirt removed from your laundry.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354FB6-FA5E-46C4-8D88-9E08BCD12DC0}"/>
              </a:ext>
            </a:extLst>
          </p:cNvPr>
          <p:cNvSpPr/>
          <p:nvPr/>
        </p:nvSpPr>
        <p:spPr>
          <a:xfrm>
            <a:off x="6382104" y="2969126"/>
            <a:ext cx="32688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MS(within) = SS(within)/df(within) </a:t>
            </a:r>
            <a:endParaRPr lang="en-IN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C00157-716D-46D2-8B8E-1921AC04BEF9}"/>
              </a:ext>
            </a:extLst>
          </p:cNvPr>
          <p:cNvSpPr/>
          <p:nvPr/>
        </p:nvSpPr>
        <p:spPr>
          <a:xfrm>
            <a:off x="6382104" y="3299887"/>
            <a:ext cx="403347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MS(Between) = SS(Between)/df(Between)</a:t>
            </a:r>
          </a:p>
          <a:p>
            <a:r>
              <a:rPr lang="en-IN" b="1" dirty="0"/>
              <a:t>Calculate SS(interaction):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 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CB7F75-D4AC-4100-BCDD-932E11A9F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406" y="3969202"/>
            <a:ext cx="4629150" cy="10096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F9A3FB9-86AF-4793-9D16-44D958DDF527}"/>
              </a:ext>
            </a:extLst>
          </p:cNvPr>
          <p:cNvSpPr/>
          <p:nvPr/>
        </p:nvSpPr>
        <p:spPr>
          <a:xfrm>
            <a:off x="6382104" y="5003920"/>
            <a:ext cx="51411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0000"/>
                </a:solidFill>
                <a:latin typeface="Arial" panose="020B0604020202020204" pitchFamily="34" charset="0"/>
              </a:rPr>
              <a:t>Calculate df(interaction):</a:t>
            </a:r>
            <a:br>
              <a:rPr lang="en-IN" sz="16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IN" sz="1600" dirty="0">
                <a:solidFill>
                  <a:srgbClr val="FF0000"/>
                </a:solidFill>
                <a:latin typeface="Arial" panose="020B0604020202020204" pitchFamily="34" charset="0"/>
              </a:rPr>
              <a:t>df(interaction) = (a-1)*(b-1)</a:t>
            </a:r>
            <a:endParaRPr lang="en-IN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sz="1600" b="1" dirty="0">
                <a:solidFill>
                  <a:srgbClr val="000000"/>
                </a:solidFill>
                <a:latin typeface="Arial" panose="020B0604020202020204" pitchFamily="34" charset="0"/>
              </a:rPr>
              <a:t>Calculate MS(interaction): </a:t>
            </a:r>
            <a:br>
              <a:rPr lang="en-IN" sz="16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IN" sz="1600" dirty="0">
                <a:solidFill>
                  <a:srgbClr val="FF0000"/>
                </a:solidFill>
                <a:latin typeface="Arial" panose="020B0604020202020204" pitchFamily="34" charset="0"/>
              </a:rPr>
              <a:t> MS(interaction) = SS(interaction)/df(interaction)</a:t>
            </a:r>
            <a:endParaRPr lang="en-IN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675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E11C-1C65-4A9B-A441-DF1C364F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Chi-Square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C86C4-0123-4C9C-BEF6-4F6C4FB1E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Used for testing relationships between categorical variables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B587D1-A2A4-4F28-9A03-B371F21920DB}"/>
              </a:ext>
            </a:extLst>
          </p:cNvPr>
          <p:cNvSpPr/>
          <p:nvPr/>
        </p:nvSpPr>
        <p:spPr>
          <a:xfrm>
            <a:off x="1097280" y="4130405"/>
            <a:ext cx="101264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If Gender (Man or Woman) </a:t>
            </a:r>
            <a:r>
              <a:rPr lang="en-US" sz="1600" b="1" dirty="0">
                <a:solidFill>
                  <a:srgbClr val="333333"/>
                </a:solidFill>
                <a:latin typeface="Verdana" panose="020B0604030504040204" pitchFamily="34" charset="0"/>
              </a:rPr>
              <a:t>does</a:t>
            </a:r>
            <a:r>
              <a:rPr 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 affect Preferred Holiday we say they are </a:t>
            </a:r>
            <a:r>
              <a:rPr lang="en-US" sz="1600" b="1" dirty="0">
                <a:solidFill>
                  <a:srgbClr val="333333"/>
                </a:solidFill>
                <a:latin typeface="Verdana" panose="020B0604030504040204" pitchFamily="34" charset="0"/>
              </a:rPr>
              <a:t>dependent</a:t>
            </a:r>
            <a:r>
              <a:rPr 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.</a:t>
            </a:r>
          </a:p>
          <a:p>
            <a:r>
              <a:rPr 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By doing some special calculations (explained later), we come up with a "p" value</a:t>
            </a:r>
            <a:r>
              <a:rPr lang="en-US" sz="1600" dirty="0">
                <a:solidFill>
                  <a:srgbClr val="A06000"/>
                </a:solidFill>
                <a:latin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which</a:t>
            </a:r>
            <a:r>
              <a:rPr lang="en-US" sz="1600" dirty="0">
                <a:solidFill>
                  <a:srgbClr val="A06000"/>
                </a:solidFill>
                <a:latin typeface="Verdana" panose="020B0604030504040204" pitchFamily="34" charset="0"/>
              </a:rPr>
              <a:t> is 0.132</a:t>
            </a:r>
          </a:p>
          <a:p>
            <a:r>
              <a:rPr 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Now, </a:t>
            </a:r>
            <a:r>
              <a:rPr lang="en-US" sz="1600" b="1" dirty="0">
                <a:solidFill>
                  <a:srgbClr val="333333"/>
                </a:solidFill>
                <a:latin typeface="Verdana" panose="020B0604030504040204" pitchFamily="34" charset="0"/>
              </a:rPr>
              <a:t>p &lt; 0.05</a:t>
            </a:r>
            <a:r>
              <a:rPr 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 is the usual test for dependence. In this case </a:t>
            </a:r>
            <a:r>
              <a:rPr lang="en-US" sz="1600" b="1" dirty="0">
                <a:solidFill>
                  <a:srgbClr val="333333"/>
                </a:solidFill>
                <a:latin typeface="Verdana" panose="020B0604030504040204" pitchFamily="34" charset="0"/>
              </a:rPr>
              <a:t>p is greater than 0.05</a:t>
            </a:r>
            <a:r>
              <a:rPr 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, so we believe the variables are </a:t>
            </a:r>
            <a:r>
              <a:rPr lang="en-US" sz="1600" b="1" dirty="0">
                <a:solidFill>
                  <a:srgbClr val="333333"/>
                </a:solidFill>
                <a:latin typeface="Verdana" panose="020B0604030504040204" pitchFamily="34" charset="0"/>
              </a:rPr>
              <a:t>independent</a:t>
            </a:r>
            <a:r>
              <a:rPr 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 (</a:t>
            </a:r>
            <a:r>
              <a:rPr lang="en-US" sz="1600" dirty="0" err="1">
                <a:solidFill>
                  <a:srgbClr val="333333"/>
                </a:solidFill>
                <a:latin typeface="Verdana" panose="020B0604030504040204" pitchFamily="34" charset="0"/>
              </a:rPr>
              <a:t>ie</a:t>
            </a:r>
            <a:r>
              <a:rPr 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 not linked together).</a:t>
            </a:r>
          </a:p>
          <a:p>
            <a:r>
              <a:rPr 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In other words Men and Women probably do </a:t>
            </a:r>
            <a:r>
              <a:rPr lang="en-US" sz="1600" b="1" dirty="0">
                <a:solidFill>
                  <a:srgbClr val="333333"/>
                </a:solidFill>
                <a:latin typeface="Verdana" panose="020B0604030504040204" pitchFamily="34" charset="0"/>
              </a:rPr>
              <a:t>not</a:t>
            </a:r>
            <a:r>
              <a:rPr 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 have a different preference for Beach Holidays or Cruises.</a:t>
            </a:r>
            <a:endParaRPr lang="en-US" sz="1600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2274FF-3372-47C2-9D43-318A71493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891" y="2431923"/>
            <a:ext cx="4691802" cy="12912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304F50-372C-465D-AF16-8E6511369101}"/>
              </a:ext>
            </a:extLst>
          </p:cNvPr>
          <p:cNvSpPr/>
          <p:nvPr/>
        </p:nvSpPr>
        <p:spPr>
          <a:xfrm>
            <a:off x="8869383" y="5608136"/>
            <a:ext cx="2225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Chi Square Table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0634D6-6752-4AF4-BB2D-502F1CF42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217" y="2820194"/>
            <a:ext cx="1953832" cy="7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4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A943-1977-4474-97C2-37C823DB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6DB54-76AF-448F-B736-7EF291E33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Statistics?</a:t>
            </a:r>
          </a:p>
          <a:p>
            <a:r>
              <a:rPr lang="en-IN" dirty="0"/>
              <a:t>Importance of Statistics?</a:t>
            </a:r>
          </a:p>
          <a:p>
            <a:r>
              <a:rPr lang="en-IN" dirty="0"/>
              <a:t>Use of Statistics?</a:t>
            </a:r>
          </a:p>
          <a:p>
            <a:r>
              <a:rPr lang="en-IN" dirty="0"/>
              <a:t>Branches of Statistics?</a:t>
            </a:r>
          </a:p>
          <a:p>
            <a:r>
              <a:rPr lang="en-IN" dirty="0"/>
              <a:t>Independent &amp; Dependent Variables</a:t>
            </a:r>
          </a:p>
          <a:p>
            <a:r>
              <a:rPr lang="en-IN" dirty="0"/>
              <a:t>Categorical &amp; Continuous Variables</a:t>
            </a:r>
          </a:p>
          <a:p>
            <a:r>
              <a:rPr lang="en-IN" dirty="0"/>
              <a:t>Distributions</a:t>
            </a:r>
          </a:p>
          <a:p>
            <a:r>
              <a:rPr lang="en-IN" dirty="0"/>
              <a:t>Skewness &amp; Kurtosis</a:t>
            </a:r>
          </a:p>
        </p:txBody>
      </p:sp>
    </p:spTree>
    <p:extLst>
      <p:ext uri="{BB962C8B-B14F-4D97-AF65-F5344CB8AC3E}">
        <p14:creationId xmlns:p14="http://schemas.microsoft.com/office/powerpoint/2010/main" val="1294077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EDAFA-B64F-4511-86A2-F3AE1FEC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"p"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5B05-947D-4380-A0DE-8F11530C4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"p" is the probability the variables are independent.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 most people want to see a p value less than </a:t>
            </a:r>
            <a:r>
              <a:rPr lang="en-US" b="1" dirty="0"/>
              <a:t>0.05</a:t>
            </a:r>
            <a:r>
              <a:rPr lang="en-US" dirty="0"/>
              <a:t> before they are happy to say the results show the groups have a different response.</a:t>
            </a: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 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Why p&lt;0.05 ?</a:t>
            </a:r>
          </a:p>
          <a:p>
            <a:r>
              <a:rPr lang="en-US" dirty="0"/>
              <a:t>It is just a choice! </a:t>
            </a:r>
            <a:r>
              <a:rPr lang="en-US" b="1" dirty="0"/>
              <a:t>Using p&lt;0.05 is common</a:t>
            </a:r>
            <a:r>
              <a:rPr lang="en-US" dirty="0"/>
              <a:t>, but we could have chosen p&lt;0.01 to be even more sure that the groups behave differently, or any value really.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8347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BA9B-761E-466E-8D5E-87F3273A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4A638-181C-46F4-923E-B63A067B0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85748"/>
            <a:ext cx="10058400" cy="338334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Normal Distributions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Independent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Randomness</a:t>
            </a:r>
          </a:p>
        </p:txBody>
      </p:sp>
    </p:spTree>
    <p:extLst>
      <p:ext uri="{BB962C8B-B14F-4D97-AF65-F5344CB8AC3E}">
        <p14:creationId xmlns:p14="http://schemas.microsoft.com/office/powerpoint/2010/main" val="1421077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0A64-BE46-41A6-9158-24C32B71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Do we have these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BB2E4-D05D-43D7-B095-4DB6B784B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027284"/>
            <a:ext cx="10058400" cy="28418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Are the samples or the sample and the population differ?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Is that just random chance or have you found something Interesting?</a:t>
            </a:r>
          </a:p>
        </p:txBody>
      </p:sp>
    </p:spTree>
    <p:extLst>
      <p:ext uri="{BB962C8B-B14F-4D97-AF65-F5344CB8AC3E}">
        <p14:creationId xmlns:p14="http://schemas.microsoft.com/office/powerpoint/2010/main" val="3692334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BA9B-761E-466E-8D5E-87F3273A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Key-Takeaways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4A638-181C-46F4-923E-B63A067B0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When to Use Each Tests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Difference between T and Z Test</a:t>
            </a:r>
            <a:r>
              <a:rPr lang="en-IN" dirty="0"/>
              <a:t>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Formula &amp; Purpose of Each Tests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How to Test them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9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8A20-6455-46A9-95D2-34B3B636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Relationship Between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04CC7-EA6B-4184-BBD1-37F23925E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Variance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Standard Deviation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Scatter Plot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Co-Variance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Pearson –r (Correlation Coefficient)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Non-Linear Relationship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Co-relation &amp; Causation</a:t>
            </a:r>
          </a:p>
        </p:txBody>
      </p:sp>
    </p:spTree>
    <p:extLst>
      <p:ext uri="{BB962C8B-B14F-4D97-AF65-F5344CB8AC3E}">
        <p14:creationId xmlns:p14="http://schemas.microsoft.com/office/powerpoint/2010/main" val="178372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130C-3B9C-4DB6-8B1C-034705B8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Statistical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A961D-7123-4C08-99A0-C13DECB67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Histograms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Pie Chart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Line Graph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Bar Graph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Scatter Plot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Stem &amp; Leaf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D1C8D3-F300-4CB8-A6A2-EB1ECFEED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702" y="1845734"/>
            <a:ext cx="2955023" cy="1818475"/>
          </a:xfrm>
          <a:prstGeom prst="rect">
            <a:avLst/>
          </a:prstGeom>
        </p:spPr>
      </p:pic>
      <p:pic>
        <p:nvPicPr>
          <p:cNvPr id="1032" name="Picture 8" descr="Image result for bar graph">
            <a:extLst>
              <a:ext uri="{FF2B5EF4-FFF2-40B4-BE49-F238E27FC236}">
                <a16:creationId xmlns:a16="http://schemas.microsoft.com/office/drawing/2014/main" id="{EDA4218F-2172-4F98-B4BF-B299EFF8E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54" y="1845735"/>
            <a:ext cx="2514175" cy="224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histogram">
            <a:extLst>
              <a:ext uri="{FF2B5EF4-FFF2-40B4-BE49-F238E27FC236}">
                <a16:creationId xmlns:a16="http://schemas.microsoft.com/office/drawing/2014/main" id="{B25CDC56-FC99-400E-9EF2-CDCD91EC9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774" y="3857414"/>
            <a:ext cx="2652878" cy="224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line graph">
            <a:extLst>
              <a:ext uri="{FF2B5EF4-FFF2-40B4-BE49-F238E27FC236}">
                <a16:creationId xmlns:a16="http://schemas.microsoft.com/office/drawing/2014/main" id="{2A70BAFE-2977-4792-B4AA-BC560F2AA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926" y="4141192"/>
            <a:ext cx="3266013" cy="18362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48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Statistical tests</a:t>
            </a:r>
            <a:r>
              <a:rPr lang="en-US" dirty="0"/>
              <a:t> are carried out extensively in psychology, medicine, nursing and business.</a:t>
            </a:r>
          </a:p>
          <a:p>
            <a:endParaRPr lang="en-US" dirty="0"/>
          </a:p>
        </p:txBody>
      </p:sp>
      <p:pic>
        <p:nvPicPr>
          <p:cNvPr id="3074" name="Picture 2" descr="https://cdn-images-1.medium.com/max/1600/1*Zu0iou9DD-zIZSOZjsUeE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136" y="2697071"/>
            <a:ext cx="4588510" cy="280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26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small" dirty="0"/>
              <a:t>Types of Statistical Tests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639905"/>
              </p:ext>
            </p:extLst>
          </p:nvPr>
        </p:nvGraphicFramePr>
        <p:xfrm>
          <a:off x="1382655" y="1921248"/>
          <a:ext cx="9084117" cy="3901440"/>
        </p:xfrm>
        <a:graphic>
          <a:graphicData uri="http://schemas.openxmlformats.org/drawingml/2006/table">
            <a:tbl>
              <a:tblPr/>
              <a:tblGrid>
                <a:gridCol w="4048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5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Correlational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These tests look for an association between variables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274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Pearson correlation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for the strength of the association between two continuous variables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Sample Z-Test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for association between the sample &amp; the population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89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Sample T-Test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for association between the sample &amp; the population when the sample size is small or when the population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unknown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656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Paired</a:t>
                      </a:r>
                      <a:r>
                        <a:rPr lang="en-US" sz="1600" baseline="0" dirty="0">
                          <a:effectLst/>
                        </a:rPr>
                        <a:t> Z-test</a:t>
                      </a:r>
                      <a:endParaRPr lang="en-US" sz="16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Tests for the difference between two related variables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Paired T-test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Tests for the difference between two related variables (when the sample size is small)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Independent Z-test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Tests for the difference between two independent variables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Independent T-test</a:t>
                      </a:r>
                    </a:p>
                    <a:p>
                      <a:pPr algn="ctr"/>
                      <a:endParaRPr lang="en-US" sz="16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Tests for the difference between two independent variables (When</a:t>
                      </a:r>
                      <a:r>
                        <a:rPr lang="en-US" sz="1600" baseline="0" dirty="0">
                          <a:effectLst/>
                        </a:rPr>
                        <a:t> the sample size is small)</a:t>
                      </a:r>
                      <a:endParaRPr lang="en-US" sz="16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ANOVA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Tests the difference between group means </a:t>
                      </a:r>
                      <a:r>
                        <a:rPr lang="en-US" sz="1600" b="0" dirty="0">
                          <a:effectLst/>
                        </a:rPr>
                        <a:t>after</a:t>
                      </a:r>
                      <a:r>
                        <a:rPr lang="en-US" sz="1600" dirty="0">
                          <a:effectLst/>
                        </a:rPr>
                        <a:t> any other variance in the outcome variable is accounted for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Chi-Square Test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is used to compare categorical variables</a:t>
                      </a:r>
                      <a:endParaRPr lang="en-US" sz="1600" b="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E5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66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pearson r">
            <a:extLst>
              <a:ext uri="{FF2B5EF4-FFF2-40B4-BE49-F238E27FC236}">
                <a16:creationId xmlns:a16="http://schemas.microsoft.com/office/drawing/2014/main" id="{5A634D35-7BF6-4683-8FB0-576D6E6DC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29" y="263039"/>
            <a:ext cx="5874013" cy="522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scatter plot normal">
            <a:extLst>
              <a:ext uri="{FF2B5EF4-FFF2-40B4-BE49-F238E27FC236}">
                <a16:creationId xmlns:a16="http://schemas.microsoft.com/office/drawing/2014/main" id="{2D02411E-702B-4AB7-A0A9-23DC25233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198" y="1687452"/>
            <a:ext cx="4521475" cy="30088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36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8527-7DE8-4746-9EE5-571D650F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Formulas</a:t>
            </a:r>
          </a:p>
        </p:txBody>
      </p:sp>
      <p:pic>
        <p:nvPicPr>
          <p:cNvPr id="3074" name="Picture 2" descr="Image result for variance">
            <a:extLst>
              <a:ext uri="{FF2B5EF4-FFF2-40B4-BE49-F238E27FC236}">
                <a16:creationId xmlns:a16="http://schemas.microsoft.com/office/drawing/2014/main" id="{47C495E9-AE41-4320-A400-CF70FA1D87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86" y="2019062"/>
            <a:ext cx="2330213" cy="11282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tandard deviation formula">
            <a:extLst>
              <a:ext uri="{FF2B5EF4-FFF2-40B4-BE49-F238E27FC236}">
                <a16:creationId xmlns:a16="http://schemas.microsoft.com/office/drawing/2014/main" id="{6A541FD9-9F0E-4DE0-9BBD-1DC92CE7CF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31" b="18741"/>
          <a:stretch/>
        </p:blipFill>
        <p:spPr bwMode="auto">
          <a:xfrm>
            <a:off x="3559945" y="1961832"/>
            <a:ext cx="2497725" cy="112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covariance formula">
            <a:extLst>
              <a:ext uri="{FF2B5EF4-FFF2-40B4-BE49-F238E27FC236}">
                <a16:creationId xmlns:a16="http://schemas.microsoft.com/office/drawing/2014/main" id="{48C542F5-7D87-4014-9F7E-ECB73F1D7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562" y="2156693"/>
            <a:ext cx="3439547" cy="73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pearson r formula">
            <a:extLst>
              <a:ext uri="{FF2B5EF4-FFF2-40B4-BE49-F238E27FC236}">
                <a16:creationId xmlns:a16="http://schemas.microsoft.com/office/drawing/2014/main" id="{04B18C23-88B0-4814-8FAB-4C84992BE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945" y="3429000"/>
            <a:ext cx="4201959" cy="219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64E85D-2786-4560-9B74-F4D54DD3FF44}"/>
              </a:ext>
            </a:extLst>
          </p:cNvPr>
          <p:cNvSpPr txBox="1"/>
          <p:nvPr/>
        </p:nvSpPr>
        <p:spPr>
          <a:xfrm>
            <a:off x="1097280" y="3213717"/>
            <a:ext cx="193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6437E2-70ED-40D2-BED0-7B43A2E03C1C}"/>
              </a:ext>
            </a:extLst>
          </p:cNvPr>
          <p:cNvSpPr txBox="1"/>
          <p:nvPr/>
        </p:nvSpPr>
        <p:spPr>
          <a:xfrm>
            <a:off x="3975124" y="3182931"/>
            <a:ext cx="249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Standard Deviation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670E29-9222-4FFD-9380-B4E72E48F99B}"/>
              </a:ext>
            </a:extLst>
          </p:cNvPr>
          <p:cNvSpPr txBox="1"/>
          <p:nvPr/>
        </p:nvSpPr>
        <p:spPr>
          <a:xfrm>
            <a:off x="6888028" y="3171380"/>
            <a:ext cx="249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Covariance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EE3C6F-3812-4B99-AA88-C4E463513AF0}"/>
              </a:ext>
            </a:extLst>
          </p:cNvPr>
          <p:cNvSpPr txBox="1"/>
          <p:nvPr/>
        </p:nvSpPr>
        <p:spPr>
          <a:xfrm>
            <a:off x="4795996" y="5152580"/>
            <a:ext cx="249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Pearson-r</a:t>
            </a:r>
          </a:p>
        </p:txBody>
      </p:sp>
    </p:spTree>
    <p:extLst>
      <p:ext uri="{BB962C8B-B14F-4D97-AF65-F5344CB8AC3E}">
        <p14:creationId xmlns:p14="http://schemas.microsoft.com/office/powerpoint/2010/main" val="349793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56A0-56A7-449E-8460-AE507AA2A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 &amp; 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5ADFE-59CC-4052-BA32-58C7B052E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Testing if the Sample of Cholesterol levels in 2019 in statistically different than 200 mg?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 Principle at a School claims that the student in SSC in his school are above average intelligence.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“Do pupils’ grades improve after they receive tutoring?”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Did the weight loss program help the society?.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Mayor of a Town saw an article which says unemployment rate is 8%, he wondered if its true for his town.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 Company claims that the Age group in one branch is Less than the Age Group of the whole company.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There are More Females than males, taking part in this Completion.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5DA1AB-D0B8-46E0-A048-45CC6B797F15}"/>
              </a:ext>
            </a:extLst>
          </p:cNvPr>
          <p:cNvSpPr/>
          <p:nvPr/>
        </p:nvSpPr>
        <p:spPr>
          <a:xfrm>
            <a:off x="9581964" y="5684428"/>
            <a:ext cx="127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Z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52645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</TotalTime>
  <Words>1145</Words>
  <Application>Microsoft Office PowerPoint</Application>
  <PresentationFormat>Widescreen</PresentationFormat>
  <Paragraphs>139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Roboto</vt:lpstr>
      <vt:lpstr>Verdana</vt:lpstr>
      <vt:lpstr>Wingdings</vt:lpstr>
      <vt:lpstr>Retrospect</vt:lpstr>
      <vt:lpstr>1_Retrospect</vt:lpstr>
      <vt:lpstr>Statistics</vt:lpstr>
      <vt:lpstr>Statistics</vt:lpstr>
      <vt:lpstr>Relationship Between Variables</vt:lpstr>
      <vt:lpstr>Statistical Graph</vt:lpstr>
      <vt:lpstr>Statistical Test</vt:lpstr>
      <vt:lpstr>Types of Statistical Tests</vt:lpstr>
      <vt:lpstr>PowerPoint Presentation</vt:lpstr>
      <vt:lpstr>Formulas</vt:lpstr>
      <vt:lpstr>Z &amp; T Test</vt:lpstr>
      <vt:lpstr>PowerPoint Presentation</vt:lpstr>
      <vt:lpstr>F Test</vt:lpstr>
      <vt:lpstr>ANOVA (Analysis of Variance)</vt:lpstr>
      <vt:lpstr>ANOVA in Simple Terms</vt:lpstr>
      <vt:lpstr>ANOVA</vt:lpstr>
      <vt:lpstr>Example of ANOVA</vt:lpstr>
      <vt:lpstr>Examples</vt:lpstr>
      <vt:lpstr>Two way ANOVA</vt:lpstr>
      <vt:lpstr>Examples</vt:lpstr>
      <vt:lpstr>Chi-Square Test</vt:lpstr>
      <vt:lpstr>Understanding "p" Value</vt:lpstr>
      <vt:lpstr>Assumptions</vt:lpstr>
      <vt:lpstr>Why Do we have these tests</vt:lpstr>
      <vt:lpstr>Key-Takeaways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Saravana Ayyappa</dc:creator>
  <cp:lastModifiedBy>Saravana Ayyappa</cp:lastModifiedBy>
  <cp:revision>92</cp:revision>
  <dcterms:created xsi:type="dcterms:W3CDTF">2019-05-10T09:22:46Z</dcterms:created>
  <dcterms:modified xsi:type="dcterms:W3CDTF">2020-02-29T09:12:14Z</dcterms:modified>
</cp:coreProperties>
</file>